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44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20" r:id="rId20"/>
    <p:sldId id="411" r:id="rId21"/>
    <p:sldId id="421" r:id="rId22"/>
    <p:sldId id="422" r:id="rId23"/>
    <p:sldId id="424" r:id="rId24"/>
    <p:sldId id="425" r:id="rId25"/>
    <p:sldId id="426" r:id="rId26"/>
    <p:sldId id="427" r:id="rId27"/>
    <p:sldId id="419" r:id="rId28"/>
    <p:sldId id="428" r:id="rId29"/>
    <p:sldId id="430" r:id="rId30"/>
    <p:sldId id="431" r:id="rId31"/>
    <p:sldId id="432" r:id="rId32"/>
    <p:sldId id="434" r:id="rId33"/>
    <p:sldId id="433" r:id="rId34"/>
  </p:sldIdLst>
  <p:sldSz cx="9906000" cy="6858000" type="A4"/>
  <p:notesSz cx="7099300" cy="10234613"/>
  <p:custShowLst>
    <p:custShow name="Shl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CC"/>
    <a:srgbClr val="99FF66"/>
    <a:srgbClr val="CCFF66"/>
    <a:srgbClr val="FFFF99"/>
    <a:srgbClr val="FFFF66"/>
    <a:srgbClr val="CCFF99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0" autoAdjust="0"/>
    <p:restoredTop sz="99871" autoAdjust="0"/>
  </p:normalViewPr>
  <p:slideViewPr>
    <p:cSldViewPr>
      <p:cViewPr>
        <p:scale>
          <a:sx n="90" d="100"/>
          <a:sy n="90" d="100"/>
        </p:scale>
        <p:origin x="-897" y="-351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089F96E7-4624-43EB-B65D-93C9EA0FBCE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5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9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4F98B79-2EC8-434D-A6C3-D25C2483F24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11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A851A0-AF4D-4ECE-8E7E-C2F91085A807}" type="slidenum">
              <a:rPr lang="ar-SA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317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0088" y="909638"/>
            <a:ext cx="5543550" cy="38385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9FB7CE-3B3F-4B4D-A2FB-D2E985DF4078}" type="slidenum">
              <a:rPr lang="ar-SA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409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0088" y="909638"/>
            <a:ext cx="5543550" cy="38385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5B4FEE-168B-4032-987C-DC75DD158B41}" type="slidenum">
              <a:rPr lang="ar-SA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419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0088" y="909638"/>
            <a:ext cx="5543550" cy="38385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3FAACD0-FFAC-4EC1-9EC7-D23F9076D06B}" type="slidenum">
              <a:rPr lang="ar-SA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0100" y="660400"/>
            <a:ext cx="5514975" cy="3819525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49233B-A87B-4923-8225-F78E3736E709}" type="slidenum">
              <a:rPr lang="ar-SA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691063"/>
            <a:ext cx="6704013" cy="52006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238" tIns="45310" rIns="92238" bIns="45310"/>
          <a:lstStyle/>
          <a:p>
            <a:pPr eaLnBrk="1" hangingPunct="1"/>
            <a:r>
              <a:rPr lang="en-US" altLang="en-US" smtClean="0"/>
              <a:t>Book page 61 has an example to show that a machine with a bigger MIPS performance worse than a machine with a  smaller MIPS</a:t>
            </a:r>
          </a:p>
        </p:txBody>
      </p:sp>
      <p:sp>
        <p:nvSpPr>
          <p:cNvPr id="440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8988" y="773113"/>
            <a:ext cx="5526087" cy="38258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47E0D4-6E2E-4552-8043-C52D57DC44C5}" type="slidenum">
              <a:rPr lang="ar-SA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0088" y="909638"/>
            <a:ext cx="5543550" cy="38385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C11142-DFF8-49F8-A0B5-FC02FF32F3F1}" type="slidenum">
              <a:rPr lang="ar-SA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46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8988" y="774700"/>
            <a:ext cx="5521325" cy="38242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D1FEAB-7EA5-4CFC-A840-85F5900161DE}" type="slidenum">
              <a:rPr lang="ar-SA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93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0088" y="909638"/>
            <a:ext cx="5543550" cy="38385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5CB1B2-6DB3-4DC4-B713-4D9A6AF0921A}" type="slidenum">
              <a:rPr lang="ar-SA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0088" y="909638"/>
            <a:ext cx="5543550" cy="3838575"/>
          </a:xfrm>
          <a:ln w="12700" cap="flat">
            <a:solidFill>
              <a:schemeClr val="tx1"/>
            </a:solidFill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5429250"/>
            <a:ext cx="5468938" cy="938213"/>
          </a:xfrm>
          <a:noFill/>
        </p:spPr>
        <p:txBody>
          <a:bodyPr wrap="none" lIns="20635" tIns="29233" rIns="20635" bIns="29233"/>
          <a:lstStyle/>
          <a:p>
            <a:pPr>
              <a:lnSpc>
                <a:spcPts val="28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tabLst>
                <a:tab pos="457200" algn="l"/>
                <a:tab pos="914400" algn="l"/>
                <a:tab pos="1371600" algn="l"/>
              </a:tabLst>
            </a:pPr>
            <a:r>
              <a:rPr lang="en-US" altLang="en-US" sz="2400" b="1" smtClean="0">
                <a:solidFill>
                  <a:srgbClr val="000000"/>
                </a:solidFill>
              </a:rPr>
              <a:t>Have them raise their hands when </a:t>
            </a:r>
            <a:br>
              <a:rPr lang="en-US" altLang="en-US" sz="2400" b="1" smtClean="0">
                <a:solidFill>
                  <a:srgbClr val="000000"/>
                </a:solidFill>
              </a:rPr>
            </a:br>
            <a:r>
              <a:rPr lang="en-US" altLang="en-US" sz="2400" b="1" smtClean="0">
                <a:solidFill>
                  <a:srgbClr val="000000"/>
                </a:solidFill>
              </a:rPr>
              <a:t>answering questions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8EC03E-734D-400E-8C03-00865B6443C8}" type="slidenum">
              <a:rPr lang="ar-SA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0088" y="909638"/>
            <a:ext cx="5543550" cy="38385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86591A-4DAB-4733-BF90-6FBA58A30E42}" type="slidenum">
              <a:rPr lang="ar-SA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0088" y="909638"/>
            <a:ext cx="5543550" cy="38385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90A85D-A577-4BB7-9BA9-A8907C4C5659}" type="slidenum">
              <a:rPr lang="ar-SA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8988" y="774700"/>
            <a:ext cx="5521325" cy="3824288"/>
          </a:xfrm>
          <a:ln w="12700" cap="flat">
            <a:solidFill>
              <a:schemeClr val="tx1"/>
            </a:solidFill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F906DE-9E2F-45F0-8FD2-40703864400B}" type="slidenum">
              <a:rPr lang="ar-SA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368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0088" y="909638"/>
            <a:ext cx="5543550" cy="38385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8E27C0-900B-4EAA-BABC-9474A46D0A6B}" type="slidenum">
              <a:rPr lang="ar-SA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0088" y="909638"/>
            <a:ext cx="5543550" cy="38385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B8E1E1F-C9EB-4A51-84EA-2B50C0CCAC28}" type="slidenum">
              <a:rPr lang="ar-SA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389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0088" y="909638"/>
            <a:ext cx="5543550" cy="38385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0A940D-936C-4076-8544-38030D82B77E}" type="slidenum">
              <a:rPr lang="ar-SA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4388" y="669925"/>
            <a:ext cx="5491162" cy="3802063"/>
          </a:xfrm>
          <a:ln w="12700" cap="flat">
            <a:solidFill>
              <a:schemeClr val="tx1"/>
            </a:solidFill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862513"/>
            <a:ext cx="6116638" cy="4603750"/>
          </a:xfrm>
          <a:noFill/>
        </p:spPr>
        <p:txBody>
          <a:bodyPr lIns="93848" tIns="46924" rIns="93848" bIns="46924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800100"/>
            <a:ext cx="8915400" cy="2686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698875"/>
            <a:ext cx="8915400" cy="2552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76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21450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35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143000"/>
            <a:ext cx="43751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0"/>
            <a:ext cx="43751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0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143000"/>
            <a:ext cx="89154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51485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02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8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7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57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32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484" y="980728"/>
            <a:ext cx="9322036" cy="550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0" y="6613526"/>
            <a:ext cx="9906000" cy="24622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87313" indent="0">
              <a:spcBef>
                <a:spcPct val="50000"/>
              </a:spcBef>
              <a:tabLst>
                <a:tab pos="4845050" algn="ctr"/>
                <a:tab pos="9688513" algn="r"/>
              </a:tabLst>
              <a:defRPr/>
            </a:pP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Performance	COE 301 / ICS 233 – Computer</a:t>
            </a:r>
            <a:r>
              <a:rPr lang="en-US" sz="1000" i="1" baseline="0" dirty="0" smtClean="0">
                <a:latin typeface="Times New Roman" pitchFamily="18" charset="0"/>
                <a:cs typeface="Times New Roman" pitchFamily="18" charset="0"/>
              </a:rPr>
              <a:t> Organization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	©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Muhamed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Mudawar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– slide </a:t>
            </a:r>
            <a:fld id="{6E624DE1-435D-48B4-BB9B-7444CC75B811}" type="slidenum">
              <a:rPr lang="en-US" sz="1000" i="1" smtClean="0">
                <a:latin typeface="Times New Roman" pitchFamily="18" charset="0"/>
                <a:cs typeface="Times New Roman" pitchFamily="18" charset="0"/>
              </a:rPr>
              <a:pPr marL="87313" indent="0">
                <a:spcBef>
                  <a:spcPct val="50000"/>
                </a:spcBef>
                <a:tabLst>
                  <a:tab pos="4845050" algn="ctr"/>
                  <a:tab pos="9688513" algn="r"/>
                </a:tabLst>
                <a:defRPr/>
              </a:pPr>
              <a:t>‹#›</a:t>
            </a:fld>
            <a:endParaRPr lang="en-US" sz="1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9pPr>
    </p:titleStyle>
    <p:bodyStyle>
      <a:lvl1pPr marL="347663" indent="-347663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²"/>
        <a:defRPr sz="2000">
          <a:solidFill>
            <a:schemeClr val="tx1"/>
          </a:solidFill>
          <a:latin typeface="+mn-lt"/>
          <a:cs typeface="+mn-cs"/>
        </a:defRPr>
      </a:lvl2pPr>
      <a:lvl3pPr marL="1144588" indent="-231775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481138" indent="-222250" algn="l" rtl="0" eaLnBrk="0" fontAlgn="base" hangingPunct="0">
        <a:spcBef>
          <a:spcPct val="4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828800" indent="-233363" algn="l" rtl="0" eaLnBrk="0" fontAlgn="base" hangingPunct="0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2860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7432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2004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6576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584685"/>
            <a:ext cx="8915400" cy="2632075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4400" dirty="0" smtClean="0"/>
              <a:t>Performance</a:t>
            </a:r>
            <a:endParaRPr lang="en-US" altLang="en-US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608389"/>
            <a:ext cx="8915400" cy="2816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COE 301 / ICS 233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Computer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Dr. </a:t>
            </a:r>
            <a:r>
              <a:rPr lang="en-US" altLang="en-US" sz="2800" dirty="0" err="1" smtClean="0"/>
              <a:t>Muhamed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Mudawar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dirty="0" smtClean="0"/>
              <a:t>College of Computer Sciences and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King Fahd University of Petroleum and Minerals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1554" name="Group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2858790"/>
              </p:ext>
            </p:extLst>
          </p:nvPr>
        </p:nvGraphicFramePr>
        <p:xfrm>
          <a:off x="506507" y="2173288"/>
          <a:ext cx="8853982" cy="4044952"/>
        </p:xfrm>
        <a:graphic>
          <a:graphicData uri="http://schemas.openxmlformats.org/drawingml/2006/table">
            <a:tbl>
              <a:tblPr/>
              <a:tblGrid>
                <a:gridCol w="2213953"/>
                <a:gridCol w="2213953"/>
                <a:gridCol w="2213953"/>
                <a:gridCol w="2212123"/>
              </a:tblGrid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I-Count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CPI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Compiler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ISA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Organization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Technology</a:t>
                      </a:r>
                    </a:p>
                  </a:txBody>
                  <a:tcPr marL="99060" marR="990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Understanding Performance Equation</a:t>
            </a:r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506507" y="1325563"/>
            <a:ext cx="8853984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dirty="0" smtClean="0"/>
              <a:t>Execution Time  </a:t>
            </a:r>
            <a:r>
              <a:rPr lang="en-US" altLang="en-US" dirty="0"/>
              <a:t>=  Instruction Count × CPI × </a:t>
            </a:r>
            <a:r>
              <a:rPr lang="en-US" altLang="en-US" dirty="0" smtClean="0"/>
              <a:t>Cycle </a:t>
            </a:r>
            <a:r>
              <a:rPr lang="en-US" altLang="en-US" dirty="0"/>
              <a:t>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44211" y="312739"/>
            <a:ext cx="3976158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Suppose we have two implementations of the same ISA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For a given program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Machine A has a clock cycle time of 250 </a:t>
            </a:r>
            <a:r>
              <a:rPr lang="en-US" altLang="en-US" dirty="0" err="1" smtClean="0"/>
              <a:t>ps</a:t>
            </a:r>
            <a:r>
              <a:rPr lang="en-US" altLang="en-US" dirty="0" smtClean="0"/>
              <a:t> and a CPI of 2.0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Machine B has a clock cycle time of 500 </a:t>
            </a:r>
            <a:r>
              <a:rPr lang="en-US" altLang="en-US" dirty="0" err="1" smtClean="0"/>
              <a:t>ps</a:t>
            </a:r>
            <a:r>
              <a:rPr lang="en-US" altLang="en-US" dirty="0" smtClean="0"/>
              <a:t> and a CPI of 1.2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Which machine is faster for this program, and by how much?</a:t>
            </a:r>
          </a:p>
          <a:p>
            <a:pPr eaLnBrk="1" hangingPunct="1">
              <a:lnSpc>
                <a:spcPct val="110000"/>
              </a:lnSpc>
              <a:spcBef>
                <a:spcPct val="80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Solution: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000099"/>
                </a:solidFill>
              </a:rPr>
              <a:t>Both computer execute same count of instructions = I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000099"/>
                </a:solidFill>
              </a:rPr>
              <a:t>CPU execution time (A) = I × 2.0 × 250 </a:t>
            </a:r>
            <a:r>
              <a:rPr lang="en-US" altLang="en-US" dirty="0" err="1" smtClean="0">
                <a:solidFill>
                  <a:srgbClr val="000099"/>
                </a:solidFill>
              </a:rPr>
              <a:t>ps</a:t>
            </a:r>
            <a:r>
              <a:rPr lang="en-US" altLang="en-US" dirty="0" smtClean="0">
                <a:solidFill>
                  <a:srgbClr val="000099"/>
                </a:solidFill>
              </a:rPr>
              <a:t> = 500 × I </a:t>
            </a:r>
            <a:r>
              <a:rPr lang="en-US" altLang="en-US" dirty="0" err="1" smtClean="0">
                <a:solidFill>
                  <a:srgbClr val="000099"/>
                </a:solidFill>
              </a:rPr>
              <a:t>ps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000099"/>
                </a:solidFill>
              </a:rPr>
              <a:t>CPU execution time (B) = I × 1.2 × 500 </a:t>
            </a:r>
            <a:r>
              <a:rPr lang="en-US" altLang="en-US" dirty="0" err="1" smtClean="0">
                <a:solidFill>
                  <a:srgbClr val="000099"/>
                </a:solidFill>
              </a:rPr>
              <a:t>ps</a:t>
            </a:r>
            <a:r>
              <a:rPr lang="en-US" altLang="en-US" dirty="0" smtClean="0">
                <a:solidFill>
                  <a:srgbClr val="000099"/>
                </a:solidFill>
              </a:rPr>
              <a:t> = 600 × I </a:t>
            </a:r>
            <a:r>
              <a:rPr lang="en-US" altLang="en-US" dirty="0" err="1" smtClean="0">
                <a:solidFill>
                  <a:srgbClr val="000099"/>
                </a:solidFill>
              </a:rPr>
              <a:t>ps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ct val="130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Computer A is faster than B by a factor =                = 1.2 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Performance Equation</a:t>
            </a:r>
          </a:p>
        </p:txBody>
      </p:sp>
      <p:grpSp>
        <p:nvGrpSpPr>
          <p:cNvPr id="793605" name="Group 5"/>
          <p:cNvGrpSpPr>
            <a:grpSpLocks/>
          </p:cNvGrpSpPr>
          <p:nvPr/>
        </p:nvGrpSpPr>
        <p:grpSpPr bwMode="auto">
          <a:xfrm>
            <a:off x="5889104" y="5625245"/>
            <a:ext cx="1004358" cy="731837"/>
            <a:chOff x="4272" y="3254"/>
            <a:chExt cx="633" cy="461"/>
          </a:xfrm>
        </p:grpSpPr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4301" y="3485"/>
              <a:ext cx="547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4272" y="3254"/>
              <a:ext cx="63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rgbClr val="000099"/>
                  </a:solidFill>
                </a:rPr>
                <a:t>600 × I</a:t>
              </a: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4272" y="3522"/>
              <a:ext cx="63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000099"/>
                  </a:solidFill>
                </a:rPr>
                <a:t>500 × I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Determining the CPI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9250" indent="-349250" eaLnBrk="1" hangingPunct="1">
              <a:lnSpc>
                <a:spcPct val="114000"/>
              </a:lnSpc>
              <a:spcBef>
                <a:spcPts val="1000"/>
              </a:spcBef>
              <a:tabLst>
                <a:tab pos="1485900" algn="l"/>
              </a:tabLst>
            </a:pPr>
            <a:r>
              <a:rPr lang="en-US" altLang="en-US" dirty="0" smtClean="0"/>
              <a:t>Different types of instructions have different CPI</a:t>
            </a:r>
          </a:p>
          <a:p>
            <a:pPr marL="349250" indent="-349250" eaLnBrk="1" hangingPunct="1">
              <a:lnSpc>
                <a:spcPct val="114000"/>
              </a:lnSpc>
              <a:spcBef>
                <a:spcPts val="1000"/>
              </a:spcBef>
              <a:buFont typeface="Wingdings" pitchFamily="2" charset="2"/>
              <a:buNone/>
              <a:tabLst>
                <a:tab pos="1485900" algn="l"/>
              </a:tabLst>
            </a:pPr>
            <a:r>
              <a:rPr lang="en-US" altLang="en-US" dirty="0" smtClean="0"/>
              <a:t>	Let </a:t>
            </a:r>
            <a:r>
              <a:rPr lang="en-US" altLang="en-US" dirty="0" err="1" smtClean="0"/>
              <a:t>CPI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	= clocks per instruction for class </a:t>
            </a:r>
            <a:r>
              <a:rPr lang="en-US" altLang="en-US" i="1" dirty="0" smtClean="0"/>
              <a:t>i</a:t>
            </a:r>
            <a:r>
              <a:rPr lang="en-US" altLang="en-US" dirty="0" smtClean="0"/>
              <a:t> of instructions</a:t>
            </a:r>
          </a:p>
          <a:p>
            <a:pPr marL="349250" indent="-349250" eaLnBrk="1" hangingPunct="1">
              <a:lnSpc>
                <a:spcPct val="114000"/>
              </a:lnSpc>
              <a:spcBef>
                <a:spcPts val="1000"/>
              </a:spcBef>
              <a:buFont typeface="Wingdings" pitchFamily="2" charset="2"/>
              <a:buNone/>
              <a:tabLst>
                <a:tab pos="1485900" algn="l"/>
              </a:tabLst>
            </a:pPr>
            <a:r>
              <a:rPr lang="en-US" altLang="en-US" dirty="0" smtClean="0"/>
              <a:t>	Let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	= instruction count for class </a:t>
            </a:r>
            <a:r>
              <a:rPr lang="en-US" altLang="en-US" i="1" dirty="0" smtClean="0"/>
              <a:t>i</a:t>
            </a:r>
            <a:r>
              <a:rPr lang="en-US" altLang="en-US" dirty="0" smtClean="0"/>
              <a:t> of instructions</a:t>
            </a:r>
          </a:p>
          <a:p>
            <a:pPr marL="349250" indent="-349250" eaLnBrk="1" hangingPunct="1">
              <a:lnSpc>
                <a:spcPct val="114000"/>
              </a:lnSpc>
              <a:spcBef>
                <a:spcPts val="1000"/>
              </a:spcBef>
              <a:buFont typeface="Wingdings" pitchFamily="2" charset="2"/>
              <a:buNone/>
              <a:tabLst>
                <a:tab pos="1485900" algn="l"/>
              </a:tabLst>
            </a:pPr>
            <a:endParaRPr lang="en-US" altLang="en-US" dirty="0" smtClean="0"/>
          </a:p>
          <a:p>
            <a:pPr marL="349250" indent="-349250" eaLnBrk="1" hangingPunct="1">
              <a:lnSpc>
                <a:spcPct val="114000"/>
              </a:lnSpc>
              <a:spcBef>
                <a:spcPts val="1000"/>
              </a:spcBef>
              <a:buFont typeface="Wingdings" pitchFamily="2" charset="2"/>
              <a:buNone/>
              <a:tabLst>
                <a:tab pos="1485900" algn="l"/>
              </a:tabLst>
            </a:pPr>
            <a:r>
              <a:rPr lang="en-US" altLang="en-US" dirty="0" smtClean="0"/>
              <a:t>	</a:t>
            </a:r>
          </a:p>
          <a:p>
            <a:pPr marL="349250" indent="-349250" eaLnBrk="1" hangingPunct="1">
              <a:lnSpc>
                <a:spcPct val="114000"/>
              </a:lnSpc>
              <a:spcBef>
                <a:spcPts val="1000"/>
              </a:spcBef>
              <a:buFont typeface="Wingdings" pitchFamily="2" charset="2"/>
              <a:buNone/>
              <a:tabLst>
                <a:tab pos="1485900" algn="l"/>
              </a:tabLst>
            </a:pPr>
            <a:endParaRPr lang="en-US" altLang="en-US" dirty="0" smtClean="0"/>
          </a:p>
          <a:p>
            <a:pPr marL="349250" indent="-349250" eaLnBrk="1" hangingPunct="1">
              <a:lnSpc>
                <a:spcPct val="114000"/>
              </a:lnSpc>
              <a:spcBef>
                <a:spcPts val="1000"/>
              </a:spcBef>
              <a:buFont typeface="Wingdings" pitchFamily="2" charset="2"/>
              <a:buNone/>
              <a:tabLst>
                <a:tab pos="1485900" algn="l"/>
              </a:tabLst>
            </a:pPr>
            <a:endParaRPr lang="en-US" altLang="en-US" dirty="0" smtClean="0"/>
          </a:p>
          <a:p>
            <a:pPr marL="349250" indent="-349250" eaLnBrk="1" hangingPunct="1">
              <a:lnSpc>
                <a:spcPct val="114000"/>
              </a:lnSpc>
              <a:spcBef>
                <a:spcPts val="1000"/>
              </a:spcBef>
              <a:buFont typeface="Wingdings" pitchFamily="2" charset="2"/>
              <a:buNone/>
              <a:tabLst>
                <a:tab pos="1485900" algn="l"/>
              </a:tabLst>
            </a:pPr>
            <a:r>
              <a:rPr lang="en-US" altLang="en-US" dirty="0" smtClean="0"/>
              <a:t>	</a:t>
            </a:r>
          </a:p>
          <a:p>
            <a:pPr marL="349250" indent="-349250" eaLnBrk="1" hangingPunct="1">
              <a:lnSpc>
                <a:spcPct val="114000"/>
              </a:lnSpc>
              <a:spcBef>
                <a:spcPts val="1000"/>
              </a:spcBef>
              <a:tabLst>
                <a:tab pos="1485900" algn="l"/>
              </a:tabLst>
            </a:pPr>
            <a:r>
              <a:rPr lang="en-US" altLang="en-US" dirty="0" smtClean="0"/>
              <a:t>Designers often obtain CPI by a detailed simulation</a:t>
            </a:r>
          </a:p>
          <a:p>
            <a:pPr marL="349250" indent="-349250" eaLnBrk="1" hangingPunct="1">
              <a:lnSpc>
                <a:spcPct val="114000"/>
              </a:lnSpc>
              <a:spcBef>
                <a:spcPts val="1000"/>
              </a:spcBef>
              <a:tabLst>
                <a:tab pos="1485900" algn="l"/>
              </a:tabLst>
            </a:pPr>
            <a:r>
              <a:rPr lang="en-US" altLang="en-US" dirty="0" smtClean="0"/>
              <a:t>Hardware counters are also used for operational CPUs</a:t>
            </a:r>
          </a:p>
        </p:txBody>
      </p:sp>
      <p:grpSp>
        <p:nvGrpSpPr>
          <p:cNvPr id="14340" name="Group 23"/>
          <p:cNvGrpSpPr>
            <a:grpSpLocks/>
          </p:cNvGrpSpPr>
          <p:nvPr/>
        </p:nvGrpSpPr>
        <p:grpSpPr bwMode="auto">
          <a:xfrm>
            <a:off x="741231" y="3429001"/>
            <a:ext cx="4493815" cy="1006475"/>
            <a:chOff x="453" y="2160"/>
            <a:chExt cx="2613" cy="634"/>
          </a:xfrm>
        </p:grpSpPr>
        <p:sp>
          <p:nvSpPr>
            <p:cNvPr id="14354" name="Text Box 5"/>
            <p:cNvSpPr txBox="1">
              <a:spLocks noChangeArrowheads="1"/>
            </p:cNvSpPr>
            <p:nvPr/>
          </p:nvSpPr>
          <p:spPr bwMode="auto">
            <a:xfrm>
              <a:off x="453" y="2160"/>
              <a:ext cx="2613" cy="6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CPU cycles =      (CPI</a:t>
              </a:r>
              <a:r>
                <a:rPr lang="en-US" altLang="en-US" baseline="-25000"/>
                <a:t>i</a:t>
              </a:r>
              <a:r>
                <a:rPr lang="en-US" altLang="en-US"/>
                <a:t> × C</a:t>
              </a:r>
              <a:r>
                <a:rPr lang="en-US" altLang="en-US" baseline="-25000"/>
                <a:t>i</a:t>
              </a:r>
              <a:r>
                <a:rPr lang="en-US" altLang="en-US"/>
                <a:t>)</a:t>
              </a:r>
            </a:p>
          </p:txBody>
        </p:sp>
        <p:grpSp>
          <p:nvGrpSpPr>
            <p:cNvPr id="14355" name="Group 6"/>
            <p:cNvGrpSpPr>
              <a:grpSpLocks/>
            </p:cNvGrpSpPr>
            <p:nvPr/>
          </p:nvGrpSpPr>
          <p:grpSpPr bwMode="auto">
            <a:xfrm>
              <a:off x="1759" y="2160"/>
              <a:ext cx="297" cy="605"/>
              <a:chOff x="1853" y="2246"/>
              <a:chExt cx="288" cy="605"/>
            </a:xfrm>
          </p:grpSpPr>
          <p:sp>
            <p:nvSpPr>
              <p:cNvPr id="14356" name="Text Box 7"/>
              <p:cNvSpPr txBox="1">
                <a:spLocks noChangeArrowheads="1"/>
              </p:cNvSpPr>
              <p:nvPr/>
            </p:nvSpPr>
            <p:spPr bwMode="auto">
              <a:xfrm>
                <a:off x="1853" y="2707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i="1">
                    <a:latin typeface="Times New Roman" pitchFamily="18" charset="0"/>
                    <a:cs typeface="Times New Roman" pitchFamily="18" charset="0"/>
                  </a:rPr>
                  <a:t>i = 1</a:t>
                </a:r>
              </a:p>
            </p:txBody>
          </p:sp>
          <p:sp>
            <p:nvSpPr>
              <p:cNvPr id="14357" name="Text Box 8"/>
              <p:cNvSpPr txBox="1">
                <a:spLocks noChangeArrowheads="1"/>
              </p:cNvSpPr>
              <p:nvPr/>
            </p:nvSpPr>
            <p:spPr bwMode="auto">
              <a:xfrm>
                <a:off x="1853" y="224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i="1">
                    <a:latin typeface="Times New Roman" pitchFamily="18" charset="0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14358" name="Text Box 9"/>
              <p:cNvSpPr txBox="1">
                <a:spLocks noChangeArrowheads="1"/>
              </p:cNvSpPr>
              <p:nvPr/>
            </p:nvSpPr>
            <p:spPr bwMode="auto">
              <a:xfrm>
                <a:off x="1853" y="2275"/>
                <a:ext cx="288" cy="4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4400">
                    <a:latin typeface="Bookman Old Style" pitchFamily="18" charset="0"/>
                    <a:cs typeface="Times New Roman" pitchFamily="18" charset="0"/>
                  </a:rPr>
                  <a:t>∑</a:t>
                </a:r>
              </a:p>
            </p:txBody>
          </p:sp>
        </p:grpSp>
      </p:grpSp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5639198" y="2924175"/>
            <a:ext cx="3682073" cy="2057400"/>
            <a:chOff x="3552" y="2016"/>
            <a:chExt cx="2016" cy="1296"/>
          </a:xfrm>
        </p:grpSpPr>
        <p:sp>
          <p:nvSpPr>
            <p:cNvPr id="14342" name="Text Box 11"/>
            <p:cNvSpPr txBox="1">
              <a:spLocks noChangeArrowheads="1"/>
            </p:cNvSpPr>
            <p:nvPr/>
          </p:nvSpPr>
          <p:spPr bwMode="auto">
            <a:xfrm>
              <a:off x="3552" y="2016"/>
              <a:ext cx="2016" cy="12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  CPI =</a:t>
              </a:r>
            </a:p>
          </p:txBody>
        </p:sp>
        <p:sp>
          <p:nvSpPr>
            <p:cNvPr id="14343" name="Text Box 12"/>
            <p:cNvSpPr txBox="1">
              <a:spLocks noChangeArrowheads="1"/>
            </p:cNvSpPr>
            <p:nvPr/>
          </p:nvSpPr>
          <p:spPr bwMode="auto">
            <a:xfrm>
              <a:off x="4499" y="2145"/>
              <a:ext cx="922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(CPI</a:t>
              </a:r>
              <a:r>
                <a:rPr lang="en-US" altLang="en-US" baseline="-25000"/>
                <a:t>i</a:t>
              </a:r>
              <a:r>
                <a:rPr lang="en-US" altLang="en-US"/>
                <a:t> × C</a:t>
              </a:r>
              <a:r>
                <a:rPr lang="en-US" altLang="en-US" baseline="-25000"/>
                <a:t>i</a:t>
              </a:r>
              <a:r>
                <a:rPr lang="en-US" altLang="en-US"/>
                <a:t>)</a:t>
              </a:r>
            </a:p>
          </p:txBody>
        </p:sp>
        <p:sp>
          <p:nvSpPr>
            <p:cNvPr id="14344" name="Line 13"/>
            <p:cNvSpPr>
              <a:spLocks noChangeShapeType="1"/>
            </p:cNvSpPr>
            <p:nvPr/>
          </p:nvSpPr>
          <p:spPr bwMode="auto">
            <a:xfrm>
              <a:off x="4272" y="2667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4345" name="Group 14"/>
            <p:cNvGrpSpPr>
              <a:grpSpLocks/>
            </p:cNvGrpSpPr>
            <p:nvPr/>
          </p:nvGrpSpPr>
          <p:grpSpPr bwMode="auto">
            <a:xfrm>
              <a:off x="4272" y="2025"/>
              <a:ext cx="288" cy="604"/>
              <a:chOff x="1594" y="1786"/>
              <a:chExt cx="288" cy="604"/>
            </a:xfrm>
          </p:grpSpPr>
          <p:sp>
            <p:nvSpPr>
              <p:cNvPr id="14351" name="Text Box 15"/>
              <p:cNvSpPr txBox="1">
                <a:spLocks noChangeArrowheads="1"/>
              </p:cNvSpPr>
              <p:nvPr/>
            </p:nvSpPr>
            <p:spPr bwMode="auto">
              <a:xfrm>
                <a:off x="1594" y="224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i="1">
                    <a:latin typeface="Times New Roman" pitchFamily="18" charset="0"/>
                    <a:cs typeface="Times New Roman" pitchFamily="18" charset="0"/>
                  </a:rPr>
                  <a:t>i = 1</a:t>
                </a:r>
              </a:p>
            </p:txBody>
          </p:sp>
          <p:sp>
            <p:nvSpPr>
              <p:cNvPr id="14352" name="Text Box 16"/>
              <p:cNvSpPr txBox="1">
                <a:spLocks noChangeArrowheads="1"/>
              </p:cNvSpPr>
              <p:nvPr/>
            </p:nvSpPr>
            <p:spPr bwMode="auto">
              <a:xfrm>
                <a:off x="1594" y="178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i="1">
                    <a:latin typeface="Times New Roman" pitchFamily="18" charset="0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14353" name="Text Box 17"/>
              <p:cNvSpPr txBox="1">
                <a:spLocks noChangeArrowheads="1"/>
              </p:cNvSpPr>
              <p:nvPr/>
            </p:nvSpPr>
            <p:spPr bwMode="auto">
              <a:xfrm>
                <a:off x="1594" y="1814"/>
                <a:ext cx="288" cy="4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4400">
                    <a:latin typeface="Bookman Old Style" pitchFamily="18" charset="0"/>
                    <a:cs typeface="Times New Roman" pitchFamily="18" charset="0"/>
                  </a:rPr>
                  <a:t>∑</a:t>
                </a:r>
              </a:p>
            </p:txBody>
          </p:sp>
        </p:grpSp>
        <p:grpSp>
          <p:nvGrpSpPr>
            <p:cNvPr id="14346" name="Group 18"/>
            <p:cNvGrpSpPr>
              <a:grpSpLocks/>
            </p:cNvGrpSpPr>
            <p:nvPr/>
          </p:nvGrpSpPr>
          <p:grpSpPr bwMode="auto">
            <a:xfrm>
              <a:off x="4566" y="2658"/>
              <a:ext cx="604" cy="605"/>
              <a:chOff x="1738" y="2419"/>
              <a:chExt cx="604" cy="605"/>
            </a:xfrm>
          </p:grpSpPr>
          <p:sp>
            <p:nvSpPr>
              <p:cNvPr id="14347" name="Text Box 19"/>
              <p:cNvSpPr txBox="1">
                <a:spLocks noChangeArrowheads="1"/>
              </p:cNvSpPr>
              <p:nvPr/>
            </p:nvSpPr>
            <p:spPr bwMode="auto">
              <a:xfrm>
                <a:off x="1738" y="2880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i="1">
                    <a:latin typeface="Times New Roman" pitchFamily="18" charset="0"/>
                    <a:cs typeface="Times New Roman" pitchFamily="18" charset="0"/>
                  </a:rPr>
                  <a:t>i = 1</a:t>
                </a:r>
              </a:p>
            </p:txBody>
          </p:sp>
          <p:sp>
            <p:nvSpPr>
              <p:cNvPr id="14348" name="Text Box 20"/>
              <p:cNvSpPr txBox="1">
                <a:spLocks noChangeArrowheads="1"/>
              </p:cNvSpPr>
              <p:nvPr/>
            </p:nvSpPr>
            <p:spPr bwMode="auto">
              <a:xfrm>
                <a:off x="1738" y="2419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400" i="1">
                    <a:latin typeface="Times New Roman" pitchFamily="18" charset="0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14349" name="Text Box 21"/>
              <p:cNvSpPr txBox="1">
                <a:spLocks noChangeArrowheads="1"/>
              </p:cNvSpPr>
              <p:nvPr/>
            </p:nvSpPr>
            <p:spPr bwMode="auto">
              <a:xfrm>
                <a:off x="1738" y="2447"/>
                <a:ext cx="288" cy="4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4400">
                    <a:latin typeface="Bookman Old Style" pitchFamily="18" charset="0"/>
                    <a:cs typeface="Times New Roman" pitchFamily="18" charset="0"/>
                  </a:rPr>
                  <a:t>∑</a:t>
                </a:r>
              </a:p>
            </p:txBody>
          </p:sp>
          <p:sp>
            <p:nvSpPr>
              <p:cNvPr id="14350" name="Text Box 22"/>
              <p:cNvSpPr txBox="1">
                <a:spLocks noChangeArrowheads="1"/>
              </p:cNvSpPr>
              <p:nvPr/>
            </p:nvSpPr>
            <p:spPr bwMode="auto">
              <a:xfrm>
                <a:off x="1882" y="2564"/>
                <a:ext cx="460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/>
                  <a:t>C</a:t>
                </a:r>
                <a:r>
                  <a:rPr lang="en-US" altLang="en-US" baseline="-25000"/>
                  <a:t>i</a:t>
                </a:r>
                <a:endParaRPr lang="en-US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44210" y="312739"/>
            <a:ext cx="146526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on Determining the CPI</a:t>
            </a:r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" y="872716"/>
            <a:ext cx="8915400" cy="5652629"/>
          </a:xfrm>
        </p:spPr>
        <p:txBody>
          <a:bodyPr/>
          <a:lstStyle/>
          <a:p>
            <a:pPr marL="349250" indent="-349250" eaLnBrk="1" hangingPunct="1">
              <a:lnSpc>
                <a:spcPct val="110000"/>
              </a:lnSpc>
              <a:tabLst>
                <a:tab pos="2000250" algn="l"/>
                <a:tab pos="3886200" algn="l"/>
                <a:tab pos="4800600" algn="l"/>
              </a:tabLst>
            </a:pPr>
            <a:r>
              <a:rPr lang="en-US" altLang="en-US" dirty="0" smtClean="0"/>
              <a:t>Problem</a:t>
            </a:r>
          </a:p>
          <a:p>
            <a:pPr marL="349250" indent="-349250" eaLnBrk="1" hangingPunct="1">
              <a:lnSpc>
                <a:spcPct val="110000"/>
              </a:lnSpc>
              <a:buFont typeface="Wingdings" pitchFamily="2" charset="2"/>
              <a:buNone/>
              <a:tabLst>
                <a:tab pos="2000250" algn="l"/>
                <a:tab pos="3886200" algn="l"/>
                <a:tab pos="4800600" algn="l"/>
              </a:tabLst>
            </a:pPr>
            <a:r>
              <a:rPr lang="en-US" altLang="en-US" sz="1800" dirty="0" smtClean="0"/>
              <a:t>	A compiler designer is trying to decide between two code sequences for a particular machine.  Based on the hardware implementation, there are three different classes of instructions:  class A, class B, and class C, and they require one, two, and three cycles per instruction, respectively.</a:t>
            </a:r>
          </a:p>
          <a:p>
            <a:pPr marL="349250" indent="-349250" eaLnBrk="1" hangingPunct="1">
              <a:lnSpc>
                <a:spcPct val="110000"/>
              </a:lnSpc>
              <a:buFont typeface="Wingdings" pitchFamily="2" charset="2"/>
              <a:buNone/>
              <a:tabLst>
                <a:tab pos="2000250" algn="l"/>
                <a:tab pos="3886200" algn="l"/>
                <a:tab pos="4800600" algn="l"/>
              </a:tabLst>
            </a:pPr>
            <a:r>
              <a:rPr lang="en-US" altLang="en-US" sz="1800" dirty="0" smtClean="0"/>
              <a:t>	The first code sequence has 5 instructions:	2 of A, 1 of B, and 2 of C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tabLst>
                <a:tab pos="2000250" algn="l"/>
                <a:tab pos="3886200" algn="l"/>
                <a:tab pos="4800600" algn="l"/>
              </a:tabLst>
            </a:pPr>
            <a:r>
              <a:rPr lang="en-US" altLang="en-US" sz="1800" dirty="0" smtClean="0"/>
              <a:t>	The second sequence has 6 instructions:	4 of A, 1 of B, and 1 of C</a:t>
            </a:r>
          </a:p>
          <a:p>
            <a:pPr marL="349250" indent="-349250" eaLnBrk="1" hangingPunct="1">
              <a:lnSpc>
                <a:spcPct val="110000"/>
              </a:lnSpc>
              <a:buFont typeface="Wingdings" pitchFamily="2" charset="2"/>
              <a:buNone/>
              <a:tabLst>
                <a:tab pos="2000250" algn="l"/>
                <a:tab pos="3886200" algn="l"/>
                <a:tab pos="4800600" algn="l"/>
              </a:tabLst>
            </a:pPr>
            <a:r>
              <a:rPr lang="en-US" altLang="en-US" sz="1800" dirty="0" smtClean="0">
                <a:solidFill>
                  <a:schemeClr val="hlink"/>
                </a:solidFill>
              </a:rPr>
              <a:t>	</a:t>
            </a:r>
            <a:r>
              <a:rPr lang="en-US" altLang="en-US" sz="1800" dirty="0" smtClean="0">
                <a:solidFill>
                  <a:srgbClr val="FF0000"/>
                </a:solidFill>
              </a:rPr>
              <a:t>Compute the CPU cycles for each sequence. Which sequence is faster?  </a:t>
            </a:r>
          </a:p>
          <a:p>
            <a:pPr marL="349250" indent="-349250" eaLnBrk="1" hangingPunct="1">
              <a:lnSpc>
                <a:spcPct val="110000"/>
              </a:lnSpc>
              <a:buFont typeface="Wingdings" pitchFamily="2" charset="2"/>
              <a:buNone/>
              <a:tabLst>
                <a:tab pos="2000250" algn="l"/>
                <a:tab pos="3886200" algn="l"/>
                <a:tab pos="4800600" algn="l"/>
              </a:tabLst>
            </a:pPr>
            <a:r>
              <a:rPr lang="en-US" altLang="en-US" sz="1800" dirty="0" smtClean="0">
                <a:solidFill>
                  <a:srgbClr val="FF0000"/>
                </a:solidFill>
              </a:rPr>
              <a:t>	What is the CPI for each sequence?</a:t>
            </a:r>
          </a:p>
          <a:p>
            <a:pPr marL="349250" indent="-349250" eaLnBrk="1" hangingPunct="1">
              <a:lnSpc>
                <a:spcPct val="110000"/>
              </a:lnSpc>
              <a:tabLst>
                <a:tab pos="2000250" algn="l"/>
                <a:tab pos="3886200" algn="l"/>
                <a:tab pos="4800600" algn="l"/>
              </a:tabLst>
            </a:pPr>
            <a:r>
              <a:rPr lang="en-US" altLang="en-US" dirty="0" smtClean="0">
                <a:solidFill>
                  <a:srgbClr val="000099"/>
                </a:solidFill>
              </a:rPr>
              <a:t>Solution</a:t>
            </a:r>
          </a:p>
          <a:p>
            <a:pPr marL="349250" indent="-349250" eaLnBrk="1" hangingPunct="1">
              <a:lnSpc>
                <a:spcPct val="110000"/>
              </a:lnSpc>
              <a:buFont typeface="Wingdings" pitchFamily="2" charset="2"/>
              <a:buNone/>
              <a:tabLst>
                <a:tab pos="2000250" algn="l"/>
                <a:tab pos="3886200" algn="l"/>
                <a:tab pos="4800600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	CPU cycles (1</a:t>
            </a:r>
            <a:r>
              <a:rPr lang="en-US" altLang="en-US" sz="1800" baseline="30000" dirty="0" smtClean="0">
                <a:solidFill>
                  <a:srgbClr val="000099"/>
                </a:solidFill>
              </a:rPr>
              <a:t>st</a:t>
            </a:r>
            <a:r>
              <a:rPr lang="en-US" altLang="en-US" sz="1800" dirty="0" smtClean="0">
                <a:solidFill>
                  <a:srgbClr val="000099"/>
                </a:solidFill>
              </a:rPr>
              <a:t>	sequence) = (2×1) + (1×2) + (2×3) = 2+2+6 = 10 cycles</a:t>
            </a:r>
          </a:p>
          <a:p>
            <a:pPr marL="349250" indent="-349250" eaLnBrk="1" hangingPunct="1">
              <a:lnSpc>
                <a:spcPct val="110000"/>
              </a:lnSpc>
              <a:buFont typeface="Wingdings" pitchFamily="2" charset="2"/>
              <a:buNone/>
              <a:tabLst>
                <a:tab pos="2000250" algn="l"/>
                <a:tab pos="3886200" algn="l"/>
                <a:tab pos="4800600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	CPU cycles (2</a:t>
            </a:r>
            <a:r>
              <a:rPr lang="en-US" altLang="en-US" sz="1800" baseline="30000" dirty="0" smtClean="0">
                <a:solidFill>
                  <a:srgbClr val="000099"/>
                </a:solidFill>
              </a:rPr>
              <a:t>nd</a:t>
            </a:r>
            <a:r>
              <a:rPr lang="en-US" altLang="en-US" sz="1800" dirty="0" smtClean="0">
                <a:solidFill>
                  <a:srgbClr val="000099"/>
                </a:solidFill>
              </a:rPr>
              <a:t>	sequence) = (4×1) + (1×2) + (1×3) = 4+2+3 = 9 cycles</a:t>
            </a:r>
          </a:p>
          <a:p>
            <a:pPr marL="349250" indent="-349250" eaLnBrk="1" hangingPunct="1">
              <a:lnSpc>
                <a:spcPct val="110000"/>
              </a:lnSpc>
              <a:buFont typeface="Wingdings" pitchFamily="2" charset="2"/>
              <a:buNone/>
              <a:tabLst>
                <a:tab pos="2000250" algn="l"/>
                <a:tab pos="3886200" algn="l"/>
                <a:tab pos="4800600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	Second sequence is faster, even though it executes one extra instruction</a:t>
            </a:r>
          </a:p>
          <a:p>
            <a:pPr marL="349250" indent="-349250" eaLnBrk="1" hangingPunct="1">
              <a:lnSpc>
                <a:spcPct val="110000"/>
              </a:lnSpc>
              <a:buFont typeface="Wingdings" pitchFamily="2" charset="2"/>
              <a:buNone/>
              <a:tabLst>
                <a:tab pos="2000250" algn="l"/>
                <a:tab pos="3886200" algn="l"/>
                <a:tab pos="4800600" algn="l"/>
              </a:tabLst>
            </a:pPr>
            <a:r>
              <a:rPr lang="en-US" altLang="en-US" sz="1800" dirty="0" smtClean="0">
                <a:solidFill>
                  <a:srgbClr val="000099"/>
                </a:solidFill>
              </a:rPr>
              <a:t>	CPI (1</a:t>
            </a:r>
            <a:r>
              <a:rPr lang="en-US" altLang="en-US" sz="1800" baseline="30000" dirty="0" smtClean="0">
                <a:solidFill>
                  <a:srgbClr val="000099"/>
                </a:solidFill>
              </a:rPr>
              <a:t>st</a:t>
            </a:r>
            <a:r>
              <a:rPr lang="en-US" altLang="en-US" sz="1800" dirty="0" smtClean="0">
                <a:solidFill>
                  <a:srgbClr val="000099"/>
                </a:solidFill>
              </a:rPr>
              <a:t> sequence) = 10/5 = 2	CPI (2</a:t>
            </a:r>
            <a:r>
              <a:rPr lang="en-US" altLang="en-US" sz="1800" baseline="30000" dirty="0" smtClean="0">
                <a:solidFill>
                  <a:srgbClr val="000099"/>
                </a:solidFill>
              </a:rPr>
              <a:t>nd</a:t>
            </a:r>
            <a:r>
              <a:rPr lang="en-US" altLang="en-US" sz="1800" dirty="0" smtClean="0">
                <a:solidFill>
                  <a:srgbClr val="000099"/>
                </a:solidFill>
              </a:rPr>
              <a:t> sequence) = 9/6 = 1.5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6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6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6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6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6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07340" y="980728"/>
            <a:ext cx="8891323" cy="35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2057400" algn="ctr"/>
                <a:tab pos="3429000" algn="ctr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2057400" algn="ctr"/>
                <a:tab pos="3429000" algn="ctr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2057400" algn="ctr"/>
                <a:tab pos="3429000" algn="ct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tabLst>
                <a:tab pos="2057400" algn="ctr"/>
                <a:tab pos="3429000" algn="ctr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tabLst>
                <a:tab pos="2057400" algn="ctr"/>
                <a:tab pos="3429000" algn="ctr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57400" algn="ctr"/>
                <a:tab pos="3429000" algn="ctr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57400" algn="ctr"/>
                <a:tab pos="3429000" algn="ctr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57400" algn="ctr"/>
                <a:tab pos="3429000" algn="ctr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2057400" algn="ctr"/>
                <a:tab pos="3429000" algn="ctr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en-US" altLang="en-US" dirty="0"/>
              <a:t>Given: instruction mix of a program on a RISC processor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What is average CPI?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What is the percent of time used by each instruction class?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 dirty="0" err="1"/>
              <a:t>Class</a:t>
            </a:r>
            <a:r>
              <a:rPr lang="en-US" altLang="en-US" baseline="-25000" dirty="0" err="1"/>
              <a:t>i</a:t>
            </a:r>
            <a:r>
              <a:rPr lang="en-US" altLang="en-US" dirty="0"/>
              <a:t>	</a:t>
            </a:r>
            <a:r>
              <a:rPr lang="en-US" altLang="en-US" dirty="0" err="1"/>
              <a:t>Freq</a:t>
            </a:r>
            <a:r>
              <a:rPr lang="en-US" altLang="en-US" baseline="-25000" dirty="0" err="1"/>
              <a:t>i</a:t>
            </a:r>
            <a:r>
              <a:rPr lang="en-US" altLang="en-US" dirty="0"/>
              <a:t>	</a:t>
            </a:r>
            <a:r>
              <a:rPr lang="en-US" altLang="en-US" dirty="0" err="1"/>
              <a:t>CPI</a:t>
            </a:r>
            <a:r>
              <a:rPr lang="en-US" altLang="en-US" baseline="-25000" dirty="0" err="1"/>
              <a:t>i</a:t>
            </a:r>
            <a:endParaRPr lang="en-US" altLang="en-US" baseline="-25000" dirty="0"/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 dirty="0"/>
              <a:t>ALU	50%	1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dirty="0"/>
              <a:t>Load	20%	5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dirty="0"/>
              <a:t>Store	10%	3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dirty="0"/>
              <a:t>Branch	20%	2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507340" y="5478101"/>
            <a:ext cx="8891323" cy="93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How faster would the machine be if load time is 2 cycles?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What if two ALU instructions could be executed at once?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Example on CPI</a:t>
            </a:r>
          </a:p>
        </p:txBody>
      </p:sp>
      <p:sp>
        <p:nvSpPr>
          <p:cNvPr id="798725" name="Rectangle 5"/>
          <p:cNvSpPr>
            <a:spLocks noChangeArrowheads="1"/>
          </p:cNvSpPr>
          <p:nvPr/>
        </p:nvSpPr>
        <p:spPr bwMode="auto">
          <a:xfrm>
            <a:off x="4817138" y="2411064"/>
            <a:ext cx="2010436" cy="215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3086100" algn="ctr"/>
                <a:tab pos="3771900" algn="l"/>
                <a:tab pos="48006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3086100" algn="ctr"/>
                <a:tab pos="3771900" algn="l"/>
                <a:tab pos="48006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3086100" algn="ctr"/>
                <a:tab pos="3771900" algn="l"/>
                <a:tab pos="4800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tabLst>
                <a:tab pos="3086100" algn="ctr"/>
                <a:tab pos="3771900" algn="l"/>
                <a:tab pos="48006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tabLst>
                <a:tab pos="3086100" algn="ctr"/>
                <a:tab pos="3771900" algn="l"/>
                <a:tab pos="48006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086100" algn="ctr"/>
                <a:tab pos="3771900" algn="l"/>
                <a:tab pos="48006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086100" algn="ctr"/>
                <a:tab pos="3771900" algn="l"/>
                <a:tab pos="48006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086100" algn="ctr"/>
                <a:tab pos="3771900" algn="l"/>
                <a:tab pos="48006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086100" algn="ctr"/>
                <a:tab pos="3771900" algn="l"/>
                <a:tab pos="48006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30000"/>
              </a:spcBef>
              <a:buFontTx/>
              <a:buNone/>
            </a:pPr>
            <a:r>
              <a:rPr lang="en-US" altLang="en-US" dirty="0" err="1">
                <a:solidFill>
                  <a:srgbClr val="000099"/>
                </a:solidFill>
              </a:rPr>
              <a:t>CPI</a:t>
            </a:r>
            <a:r>
              <a:rPr lang="en-US" altLang="en-US" baseline="-25000" dirty="0" err="1">
                <a:solidFill>
                  <a:srgbClr val="000099"/>
                </a:solidFill>
              </a:rPr>
              <a:t>i</a:t>
            </a:r>
            <a:r>
              <a:rPr lang="en-US" altLang="en-US" dirty="0">
                <a:solidFill>
                  <a:srgbClr val="000099"/>
                </a:solidFill>
              </a:rPr>
              <a:t> × </a:t>
            </a:r>
            <a:r>
              <a:rPr lang="en-US" altLang="en-US" dirty="0" err="1">
                <a:solidFill>
                  <a:srgbClr val="000099"/>
                </a:solidFill>
              </a:rPr>
              <a:t>Freq</a:t>
            </a:r>
            <a:r>
              <a:rPr lang="en-US" altLang="en-US" baseline="-25000" dirty="0" err="1">
                <a:solidFill>
                  <a:srgbClr val="000099"/>
                </a:solidFill>
              </a:rPr>
              <a:t>i</a:t>
            </a:r>
            <a:endParaRPr lang="en-US" altLang="en-US" dirty="0">
              <a:solidFill>
                <a:srgbClr val="000099"/>
              </a:solidFill>
            </a:endParaRPr>
          </a:p>
          <a:p>
            <a:pPr algn="ctr">
              <a:spcBef>
                <a:spcPct val="30000"/>
              </a:spcBef>
              <a:buFontTx/>
              <a:buNone/>
            </a:pPr>
            <a:r>
              <a:rPr lang="en-US" altLang="en-US" dirty="0">
                <a:solidFill>
                  <a:srgbClr val="000099"/>
                </a:solidFill>
              </a:rPr>
              <a:t>0.5×1 = 0.5</a:t>
            </a:r>
          </a:p>
          <a:p>
            <a:pPr algn="ctr">
              <a:spcBef>
                <a:spcPct val="10000"/>
              </a:spcBef>
              <a:buFontTx/>
              <a:buNone/>
            </a:pPr>
            <a:r>
              <a:rPr lang="en-US" altLang="en-US" dirty="0">
                <a:solidFill>
                  <a:srgbClr val="000099"/>
                </a:solidFill>
              </a:rPr>
              <a:t>0.2×5 = 1.0</a:t>
            </a:r>
          </a:p>
          <a:p>
            <a:pPr algn="ctr">
              <a:spcBef>
                <a:spcPct val="10000"/>
              </a:spcBef>
              <a:buFontTx/>
              <a:buNone/>
            </a:pPr>
            <a:r>
              <a:rPr lang="en-US" altLang="en-US" dirty="0">
                <a:solidFill>
                  <a:srgbClr val="000099"/>
                </a:solidFill>
              </a:rPr>
              <a:t>0.1×3 = 0.3</a:t>
            </a:r>
          </a:p>
          <a:p>
            <a:pPr algn="ctr">
              <a:spcBef>
                <a:spcPct val="10000"/>
              </a:spcBef>
              <a:buFontTx/>
              <a:buNone/>
            </a:pPr>
            <a:r>
              <a:rPr lang="en-US" altLang="en-US" dirty="0">
                <a:solidFill>
                  <a:srgbClr val="000099"/>
                </a:solidFill>
              </a:rPr>
              <a:t>0.2×2 = 0.4</a:t>
            </a:r>
          </a:p>
        </p:txBody>
      </p:sp>
      <p:sp>
        <p:nvSpPr>
          <p:cNvPr id="798726" name="Rectangle 6"/>
          <p:cNvSpPr>
            <a:spLocks noChangeArrowheads="1"/>
          </p:cNvSpPr>
          <p:nvPr/>
        </p:nvSpPr>
        <p:spPr bwMode="auto">
          <a:xfrm>
            <a:off x="6827574" y="2409477"/>
            <a:ext cx="2571089" cy="215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tabLst>
                <a:tab pos="3086100" algn="ctr"/>
                <a:tab pos="3771900" algn="l"/>
                <a:tab pos="48006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tabLst>
                <a:tab pos="3086100" algn="ctr"/>
                <a:tab pos="3771900" algn="l"/>
                <a:tab pos="48006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tabLst>
                <a:tab pos="3086100" algn="ctr"/>
                <a:tab pos="3771900" algn="l"/>
                <a:tab pos="4800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tabLst>
                <a:tab pos="3086100" algn="ctr"/>
                <a:tab pos="3771900" algn="l"/>
                <a:tab pos="48006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tabLst>
                <a:tab pos="3086100" algn="ctr"/>
                <a:tab pos="3771900" algn="l"/>
                <a:tab pos="48006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086100" algn="ctr"/>
                <a:tab pos="3771900" algn="l"/>
                <a:tab pos="48006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086100" algn="ctr"/>
                <a:tab pos="3771900" algn="l"/>
                <a:tab pos="48006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086100" algn="ctr"/>
                <a:tab pos="3771900" algn="l"/>
                <a:tab pos="48006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3086100" algn="ctr"/>
                <a:tab pos="3771900" algn="l"/>
                <a:tab pos="4800600" algn="l"/>
              </a:tabLs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30000"/>
              </a:spcBef>
              <a:buFontTx/>
              <a:buNone/>
            </a:pPr>
            <a:r>
              <a:rPr lang="en-US" altLang="en-US" dirty="0">
                <a:solidFill>
                  <a:srgbClr val="000099"/>
                </a:solidFill>
              </a:rPr>
              <a:t>%Time</a:t>
            </a:r>
          </a:p>
          <a:p>
            <a:pPr algn="ctr">
              <a:spcBef>
                <a:spcPct val="30000"/>
              </a:spcBef>
              <a:buFontTx/>
              <a:buNone/>
            </a:pPr>
            <a:r>
              <a:rPr lang="en-US" altLang="en-US" dirty="0">
                <a:solidFill>
                  <a:srgbClr val="000099"/>
                </a:solidFill>
              </a:rPr>
              <a:t>0.5/2.2 = 23%</a:t>
            </a:r>
          </a:p>
          <a:p>
            <a:pPr algn="ctr">
              <a:spcBef>
                <a:spcPct val="10000"/>
              </a:spcBef>
              <a:buFontTx/>
              <a:buNone/>
            </a:pPr>
            <a:r>
              <a:rPr lang="en-US" altLang="en-US" dirty="0">
                <a:solidFill>
                  <a:srgbClr val="000099"/>
                </a:solidFill>
              </a:rPr>
              <a:t>1.0/2.2 = 45%</a:t>
            </a:r>
          </a:p>
          <a:p>
            <a:pPr algn="ctr">
              <a:spcBef>
                <a:spcPct val="10000"/>
              </a:spcBef>
              <a:buFontTx/>
              <a:buNone/>
            </a:pPr>
            <a:r>
              <a:rPr lang="en-US" altLang="en-US" dirty="0">
                <a:solidFill>
                  <a:srgbClr val="000099"/>
                </a:solidFill>
              </a:rPr>
              <a:t>0.3/2.2 = 14%</a:t>
            </a:r>
          </a:p>
          <a:p>
            <a:pPr algn="ctr">
              <a:spcBef>
                <a:spcPct val="10000"/>
              </a:spcBef>
              <a:buFontTx/>
              <a:buNone/>
            </a:pPr>
            <a:r>
              <a:rPr lang="en-US" altLang="en-US" dirty="0">
                <a:solidFill>
                  <a:srgbClr val="000099"/>
                </a:solidFill>
              </a:rPr>
              <a:t>0.4/2.2 = 18%</a:t>
            </a:r>
          </a:p>
        </p:txBody>
      </p:sp>
      <p:sp>
        <p:nvSpPr>
          <p:cNvPr id="798727" name="Rectangle 7"/>
          <p:cNvSpPr>
            <a:spLocks noChangeArrowheads="1"/>
          </p:cNvSpPr>
          <p:nvPr/>
        </p:nvSpPr>
        <p:spPr bwMode="auto">
          <a:xfrm>
            <a:off x="1618325" y="4808538"/>
            <a:ext cx="583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en-US" dirty="0">
                <a:solidFill>
                  <a:srgbClr val="000099"/>
                </a:solidFill>
              </a:rPr>
              <a:t>Average CPI = 0.5+1.0+0.3+0.4 = 2.2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/>
      <p:bldP spid="798725" grpId="0"/>
      <p:bldP spid="798726" grpId="0"/>
      <p:bldP spid="7987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9250" indent="-349250" defTabSz="1143000" eaLnBrk="1" hangingPunct="1">
              <a:tabLst>
                <a:tab pos="1371600" algn="l"/>
                <a:tab pos="2057400" algn="l"/>
              </a:tabLst>
            </a:pPr>
            <a:r>
              <a:rPr lang="en-US" altLang="en-US" smtClean="0"/>
              <a:t>MIPS: Millions Instructions Per Second</a:t>
            </a:r>
          </a:p>
          <a:p>
            <a:pPr marL="349250" indent="-349250" defTabSz="1143000" eaLnBrk="1" hangingPunct="1">
              <a:tabLst>
                <a:tab pos="1371600" algn="l"/>
                <a:tab pos="2057400" algn="l"/>
              </a:tabLst>
            </a:pPr>
            <a:r>
              <a:rPr lang="en-US" altLang="en-US" smtClean="0"/>
              <a:t>Sometimes used as performance metric</a:t>
            </a:r>
          </a:p>
          <a:p>
            <a:pPr marL="739775" lvl="1" indent="-276225" defTabSz="1143000" eaLnBrk="1" hangingPunct="1">
              <a:tabLst>
                <a:tab pos="1371600" algn="l"/>
                <a:tab pos="2057400" algn="l"/>
              </a:tabLst>
            </a:pPr>
            <a:r>
              <a:rPr lang="en-US" altLang="en-US" smtClean="0"/>
              <a:t>Faster machine </a:t>
            </a:r>
            <a:r>
              <a:rPr lang="en-US" altLang="en-US" smtClean="0">
                <a:sym typeface="Symbol" pitchFamily="18" charset="2"/>
              </a:rPr>
              <a:t></a:t>
            </a:r>
            <a:r>
              <a:rPr lang="en-US" altLang="en-US" smtClean="0"/>
              <a:t> larger MIPS</a:t>
            </a:r>
          </a:p>
          <a:p>
            <a:pPr marL="349250" indent="-349250" defTabSz="1143000" eaLnBrk="1" hangingPunct="1">
              <a:tabLst>
                <a:tab pos="1371600" algn="l"/>
                <a:tab pos="2057400" algn="l"/>
              </a:tabLst>
            </a:pPr>
            <a:r>
              <a:rPr lang="en-US" altLang="en-US" smtClean="0"/>
              <a:t>MIPS specifies instruction execution rate</a:t>
            </a:r>
          </a:p>
          <a:p>
            <a:pPr marL="349250" indent="-349250" defTabSz="1143000" eaLnBrk="1" hangingPunct="1">
              <a:tabLst>
                <a:tab pos="1371600" algn="l"/>
                <a:tab pos="2057400" algn="l"/>
              </a:tabLst>
            </a:pPr>
            <a:endParaRPr lang="en-US" altLang="en-US" smtClean="0"/>
          </a:p>
          <a:p>
            <a:pPr marL="349250" indent="-349250" defTabSz="1143000" eaLnBrk="1" hangingPunct="1">
              <a:tabLst>
                <a:tab pos="1371600" algn="l"/>
                <a:tab pos="2057400" algn="l"/>
              </a:tabLst>
            </a:pPr>
            <a:endParaRPr lang="en-US" altLang="en-US" smtClean="0"/>
          </a:p>
          <a:p>
            <a:pPr marL="349250" indent="-349250" defTabSz="1143000" eaLnBrk="1" hangingPunct="1">
              <a:spcBef>
                <a:spcPct val="0"/>
              </a:spcBef>
              <a:tabLst>
                <a:tab pos="1371600" algn="l"/>
                <a:tab pos="2057400" algn="l"/>
              </a:tabLst>
            </a:pPr>
            <a:endParaRPr lang="en-US" altLang="en-US" smtClean="0"/>
          </a:p>
          <a:p>
            <a:pPr marL="349250" indent="-349250" defTabSz="1143000" eaLnBrk="1" hangingPunct="1">
              <a:tabLst>
                <a:tab pos="1371600" algn="l"/>
                <a:tab pos="2057400" algn="l"/>
              </a:tabLst>
            </a:pPr>
            <a:r>
              <a:rPr lang="en-US" altLang="en-US" smtClean="0"/>
              <a:t>We can also relate execution time to MIPS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MIPS as a Performance Measure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937287" y="3206751"/>
            <a:ext cx="8423540" cy="1050925"/>
            <a:chOff x="788" y="1988"/>
            <a:chExt cx="4492" cy="662"/>
          </a:xfrm>
        </p:grpSpPr>
        <p:grpSp>
          <p:nvGrpSpPr>
            <p:cNvPr id="17425" name="Group 5"/>
            <p:cNvGrpSpPr>
              <a:grpSpLocks/>
            </p:cNvGrpSpPr>
            <p:nvPr/>
          </p:nvGrpSpPr>
          <p:grpSpPr bwMode="auto">
            <a:xfrm>
              <a:off x="1680" y="2017"/>
              <a:ext cx="1958" cy="605"/>
              <a:chOff x="4070" y="835"/>
              <a:chExt cx="1613" cy="605"/>
            </a:xfrm>
          </p:grpSpPr>
          <p:sp>
            <p:nvSpPr>
              <p:cNvPr id="17433" name="Line 6"/>
              <p:cNvSpPr>
                <a:spLocks noChangeShapeType="1"/>
              </p:cNvSpPr>
              <p:nvPr/>
            </p:nvSpPr>
            <p:spPr bwMode="auto">
              <a:xfrm>
                <a:off x="4070" y="1152"/>
                <a:ext cx="16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34" name="Text Box 7"/>
              <p:cNvSpPr txBox="1">
                <a:spLocks noChangeArrowheads="1"/>
              </p:cNvSpPr>
              <p:nvPr/>
            </p:nvSpPr>
            <p:spPr bwMode="auto">
              <a:xfrm>
                <a:off x="4070" y="835"/>
                <a:ext cx="1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/>
                  <a:t>Instruction Count</a:t>
                </a:r>
              </a:p>
            </p:txBody>
          </p:sp>
          <p:sp>
            <p:nvSpPr>
              <p:cNvPr id="17435" name="Text Box 8"/>
              <p:cNvSpPr txBox="1">
                <a:spLocks noChangeArrowheads="1"/>
              </p:cNvSpPr>
              <p:nvPr/>
            </p:nvSpPr>
            <p:spPr bwMode="auto">
              <a:xfrm>
                <a:off x="4070" y="1152"/>
                <a:ext cx="1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/>
                  <a:t>Execution Time × 10</a:t>
                </a:r>
                <a:r>
                  <a:rPr lang="en-US" altLang="en-US" baseline="30000"/>
                  <a:t>6</a:t>
                </a:r>
              </a:p>
            </p:txBody>
          </p:sp>
        </p:grpSp>
        <p:grpSp>
          <p:nvGrpSpPr>
            <p:cNvPr id="17426" name="Group 9"/>
            <p:cNvGrpSpPr>
              <a:grpSpLocks/>
            </p:cNvGrpSpPr>
            <p:nvPr/>
          </p:nvGrpSpPr>
          <p:grpSpPr bwMode="auto">
            <a:xfrm>
              <a:off x="3984" y="2017"/>
              <a:ext cx="1066" cy="605"/>
              <a:chOff x="4070" y="835"/>
              <a:chExt cx="1613" cy="605"/>
            </a:xfrm>
          </p:grpSpPr>
          <p:sp>
            <p:nvSpPr>
              <p:cNvPr id="17430" name="Line 10"/>
              <p:cNvSpPr>
                <a:spLocks noChangeShapeType="1"/>
              </p:cNvSpPr>
              <p:nvPr/>
            </p:nvSpPr>
            <p:spPr bwMode="auto">
              <a:xfrm>
                <a:off x="4070" y="1152"/>
                <a:ext cx="16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31" name="Text Box 11"/>
              <p:cNvSpPr txBox="1">
                <a:spLocks noChangeArrowheads="1"/>
              </p:cNvSpPr>
              <p:nvPr/>
            </p:nvSpPr>
            <p:spPr bwMode="auto">
              <a:xfrm>
                <a:off x="4070" y="835"/>
                <a:ext cx="1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/>
                  <a:t>Clock Rate</a:t>
                </a:r>
              </a:p>
            </p:txBody>
          </p:sp>
          <p:sp>
            <p:nvSpPr>
              <p:cNvPr id="17432" name="Text Box 12"/>
              <p:cNvSpPr txBox="1">
                <a:spLocks noChangeArrowheads="1"/>
              </p:cNvSpPr>
              <p:nvPr/>
            </p:nvSpPr>
            <p:spPr bwMode="auto">
              <a:xfrm>
                <a:off x="4070" y="1152"/>
                <a:ext cx="1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/>
                  <a:t>CPI × 10</a:t>
                </a:r>
                <a:r>
                  <a:rPr lang="en-US" altLang="en-US" baseline="30000"/>
                  <a:t>6</a:t>
                </a:r>
              </a:p>
            </p:txBody>
          </p:sp>
        </p:grpSp>
        <p:sp>
          <p:nvSpPr>
            <p:cNvPr id="17427" name="Text Box 13"/>
            <p:cNvSpPr txBox="1">
              <a:spLocks noChangeArrowheads="1"/>
            </p:cNvSpPr>
            <p:nvPr/>
          </p:nvSpPr>
          <p:spPr bwMode="auto">
            <a:xfrm>
              <a:off x="902" y="2190"/>
              <a:ext cx="7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MIPS  =</a:t>
              </a:r>
            </a:p>
          </p:txBody>
        </p:sp>
        <p:sp>
          <p:nvSpPr>
            <p:cNvPr id="17428" name="Text Box 14"/>
            <p:cNvSpPr txBox="1">
              <a:spLocks noChangeArrowheads="1"/>
            </p:cNvSpPr>
            <p:nvPr/>
          </p:nvSpPr>
          <p:spPr bwMode="auto">
            <a:xfrm>
              <a:off x="3668" y="219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/>
                <a:t>=</a:t>
              </a:r>
            </a:p>
          </p:txBody>
        </p:sp>
        <p:sp>
          <p:nvSpPr>
            <p:cNvPr id="17429" name="Rectangle 15"/>
            <p:cNvSpPr>
              <a:spLocks noChangeArrowheads="1"/>
            </p:cNvSpPr>
            <p:nvPr/>
          </p:nvSpPr>
          <p:spPr bwMode="auto">
            <a:xfrm>
              <a:off x="788" y="1988"/>
              <a:ext cx="4492" cy="6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413" name="Group 27"/>
          <p:cNvGrpSpPr>
            <a:grpSpLocks/>
          </p:cNvGrpSpPr>
          <p:nvPr/>
        </p:nvGrpSpPr>
        <p:grpSpPr bwMode="auto">
          <a:xfrm>
            <a:off x="937287" y="5078414"/>
            <a:ext cx="8385704" cy="1050925"/>
            <a:chOff x="567" y="3154"/>
            <a:chExt cx="4876" cy="662"/>
          </a:xfrm>
        </p:grpSpPr>
        <p:grpSp>
          <p:nvGrpSpPr>
            <p:cNvPr id="17414" name="Group 16"/>
            <p:cNvGrpSpPr>
              <a:grpSpLocks/>
            </p:cNvGrpSpPr>
            <p:nvPr/>
          </p:nvGrpSpPr>
          <p:grpSpPr bwMode="auto">
            <a:xfrm>
              <a:off x="2268" y="3183"/>
              <a:ext cx="1179" cy="605"/>
              <a:chOff x="4070" y="835"/>
              <a:chExt cx="1613" cy="605"/>
            </a:xfrm>
          </p:grpSpPr>
          <p:sp>
            <p:nvSpPr>
              <p:cNvPr id="17422" name="Line 17"/>
              <p:cNvSpPr>
                <a:spLocks noChangeShapeType="1"/>
              </p:cNvSpPr>
              <p:nvPr/>
            </p:nvSpPr>
            <p:spPr bwMode="auto">
              <a:xfrm>
                <a:off x="4070" y="1152"/>
                <a:ext cx="16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3" name="Text Box 18"/>
              <p:cNvSpPr txBox="1">
                <a:spLocks noChangeArrowheads="1"/>
              </p:cNvSpPr>
              <p:nvPr/>
            </p:nvSpPr>
            <p:spPr bwMode="auto">
              <a:xfrm>
                <a:off x="4070" y="835"/>
                <a:ext cx="1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/>
                  <a:t>Inst Count</a:t>
                </a:r>
              </a:p>
            </p:txBody>
          </p:sp>
          <p:sp>
            <p:nvSpPr>
              <p:cNvPr id="17424" name="Text Box 19"/>
              <p:cNvSpPr txBox="1">
                <a:spLocks noChangeArrowheads="1"/>
              </p:cNvSpPr>
              <p:nvPr/>
            </p:nvSpPr>
            <p:spPr bwMode="auto">
              <a:xfrm>
                <a:off x="4070" y="1152"/>
                <a:ext cx="1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/>
                  <a:t>MIPS × 10</a:t>
                </a:r>
                <a:r>
                  <a:rPr lang="en-US" altLang="en-US" baseline="30000"/>
                  <a:t>6</a:t>
                </a:r>
              </a:p>
            </p:txBody>
          </p:sp>
        </p:grpSp>
        <p:grpSp>
          <p:nvGrpSpPr>
            <p:cNvPr id="17415" name="Group 20"/>
            <p:cNvGrpSpPr>
              <a:grpSpLocks/>
            </p:cNvGrpSpPr>
            <p:nvPr/>
          </p:nvGrpSpPr>
          <p:grpSpPr bwMode="auto">
            <a:xfrm>
              <a:off x="3742" y="3181"/>
              <a:ext cx="1587" cy="605"/>
              <a:chOff x="4070" y="835"/>
              <a:chExt cx="1613" cy="605"/>
            </a:xfrm>
          </p:grpSpPr>
          <p:sp>
            <p:nvSpPr>
              <p:cNvPr id="17419" name="Line 21"/>
              <p:cNvSpPr>
                <a:spLocks noChangeShapeType="1"/>
              </p:cNvSpPr>
              <p:nvPr/>
            </p:nvSpPr>
            <p:spPr bwMode="auto">
              <a:xfrm>
                <a:off x="4070" y="1152"/>
                <a:ext cx="16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0" name="Text Box 22"/>
              <p:cNvSpPr txBox="1">
                <a:spLocks noChangeArrowheads="1"/>
              </p:cNvSpPr>
              <p:nvPr/>
            </p:nvSpPr>
            <p:spPr bwMode="auto">
              <a:xfrm>
                <a:off x="4070" y="835"/>
                <a:ext cx="1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/>
                  <a:t>Inst Count × CPI</a:t>
                </a:r>
              </a:p>
            </p:txBody>
          </p:sp>
          <p:sp>
            <p:nvSpPr>
              <p:cNvPr id="17421" name="Text Box 23"/>
              <p:cNvSpPr txBox="1">
                <a:spLocks noChangeArrowheads="1"/>
              </p:cNvSpPr>
              <p:nvPr/>
            </p:nvSpPr>
            <p:spPr bwMode="auto">
              <a:xfrm>
                <a:off x="4070" y="1152"/>
                <a:ext cx="1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/>
                  <a:t>Clock Rate</a:t>
                </a:r>
                <a:endParaRPr lang="en-US" altLang="en-US" baseline="30000"/>
              </a:p>
            </p:txBody>
          </p:sp>
        </p:grpSp>
        <p:sp>
          <p:nvSpPr>
            <p:cNvPr id="17416" name="Text Box 24"/>
            <p:cNvSpPr txBox="1">
              <a:spLocks noChangeArrowheads="1"/>
            </p:cNvSpPr>
            <p:nvPr/>
          </p:nvSpPr>
          <p:spPr bwMode="auto">
            <a:xfrm>
              <a:off x="673" y="3356"/>
              <a:ext cx="1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Execution Time =</a:t>
              </a:r>
            </a:p>
          </p:txBody>
        </p:sp>
        <p:sp>
          <p:nvSpPr>
            <p:cNvPr id="17417" name="Text Box 25"/>
            <p:cNvSpPr txBox="1">
              <a:spLocks noChangeArrowheads="1"/>
            </p:cNvSpPr>
            <p:nvPr/>
          </p:nvSpPr>
          <p:spPr bwMode="auto">
            <a:xfrm>
              <a:off x="3462" y="33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/>
                <a:t>=</a:t>
              </a:r>
            </a:p>
          </p:txBody>
        </p:sp>
        <p:sp>
          <p:nvSpPr>
            <p:cNvPr id="17418" name="Rectangle 26"/>
            <p:cNvSpPr>
              <a:spLocks noChangeArrowheads="1"/>
            </p:cNvSpPr>
            <p:nvPr/>
          </p:nvSpPr>
          <p:spPr bwMode="auto">
            <a:xfrm>
              <a:off x="567" y="3154"/>
              <a:ext cx="4876" cy="6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Drawbacks of MIPS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25538"/>
            <a:ext cx="8915400" cy="5143500"/>
          </a:xfrm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altLang="en-US" smtClean="0"/>
              <a:t>Three problems using MIPS as a performance metric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AutoNum type="arabicPeriod"/>
            </a:pPr>
            <a:r>
              <a:rPr lang="en-US" altLang="en-US" smtClean="0"/>
              <a:t>Does not take into account the capability of instructions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altLang="en-US" smtClean="0"/>
              <a:t>Cannot use MIPS to compare computers with different instruction sets because the instruction count will differ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AutoNum type="arabicPeriod"/>
            </a:pPr>
            <a:r>
              <a:rPr lang="en-US" altLang="en-US" smtClean="0"/>
              <a:t>MIPS varies between programs on the same computer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altLang="en-US" smtClean="0"/>
              <a:t>A computer cannot have a single MIPS rating for all programs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AutoNum type="arabicPeriod"/>
            </a:pPr>
            <a:r>
              <a:rPr lang="en-US" altLang="en-US" smtClean="0"/>
              <a:t>MIPS can vary inversely with performance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altLang="en-US" smtClean="0"/>
              <a:t>A higher MIPS rating does not always mean better performance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altLang="en-US" smtClean="0"/>
              <a:t>Example in next slide shows this anomalous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44210" y="312739"/>
            <a:ext cx="23200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Two different compilers are being tested on the same program for a 4 GHz machine with three different classes of instructions:  Class A, Class B, and Class C, which require 1, 2, and 3 cycles, respectively.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The instruction count produced by the first compiler is 5 billion Class A instructions, 1 billion Class B instructions, and 1 billion Class C instructions.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The second compiler produces 10 billion Class A instructions, 1 billion Class B instructions, and 1 billion Class C instructions.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Which compiler produces a higher MIPS?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Which compiler produces a better execution time?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MIPS example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Solution to MIPS Example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339" y="908720"/>
            <a:ext cx="9009988" cy="5580620"/>
          </a:xfrm>
          <a:noFill/>
        </p:spPr>
        <p:txBody>
          <a:bodyPr lIns="0" rIns="0"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First, we find the CPU cycles for both compilers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CPU cycles (compiler 1) = (5×1 + 1×2 + 1×3)×10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9</a:t>
            </a:r>
            <a:r>
              <a:rPr lang="en-US" altLang="en-US" dirty="0" smtClean="0">
                <a:solidFill>
                  <a:srgbClr val="000099"/>
                </a:solidFill>
              </a:rPr>
              <a:t> = 10×10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9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CPU cycles (compiler 2) = (10×1 + 1×2 + 1×3)×10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9</a:t>
            </a:r>
            <a:r>
              <a:rPr lang="en-US" altLang="en-US" dirty="0" smtClean="0">
                <a:solidFill>
                  <a:srgbClr val="000099"/>
                </a:solidFill>
              </a:rPr>
              <a:t> = 15×10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9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Next, we find the execution time for both compilers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Execution time (compiler 1) = 10×10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9 </a:t>
            </a:r>
            <a:r>
              <a:rPr lang="en-US" altLang="en-US" dirty="0" smtClean="0">
                <a:solidFill>
                  <a:srgbClr val="000099"/>
                </a:solidFill>
              </a:rPr>
              <a:t>cycles / 4×10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9</a:t>
            </a:r>
            <a:r>
              <a:rPr lang="en-US" altLang="en-US" dirty="0" smtClean="0">
                <a:solidFill>
                  <a:srgbClr val="000099"/>
                </a:solidFill>
              </a:rPr>
              <a:t> Hz = 2.5 sec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Execution time (compiler 2) = 15×10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9 </a:t>
            </a:r>
            <a:r>
              <a:rPr lang="en-US" altLang="en-US" dirty="0" smtClean="0">
                <a:solidFill>
                  <a:srgbClr val="000099"/>
                </a:solidFill>
              </a:rPr>
              <a:t>cycles / 4×10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9</a:t>
            </a:r>
            <a:r>
              <a:rPr lang="en-US" altLang="en-US" dirty="0" smtClean="0">
                <a:solidFill>
                  <a:srgbClr val="000099"/>
                </a:solidFill>
              </a:rPr>
              <a:t> Hz = 3.75 sec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Compiler1 generates faster program (less execution time)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Now, we compute MIPS rate for both compilers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MIPS = Instruction Count / (Execution Time × 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6</a:t>
            </a:r>
            <a:r>
              <a:rPr lang="en-US" altLang="en-US" dirty="0" smtClean="0">
                <a:solidFill>
                  <a:srgbClr val="000099"/>
                </a:solidFill>
              </a:rPr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MIPS (compiler 1) = (5+1+1) × 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9</a:t>
            </a:r>
            <a:r>
              <a:rPr lang="en-US" altLang="en-US" dirty="0" smtClean="0">
                <a:solidFill>
                  <a:srgbClr val="000099"/>
                </a:solidFill>
              </a:rPr>
              <a:t> / (2.5 × 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6</a:t>
            </a:r>
            <a:r>
              <a:rPr lang="en-US" altLang="en-US" dirty="0" smtClean="0">
                <a:solidFill>
                  <a:srgbClr val="000099"/>
                </a:solidFill>
              </a:rPr>
              <a:t>) = 2800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MIPS (compiler 2) = (10+1+1) × 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9</a:t>
            </a:r>
            <a:r>
              <a:rPr lang="en-US" altLang="en-US" dirty="0" smtClean="0">
                <a:solidFill>
                  <a:srgbClr val="000099"/>
                </a:solidFill>
              </a:rPr>
              <a:t> / (3.75 × 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6</a:t>
            </a:r>
            <a:r>
              <a:rPr lang="en-US" altLang="en-US" dirty="0" smtClean="0">
                <a:solidFill>
                  <a:srgbClr val="000099"/>
                </a:solidFill>
              </a:rPr>
              <a:t>) = 3200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So, code from compiler 2 has a higher MIPS rating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Amdahl’s Law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72717"/>
            <a:ext cx="8915400" cy="269280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Amdahl's Law is a measure of Speedup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How a program performs after improving portion of a computer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Relative to how it performed previously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Let </a:t>
            </a:r>
            <a:r>
              <a:rPr lang="en-US" altLang="en-US" b="1" i="1" dirty="0" smtClean="0">
                <a:solidFill>
                  <a:srgbClr val="FF0000"/>
                </a:solidFill>
              </a:rPr>
              <a:t>f</a:t>
            </a:r>
            <a:r>
              <a:rPr lang="en-US" altLang="en-US" dirty="0" smtClean="0"/>
              <a:t> = Fraction of the computation time that is enhanced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Let </a:t>
            </a:r>
            <a:r>
              <a:rPr lang="en-US" altLang="en-US" b="1" i="1" dirty="0" smtClean="0">
                <a:solidFill>
                  <a:srgbClr val="FF0000"/>
                </a:solidFill>
              </a:rPr>
              <a:t>s</a:t>
            </a:r>
            <a:r>
              <a:rPr lang="en-US" altLang="en-US" dirty="0" smtClean="0"/>
              <a:t> = Speedup factor of the enhancement only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5048" y="5337213"/>
            <a:ext cx="8715904" cy="1050925"/>
            <a:chOff x="595048" y="5337213"/>
            <a:chExt cx="8715904" cy="1050925"/>
          </a:xfrm>
        </p:grpSpPr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595048" y="5337213"/>
              <a:ext cx="8715904" cy="1050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tabLst>
                  <a:tab pos="5287963" algn="l"/>
                </a:tabLs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tabLst>
                  <a:tab pos="5287963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tabLst>
                  <a:tab pos="5287963" algn="l"/>
                </a:tabLs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tabLst>
                  <a:tab pos="5287963" algn="l"/>
                </a:tabLs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tabLst>
                  <a:tab pos="5287963" algn="l"/>
                </a:tabLs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5287963" algn="l"/>
                </a:tabLs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5287963" algn="l"/>
                </a:tabLs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5287963" algn="l"/>
                </a:tabLs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5287963" algn="l"/>
                </a:tabLs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dirty="0" err="1"/>
                <a:t>Speedup</a:t>
              </a:r>
              <a:r>
                <a:rPr lang="en-US" altLang="en-US" baseline="-25000" dirty="0" err="1"/>
                <a:t>overall</a:t>
              </a:r>
              <a:r>
                <a:rPr lang="en-US" altLang="en-US" dirty="0"/>
                <a:t> =	</a:t>
              </a:r>
              <a:r>
                <a:rPr lang="en-US" altLang="en-US" dirty="0" smtClean="0"/>
                <a:t>    =</a:t>
              </a:r>
              <a:endParaRPr lang="en-US" altLang="en-US" dirty="0"/>
            </a:p>
          </p:txBody>
        </p:sp>
        <p:grpSp>
          <p:nvGrpSpPr>
            <p:cNvPr id="25611" name="Group 1"/>
            <p:cNvGrpSpPr>
              <a:grpSpLocks/>
            </p:cNvGrpSpPr>
            <p:nvPr/>
          </p:nvGrpSpPr>
          <p:grpSpPr bwMode="auto">
            <a:xfrm>
              <a:off x="3035267" y="5379909"/>
              <a:ext cx="3141869" cy="965531"/>
              <a:chOff x="8226629" y="5298109"/>
              <a:chExt cx="2746171" cy="965531"/>
            </a:xfrm>
          </p:grpSpPr>
          <p:sp>
            <p:nvSpPr>
              <p:cNvPr id="25617" name="Text Box 5"/>
              <p:cNvSpPr txBox="1">
                <a:spLocks noChangeArrowheads="1"/>
              </p:cNvSpPr>
              <p:nvPr/>
            </p:nvSpPr>
            <p:spPr bwMode="auto">
              <a:xfrm>
                <a:off x="8366760" y="5806440"/>
                <a:ext cx="260604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dirty="0"/>
                  <a:t>Execution Time </a:t>
                </a:r>
                <a:r>
                  <a:rPr lang="en-US" altLang="en-US" baseline="-25000" dirty="0"/>
                  <a:t>new</a:t>
                </a:r>
              </a:p>
            </p:txBody>
          </p:sp>
          <p:sp>
            <p:nvSpPr>
              <p:cNvPr id="25618" name="Text Box 5"/>
              <p:cNvSpPr txBox="1">
                <a:spLocks noChangeArrowheads="1"/>
              </p:cNvSpPr>
              <p:nvPr/>
            </p:nvSpPr>
            <p:spPr bwMode="auto">
              <a:xfrm>
                <a:off x="8366760" y="5298109"/>
                <a:ext cx="260604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dirty="0"/>
                  <a:t>Execution Time </a:t>
                </a:r>
                <a:r>
                  <a:rPr lang="en-US" altLang="en-US" baseline="-25000" dirty="0"/>
                  <a:t>old</a:t>
                </a:r>
              </a:p>
            </p:txBody>
          </p:sp>
          <p:sp>
            <p:nvSpPr>
              <p:cNvPr id="25619" name="Line 7"/>
              <p:cNvSpPr>
                <a:spLocks noChangeShapeType="1"/>
              </p:cNvSpPr>
              <p:nvPr/>
            </p:nvSpPr>
            <p:spPr bwMode="auto">
              <a:xfrm>
                <a:off x="8226629" y="5795963"/>
                <a:ext cx="26036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613" name="Group 15"/>
            <p:cNvGrpSpPr>
              <a:grpSpLocks/>
            </p:cNvGrpSpPr>
            <p:nvPr/>
          </p:nvGrpSpPr>
          <p:grpSpPr bwMode="auto">
            <a:xfrm>
              <a:off x="6681150" y="5398958"/>
              <a:ext cx="2468474" cy="920751"/>
              <a:chOff x="1766" y="3282"/>
              <a:chExt cx="1354" cy="580"/>
            </a:xfrm>
          </p:grpSpPr>
          <p:sp>
            <p:nvSpPr>
              <p:cNvPr id="25614" name="Rectangle 16"/>
              <p:cNvSpPr>
                <a:spLocks noChangeArrowheads="1"/>
              </p:cNvSpPr>
              <p:nvPr/>
            </p:nvSpPr>
            <p:spPr bwMode="auto">
              <a:xfrm>
                <a:off x="1796" y="3571"/>
                <a:ext cx="116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((1 – </a:t>
                </a:r>
                <a:r>
                  <a:rPr lang="en-US" altLang="en-US" i="1"/>
                  <a:t>f</a:t>
                </a:r>
                <a:r>
                  <a:rPr lang="en-US" altLang="en-US"/>
                  <a:t> ) + </a:t>
                </a:r>
                <a:r>
                  <a:rPr lang="en-US" altLang="en-US" i="1"/>
                  <a:t>f </a:t>
                </a:r>
                <a:r>
                  <a:rPr lang="en-US" altLang="en-US"/>
                  <a:t>/ </a:t>
                </a:r>
                <a:r>
                  <a:rPr lang="en-US" altLang="en-US" i="1"/>
                  <a:t>s</a:t>
                </a:r>
                <a:r>
                  <a:rPr lang="en-US" altLang="en-US"/>
                  <a:t>)</a:t>
                </a:r>
              </a:p>
            </p:txBody>
          </p:sp>
          <p:sp>
            <p:nvSpPr>
              <p:cNvPr id="25615" name="Rectangle 17"/>
              <p:cNvSpPr>
                <a:spLocks noChangeArrowheads="1"/>
              </p:cNvSpPr>
              <p:nvPr/>
            </p:nvSpPr>
            <p:spPr bwMode="auto">
              <a:xfrm>
                <a:off x="1795" y="3282"/>
                <a:ext cx="13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25616" name="Line 18"/>
              <p:cNvSpPr>
                <a:spLocks noChangeShapeType="1"/>
              </p:cNvSpPr>
              <p:nvPr/>
            </p:nvSpPr>
            <p:spPr bwMode="auto">
              <a:xfrm>
                <a:off x="1766" y="3571"/>
                <a:ext cx="126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" name="TextBox 4"/>
          <p:cNvSpPr txBox="1"/>
          <p:nvPr/>
        </p:nvSpPr>
        <p:spPr bwMode="auto">
          <a:xfrm>
            <a:off x="3169577" y="3749675"/>
            <a:ext cx="4854971" cy="54768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lIns="0" tIns="0" rIns="0" bIns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2000" dirty="0">
                <a:latin typeface="+mn-lt"/>
                <a:cs typeface="Arial" pitchFamily="34" charset="0"/>
              </a:rPr>
              <a:t>Fraction </a:t>
            </a:r>
            <a:r>
              <a:rPr lang="en-US" sz="2000" b="1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f</a:t>
            </a:r>
            <a:r>
              <a:rPr lang="en-US" sz="2000" dirty="0">
                <a:latin typeface="+mn-lt"/>
                <a:cs typeface="Arial" pitchFamily="34" charset="0"/>
              </a:rPr>
              <a:t> of old time to be enhanced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8024548" y="3749675"/>
            <a:ext cx="942446" cy="547688"/>
          </a:xfrm>
          <a:prstGeom prst="rect">
            <a:avLst/>
          </a:prstGeom>
          <a:solidFill>
            <a:srgbClr val="E2E2F6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lIns="0" tIns="0" rIns="0" bIns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2000" b="1" dirty="0">
                <a:latin typeface="+mn-lt"/>
                <a:cs typeface="Arial" pitchFamily="34" charset="0"/>
              </a:rPr>
              <a:t>1 – </a:t>
            </a:r>
            <a:r>
              <a:rPr lang="en-US" sz="2000" b="1" i="1" dirty="0">
                <a:latin typeface="+mn-lt"/>
                <a:cs typeface="Arial" pitchFamily="34" charset="0"/>
              </a:rPr>
              <a:t>f </a:t>
            </a:r>
            <a:endParaRPr lang="en-US" sz="2000" dirty="0">
              <a:latin typeface="+mn-lt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3171296" y="4559413"/>
            <a:ext cx="2227131" cy="5492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lIns="0" tIns="0" rIns="0" bIns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2000" b="1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f / s</a:t>
            </a:r>
            <a:r>
              <a:rPr lang="en-US" sz="2000" dirty="0">
                <a:latin typeface="+mn-lt"/>
                <a:cs typeface="Arial" pitchFamily="34" charset="0"/>
              </a:rPr>
              <a:t>  of old time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595048" y="3749675"/>
            <a:ext cx="2476500" cy="547688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2000" b="1" dirty="0">
                <a:latin typeface="+mn-lt"/>
                <a:cs typeface="Arial" pitchFamily="34" charset="0"/>
              </a:rPr>
              <a:t>Execution Time </a:t>
            </a:r>
            <a:r>
              <a:rPr lang="en-US" sz="2000" b="1" baseline="-25000" dirty="0">
                <a:latin typeface="+mn-lt"/>
                <a:cs typeface="Arial" pitchFamily="34" charset="0"/>
              </a:rPr>
              <a:t>old</a:t>
            </a:r>
            <a:endParaRPr lang="en-US" sz="2000" baseline="-25000" dirty="0">
              <a:latin typeface="+mn-lt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95048" y="4545124"/>
            <a:ext cx="2476500" cy="547688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2000" b="1" dirty="0">
                <a:latin typeface="+mn-lt"/>
                <a:cs typeface="Arial" pitchFamily="34" charset="0"/>
              </a:rPr>
              <a:t>Execution Time </a:t>
            </a:r>
            <a:r>
              <a:rPr lang="en-US" sz="2000" b="1" baseline="-25000" dirty="0">
                <a:latin typeface="+mn-lt"/>
                <a:cs typeface="Arial" pitchFamily="34" charset="0"/>
              </a:rPr>
              <a:t>new</a:t>
            </a:r>
            <a:endParaRPr lang="en-US" sz="2000" baseline="-25000" dirty="0">
              <a:latin typeface="+mn-lt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398427" y="4559413"/>
            <a:ext cx="942446" cy="549275"/>
          </a:xfrm>
          <a:prstGeom prst="rect">
            <a:avLst/>
          </a:prstGeom>
          <a:solidFill>
            <a:srgbClr val="E2E2F6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lIns="0" tIns="0" rIns="0" bIns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2000" b="1" dirty="0">
                <a:latin typeface="+mn-lt"/>
                <a:cs typeface="Arial" pitchFamily="34" charset="0"/>
              </a:rPr>
              <a:t>1 – </a:t>
            </a:r>
            <a:r>
              <a:rPr lang="en-US" sz="2000" b="1" i="1" dirty="0">
                <a:latin typeface="+mn-lt"/>
                <a:cs typeface="Arial" pitchFamily="34" charset="0"/>
              </a:rPr>
              <a:t>f </a:t>
            </a:r>
            <a:endParaRPr lang="en-US" sz="2000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371711" y="4656139"/>
            <a:ext cx="2117064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016732"/>
            <a:ext cx="8915400" cy="5436604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30000"/>
              </a:lnSpc>
              <a:spcBef>
                <a:spcPts val="2200"/>
              </a:spcBef>
            </a:pPr>
            <a:r>
              <a:rPr lang="en-US" altLang="en-US" dirty="0" smtClean="0"/>
              <a:t>How can we make intelligent choices about computers?</a:t>
            </a:r>
          </a:p>
          <a:p>
            <a:pPr eaLnBrk="1" hangingPunct="1">
              <a:lnSpc>
                <a:spcPct val="130000"/>
              </a:lnSpc>
              <a:spcBef>
                <a:spcPts val="2200"/>
              </a:spcBef>
            </a:pPr>
            <a:r>
              <a:rPr lang="en-US" altLang="en-US" dirty="0" smtClean="0"/>
              <a:t>Why is some computer hardware performs better at some programs, but performs less at other programs?</a:t>
            </a:r>
          </a:p>
          <a:p>
            <a:pPr eaLnBrk="1" hangingPunct="1">
              <a:lnSpc>
                <a:spcPct val="130000"/>
              </a:lnSpc>
              <a:spcBef>
                <a:spcPts val="2200"/>
              </a:spcBef>
            </a:pPr>
            <a:r>
              <a:rPr lang="en-US" altLang="en-US" dirty="0" smtClean="0"/>
              <a:t>How do we measure the performance of a computer?</a:t>
            </a:r>
          </a:p>
          <a:p>
            <a:pPr eaLnBrk="1" hangingPunct="1">
              <a:lnSpc>
                <a:spcPct val="130000"/>
              </a:lnSpc>
              <a:spcBef>
                <a:spcPts val="2200"/>
              </a:spcBef>
            </a:pPr>
            <a:r>
              <a:rPr lang="en-US" altLang="en-US" dirty="0" smtClean="0"/>
              <a:t>What factors are hardware related? software related?</a:t>
            </a:r>
          </a:p>
          <a:p>
            <a:pPr eaLnBrk="1" hangingPunct="1">
              <a:lnSpc>
                <a:spcPct val="130000"/>
              </a:lnSpc>
              <a:spcBef>
                <a:spcPts val="2200"/>
              </a:spcBef>
            </a:pPr>
            <a:r>
              <a:rPr lang="en-US" altLang="en-US" dirty="0" smtClean="0"/>
              <a:t>How does machine’s instruction set affect performance?</a:t>
            </a:r>
          </a:p>
          <a:p>
            <a:pPr eaLnBrk="1" hangingPunct="1">
              <a:lnSpc>
                <a:spcPct val="130000"/>
              </a:lnSpc>
              <a:spcBef>
                <a:spcPts val="2200"/>
              </a:spcBef>
            </a:pPr>
            <a:r>
              <a:rPr lang="en-US" altLang="en-US" dirty="0" smtClean="0"/>
              <a:t>Understanding performance is key to understanding underlying organizational motivation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Performance?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4211" y="312739"/>
            <a:ext cx="2306241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72716"/>
            <a:ext cx="8915400" cy="5616624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4450" rIns="0" bIns="44450"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Suppose a program runs in 100 seconds on a machine, with multiply responsible for 80 seconds of this time. </a:t>
            </a:r>
            <a:r>
              <a:rPr lang="en-US" altLang="en-US" dirty="0" smtClean="0">
                <a:solidFill>
                  <a:srgbClr val="FF0000"/>
                </a:solidFill>
              </a:rPr>
              <a:t>How much do we have to improve the speed of multiplication if we want the program to run 4 times faster?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000099"/>
                </a:solidFill>
              </a:rPr>
              <a:t>Solution: suppose we improve multiplication by a factor </a:t>
            </a:r>
            <a:r>
              <a:rPr lang="en-US" altLang="en-US" i="1" dirty="0" smtClean="0">
                <a:solidFill>
                  <a:srgbClr val="000099"/>
                </a:solidFill>
              </a:rPr>
              <a:t>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	25 sec (4 times faster) = 80 sec / </a:t>
            </a:r>
            <a:r>
              <a:rPr lang="en-US" altLang="en-US" i="1" dirty="0" smtClean="0">
                <a:solidFill>
                  <a:srgbClr val="000099"/>
                </a:solidFill>
              </a:rPr>
              <a:t>s</a:t>
            </a:r>
            <a:r>
              <a:rPr lang="en-US" altLang="en-US" dirty="0" smtClean="0">
                <a:solidFill>
                  <a:srgbClr val="000099"/>
                </a:solidFill>
              </a:rPr>
              <a:t> + 20 sec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	</a:t>
            </a:r>
            <a:r>
              <a:rPr lang="en-US" altLang="en-US" i="1" dirty="0" smtClean="0">
                <a:solidFill>
                  <a:srgbClr val="000099"/>
                </a:solidFill>
              </a:rPr>
              <a:t>s</a:t>
            </a:r>
            <a:r>
              <a:rPr lang="en-US" altLang="en-US" dirty="0" smtClean="0">
                <a:solidFill>
                  <a:srgbClr val="000099"/>
                </a:solidFill>
              </a:rPr>
              <a:t> = 80 / (25 – 20) = 80 / 5 = 16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	Improve the speed of multiplication by </a:t>
            </a:r>
            <a:r>
              <a:rPr lang="en-US" altLang="en-US" i="1" dirty="0" smtClean="0">
                <a:solidFill>
                  <a:srgbClr val="000099"/>
                </a:solidFill>
              </a:rPr>
              <a:t>s</a:t>
            </a:r>
            <a:r>
              <a:rPr lang="en-US" altLang="en-US" dirty="0" smtClean="0">
                <a:solidFill>
                  <a:srgbClr val="000099"/>
                </a:solidFill>
              </a:rPr>
              <a:t> = 16 times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How about making the program 5 times faster?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99"/>
                </a:solidFill>
              </a:rPr>
              <a:t>20 sec ( 5 times faster) = 80 sec / </a:t>
            </a:r>
            <a:r>
              <a:rPr lang="en-US" altLang="en-US" i="1" dirty="0" smtClean="0">
                <a:solidFill>
                  <a:srgbClr val="000099"/>
                </a:solidFill>
              </a:rPr>
              <a:t>s</a:t>
            </a:r>
            <a:r>
              <a:rPr lang="en-US" altLang="en-US" dirty="0" smtClean="0">
                <a:solidFill>
                  <a:srgbClr val="000099"/>
                </a:solidFill>
              </a:rPr>
              <a:t> + 20 sec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	</a:t>
            </a:r>
            <a:r>
              <a:rPr lang="en-US" altLang="en-US" i="1" dirty="0" smtClean="0">
                <a:solidFill>
                  <a:srgbClr val="000099"/>
                </a:solidFill>
              </a:rPr>
              <a:t>s</a:t>
            </a:r>
            <a:r>
              <a:rPr lang="en-US" altLang="en-US" dirty="0" smtClean="0">
                <a:solidFill>
                  <a:srgbClr val="000099"/>
                </a:solidFill>
              </a:rPr>
              <a:t> = 80 / (20 – 20) = ∞  Impossible to make 5 times faster!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on Amdahl's Law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3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2 on Amdahl's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84" y="944724"/>
            <a:ext cx="9322036" cy="554461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Suppose that floating-point square root is responsible for 20% of the execution time of a graphics benchmark and ALL FP instructions are responsible for 60%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One proposal is to speedup FP SQRT by a factor of 10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Alternative choice: make ALL FP instructions 2X faster, which choice is better?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Answer: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Choice 1: Improve FP SQRT by a factor of 10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Speedup (FP SQRT) = 1/(0.8 + 0.2/10) = 1.22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Choice 2: Improve ALL FP instructions by a factor of 2</a:t>
            </a: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Speedup = 1/(0.4 + 0.6/2) = 1.43 </a:t>
            </a:r>
            <a:r>
              <a:rPr lang="en-US" altLang="en-US" dirty="0" smtClean="0">
                <a:sym typeface="Wingdings" pitchFamily="2" charset="2"/>
              </a:rPr>
              <a:t> </a:t>
            </a:r>
            <a:r>
              <a:rPr lang="en-US" altLang="en-US" b="1" dirty="0" smtClean="0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altLang="en-US" b="1" dirty="0" smtClean="0">
                <a:solidFill>
                  <a:srgbClr val="FF0000"/>
                </a:solidFill>
              </a:rPr>
              <a:t>etter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46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44211" y="312739"/>
            <a:ext cx="208954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Benchmarks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" y="980729"/>
            <a:ext cx="8915400" cy="543660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Performance is measured by running real applications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Use programs typical of expected workload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Representatives of expected classes of applications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Examples: compilers, editors, scientific applications, graphics, ...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SPEC (System Performance Evaluation Corporation)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Website: </a:t>
            </a:r>
            <a:r>
              <a:rPr lang="en-US" altLang="en-US" u="sng" dirty="0" smtClean="0">
                <a:solidFill>
                  <a:srgbClr val="FF0000"/>
                </a:solidFill>
              </a:rPr>
              <a:t>www.spec.org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Various benchmarks for CPU performance, graphics, high-performance computing, Web servers, etc.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Specifies rules for running list of programs and reporting results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Valuable indicator of performance and compiler technology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SPEC CPU 2006 (12 integer + 17 FP programs)</a:t>
            </a:r>
          </a:p>
        </p:txBody>
      </p:sp>
    </p:spTree>
    <p:extLst>
      <p:ext uri="{BB962C8B-B14F-4D97-AF65-F5344CB8AC3E}">
        <p14:creationId xmlns:p14="http://schemas.microsoft.com/office/powerpoint/2010/main" val="10495220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 CPU </a:t>
            </a:r>
            <a:r>
              <a:rPr lang="en-US" altLang="en-US" dirty="0" smtClean="0"/>
              <a:t>Benchmarks</a:t>
            </a:r>
            <a:endParaRPr lang="en-US" dirty="0"/>
          </a:p>
        </p:txBody>
      </p:sp>
      <p:pic>
        <p:nvPicPr>
          <p:cNvPr id="4" name="Picture 4" descr="Ch1-fig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4" y="872716"/>
            <a:ext cx="7800867" cy="568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5448300" y="5049181"/>
            <a:ext cx="4029203" cy="1462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2000" dirty="0"/>
              <a:t>Wall clock time is used as a performance metric</a:t>
            </a:r>
          </a:p>
          <a:p>
            <a:pPr>
              <a:spcBef>
                <a:spcPct val="30000"/>
              </a:spcBef>
            </a:pPr>
            <a:r>
              <a:rPr lang="en-US" altLang="en-US" sz="2000" dirty="0"/>
              <a:t>Benchmarks measure CPU time, because of little I/O</a:t>
            </a:r>
          </a:p>
        </p:txBody>
      </p:sp>
    </p:spTree>
    <p:extLst>
      <p:ext uri="{BB962C8B-B14F-4D97-AF65-F5344CB8AC3E}">
        <p14:creationId xmlns:p14="http://schemas.microsoft.com/office/powerpoint/2010/main" val="24645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Summarizing Performance Results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1100573" y="3997436"/>
            <a:ext cx="7020780" cy="547688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FF0000"/>
                </a:solidFill>
              </a:rPr>
              <a:t>Choice of the Reference computer is irrelevant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04528" y="1104292"/>
                <a:ext cx="6715813" cy="859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𝑆𝑃𝐸𝐶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𝑅𝑎𝑡𝑖𝑜</m:t>
                      </m:r>
                      <m:r>
                        <a:rPr lang="en-US" sz="2400" b="0" i="1" smtClean="0"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𝑇𝑖𝑚𝑒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𝑜𝑛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𝑅𝑒𝑓𝑒𝑟𝑒𝑛𝑐𝑒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𝐶𝑜𝑚𝑝𝑢𝑡𝑒𝑟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𝑇𝑖𝑚𝑒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𝑜𝑛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𝐶𝑜𝑚𝑝𝑢𝑡𝑒𝑟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𝐵𝑒𝑖𝑛𝑔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𝑅𝑎𝑡𝑒𝑑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28" y="1104292"/>
                <a:ext cx="6715813" cy="8592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04528" y="2259198"/>
                <a:ext cx="7966092" cy="1529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𝑆𝑃𝐸𝐶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𝑅𝑎𝑡𝑖𝑜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𝑆𝑃𝐸𝐶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𝑅𝑎𝑡𝑖𝑜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𝐸𝑥𝑒𝑐𝑢𝑡𝑖𝑜𝑛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𝑇𝑖𝑚𝑒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𝑅𝑒𝑓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𝐸𝑥𝑒𝑐𝑢𝑡𝑖𝑜𝑛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𝑇𝑖𝑚𝑒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𝐸𝑥𝑒𝑐𝑢𝑡𝑖𝑜𝑛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𝑇𝑖𝑚𝑒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𝑅𝑒𝑓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𝐸𝑥𝑒𝑐𝑢𝑡𝑖𝑜𝑛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𝑇𝑖𝑚𝑒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𝐸𝑥𝑒𝑐𝑢𝑡𝑖𝑜𝑛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𝐸𝑥𝑒𝑐𝑢𝑡𝑖𝑜𝑛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28" y="2259198"/>
                <a:ext cx="7966092" cy="15298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13614" y="4780119"/>
                <a:ext cx="7719806" cy="152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𝐺𝑒𝑜𝑚𝑒𝑡𝑟𝑖𝑐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𝑀𝑒𝑎𝑛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𝑜𝑓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𝑆𝑃𝐸𝐶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𝑅𝑎𝑡𝑖𝑜𝑠</m:t>
                      </m:r>
                      <m:r>
                        <a:rPr lang="en-US" sz="2400" b="0" i="1" smtClean="0">
                          <a:latin typeface="Cambria Math"/>
                        </a:rPr>
                        <m:t> = </m:t>
                      </m:r>
                      <m:rad>
                        <m:ra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𝑆𝑃𝐸𝐶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𝑅𝑎𝑡𝑖𝑜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14" y="4780119"/>
                <a:ext cx="7719806" cy="15292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89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065598"/>
              </p:ext>
            </p:extLst>
          </p:nvPr>
        </p:nvGraphicFramePr>
        <p:xfrm>
          <a:off x="350489" y="944724"/>
          <a:ext cx="9205021" cy="5076558"/>
        </p:xfrm>
        <a:graphic>
          <a:graphicData uri="http://schemas.openxmlformats.org/drawingml/2006/table">
            <a:tbl>
              <a:tblPr/>
              <a:tblGrid>
                <a:gridCol w="1282875"/>
                <a:gridCol w="1112185"/>
                <a:gridCol w="1015851"/>
                <a:gridCol w="1184253"/>
                <a:gridCol w="1018279"/>
                <a:gridCol w="1214177"/>
                <a:gridCol w="1054792"/>
                <a:gridCol w="1322609"/>
              </a:tblGrid>
              <a:tr h="910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Benchmark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Ultra 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(sec)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Opteron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(sec)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SpecRatio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Opteron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Itanium2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(sec)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SpecRatio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Itanium2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Opteron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Itanium2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Itanium2/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Opteron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SpecRatios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7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wupwise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1600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51.5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31.06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56.1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28.53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0.92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0.92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swim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3100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125.0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24.73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70.7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43.85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1.77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1.77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mgrid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98.0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18.37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65.8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27.36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1.49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1.49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applu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2100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94.0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22.34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50.9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41.25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1.85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1.85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mesa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1400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64.6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21.69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108.0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12.99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galgel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2900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86.4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33.57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40.0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72.47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2.16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2.16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art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2600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92.4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28.13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21.0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123.67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4.40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4.40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equake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1300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72.6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17.92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36.3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35.78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2.00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2.00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facerec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1900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73.6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25.80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86.9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21.86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0.85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0.85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ammp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2200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136.0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16.14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132.0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16.63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1.03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1.03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lucas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88.8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22.52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107.0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18.76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0.83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0.83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fma3d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2100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120.0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17.48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131.0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16.09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0.92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0.92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sixtrack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123.0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8.95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68.8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15.99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1.79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1.79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apsi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2600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150.0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17.36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231.0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11.27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0.65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0.65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76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Geometric Mean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20.86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27.12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1.30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1.30</a:t>
                      </a:r>
                    </a:p>
                  </a:txBody>
                  <a:tcPr marL="99051" marR="9905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99" name="TextBox 4"/>
          <p:cNvSpPr txBox="1">
            <a:spLocks noChangeArrowheads="1"/>
          </p:cNvSpPr>
          <p:nvPr/>
        </p:nvSpPr>
        <p:spPr bwMode="auto">
          <a:xfrm>
            <a:off x="629444" y="6151204"/>
            <a:ext cx="8647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Geometric mean of ratios = 1.30 = Ratio of Geometric means = 27.12 / 20.86</a:t>
            </a:r>
          </a:p>
        </p:txBody>
      </p:sp>
      <p:sp>
        <p:nvSpPr>
          <p:cNvPr id="319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Execution Times &amp; SPEC Ratios</a:t>
            </a:r>
          </a:p>
        </p:txBody>
      </p:sp>
    </p:spTree>
    <p:extLst>
      <p:ext uri="{BB962C8B-B14F-4D97-AF65-F5344CB8AC3E}">
        <p14:creationId xmlns:p14="http://schemas.microsoft.com/office/powerpoint/2010/main" val="38594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Things to Remember about Performance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95301" y="836712"/>
            <a:ext cx="906330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en-US" altLang="en-US" dirty="0" smtClean="0"/>
              <a:t>Two common measures: Response Time and Throughput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altLang="en-US" dirty="0" smtClean="0"/>
              <a:t>Response Time = duration of a single task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altLang="en-US" dirty="0" smtClean="0"/>
              <a:t>Throughput is a rate = Number of tasks per duration of time</a:t>
            </a:r>
          </a:p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en-US" altLang="en-US" dirty="0" smtClean="0"/>
              <a:t>CPU Execution Time = Instruction Count × CPI × Cycle</a:t>
            </a:r>
          </a:p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en-US" altLang="en-US" dirty="0" smtClean="0"/>
              <a:t>MIPS = Millions of Instructions Per Second (is a rate)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altLang="en-US" dirty="0" smtClean="0"/>
              <a:t>FLOPS = Floating-point Operations Per Second</a:t>
            </a:r>
          </a:p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en-US" altLang="en-US" dirty="0" smtClean="0"/>
              <a:t>Amdahl's Law is a measure of speedup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altLang="en-US" dirty="0" smtClean="0"/>
              <a:t>When improving a fraction of the execution time</a:t>
            </a:r>
          </a:p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en-US" altLang="en-US" dirty="0" smtClean="0"/>
              <a:t>Benchmarks: real applications are used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altLang="en-US" dirty="0" smtClean="0"/>
              <a:t>To compare the performance of computer systems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altLang="en-US" dirty="0" smtClean="0"/>
              <a:t>Geometric mean of SPEC ratios (for a set of applications)</a:t>
            </a:r>
          </a:p>
        </p:txBody>
      </p:sp>
    </p:spTree>
    <p:extLst>
      <p:ext uri="{BB962C8B-B14F-4D97-AF65-F5344CB8AC3E}">
        <p14:creationId xmlns:p14="http://schemas.microsoft.com/office/powerpoint/2010/main" val="30981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 and Power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08720"/>
            <a:ext cx="8915400" cy="5544616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en-US" dirty="0" smtClean="0"/>
              <a:t>Power is a key limitation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en-US" dirty="0" smtClean="0"/>
              <a:t>Battery capacity has improved only slightly over time 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en-US" dirty="0" smtClean="0"/>
              <a:t>Need to design power-efficient processors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en-US" dirty="0" smtClean="0"/>
              <a:t>Reduce power by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en-US" dirty="0" smtClean="0"/>
              <a:t>Reducing frequency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en-US" dirty="0" smtClean="0"/>
              <a:t>Reducing voltage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en-US" dirty="0" smtClean="0"/>
              <a:t>Putting components to sleep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en-US" dirty="0" smtClean="0"/>
              <a:t>Performance per Watt: FLOPS per Watt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en-US" dirty="0" smtClean="0"/>
              <a:t>Defined as performance divided by power consumption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altLang="en-US" dirty="0"/>
              <a:t>Important metric for </a:t>
            </a:r>
            <a:r>
              <a:rPr lang="en-US" altLang="en-US" dirty="0" smtClean="0"/>
              <a:t>energy-efficiency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Power in Integrated Circuits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493" y="872716"/>
            <a:ext cx="9244027" cy="374441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</a:pPr>
            <a:r>
              <a:rPr lang="en-US" altLang="en-US" dirty="0" smtClean="0"/>
              <a:t>Power is the biggest challenge facing computer design</a:t>
            </a:r>
          </a:p>
          <a:p>
            <a:pPr lvl="1" eaLnBrk="1" hangingPunct="1">
              <a:lnSpc>
                <a:spcPct val="150000"/>
              </a:lnSpc>
              <a:spcBef>
                <a:spcPts val="1000"/>
              </a:spcBef>
            </a:pPr>
            <a:r>
              <a:rPr lang="en-US" altLang="en-US" dirty="0" smtClean="0"/>
              <a:t>Power should be brought in and distributed around the chip</a:t>
            </a:r>
          </a:p>
          <a:p>
            <a:pPr lvl="1" eaLnBrk="1" hangingPunct="1">
              <a:lnSpc>
                <a:spcPct val="150000"/>
              </a:lnSpc>
              <a:spcBef>
                <a:spcPts val="1000"/>
              </a:spcBef>
            </a:pPr>
            <a:r>
              <a:rPr lang="en-US" altLang="en-US" dirty="0" smtClean="0"/>
              <a:t>Hundreds of pins and multiple layers just for power and ground</a:t>
            </a:r>
          </a:p>
          <a:p>
            <a:pPr lvl="1" eaLnBrk="1" hangingPunct="1">
              <a:lnSpc>
                <a:spcPct val="150000"/>
              </a:lnSpc>
              <a:spcBef>
                <a:spcPts val="1000"/>
              </a:spcBef>
            </a:pPr>
            <a:r>
              <a:rPr lang="en-US" altLang="en-US" dirty="0" smtClean="0"/>
              <a:t>Power is dissipated as heat and must be removed</a:t>
            </a:r>
          </a:p>
          <a:p>
            <a:pPr eaLnBrk="1" hangingPunct="1"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In CMOS IC technology</a:t>
            </a:r>
            <a:r>
              <a:rPr lang="en-US" dirty="0"/>
              <a:t>, </a:t>
            </a:r>
            <a:r>
              <a:rPr lang="en-US" dirty="0" smtClean="0"/>
              <a:t>dynamic power is consumed when switching </a:t>
            </a:r>
            <a:r>
              <a:rPr lang="en-US" dirty="0"/>
              <a:t>transistors on and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611" y="4689140"/>
            <a:ext cx="8888892" cy="5760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US" sz="2400" dirty="0" smtClean="0"/>
              <a:t>Dynamic Power = Capacitive Load × Voltage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× Frequency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35084" y="5373216"/>
            <a:ext cx="1321639" cy="925004"/>
            <a:chOff x="1047770" y="5373216"/>
            <a:chExt cx="1219974" cy="925004"/>
          </a:xfrm>
        </p:grpSpPr>
        <p:sp>
          <p:nvSpPr>
            <p:cNvPr id="9" name="TextBox 8"/>
            <p:cNvSpPr txBox="1"/>
            <p:nvPr/>
          </p:nvSpPr>
          <p:spPr>
            <a:xfrm>
              <a:off x="1047770" y="5799714"/>
              <a:ext cx="1219974" cy="498506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2400" dirty="0" smtClean="0"/>
                <a:t>× 40</a:t>
              </a:r>
              <a:endParaRPr lang="en-US" sz="24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655675" y="5373216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811095" y="5373216"/>
            <a:ext cx="1638182" cy="925004"/>
            <a:chOff x="5364088" y="5373216"/>
            <a:chExt cx="1512168" cy="925004"/>
          </a:xfrm>
        </p:grpSpPr>
        <p:sp>
          <p:nvSpPr>
            <p:cNvPr id="12" name="TextBox 11"/>
            <p:cNvSpPr txBox="1"/>
            <p:nvPr/>
          </p:nvSpPr>
          <p:spPr>
            <a:xfrm>
              <a:off x="5364088" y="5799714"/>
              <a:ext cx="1512168" cy="498506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2400" dirty="0" smtClean="0"/>
                <a:t>5V </a:t>
              </a:r>
              <a:r>
                <a:rPr lang="en-US" sz="2400" dirty="0" smtClean="0">
                  <a:sym typeface="Wingdings" panose="05000000000000000000" pitchFamily="2" charset="2"/>
                </a:rPr>
                <a:t> 1V</a:t>
              </a:r>
              <a:endParaRPr lang="en-US" sz="24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6156176" y="5373216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800316" y="5373216"/>
            <a:ext cx="1638182" cy="925004"/>
            <a:chOff x="7200292" y="5373216"/>
            <a:chExt cx="1512168" cy="925004"/>
          </a:xfrm>
        </p:grpSpPr>
        <p:sp>
          <p:nvSpPr>
            <p:cNvPr id="13" name="TextBox 12"/>
            <p:cNvSpPr txBox="1"/>
            <p:nvPr/>
          </p:nvSpPr>
          <p:spPr>
            <a:xfrm>
              <a:off x="7200292" y="5799714"/>
              <a:ext cx="1512168" cy="498506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2400" dirty="0" smtClean="0"/>
                <a:t>× 1000</a:t>
              </a:r>
              <a:endParaRPr lang="en-US" sz="2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7884368" y="5373216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1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Clock Rates and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519" y="4329100"/>
            <a:ext cx="8931992" cy="2196245"/>
          </a:xfrm>
        </p:spPr>
        <p:txBody>
          <a:bodyPr/>
          <a:lstStyle/>
          <a:p>
            <a:r>
              <a:rPr lang="en-US" dirty="0" smtClean="0"/>
              <a:t>Power Wall: Cannot Increase the Clock Rate</a:t>
            </a:r>
          </a:p>
          <a:p>
            <a:pPr lvl="1"/>
            <a:r>
              <a:rPr lang="en-US" dirty="0" smtClean="0"/>
              <a:t>Heat must be dissipated from a 1.5 × 1.5 cm chip</a:t>
            </a:r>
          </a:p>
          <a:p>
            <a:pPr lvl="1"/>
            <a:r>
              <a:rPr lang="en-US" dirty="0" smtClean="0"/>
              <a:t>Intel 80386 (1985) consumed about 2 Watts</a:t>
            </a:r>
          </a:p>
          <a:p>
            <a:pPr lvl="1"/>
            <a:r>
              <a:rPr lang="en-US" dirty="0" smtClean="0"/>
              <a:t>Intel Core i7 running at 3.3 GHz consumes 130 Watts</a:t>
            </a:r>
          </a:p>
          <a:p>
            <a:pPr lvl="1"/>
            <a:r>
              <a:rPr lang="en-US" dirty="0" smtClean="0"/>
              <a:t>This is the limit of what can be cooled by air</a:t>
            </a:r>
          </a:p>
          <a:p>
            <a:pPr lvl="1"/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3" y="908721"/>
            <a:ext cx="8638015" cy="342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3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44211" y="312739"/>
            <a:ext cx="575442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Response Time and Throughput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1484" y="944724"/>
            <a:ext cx="9322036" cy="55086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Response Time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dirty="0" smtClean="0"/>
              <a:t>Time between start and completion of a task, as observed by end user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dirty="0" smtClean="0"/>
              <a:t>Response Time = CPU Time + Waiting Time (I/O, OS scheduling, etc.)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Throughput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dirty="0" smtClean="0"/>
              <a:t>Number of tasks the machine can run in a given period of time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Decreasing execution time improves throughput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dirty="0" smtClean="0"/>
              <a:t>Example: using a faster version of a processor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dirty="0" smtClean="0"/>
              <a:t>Less time to run a task </a:t>
            </a:r>
            <a:r>
              <a:rPr lang="en-US" altLang="en-US" sz="1800" dirty="0" smtClean="0">
                <a:sym typeface="Symbol" pitchFamily="18" charset="2"/>
              </a:rPr>
              <a:t></a:t>
            </a:r>
            <a:r>
              <a:rPr lang="en-US" altLang="en-US" sz="1800" dirty="0" smtClean="0"/>
              <a:t> more tasks can be executed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Increasing throughput can also improve response time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dirty="0" smtClean="0"/>
              <a:t>Example: increasing number of processors in a multiprocessor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dirty="0" smtClean="0"/>
              <a:t>More tasks can be executed in parallel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dirty="0" smtClean="0"/>
              <a:t>Execution time of individual sequential tasks is not changed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dirty="0" smtClean="0"/>
              <a:t>But less waiting time in scheduling queue reduces response 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on Power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84" y="872716"/>
            <a:ext cx="9322036" cy="565262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AU" altLang="en-US" dirty="0"/>
              <a:t>Suppose a new CPU has</a:t>
            </a:r>
          </a:p>
          <a:p>
            <a:pPr lvl="1" eaLnBrk="1" hangingPunct="1">
              <a:lnSpc>
                <a:spcPct val="110000"/>
              </a:lnSpc>
            </a:pPr>
            <a:r>
              <a:rPr lang="en-AU" altLang="en-US" dirty="0"/>
              <a:t>85% of capacitive load of old CPU</a:t>
            </a:r>
          </a:p>
          <a:p>
            <a:pPr lvl="1" eaLnBrk="1" hangingPunct="1">
              <a:lnSpc>
                <a:spcPct val="110000"/>
              </a:lnSpc>
            </a:pPr>
            <a:r>
              <a:rPr lang="en-AU" altLang="en-US" dirty="0"/>
              <a:t>15% voltage and 15% frequency reduction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Relate the Power consumption of the new and old CPUs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Answer: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The Power Wall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We cannot reduce voltage further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We cannot remove more heat from the integrated circuit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How else can we improve performance?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265939"/>
              </p:ext>
            </p:extLst>
          </p:nvPr>
        </p:nvGraphicFramePr>
        <p:xfrm>
          <a:off x="935554" y="3533316"/>
          <a:ext cx="819136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3784600" imgH="469900" progId="Equation.3">
                  <p:embed/>
                </p:oleObj>
              </mc:Choice>
              <mc:Fallback>
                <p:oleObj name="Equation" r:id="rId3" imgW="37846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54" y="3533316"/>
                        <a:ext cx="819136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55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 Multicores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5" y="836712"/>
            <a:ext cx="9526342" cy="572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470836" y="1111388"/>
            <a:ext cx="3315368" cy="769441"/>
            <a:chOff x="3477620" y="1809723"/>
            <a:chExt cx="3060340" cy="769441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477620" y="1809723"/>
              <a:ext cx="144016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</a:rPr>
                <a:t>Moving to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</a:pPr>
              <a:r>
                <a:rPr lang="en-US" altLang="en-US" sz="2000" dirty="0" smtClean="0">
                  <a:solidFill>
                    <a:srgbClr val="FF0000"/>
                  </a:solidFill>
                </a:rPr>
                <a:t>Multicore</a:t>
              </a:r>
              <a:endParaRPr lang="en-GB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11"/>
            <p:cNvCxnSpPr>
              <a:cxnSpLocks noChangeShapeType="1"/>
            </p:cNvCxnSpPr>
            <p:nvPr/>
          </p:nvCxnSpPr>
          <p:spPr bwMode="auto">
            <a:xfrm>
              <a:off x="4886061" y="2134552"/>
              <a:ext cx="1651899" cy="444612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9282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Processor Performance</a:t>
            </a:r>
            <a:endParaRPr lang="en-US" dirty="0"/>
          </a:p>
        </p:txBody>
      </p:sp>
      <p:pic>
        <p:nvPicPr>
          <p:cNvPr id="4" name="Picture 3" descr="f01-17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1" y="868680"/>
            <a:ext cx="9462482" cy="557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24934" y="4130702"/>
            <a:ext cx="3387646" cy="100584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~</a:t>
            </a:r>
            <a:r>
              <a:rPr lang="en-US" altLang="en-US" sz="2000" dirty="0" smtClean="0">
                <a:solidFill>
                  <a:srgbClr val="FF0000"/>
                </a:solidFill>
              </a:rPr>
              <a:t>35000X </a:t>
            </a:r>
            <a:r>
              <a:rPr lang="en-US" altLang="en-US" sz="2000" dirty="0" smtClean="0"/>
              <a:t>improvement in processor performance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/>
              <a:t>between 1978 and 2012  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3516630" y="5303520"/>
            <a:ext cx="6042660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sz="2000" kern="0" dirty="0" smtClean="0">
                <a:latin typeface="+mn-lt"/>
                <a:cs typeface="+mn-cs"/>
              </a:rPr>
              <a:t>Performance is slowed </a:t>
            </a:r>
            <a:r>
              <a:rPr lang="en-US" sz="2000" kern="0" dirty="0">
                <a:latin typeface="+mn-lt"/>
                <a:cs typeface="+mn-cs"/>
              </a:rPr>
              <a:t>down </a:t>
            </a:r>
            <a:r>
              <a:rPr lang="en-US" sz="2000" kern="0" dirty="0" smtClean="0">
                <a:latin typeface="+mn-lt"/>
                <a:cs typeface="+mn-cs"/>
              </a:rPr>
              <a:t>to 22% / year due to </a:t>
            </a:r>
            <a:r>
              <a:rPr lang="en-US" sz="2000" kern="0" dirty="0">
                <a:solidFill>
                  <a:srgbClr val="FF0000"/>
                </a:solidFill>
                <a:latin typeface="+mn-lt"/>
                <a:cs typeface="+mn-cs"/>
              </a:rPr>
              <a:t>power</a:t>
            </a:r>
            <a:r>
              <a:rPr lang="en-US" sz="2000" kern="0" dirty="0">
                <a:latin typeface="+mn-lt"/>
                <a:cs typeface="+mn-cs"/>
              </a:rPr>
              <a:t> </a:t>
            </a:r>
            <a:r>
              <a:rPr lang="en-US" sz="2000" kern="0" dirty="0" smtClean="0">
                <a:latin typeface="+mn-lt"/>
                <a:cs typeface="+mn-cs"/>
              </a:rPr>
              <a:t>consumption and </a:t>
            </a:r>
            <a:r>
              <a:rPr lang="en-US" sz="2000" kern="0" dirty="0">
                <a:latin typeface="+mn-lt"/>
                <a:cs typeface="+mn-cs"/>
              </a:rPr>
              <a:t>memory </a:t>
            </a:r>
            <a:r>
              <a:rPr lang="en-US" sz="2000" kern="0" dirty="0">
                <a:solidFill>
                  <a:srgbClr val="FF0000"/>
                </a:solidFill>
                <a:latin typeface="+mn-lt"/>
                <a:cs typeface="+mn-cs"/>
              </a:rPr>
              <a:t>latency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971800" y="1051560"/>
            <a:ext cx="3962400" cy="1143000"/>
            <a:chOff x="2880360" y="1463040"/>
            <a:chExt cx="3657600" cy="114300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80360" y="1463040"/>
              <a:ext cx="26336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</a:pPr>
              <a:r>
                <a:rPr lang="en-US" altLang="en-US" sz="2000">
                  <a:solidFill>
                    <a:srgbClr val="FF0000"/>
                  </a:solidFill>
                </a:rPr>
                <a:t>Move to multicore</a:t>
              </a:r>
              <a:endParaRPr lang="en-GB" altLang="en-US" sz="200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11"/>
            <p:cNvCxnSpPr>
              <a:cxnSpLocks noChangeShapeType="1"/>
            </p:cNvCxnSpPr>
            <p:nvPr/>
          </p:nvCxnSpPr>
          <p:spPr bwMode="auto">
            <a:xfrm>
              <a:off x="5349240" y="1663065"/>
              <a:ext cx="1188720" cy="942975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9168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84" y="908720"/>
            <a:ext cx="9322036" cy="558062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Multiprocessor on a single chip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Requires explicit parallel programming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Harder than sequential programming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Parallel programming to achieve higher performance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Optimizing communication and synchronization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Load </a:t>
            </a:r>
            <a:r>
              <a:rPr lang="en-US" dirty="0" smtClean="0"/>
              <a:t>Balancing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In addition, each core supports instruction-level parallelism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Parallelism at the instruction level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Parallelism is extracted by the hardware or the compiler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Each core executes multiple instructions each cycle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This type of parallelism is hidden from the programmer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44211" y="312739"/>
            <a:ext cx="526600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28738"/>
            <a:ext cx="8915400" cy="4957762"/>
          </a:xfrm>
          <a:noFill/>
        </p:spPr>
        <p:txBody>
          <a:bodyPr lIns="90488" tIns="44450" rIns="90488" bIns="44450"/>
          <a:lstStyle/>
          <a:p>
            <a:pPr marL="349250" indent="-349250" eaLnBrk="1" hangingPunct="1">
              <a:tabLst>
                <a:tab pos="685800" algn="l"/>
              </a:tabLst>
            </a:pPr>
            <a:r>
              <a:rPr lang="en-US" altLang="en-US" smtClean="0"/>
              <a:t>For some program running on machine </a:t>
            </a:r>
            <a:r>
              <a:rPr lang="en-US" altLang="en-US" i="1" smtClean="0"/>
              <a:t>X</a:t>
            </a:r>
          </a:p>
          <a:p>
            <a:pPr marL="349250" indent="-349250" eaLnBrk="1" hangingPunct="1">
              <a:spcBef>
                <a:spcPct val="130000"/>
              </a:spcBef>
              <a:spcAft>
                <a:spcPct val="100000"/>
              </a:spcAft>
              <a:buFont typeface="Wingdings" pitchFamily="2" charset="2"/>
              <a:buNone/>
              <a:tabLst>
                <a:tab pos="685800" algn="l"/>
              </a:tabLst>
            </a:pPr>
            <a:r>
              <a:rPr lang="en-US" altLang="en-US" smtClean="0"/>
              <a:t>		</a:t>
            </a:r>
            <a:endParaRPr lang="en-US" altLang="en-US" i="1" baseline="-25000" smtClean="0"/>
          </a:p>
          <a:p>
            <a:pPr marL="349250" indent="-349250" eaLnBrk="1" hangingPunct="1">
              <a:spcBef>
                <a:spcPct val="200000"/>
              </a:spcBef>
              <a:tabLst>
                <a:tab pos="685800" algn="l"/>
              </a:tabLst>
            </a:pPr>
            <a:r>
              <a:rPr lang="en-US" altLang="en-US" i="1" smtClean="0"/>
              <a:t>X</a:t>
            </a:r>
            <a:r>
              <a:rPr lang="en-US" altLang="en-US" smtClean="0"/>
              <a:t> is </a:t>
            </a:r>
            <a:r>
              <a:rPr lang="en-US" altLang="en-US" i="1" smtClean="0"/>
              <a:t>n</a:t>
            </a:r>
            <a:r>
              <a:rPr lang="en-US" altLang="en-US" smtClean="0"/>
              <a:t> times faster than </a:t>
            </a:r>
            <a:r>
              <a:rPr lang="en-US" altLang="en-US" i="1" smtClean="0"/>
              <a:t>Y</a:t>
            </a:r>
            <a:r>
              <a:rPr lang="en-US" altLang="en-US" smtClean="0"/>
              <a:t> 		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Higher Performance = Less Execution Time</a:t>
            </a:r>
            <a:endParaRPr lang="en-US" altLang="en-US" dirty="0" smtClean="0"/>
          </a:p>
        </p:txBody>
      </p:sp>
      <p:grpSp>
        <p:nvGrpSpPr>
          <p:cNvPr id="6149" name="Group 24"/>
          <p:cNvGrpSpPr>
            <a:grpSpLocks/>
          </p:cNvGrpSpPr>
          <p:nvPr/>
        </p:nvGrpSpPr>
        <p:grpSpPr bwMode="auto">
          <a:xfrm>
            <a:off x="1248569" y="2239964"/>
            <a:ext cx="6265202" cy="1006475"/>
            <a:chOff x="726" y="1411"/>
            <a:chExt cx="3643" cy="634"/>
          </a:xfrm>
        </p:grpSpPr>
        <p:sp>
          <p:nvSpPr>
            <p:cNvPr id="6162" name="Text Box 6"/>
            <p:cNvSpPr txBox="1">
              <a:spLocks noChangeArrowheads="1"/>
            </p:cNvSpPr>
            <p:nvPr/>
          </p:nvSpPr>
          <p:spPr bwMode="auto">
            <a:xfrm>
              <a:off x="2601" y="1728"/>
              <a:ext cx="149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/>
                <a:t>Execution time</a:t>
              </a:r>
              <a:r>
                <a:rPr lang="en-US" altLang="en-US" i="1" baseline="-25000"/>
                <a:t>X</a:t>
              </a:r>
            </a:p>
          </p:txBody>
        </p:sp>
        <p:sp>
          <p:nvSpPr>
            <p:cNvPr id="6163" name="Line 7"/>
            <p:cNvSpPr>
              <a:spLocks noChangeShapeType="1"/>
            </p:cNvSpPr>
            <p:nvPr/>
          </p:nvSpPr>
          <p:spPr bwMode="auto">
            <a:xfrm>
              <a:off x="2601" y="1699"/>
              <a:ext cx="152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4" name="Text Box 8"/>
            <p:cNvSpPr txBox="1">
              <a:spLocks noChangeArrowheads="1"/>
            </p:cNvSpPr>
            <p:nvPr/>
          </p:nvSpPr>
          <p:spPr bwMode="auto">
            <a:xfrm>
              <a:off x="2601" y="1468"/>
              <a:ext cx="149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/>
                <a:t>1</a:t>
              </a:r>
              <a:endParaRPr lang="en-US" altLang="en-US" i="1" baseline="-25000"/>
            </a:p>
          </p:txBody>
        </p:sp>
        <p:sp>
          <p:nvSpPr>
            <p:cNvPr id="6165" name="Rectangle 9"/>
            <p:cNvSpPr>
              <a:spLocks noChangeArrowheads="1"/>
            </p:cNvSpPr>
            <p:nvPr/>
          </p:nvSpPr>
          <p:spPr bwMode="auto">
            <a:xfrm>
              <a:off x="726" y="1411"/>
              <a:ext cx="3643" cy="6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6" name="Text Box 10"/>
            <p:cNvSpPr txBox="1">
              <a:spLocks noChangeArrowheads="1"/>
            </p:cNvSpPr>
            <p:nvPr/>
          </p:nvSpPr>
          <p:spPr bwMode="auto">
            <a:xfrm>
              <a:off x="859" y="1555"/>
              <a:ext cx="165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Performance</a:t>
              </a:r>
              <a:r>
                <a:rPr lang="en-US" altLang="en-US" i="1" baseline="-25000"/>
                <a:t>X</a:t>
              </a:r>
              <a:r>
                <a:rPr lang="en-US" altLang="en-US" i="1"/>
                <a:t>   =</a:t>
              </a:r>
              <a:endParaRPr lang="en-US" altLang="en-US" i="1" baseline="-25000"/>
            </a:p>
          </p:txBody>
        </p:sp>
      </p:grpSp>
      <p:grpSp>
        <p:nvGrpSpPr>
          <p:cNvPr id="6150" name="Group 23"/>
          <p:cNvGrpSpPr>
            <a:grpSpLocks/>
          </p:cNvGrpSpPr>
          <p:nvPr/>
        </p:nvGrpSpPr>
        <p:grpSpPr bwMode="auto">
          <a:xfrm>
            <a:off x="1248570" y="4527551"/>
            <a:ext cx="6311635" cy="1050925"/>
            <a:chOff x="726" y="2852"/>
            <a:chExt cx="3670" cy="662"/>
          </a:xfrm>
        </p:grpSpPr>
        <p:grpSp>
          <p:nvGrpSpPr>
            <p:cNvPr id="6151" name="Group 12"/>
            <p:cNvGrpSpPr>
              <a:grpSpLocks/>
            </p:cNvGrpSpPr>
            <p:nvPr/>
          </p:nvGrpSpPr>
          <p:grpSpPr bwMode="auto">
            <a:xfrm>
              <a:off x="780" y="2910"/>
              <a:ext cx="1408" cy="547"/>
              <a:chOff x="1046" y="2794"/>
              <a:chExt cx="1526" cy="547"/>
            </a:xfrm>
          </p:grpSpPr>
          <p:sp>
            <p:nvSpPr>
              <p:cNvPr id="6159" name="Text Box 13"/>
              <p:cNvSpPr txBox="1">
                <a:spLocks noChangeArrowheads="1"/>
              </p:cNvSpPr>
              <p:nvPr/>
            </p:nvSpPr>
            <p:spPr bwMode="auto">
              <a:xfrm>
                <a:off x="1046" y="3111"/>
                <a:ext cx="149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/>
                  <a:t>Performance</a:t>
                </a:r>
                <a:r>
                  <a:rPr lang="en-US" altLang="en-US" i="1" baseline="-25000"/>
                  <a:t>Y</a:t>
                </a:r>
              </a:p>
            </p:txBody>
          </p:sp>
          <p:sp>
            <p:nvSpPr>
              <p:cNvPr id="6160" name="Line 14"/>
              <p:cNvSpPr>
                <a:spLocks noChangeShapeType="1"/>
              </p:cNvSpPr>
              <p:nvPr/>
            </p:nvSpPr>
            <p:spPr bwMode="auto">
              <a:xfrm>
                <a:off x="1046" y="3082"/>
                <a:ext cx="15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61" name="Text Box 15"/>
              <p:cNvSpPr txBox="1">
                <a:spLocks noChangeArrowheads="1"/>
              </p:cNvSpPr>
              <p:nvPr/>
            </p:nvSpPr>
            <p:spPr bwMode="auto">
              <a:xfrm>
                <a:off x="1046" y="2794"/>
                <a:ext cx="149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/>
                  <a:t>Performance</a:t>
                </a:r>
                <a:r>
                  <a:rPr lang="en-US" altLang="en-US" i="1" baseline="-25000"/>
                  <a:t>X</a:t>
                </a:r>
              </a:p>
            </p:txBody>
          </p:sp>
        </p:grpSp>
        <p:grpSp>
          <p:nvGrpSpPr>
            <p:cNvPr id="6152" name="Group 16"/>
            <p:cNvGrpSpPr>
              <a:grpSpLocks/>
            </p:cNvGrpSpPr>
            <p:nvPr/>
          </p:nvGrpSpPr>
          <p:grpSpPr bwMode="auto">
            <a:xfrm>
              <a:off x="2402" y="2910"/>
              <a:ext cx="1567" cy="543"/>
              <a:chOff x="2890" y="2794"/>
              <a:chExt cx="1526" cy="547"/>
            </a:xfrm>
          </p:grpSpPr>
          <p:sp>
            <p:nvSpPr>
              <p:cNvPr id="6156" name="Text Box 17"/>
              <p:cNvSpPr txBox="1">
                <a:spLocks noChangeArrowheads="1"/>
              </p:cNvSpPr>
              <p:nvPr/>
            </p:nvSpPr>
            <p:spPr bwMode="auto">
              <a:xfrm>
                <a:off x="2890" y="3111"/>
                <a:ext cx="149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/>
                  <a:t>Execution time</a:t>
                </a:r>
                <a:r>
                  <a:rPr lang="en-US" altLang="en-US" i="1" baseline="-25000"/>
                  <a:t>X</a:t>
                </a:r>
              </a:p>
            </p:txBody>
          </p:sp>
          <p:sp>
            <p:nvSpPr>
              <p:cNvPr id="6157" name="Line 18"/>
              <p:cNvSpPr>
                <a:spLocks noChangeShapeType="1"/>
              </p:cNvSpPr>
              <p:nvPr/>
            </p:nvSpPr>
            <p:spPr bwMode="auto">
              <a:xfrm>
                <a:off x="2890" y="3082"/>
                <a:ext cx="15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58" name="Text Box 19"/>
              <p:cNvSpPr txBox="1">
                <a:spLocks noChangeArrowheads="1"/>
              </p:cNvSpPr>
              <p:nvPr/>
            </p:nvSpPr>
            <p:spPr bwMode="auto">
              <a:xfrm>
                <a:off x="2890" y="2794"/>
                <a:ext cx="1498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/>
                  <a:t>Execution time</a:t>
                </a:r>
                <a:r>
                  <a:rPr lang="en-US" altLang="en-US" i="1" baseline="-25000"/>
                  <a:t>Y</a:t>
                </a:r>
              </a:p>
            </p:txBody>
          </p:sp>
        </p:grpSp>
        <p:sp>
          <p:nvSpPr>
            <p:cNvPr id="6153" name="Rectangle 20"/>
            <p:cNvSpPr>
              <a:spLocks noChangeArrowheads="1"/>
            </p:cNvSpPr>
            <p:nvPr/>
          </p:nvSpPr>
          <p:spPr bwMode="auto">
            <a:xfrm>
              <a:off x="726" y="2852"/>
              <a:ext cx="3670" cy="6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4" name="Text Box 21"/>
            <p:cNvSpPr txBox="1">
              <a:spLocks noChangeArrowheads="1"/>
            </p:cNvSpPr>
            <p:nvPr/>
          </p:nvSpPr>
          <p:spPr bwMode="auto">
            <a:xfrm>
              <a:off x="3923" y="3083"/>
              <a:ext cx="45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en-US"/>
                <a:t>= </a:t>
              </a:r>
              <a:r>
                <a:rPr lang="en-US" altLang="en-US" i="1"/>
                <a:t>n</a:t>
              </a:r>
              <a:endParaRPr lang="en-US" altLang="en-US" i="1" baseline="-25000"/>
            </a:p>
          </p:txBody>
        </p:sp>
        <p:sp>
          <p:nvSpPr>
            <p:cNvPr id="6155" name="Text Box 22"/>
            <p:cNvSpPr txBox="1">
              <a:spLocks noChangeArrowheads="1"/>
            </p:cNvSpPr>
            <p:nvPr/>
          </p:nvSpPr>
          <p:spPr bwMode="auto">
            <a:xfrm>
              <a:off x="2188" y="3083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/>
                <a:t>=</a:t>
              </a:r>
              <a:endParaRPr lang="en-US" altLang="en-US" i="1" baseline="-250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44211" y="312739"/>
            <a:ext cx="384029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72716"/>
            <a:ext cx="8915400" cy="4536504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Real Elapsed Time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Counts everything:</a:t>
            </a:r>
          </a:p>
          <a:p>
            <a:pPr lvl="2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Waiting time, Input/output, disk access, OS scheduling, … etc.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Useful number, but often not good for comparison purposes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Our Focus: </a:t>
            </a:r>
            <a:r>
              <a:rPr lang="en-US" altLang="en-US" dirty="0" smtClean="0">
                <a:solidFill>
                  <a:srgbClr val="FF0000"/>
                </a:solidFill>
              </a:rPr>
              <a:t>CPU Execution Time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Time spent while executing the program instructions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Doesn't count the waiting time for I/O or OS scheduling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Can be measured in seconds, or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</a:pPr>
            <a:r>
              <a:rPr lang="en-US" altLang="en-US" dirty="0" smtClean="0"/>
              <a:t>Can be related to </a:t>
            </a:r>
            <a:r>
              <a:rPr lang="en-US" altLang="en-US" dirty="0" smtClean="0">
                <a:solidFill>
                  <a:srgbClr val="FF0000"/>
                </a:solidFill>
              </a:rPr>
              <a:t>number of CPU clock cycles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pPr eaLnBrk="1" hangingPunct="1"/>
            <a:r>
              <a:rPr lang="en-US" altLang="en-US" smtClean="0"/>
              <a:t>What do we mean by Execution Time?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45511" y="5516708"/>
            <a:ext cx="9088009" cy="1008061"/>
            <a:chOff x="470" y="3097"/>
            <a:chExt cx="4896" cy="635"/>
          </a:xfrm>
        </p:grpSpPr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470" y="3097"/>
              <a:ext cx="4896" cy="6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 dirty="0"/>
                <a:t> </a:t>
              </a:r>
              <a:r>
                <a:rPr lang="en-US" altLang="en-US" sz="2200" dirty="0"/>
                <a:t>CPU Execution Time  =  CPU cycles × </a:t>
              </a:r>
              <a:r>
                <a:rPr lang="en-US" altLang="en-US" sz="2200" dirty="0" smtClean="0"/>
                <a:t>Cycle </a:t>
              </a:r>
              <a:r>
                <a:rPr lang="en-US" altLang="en-US" sz="2200" dirty="0"/>
                <a:t>time</a:t>
              </a: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4163" y="3165"/>
              <a:ext cx="1175" cy="522"/>
              <a:chOff x="3990" y="3222"/>
              <a:chExt cx="1175" cy="522"/>
            </a:xfrm>
          </p:grpSpPr>
          <p:sp>
            <p:nvSpPr>
              <p:cNvPr id="8" name="Text Box 19"/>
              <p:cNvSpPr txBox="1">
                <a:spLocks noChangeArrowheads="1"/>
              </p:cNvSpPr>
              <p:nvPr/>
            </p:nvSpPr>
            <p:spPr bwMode="auto">
              <a:xfrm>
                <a:off x="4034" y="3514"/>
                <a:ext cx="113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200" dirty="0"/>
                  <a:t>Clock rate</a:t>
                </a:r>
                <a:endParaRPr lang="en-US" altLang="en-US" sz="2200" i="1" baseline="-25000" dirty="0"/>
              </a:p>
            </p:txBody>
          </p: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>
                <a:off x="4186" y="3485"/>
                <a:ext cx="8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" name="Text Box 21"/>
              <p:cNvSpPr txBox="1">
                <a:spLocks noChangeArrowheads="1"/>
              </p:cNvSpPr>
              <p:nvPr/>
            </p:nvSpPr>
            <p:spPr bwMode="auto">
              <a:xfrm>
                <a:off x="4076" y="3222"/>
                <a:ext cx="103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200" dirty="0"/>
                  <a:t>CPU cycles</a:t>
                </a:r>
                <a:endParaRPr lang="en-US" altLang="en-US" sz="2200" i="1" baseline="-25000" dirty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990" y="3388"/>
                <a:ext cx="17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=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340" y="3573018"/>
            <a:ext cx="9151011" cy="2916323"/>
          </a:xfrm>
        </p:spPr>
        <p:txBody>
          <a:bodyPr/>
          <a:lstStyle/>
          <a:p>
            <a:pPr marL="349250" indent="-349250" eaLnBrk="1" hangingPunct="1">
              <a:lnSpc>
                <a:spcPct val="110000"/>
              </a:lnSpc>
              <a:spcBef>
                <a:spcPts val="1000"/>
              </a:spcBef>
              <a:tabLst>
                <a:tab pos="4114800" algn="l"/>
              </a:tabLst>
            </a:pPr>
            <a:r>
              <a:rPr lang="en-US" altLang="en-US" dirty="0" smtClean="0"/>
              <a:t>Clock Cycle = Clock period</a:t>
            </a:r>
          </a:p>
          <a:p>
            <a:pPr marL="800100" lvl="1" indent="-349250" eaLnBrk="1" hangingPunct="1">
              <a:lnSpc>
                <a:spcPct val="110000"/>
              </a:lnSpc>
              <a:spcBef>
                <a:spcPts val="1000"/>
              </a:spcBef>
              <a:tabLst>
                <a:tab pos="4114800" algn="l"/>
              </a:tabLst>
            </a:pPr>
            <a:r>
              <a:rPr lang="en-US" altLang="en-US" dirty="0"/>
              <a:t>D</a:t>
            </a:r>
            <a:r>
              <a:rPr lang="en-US" altLang="en-US" dirty="0" smtClean="0"/>
              <a:t>uration between two consecutive rising edges of the clock signal</a:t>
            </a:r>
          </a:p>
          <a:p>
            <a:pPr marL="349250" indent="-349250" eaLnBrk="1" hangingPunct="1">
              <a:lnSpc>
                <a:spcPct val="110000"/>
              </a:lnSpc>
              <a:spcBef>
                <a:spcPts val="1000"/>
              </a:spcBef>
              <a:tabLst>
                <a:tab pos="4114800" algn="l"/>
              </a:tabLst>
            </a:pPr>
            <a:r>
              <a:rPr lang="en-US" altLang="en-US" dirty="0" smtClean="0"/>
              <a:t>Clock rate = Clock frequency = 1 / Clock Cycle</a:t>
            </a:r>
          </a:p>
          <a:p>
            <a:pPr marL="739775" lvl="1" indent="-276225" eaLnBrk="1" hangingPunct="1">
              <a:lnSpc>
                <a:spcPct val="110000"/>
              </a:lnSpc>
              <a:spcBef>
                <a:spcPts val="1000"/>
              </a:spcBef>
              <a:tabLst>
                <a:tab pos="4114800" algn="l"/>
              </a:tabLst>
            </a:pPr>
            <a:r>
              <a:rPr lang="en-US" altLang="en-US" dirty="0" smtClean="0"/>
              <a:t>1 Hz = 1 cycle/sec	1 KHz = 10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cycles/sec</a:t>
            </a:r>
          </a:p>
          <a:p>
            <a:pPr marL="739775" lvl="1" indent="-276225" eaLnBrk="1" hangingPunct="1">
              <a:lnSpc>
                <a:spcPct val="110000"/>
              </a:lnSpc>
              <a:spcBef>
                <a:spcPts val="1000"/>
              </a:spcBef>
              <a:tabLst>
                <a:tab pos="4114800" algn="l"/>
              </a:tabLst>
            </a:pPr>
            <a:r>
              <a:rPr lang="en-US" altLang="en-US" dirty="0" smtClean="0"/>
              <a:t>1 MHz = 10</a:t>
            </a:r>
            <a:r>
              <a:rPr lang="en-US" altLang="en-US" baseline="30000" dirty="0" smtClean="0"/>
              <a:t>6</a:t>
            </a:r>
            <a:r>
              <a:rPr lang="en-US" altLang="en-US" dirty="0" smtClean="0"/>
              <a:t> cycles/sec	1 GHz = 10</a:t>
            </a:r>
            <a:r>
              <a:rPr lang="en-US" altLang="en-US" baseline="30000" dirty="0" smtClean="0"/>
              <a:t>9</a:t>
            </a:r>
            <a:r>
              <a:rPr lang="en-US" altLang="en-US" dirty="0" smtClean="0"/>
              <a:t> cycles/sec</a:t>
            </a:r>
          </a:p>
          <a:p>
            <a:pPr marL="739775" lvl="1" indent="-276225" eaLnBrk="1" hangingPunct="1">
              <a:lnSpc>
                <a:spcPct val="110000"/>
              </a:lnSpc>
              <a:spcBef>
                <a:spcPts val="1000"/>
              </a:spcBef>
              <a:tabLst>
                <a:tab pos="4114800" algn="l"/>
              </a:tabLst>
            </a:pPr>
            <a:r>
              <a:rPr lang="en-US" altLang="en-US" dirty="0" smtClean="0"/>
              <a:t>2 GHz clock has a cycle time = 1/(2×10</a:t>
            </a:r>
            <a:r>
              <a:rPr lang="en-US" altLang="en-US" baseline="30000" dirty="0" smtClean="0"/>
              <a:t>9</a:t>
            </a:r>
            <a:r>
              <a:rPr lang="en-US" altLang="en-US" dirty="0" smtClean="0"/>
              <a:t>) = 0.5 nanosecond (ns)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the Clock Cycle?</a:t>
            </a:r>
          </a:p>
        </p:txBody>
      </p:sp>
      <p:grpSp>
        <p:nvGrpSpPr>
          <p:cNvPr id="23" name="Group 38"/>
          <p:cNvGrpSpPr>
            <a:grpSpLocks/>
          </p:cNvGrpSpPr>
          <p:nvPr/>
        </p:nvGrpSpPr>
        <p:grpSpPr bwMode="auto">
          <a:xfrm>
            <a:off x="974559" y="1469456"/>
            <a:ext cx="8111639" cy="1887537"/>
            <a:chOff x="756221" y="2333308"/>
            <a:chExt cx="7487667" cy="1887855"/>
          </a:xfrm>
        </p:grpSpPr>
        <p:sp>
          <p:nvSpPr>
            <p:cNvPr id="24" name="Line 2"/>
            <p:cNvSpPr>
              <a:spLocks noChangeShapeType="1"/>
            </p:cNvSpPr>
            <p:nvPr/>
          </p:nvSpPr>
          <p:spPr bwMode="auto">
            <a:xfrm>
              <a:off x="2627313" y="2493963"/>
              <a:ext cx="1728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"/>
            <p:cNvSpPr>
              <a:spLocks noChangeShapeType="1"/>
            </p:cNvSpPr>
            <p:nvPr/>
          </p:nvSpPr>
          <p:spPr bwMode="auto">
            <a:xfrm>
              <a:off x="2627313" y="2565400"/>
              <a:ext cx="0" cy="1655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"/>
            <p:cNvSpPr>
              <a:spLocks noChangeShapeType="1"/>
            </p:cNvSpPr>
            <p:nvPr/>
          </p:nvSpPr>
          <p:spPr bwMode="auto">
            <a:xfrm>
              <a:off x="4356100" y="2565400"/>
              <a:ext cx="0" cy="1655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6083300" y="2565400"/>
              <a:ext cx="0" cy="1655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7812088" y="2565400"/>
              <a:ext cx="0" cy="1655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2627313" y="2709863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2627313" y="270986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3490913" y="270986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3490913" y="2997200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2339975" y="2997200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4356100" y="2709863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4356100" y="270986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5219700" y="270986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5219700" y="2997200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6083300" y="2709863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0"/>
            <p:cNvSpPr>
              <a:spLocks noChangeShapeType="1"/>
            </p:cNvSpPr>
            <p:nvPr/>
          </p:nvSpPr>
          <p:spPr bwMode="auto">
            <a:xfrm>
              <a:off x="6083300" y="270986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>
              <a:off x="6946900" y="270986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6946900" y="2997200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7812088" y="2709863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7812088" y="2709863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5"/>
            <p:cNvSpPr>
              <a:spLocks/>
            </p:cNvSpPr>
            <p:nvPr/>
          </p:nvSpPr>
          <p:spPr bwMode="auto">
            <a:xfrm>
              <a:off x="4211638" y="3789363"/>
              <a:ext cx="288925" cy="287337"/>
            </a:xfrm>
            <a:custGeom>
              <a:avLst/>
              <a:gdLst>
                <a:gd name="T0" fmla="*/ 0 w 182"/>
                <a:gd name="T1" fmla="*/ 2147483647 h 181"/>
                <a:gd name="T2" fmla="*/ 2147483647 w 182"/>
                <a:gd name="T3" fmla="*/ 0 h 181"/>
                <a:gd name="T4" fmla="*/ 2147483647 w 182"/>
                <a:gd name="T5" fmla="*/ 0 h 181"/>
                <a:gd name="T6" fmla="*/ 2147483647 w 182"/>
                <a:gd name="T7" fmla="*/ 2147483647 h 181"/>
                <a:gd name="T8" fmla="*/ 2147483647 w 182"/>
                <a:gd name="T9" fmla="*/ 2147483647 h 181"/>
                <a:gd name="T10" fmla="*/ 2147483647 w 182"/>
                <a:gd name="T11" fmla="*/ 2147483647 h 181"/>
                <a:gd name="T12" fmla="*/ 0 w 182"/>
                <a:gd name="T13" fmla="*/ 2147483647 h 1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81"/>
                <a:gd name="T23" fmla="*/ 182 w 182"/>
                <a:gd name="T24" fmla="*/ 181 h 1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81">
                  <a:moveTo>
                    <a:pt x="0" y="91"/>
                  </a:moveTo>
                  <a:lnTo>
                    <a:pt x="46" y="0"/>
                  </a:lnTo>
                  <a:lnTo>
                    <a:pt x="136" y="0"/>
                  </a:lnTo>
                  <a:lnTo>
                    <a:pt x="182" y="91"/>
                  </a:lnTo>
                  <a:lnTo>
                    <a:pt x="136" y="181"/>
                  </a:lnTo>
                  <a:lnTo>
                    <a:pt x="46" y="18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6"/>
            <p:cNvSpPr>
              <a:spLocks/>
            </p:cNvSpPr>
            <p:nvPr/>
          </p:nvSpPr>
          <p:spPr bwMode="auto">
            <a:xfrm>
              <a:off x="5940425" y="3789363"/>
              <a:ext cx="288925" cy="287337"/>
            </a:xfrm>
            <a:custGeom>
              <a:avLst/>
              <a:gdLst>
                <a:gd name="T0" fmla="*/ 0 w 182"/>
                <a:gd name="T1" fmla="*/ 2147483647 h 181"/>
                <a:gd name="T2" fmla="*/ 2147483647 w 182"/>
                <a:gd name="T3" fmla="*/ 0 h 181"/>
                <a:gd name="T4" fmla="*/ 2147483647 w 182"/>
                <a:gd name="T5" fmla="*/ 0 h 181"/>
                <a:gd name="T6" fmla="*/ 2147483647 w 182"/>
                <a:gd name="T7" fmla="*/ 2147483647 h 181"/>
                <a:gd name="T8" fmla="*/ 2147483647 w 182"/>
                <a:gd name="T9" fmla="*/ 2147483647 h 181"/>
                <a:gd name="T10" fmla="*/ 2147483647 w 182"/>
                <a:gd name="T11" fmla="*/ 2147483647 h 181"/>
                <a:gd name="T12" fmla="*/ 0 w 182"/>
                <a:gd name="T13" fmla="*/ 2147483647 h 1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81"/>
                <a:gd name="T23" fmla="*/ 182 w 182"/>
                <a:gd name="T24" fmla="*/ 181 h 1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81">
                  <a:moveTo>
                    <a:pt x="0" y="91"/>
                  </a:moveTo>
                  <a:lnTo>
                    <a:pt x="46" y="0"/>
                  </a:lnTo>
                  <a:lnTo>
                    <a:pt x="136" y="0"/>
                  </a:lnTo>
                  <a:lnTo>
                    <a:pt x="182" y="91"/>
                  </a:lnTo>
                  <a:lnTo>
                    <a:pt x="136" y="181"/>
                  </a:lnTo>
                  <a:lnTo>
                    <a:pt x="46" y="18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7667625" y="3789363"/>
              <a:ext cx="288925" cy="287337"/>
            </a:xfrm>
            <a:custGeom>
              <a:avLst/>
              <a:gdLst>
                <a:gd name="T0" fmla="*/ 0 w 182"/>
                <a:gd name="T1" fmla="*/ 2147483647 h 181"/>
                <a:gd name="T2" fmla="*/ 2147483647 w 182"/>
                <a:gd name="T3" fmla="*/ 0 h 181"/>
                <a:gd name="T4" fmla="*/ 2147483647 w 182"/>
                <a:gd name="T5" fmla="*/ 0 h 181"/>
                <a:gd name="T6" fmla="*/ 2147483647 w 182"/>
                <a:gd name="T7" fmla="*/ 2147483647 h 181"/>
                <a:gd name="T8" fmla="*/ 2147483647 w 182"/>
                <a:gd name="T9" fmla="*/ 2147483647 h 181"/>
                <a:gd name="T10" fmla="*/ 2147483647 w 182"/>
                <a:gd name="T11" fmla="*/ 2147483647 h 181"/>
                <a:gd name="T12" fmla="*/ 0 w 182"/>
                <a:gd name="T13" fmla="*/ 2147483647 h 1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81"/>
                <a:gd name="T23" fmla="*/ 182 w 182"/>
                <a:gd name="T24" fmla="*/ 181 h 1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81">
                  <a:moveTo>
                    <a:pt x="0" y="91"/>
                  </a:moveTo>
                  <a:lnTo>
                    <a:pt x="46" y="0"/>
                  </a:lnTo>
                  <a:lnTo>
                    <a:pt x="136" y="0"/>
                  </a:lnTo>
                  <a:lnTo>
                    <a:pt x="182" y="91"/>
                  </a:lnTo>
                  <a:lnTo>
                    <a:pt x="136" y="181"/>
                  </a:lnTo>
                  <a:lnTo>
                    <a:pt x="46" y="18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2339975" y="4221163"/>
              <a:ext cx="5903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 flipV="1">
              <a:off x="2339975" y="2565400"/>
              <a:ext cx="0" cy="1655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30"/>
            <p:cNvSpPr txBox="1">
              <a:spLocks noChangeArrowheads="1"/>
            </p:cNvSpPr>
            <p:nvPr/>
          </p:nvSpPr>
          <p:spPr bwMode="auto">
            <a:xfrm>
              <a:off x="756221" y="2714625"/>
              <a:ext cx="642484" cy="338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Clock</a:t>
              </a:r>
              <a:endParaRPr lang="en-AU" altLang="en-US" sz="1600" dirty="0"/>
            </a:p>
          </p:txBody>
        </p:sp>
        <p:sp>
          <p:nvSpPr>
            <p:cNvPr id="50" name="Text Box 31"/>
            <p:cNvSpPr txBox="1">
              <a:spLocks noChangeArrowheads="1"/>
            </p:cNvSpPr>
            <p:nvPr/>
          </p:nvSpPr>
          <p:spPr bwMode="auto">
            <a:xfrm>
              <a:off x="756221" y="3146425"/>
              <a:ext cx="1583754" cy="58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Data </a:t>
              </a:r>
              <a:r>
                <a:rPr lang="en-US" altLang="en-US" sz="1600" dirty="0" smtClean="0"/>
                <a:t>transfer &amp; Computation</a:t>
              </a:r>
              <a:endParaRPr lang="en-AU" altLang="en-US" sz="1600" dirty="0"/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756221" y="3794125"/>
              <a:ext cx="1244719" cy="338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Update state</a:t>
              </a:r>
              <a:endParaRPr lang="en-AU" altLang="en-US" sz="1600" dirty="0"/>
            </a:p>
          </p:txBody>
        </p:sp>
        <p:sp>
          <p:nvSpPr>
            <p:cNvPr id="52" name="Rectangle 33"/>
            <p:cNvSpPr>
              <a:spLocks noChangeArrowheads="1"/>
            </p:cNvSpPr>
            <p:nvPr/>
          </p:nvSpPr>
          <p:spPr bwMode="auto">
            <a:xfrm>
              <a:off x="2916238" y="2420938"/>
              <a:ext cx="1150937" cy="144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2914963" y="2333308"/>
              <a:ext cx="1167775" cy="338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Clock </a:t>
              </a:r>
              <a:r>
                <a:rPr lang="en-US" altLang="en-US" sz="1600" dirty="0" smtClean="0"/>
                <a:t>Cycle</a:t>
              </a:r>
              <a:endParaRPr lang="en-AU" altLang="en-US" sz="1600" dirty="0"/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4356100" y="3284538"/>
              <a:ext cx="1727200" cy="287337"/>
            </a:xfrm>
            <a:custGeom>
              <a:avLst/>
              <a:gdLst>
                <a:gd name="T0" fmla="*/ 0 w 1088"/>
                <a:gd name="T1" fmla="*/ 2147483647 h 181"/>
                <a:gd name="T2" fmla="*/ 2147483647 w 1088"/>
                <a:gd name="T3" fmla="*/ 0 h 181"/>
                <a:gd name="T4" fmla="*/ 2147483647 w 1088"/>
                <a:gd name="T5" fmla="*/ 0 h 181"/>
                <a:gd name="T6" fmla="*/ 2147483647 w 1088"/>
                <a:gd name="T7" fmla="*/ 2147483647 h 181"/>
                <a:gd name="T8" fmla="*/ 2147483647 w 1088"/>
                <a:gd name="T9" fmla="*/ 2147483647 h 181"/>
                <a:gd name="T10" fmla="*/ 2147483647 w 1088"/>
                <a:gd name="T11" fmla="*/ 2147483647 h 181"/>
                <a:gd name="T12" fmla="*/ 0 w 1088"/>
                <a:gd name="T13" fmla="*/ 2147483647 h 1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8"/>
                <a:gd name="T22" fmla="*/ 0 h 181"/>
                <a:gd name="T23" fmla="*/ 1088 w 1088"/>
                <a:gd name="T24" fmla="*/ 181 h 1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8" h="181">
                  <a:moveTo>
                    <a:pt x="0" y="90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8" y="90"/>
                  </a:lnTo>
                  <a:lnTo>
                    <a:pt x="1043" y="181"/>
                  </a:lnTo>
                  <a:lnTo>
                    <a:pt x="45" y="18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/>
          </p:nvSpPr>
          <p:spPr bwMode="auto">
            <a:xfrm>
              <a:off x="2627313" y="3284538"/>
              <a:ext cx="1727200" cy="287337"/>
            </a:xfrm>
            <a:custGeom>
              <a:avLst/>
              <a:gdLst>
                <a:gd name="T0" fmla="*/ 0 w 1088"/>
                <a:gd name="T1" fmla="*/ 2147483647 h 181"/>
                <a:gd name="T2" fmla="*/ 2147483647 w 1088"/>
                <a:gd name="T3" fmla="*/ 0 h 181"/>
                <a:gd name="T4" fmla="*/ 2147483647 w 1088"/>
                <a:gd name="T5" fmla="*/ 0 h 181"/>
                <a:gd name="T6" fmla="*/ 2147483647 w 1088"/>
                <a:gd name="T7" fmla="*/ 2147483647 h 181"/>
                <a:gd name="T8" fmla="*/ 2147483647 w 1088"/>
                <a:gd name="T9" fmla="*/ 2147483647 h 181"/>
                <a:gd name="T10" fmla="*/ 2147483647 w 1088"/>
                <a:gd name="T11" fmla="*/ 2147483647 h 181"/>
                <a:gd name="T12" fmla="*/ 0 w 1088"/>
                <a:gd name="T13" fmla="*/ 2147483647 h 1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8"/>
                <a:gd name="T22" fmla="*/ 0 h 181"/>
                <a:gd name="T23" fmla="*/ 1088 w 1088"/>
                <a:gd name="T24" fmla="*/ 181 h 1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8" h="181">
                  <a:moveTo>
                    <a:pt x="0" y="90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8" y="90"/>
                  </a:lnTo>
                  <a:lnTo>
                    <a:pt x="1043" y="181"/>
                  </a:lnTo>
                  <a:lnTo>
                    <a:pt x="45" y="18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>
              <a:off x="6083300" y="3284538"/>
              <a:ext cx="1727200" cy="287337"/>
            </a:xfrm>
            <a:custGeom>
              <a:avLst/>
              <a:gdLst>
                <a:gd name="T0" fmla="*/ 0 w 1088"/>
                <a:gd name="T1" fmla="*/ 2147483647 h 181"/>
                <a:gd name="T2" fmla="*/ 2147483647 w 1088"/>
                <a:gd name="T3" fmla="*/ 0 h 181"/>
                <a:gd name="T4" fmla="*/ 2147483647 w 1088"/>
                <a:gd name="T5" fmla="*/ 0 h 181"/>
                <a:gd name="T6" fmla="*/ 2147483647 w 1088"/>
                <a:gd name="T7" fmla="*/ 2147483647 h 181"/>
                <a:gd name="T8" fmla="*/ 2147483647 w 1088"/>
                <a:gd name="T9" fmla="*/ 2147483647 h 181"/>
                <a:gd name="T10" fmla="*/ 2147483647 w 1088"/>
                <a:gd name="T11" fmla="*/ 2147483647 h 181"/>
                <a:gd name="T12" fmla="*/ 0 w 1088"/>
                <a:gd name="T13" fmla="*/ 2147483647 h 1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8"/>
                <a:gd name="T22" fmla="*/ 0 h 181"/>
                <a:gd name="T23" fmla="*/ 1088 w 1088"/>
                <a:gd name="T24" fmla="*/ 181 h 1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8" h="181">
                  <a:moveTo>
                    <a:pt x="0" y="90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8" y="90"/>
                  </a:lnTo>
                  <a:lnTo>
                    <a:pt x="1043" y="181"/>
                  </a:lnTo>
                  <a:lnTo>
                    <a:pt x="45" y="18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2841831" y="3264218"/>
              <a:ext cx="1326103" cy="338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Clock Cycle 1</a:t>
              </a:r>
              <a:endParaRPr lang="en-AU" altLang="en-US" sz="1600"/>
            </a:p>
          </p:txBody>
        </p:sp>
        <p:sp>
          <p:nvSpPr>
            <p:cNvPr id="58" name="Text Box 34"/>
            <p:cNvSpPr txBox="1">
              <a:spLocks noChangeArrowheads="1"/>
            </p:cNvSpPr>
            <p:nvPr/>
          </p:nvSpPr>
          <p:spPr bwMode="auto">
            <a:xfrm>
              <a:off x="4562243" y="3264218"/>
              <a:ext cx="1326103" cy="338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Clock Cycle 2</a:t>
              </a:r>
              <a:endParaRPr lang="en-AU" altLang="en-US" sz="1600"/>
            </a:p>
          </p:txBody>
        </p:sp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282653" y="3264218"/>
              <a:ext cx="1326103" cy="338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Clock Cycle 3</a:t>
              </a:r>
              <a:endParaRPr lang="en-AU" altLang="en-US" sz="1600"/>
            </a:p>
          </p:txBody>
        </p:sp>
      </p:grpSp>
      <p:sp>
        <p:nvSpPr>
          <p:cNvPr id="60" name="Rectangle 8"/>
          <p:cNvSpPr txBox="1">
            <a:spLocks noChangeArrowheads="1"/>
          </p:cNvSpPr>
          <p:nvPr/>
        </p:nvSpPr>
        <p:spPr bwMode="auto">
          <a:xfrm>
            <a:off x="495300" y="872716"/>
            <a:ext cx="9163050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40000"/>
              </a:spcBef>
              <a:buFont typeface="Wingdings" panose="05000000000000000000" pitchFamily="2" charset="2"/>
              <a:buChar char="v"/>
              <a:defRPr/>
            </a:pPr>
            <a:r>
              <a:rPr lang="en-US" sz="2400" kern="0" dirty="0">
                <a:latin typeface="+mn-lt"/>
                <a:cs typeface="+mn-cs"/>
              </a:rPr>
              <a:t>Operation of digital hardware is governed by a clock</a:t>
            </a:r>
            <a:endParaRPr lang="en-AU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44211" y="312739"/>
            <a:ext cx="465375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Improving Performance</a:t>
            </a:r>
          </a:p>
        </p:txBody>
      </p:sp>
      <p:sp>
        <p:nvSpPr>
          <p:cNvPr id="785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" y="872716"/>
            <a:ext cx="9138220" cy="5652628"/>
          </a:xfrm>
          <a:noFill/>
        </p:spPr>
        <p:txBody>
          <a:bodyPr lIns="0" rIns="0"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en-US" dirty="0" smtClean="0"/>
              <a:t>To improve performance, we need to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en-US" dirty="0" smtClean="0"/>
              <a:t>Reduce </a:t>
            </a:r>
            <a:r>
              <a:rPr lang="en-US" altLang="en-US" dirty="0" smtClean="0"/>
              <a:t>the number </a:t>
            </a:r>
            <a:r>
              <a:rPr lang="en-US" altLang="en-US" dirty="0" smtClean="0"/>
              <a:t>of clock cycles required by a program, or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en-US" dirty="0" smtClean="0"/>
              <a:t>Reduce </a:t>
            </a:r>
            <a:r>
              <a:rPr lang="en-US" altLang="en-US" dirty="0" smtClean="0"/>
              <a:t>the clock </a:t>
            </a:r>
            <a:r>
              <a:rPr lang="en-US" altLang="en-US" dirty="0" smtClean="0"/>
              <a:t>cycle time (increase the clock rate)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en-US" dirty="0" smtClean="0"/>
              <a:t>Example: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en-US" dirty="0" smtClean="0"/>
              <a:t>A program runs in 10 seconds on computer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with 2 GHz clock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What is the number of CPU cycles on computer </a:t>
            </a:r>
            <a:r>
              <a:rPr lang="en-US" altLang="en-US" i="1" dirty="0" smtClean="0">
                <a:solidFill>
                  <a:srgbClr val="FF0000"/>
                </a:solidFill>
              </a:rPr>
              <a:t>X </a:t>
            </a:r>
            <a:r>
              <a:rPr lang="en-US" altLang="en-US" dirty="0" smtClean="0">
                <a:solidFill>
                  <a:srgbClr val="FF0000"/>
                </a:solidFill>
              </a:rPr>
              <a:t>?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en-US" dirty="0" smtClean="0"/>
              <a:t>We want to design computer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to run same program in 6 seconds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en-US" dirty="0" smtClean="0"/>
              <a:t>But computer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requires 10% more cycles to execute program</a:t>
            </a:r>
            <a:endParaRPr lang="en-US" altLang="en-US" i="1" dirty="0" smtClean="0"/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What is the clock rate for computer </a:t>
            </a:r>
            <a:r>
              <a:rPr lang="en-US" altLang="en-US" i="1" dirty="0" smtClean="0">
                <a:solidFill>
                  <a:srgbClr val="FF0000"/>
                </a:solidFill>
              </a:rPr>
              <a:t>Y</a:t>
            </a:r>
            <a:r>
              <a:rPr lang="en-US" altLang="en-US" dirty="0" smtClean="0">
                <a:solidFill>
                  <a:srgbClr val="FF0000"/>
                </a:solidFill>
              </a:rPr>
              <a:t> ?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Solution: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CPU cycles on computer </a:t>
            </a:r>
            <a:r>
              <a:rPr lang="en-US" altLang="en-US" i="1" dirty="0" smtClean="0">
                <a:solidFill>
                  <a:srgbClr val="000099"/>
                </a:solidFill>
              </a:rPr>
              <a:t>X</a:t>
            </a:r>
            <a:r>
              <a:rPr lang="en-US" altLang="en-US" dirty="0" smtClean="0">
                <a:solidFill>
                  <a:srgbClr val="000099"/>
                </a:solidFill>
              </a:rPr>
              <a:t> = 10 sec × 2 × 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9</a:t>
            </a:r>
            <a:r>
              <a:rPr lang="en-US" altLang="en-US" dirty="0" smtClean="0">
                <a:solidFill>
                  <a:srgbClr val="000099"/>
                </a:solidFill>
              </a:rPr>
              <a:t> cycles/s = 20 × </a:t>
            </a:r>
            <a:r>
              <a:rPr lang="en-US" altLang="en-US" dirty="0" smtClean="0">
                <a:solidFill>
                  <a:srgbClr val="000099"/>
                </a:solidFill>
              </a:rPr>
              <a:t>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9</a:t>
            </a:r>
            <a:r>
              <a:rPr lang="en-US" altLang="en-US" dirty="0" smtClean="0">
                <a:solidFill>
                  <a:srgbClr val="000099"/>
                </a:solidFill>
              </a:rPr>
              <a:t> cycles</a:t>
            </a:r>
            <a:endParaRPr lang="en-US" altLang="en-US" baseline="30000" dirty="0" smtClean="0">
              <a:solidFill>
                <a:srgbClr val="000099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CPU cycles on computer </a:t>
            </a:r>
            <a:r>
              <a:rPr lang="en-US" altLang="en-US" i="1" dirty="0" smtClean="0">
                <a:solidFill>
                  <a:srgbClr val="000099"/>
                </a:solidFill>
              </a:rPr>
              <a:t>Y</a:t>
            </a:r>
            <a:r>
              <a:rPr lang="en-US" altLang="en-US" dirty="0" smtClean="0">
                <a:solidFill>
                  <a:srgbClr val="000099"/>
                </a:solidFill>
              </a:rPr>
              <a:t> = 1.1 × 20 × 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9</a:t>
            </a:r>
            <a:r>
              <a:rPr lang="en-US" altLang="en-US" dirty="0" smtClean="0">
                <a:solidFill>
                  <a:srgbClr val="000099"/>
                </a:solidFill>
              </a:rPr>
              <a:t> = 22 × 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9</a:t>
            </a:r>
            <a:r>
              <a:rPr lang="en-US" altLang="en-US" dirty="0" smtClean="0">
                <a:solidFill>
                  <a:srgbClr val="000099"/>
                </a:solidFill>
              </a:rPr>
              <a:t> cycles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Clock rate for computer </a:t>
            </a:r>
            <a:r>
              <a:rPr lang="en-US" altLang="en-US" i="1" dirty="0" smtClean="0">
                <a:solidFill>
                  <a:srgbClr val="000099"/>
                </a:solidFill>
              </a:rPr>
              <a:t>Y</a:t>
            </a:r>
            <a:r>
              <a:rPr lang="en-US" altLang="en-US" dirty="0" smtClean="0">
                <a:solidFill>
                  <a:srgbClr val="000099"/>
                </a:solidFill>
              </a:rPr>
              <a:t> = 22 × 10</a:t>
            </a:r>
            <a:r>
              <a:rPr lang="en-US" altLang="en-US" baseline="30000" dirty="0" smtClean="0">
                <a:solidFill>
                  <a:srgbClr val="000099"/>
                </a:solidFill>
              </a:rPr>
              <a:t>9</a:t>
            </a:r>
            <a:r>
              <a:rPr lang="en-US" altLang="en-US" dirty="0" smtClean="0">
                <a:solidFill>
                  <a:srgbClr val="000099"/>
                </a:solidFill>
              </a:rPr>
              <a:t> cycles / 6 sec = 3.67 GHz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5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5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5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54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44211" y="312739"/>
            <a:ext cx="721968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dirty="0" smtClean="0"/>
              <a:t>Instructions take different number of cycles to execute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en-US" dirty="0" smtClean="0">
                <a:solidFill>
                  <a:srgbClr val="000000"/>
                </a:solidFill>
              </a:rPr>
              <a:t>Multiplication takes more time than addition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en-US" dirty="0" smtClean="0">
                <a:solidFill>
                  <a:srgbClr val="000000"/>
                </a:solidFill>
              </a:rPr>
              <a:t>Floating point operations take longer than integer ones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en-US" dirty="0" smtClean="0">
                <a:solidFill>
                  <a:srgbClr val="000000"/>
                </a:solidFill>
              </a:rPr>
              <a:t>Accessing memory takes more time than accessing registers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en-US" dirty="0" smtClean="0">
                <a:solidFill>
                  <a:srgbClr val="000000"/>
                </a:solidFill>
              </a:rPr>
              <a:t>CPI is an </a:t>
            </a:r>
            <a:r>
              <a:rPr lang="en-US" altLang="en-US" dirty="0" smtClean="0">
                <a:solidFill>
                  <a:srgbClr val="FF0000"/>
                </a:solidFill>
              </a:rPr>
              <a:t>average number</a:t>
            </a:r>
            <a:r>
              <a:rPr lang="en-US" altLang="en-US" dirty="0" smtClean="0">
                <a:solidFill>
                  <a:srgbClr val="000000"/>
                </a:solidFill>
              </a:rPr>
              <a:t> of clock cycles per instruction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0000"/>
              </a:buClr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0000"/>
              </a:buClr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en-US" dirty="0" smtClean="0">
                <a:solidFill>
                  <a:srgbClr val="000000"/>
                </a:solidFill>
              </a:rPr>
              <a:t>Important point</a:t>
            </a:r>
            <a:endParaRPr lang="en-US" altLang="en-US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altLang="en-US" i="1" dirty="0" smtClean="0">
                <a:solidFill>
                  <a:schemeClr val="hlink"/>
                </a:solidFill>
              </a:rPr>
              <a:t>	</a:t>
            </a:r>
            <a:r>
              <a:rPr lang="en-US" altLang="en-US" i="1" dirty="0" smtClean="0">
                <a:solidFill>
                  <a:srgbClr val="FF0000"/>
                </a:solidFill>
              </a:rPr>
              <a:t>Changing the cycle time often changes the number of cycles required for various </a:t>
            </a:r>
            <a:r>
              <a:rPr lang="en-US" altLang="en-US" i="1" dirty="0" smtClean="0">
                <a:solidFill>
                  <a:srgbClr val="FF0000"/>
                </a:solidFill>
              </a:rPr>
              <a:t>instructions</a:t>
            </a:r>
            <a:endParaRPr lang="en-US" altLang="en-US" i="1" dirty="0" smtClean="0">
              <a:solidFill>
                <a:srgbClr val="FF0000"/>
              </a:solidFill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Clock Cycles per Instruction (CPI)</a:t>
            </a: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1112706" y="3860801"/>
            <a:ext cx="6812094" cy="822325"/>
            <a:chOff x="816" y="2477"/>
            <a:chExt cx="4291" cy="518"/>
          </a:xfrm>
        </p:grpSpPr>
        <p:sp>
          <p:nvSpPr>
            <p:cNvPr id="10248" name="Text Box 6"/>
            <p:cNvSpPr txBox="1">
              <a:spLocks noChangeArrowheads="1"/>
            </p:cNvSpPr>
            <p:nvPr/>
          </p:nvSpPr>
          <p:spPr bwMode="auto">
            <a:xfrm>
              <a:off x="902" y="2822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249" name="Text Box 7"/>
            <p:cNvSpPr txBox="1">
              <a:spLocks noChangeArrowheads="1"/>
            </p:cNvSpPr>
            <p:nvPr/>
          </p:nvSpPr>
          <p:spPr bwMode="auto">
            <a:xfrm>
              <a:off x="902" y="2477"/>
              <a:ext cx="26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Comic Sans MS" pitchFamily="66" charset="0"/>
                </a:rPr>
                <a:t>I1</a:t>
              </a:r>
            </a:p>
          </p:txBody>
        </p:sp>
        <p:sp>
          <p:nvSpPr>
            <p:cNvPr id="10250" name="Line 8"/>
            <p:cNvSpPr>
              <a:spLocks noChangeShapeType="1"/>
            </p:cNvSpPr>
            <p:nvPr/>
          </p:nvSpPr>
          <p:spPr bwMode="auto">
            <a:xfrm>
              <a:off x="816" y="2793"/>
              <a:ext cx="39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1" name="Text Box 9"/>
            <p:cNvSpPr txBox="1">
              <a:spLocks noChangeArrowheads="1"/>
            </p:cNvSpPr>
            <p:nvPr/>
          </p:nvSpPr>
          <p:spPr bwMode="auto">
            <a:xfrm>
              <a:off x="4560" y="2794"/>
              <a:ext cx="547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mic Sans MS" pitchFamily="66" charset="0"/>
                </a:rPr>
                <a:t>cycles</a:t>
              </a:r>
            </a:p>
          </p:txBody>
        </p:sp>
        <p:sp>
          <p:nvSpPr>
            <p:cNvPr id="10252" name="Line 10"/>
            <p:cNvSpPr>
              <a:spLocks noChangeShapeType="1"/>
            </p:cNvSpPr>
            <p:nvPr/>
          </p:nvSpPr>
          <p:spPr bwMode="auto">
            <a:xfrm>
              <a:off x="902" y="2765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3" name="Line 11"/>
            <p:cNvSpPr>
              <a:spLocks noChangeShapeType="1"/>
            </p:cNvSpPr>
            <p:nvPr/>
          </p:nvSpPr>
          <p:spPr bwMode="auto">
            <a:xfrm>
              <a:off x="1162" y="2765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4" name="Line 12"/>
            <p:cNvSpPr>
              <a:spLocks noChangeShapeType="1"/>
            </p:cNvSpPr>
            <p:nvPr/>
          </p:nvSpPr>
          <p:spPr bwMode="auto">
            <a:xfrm>
              <a:off x="1422" y="2765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5" name="Line 13"/>
            <p:cNvSpPr>
              <a:spLocks noChangeShapeType="1"/>
            </p:cNvSpPr>
            <p:nvPr/>
          </p:nvSpPr>
          <p:spPr bwMode="auto">
            <a:xfrm>
              <a:off x="1682" y="2765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6" name="Line 14"/>
            <p:cNvSpPr>
              <a:spLocks noChangeShapeType="1"/>
            </p:cNvSpPr>
            <p:nvPr/>
          </p:nvSpPr>
          <p:spPr bwMode="auto">
            <a:xfrm>
              <a:off x="1942" y="2765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7" name="Line 15"/>
            <p:cNvSpPr>
              <a:spLocks noChangeShapeType="1"/>
            </p:cNvSpPr>
            <p:nvPr/>
          </p:nvSpPr>
          <p:spPr bwMode="auto">
            <a:xfrm>
              <a:off x="2202" y="2765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8" name="Line 16"/>
            <p:cNvSpPr>
              <a:spLocks noChangeShapeType="1"/>
            </p:cNvSpPr>
            <p:nvPr/>
          </p:nvSpPr>
          <p:spPr bwMode="auto">
            <a:xfrm>
              <a:off x="2462" y="2765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9" name="Line 17"/>
            <p:cNvSpPr>
              <a:spLocks noChangeShapeType="1"/>
            </p:cNvSpPr>
            <p:nvPr/>
          </p:nvSpPr>
          <p:spPr bwMode="auto">
            <a:xfrm>
              <a:off x="2722" y="2765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0" name="Line 18"/>
            <p:cNvSpPr>
              <a:spLocks noChangeShapeType="1"/>
            </p:cNvSpPr>
            <p:nvPr/>
          </p:nvSpPr>
          <p:spPr bwMode="auto">
            <a:xfrm>
              <a:off x="2982" y="2765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1" name="Line 19"/>
            <p:cNvSpPr>
              <a:spLocks noChangeShapeType="1"/>
            </p:cNvSpPr>
            <p:nvPr/>
          </p:nvSpPr>
          <p:spPr bwMode="auto">
            <a:xfrm>
              <a:off x="3242" y="2765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2" name="Line 20"/>
            <p:cNvSpPr>
              <a:spLocks noChangeShapeType="1"/>
            </p:cNvSpPr>
            <p:nvPr/>
          </p:nvSpPr>
          <p:spPr bwMode="auto">
            <a:xfrm>
              <a:off x="3502" y="2765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3" name="Line 21"/>
            <p:cNvSpPr>
              <a:spLocks noChangeShapeType="1"/>
            </p:cNvSpPr>
            <p:nvPr/>
          </p:nvSpPr>
          <p:spPr bwMode="auto">
            <a:xfrm>
              <a:off x="3762" y="2765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4" name="Line 22"/>
            <p:cNvSpPr>
              <a:spLocks noChangeShapeType="1"/>
            </p:cNvSpPr>
            <p:nvPr/>
          </p:nvSpPr>
          <p:spPr bwMode="auto">
            <a:xfrm>
              <a:off x="4022" y="2765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5" name="Line 23"/>
            <p:cNvSpPr>
              <a:spLocks noChangeShapeType="1"/>
            </p:cNvSpPr>
            <p:nvPr/>
          </p:nvSpPr>
          <p:spPr bwMode="auto">
            <a:xfrm>
              <a:off x="4282" y="2765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6" name="Line 24"/>
            <p:cNvSpPr>
              <a:spLocks noChangeShapeType="1"/>
            </p:cNvSpPr>
            <p:nvPr/>
          </p:nvSpPr>
          <p:spPr bwMode="auto">
            <a:xfrm>
              <a:off x="4542" y="2765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7" name="Text Box 25"/>
            <p:cNvSpPr txBox="1">
              <a:spLocks noChangeArrowheads="1"/>
            </p:cNvSpPr>
            <p:nvPr/>
          </p:nvSpPr>
          <p:spPr bwMode="auto">
            <a:xfrm>
              <a:off x="1161" y="2477"/>
              <a:ext cx="1037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Comic Sans MS" pitchFamily="66" charset="0"/>
                </a:rPr>
                <a:t>I2</a:t>
              </a:r>
            </a:p>
          </p:txBody>
        </p:sp>
        <p:sp>
          <p:nvSpPr>
            <p:cNvPr id="10268" name="Text Box 26"/>
            <p:cNvSpPr txBox="1">
              <a:spLocks noChangeArrowheads="1"/>
            </p:cNvSpPr>
            <p:nvPr/>
          </p:nvSpPr>
          <p:spPr bwMode="auto">
            <a:xfrm>
              <a:off x="2198" y="2477"/>
              <a:ext cx="519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Comic Sans MS" pitchFamily="66" charset="0"/>
                </a:rPr>
                <a:t>I3</a:t>
              </a:r>
            </a:p>
          </p:txBody>
        </p:sp>
        <p:sp>
          <p:nvSpPr>
            <p:cNvPr id="10269" name="Text Box 27"/>
            <p:cNvSpPr txBox="1">
              <a:spLocks noChangeArrowheads="1"/>
            </p:cNvSpPr>
            <p:nvPr/>
          </p:nvSpPr>
          <p:spPr bwMode="auto">
            <a:xfrm>
              <a:off x="3235" y="2477"/>
              <a:ext cx="519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Comic Sans MS" pitchFamily="66" charset="0"/>
                </a:rPr>
                <a:t>I6</a:t>
              </a:r>
            </a:p>
          </p:txBody>
        </p:sp>
        <p:sp>
          <p:nvSpPr>
            <p:cNvPr id="10270" name="Text Box 28"/>
            <p:cNvSpPr txBox="1">
              <a:spLocks noChangeArrowheads="1"/>
            </p:cNvSpPr>
            <p:nvPr/>
          </p:nvSpPr>
          <p:spPr bwMode="auto">
            <a:xfrm>
              <a:off x="2717" y="2477"/>
              <a:ext cx="26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Comic Sans MS" pitchFamily="66" charset="0"/>
                </a:rPr>
                <a:t>I4</a:t>
              </a:r>
            </a:p>
          </p:txBody>
        </p:sp>
        <p:sp>
          <p:nvSpPr>
            <p:cNvPr id="10271" name="Text Box 29"/>
            <p:cNvSpPr txBox="1">
              <a:spLocks noChangeArrowheads="1"/>
            </p:cNvSpPr>
            <p:nvPr/>
          </p:nvSpPr>
          <p:spPr bwMode="auto">
            <a:xfrm>
              <a:off x="2976" y="2477"/>
              <a:ext cx="26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Comic Sans MS" pitchFamily="66" charset="0"/>
                </a:rPr>
                <a:t>I5</a:t>
              </a:r>
            </a:p>
          </p:txBody>
        </p:sp>
        <p:sp>
          <p:nvSpPr>
            <p:cNvPr id="10272" name="Text Box 30"/>
            <p:cNvSpPr txBox="1">
              <a:spLocks noChangeArrowheads="1"/>
            </p:cNvSpPr>
            <p:nvPr/>
          </p:nvSpPr>
          <p:spPr bwMode="auto">
            <a:xfrm>
              <a:off x="3754" y="2477"/>
              <a:ext cx="777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Comic Sans MS" pitchFamily="66" charset="0"/>
                </a:rPr>
                <a:t>I7</a:t>
              </a:r>
            </a:p>
          </p:txBody>
        </p:sp>
        <p:sp>
          <p:nvSpPr>
            <p:cNvPr id="10273" name="Text Box 31"/>
            <p:cNvSpPr txBox="1">
              <a:spLocks noChangeArrowheads="1"/>
            </p:cNvSpPr>
            <p:nvPr/>
          </p:nvSpPr>
          <p:spPr bwMode="auto">
            <a:xfrm>
              <a:off x="1162" y="2822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274" name="Text Box 32"/>
            <p:cNvSpPr txBox="1">
              <a:spLocks noChangeArrowheads="1"/>
            </p:cNvSpPr>
            <p:nvPr/>
          </p:nvSpPr>
          <p:spPr bwMode="auto">
            <a:xfrm>
              <a:off x="1420" y="2822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0275" name="Text Box 33"/>
            <p:cNvSpPr txBox="1">
              <a:spLocks noChangeArrowheads="1"/>
            </p:cNvSpPr>
            <p:nvPr/>
          </p:nvSpPr>
          <p:spPr bwMode="auto">
            <a:xfrm>
              <a:off x="1678" y="2822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10276" name="Text Box 34"/>
            <p:cNvSpPr txBox="1">
              <a:spLocks noChangeArrowheads="1"/>
            </p:cNvSpPr>
            <p:nvPr/>
          </p:nvSpPr>
          <p:spPr bwMode="auto">
            <a:xfrm>
              <a:off x="1936" y="2822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Comic Sans MS" pitchFamily="66" charset="0"/>
                </a:rPr>
                <a:t>5</a:t>
              </a:r>
            </a:p>
          </p:txBody>
        </p:sp>
        <p:sp>
          <p:nvSpPr>
            <p:cNvPr id="10277" name="Text Box 35"/>
            <p:cNvSpPr txBox="1">
              <a:spLocks noChangeArrowheads="1"/>
            </p:cNvSpPr>
            <p:nvPr/>
          </p:nvSpPr>
          <p:spPr bwMode="auto">
            <a:xfrm>
              <a:off x="2198" y="2822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Comic Sans MS" pitchFamily="66" charset="0"/>
                </a:rPr>
                <a:t>6</a:t>
              </a:r>
            </a:p>
          </p:txBody>
        </p:sp>
        <p:sp>
          <p:nvSpPr>
            <p:cNvPr id="10278" name="Text Box 36"/>
            <p:cNvSpPr txBox="1">
              <a:spLocks noChangeArrowheads="1"/>
            </p:cNvSpPr>
            <p:nvPr/>
          </p:nvSpPr>
          <p:spPr bwMode="auto">
            <a:xfrm>
              <a:off x="2457" y="2822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Comic Sans MS" pitchFamily="66" charset="0"/>
                </a:rPr>
                <a:t>7</a:t>
              </a:r>
            </a:p>
          </p:txBody>
        </p:sp>
        <p:sp>
          <p:nvSpPr>
            <p:cNvPr id="10279" name="Text Box 37"/>
            <p:cNvSpPr txBox="1">
              <a:spLocks noChangeArrowheads="1"/>
            </p:cNvSpPr>
            <p:nvPr/>
          </p:nvSpPr>
          <p:spPr bwMode="auto">
            <a:xfrm>
              <a:off x="2716" y="2822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Comic Sans MS" pitchFamily="66" charset="0"/>
                </a:rPr>
                <a:t>8</a:t>
              </a:r>
            </a:p>
          </p:txBody>
        </p:sp>
        <p:sp>
          <p:nvSpPr>
            <p:cNvPr id="10280" name="Text Box 38"/>
            <p:cNvSpPr txBox="1">
              <a:spLocks noChangeArrowheads="1"/>
            </p:cNvSpPr>
            <p:nvPr/>
          </p:nvSpPr>
          <p:spPr bwMode="auto">
            <a:xfrm>
              <a:off x="2975" y="2822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Comic Sans MS" pitchFamily="66" charset="0"/>
                </a:rPr>
                <a:t>9</a:t>
              </a:r>
            </a:p>
          </p:txBody>
        </p:sp>
        <p:sp>
          <p:nvSpPr>
            <p:cNvPr id="10281" name="Text Box 39"/>
            <p:cNvSpPr txBox="1">
              <a:spLocks noChangeArrowheads="1"/>
            </p:cNvSpPr>
            <p:nvPr/>
          </p:nvSpPr>
          <p:spPr bwMode="auto">
            <a:xfrm>
              <a:off x="3234" y="2822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0282" name="Text Box 40"/>
            <p:cNvSpPr txBox="1">
              <a:spLocks noChangeArrowheads="1"/>
            </p:cNvSpPr>
            <p:nvPr/>
          </p:nvSpPr>
          <p:spPr bwMode="auto">
            <a:xfrm>
              <a:off x="3494" y="2822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10283" name="Text Box 41"/>
            <p:cNvSpPr txBox="1">
              <a:spLocks noChangeArrowheads="1"/>
            </p:cNvSpPr>
            <p:nvPr/>
          </p:nvSpPr>
          <p:spPr bwMode="auto">
            <a:xfrm>
              <a:off x="3753" y="2822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10284" name="Text Box 42"/>
            <p:cNvSpPr txBox="1">
              <a:spLocks noChangeArrowheads="1"/>
            </p:cNvSpPr>
            <p:nvPr/>
          </p:nvSpPr>
          <p:spPr bwMode="auto">
            <a:xfrm>
              <a:off x="4013" y="2822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Comic Sans MS" pitchFamily="66" charset="0"/>
                </a:rPr>
                <a:t>13</a:t>
              </a:r>
            </a:p>
          </p:txBody>
        </p:sp>
        <p:sp>
          <p:nvSpPr>
            <p:cNvPr id="10285" name="Text Box 43"/>
            <p:cNvSpPr txBox="1">
              <a:spLocks noChangeArrowheads="1"/>
            </p:cNvSpPr>
            <p:nvPr/>
          </p:nvSpPr>
          <p:spPr bwMode="auto">
            <a:xfrm>
              <a:off x="4284" y="2822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400" b="1">
                  <a:latin typeface="Comic Sans MS" pitchFamily="66" charset="0"/>
                </a:rPr>
                <a:t>14</a:t>
              </a:r>
            </a:p>
          </p:txBody>
        </p:sp>
      </p:grpSp>
      <p:sp>
        <p:nvSpPr>
          <p:cNvPr id="10246" name="Text Box 44"/>
          <p:cNvSpPr txBox="1">
            <a:spLocks noChangeArrowheads="1"/>
          </p:cNvSpPr>
          <p:nvPr/>
        </p:nvSpPr>
        <p:spPr bwMode="auto">
          <a:xfrm>
            <a:off x="7102740" y="3860801"/>
            <a:ext cx="82206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mic Sans MS" pitchFamily="66" charset="0"/>
              </a:rPr>
              <a:t>CPI =</a:t>
            </a:r>
          </a:p>
        </p:txBody>
      </p:sp>
      <p:sp>
        <p:nvSpPr>
          <p:cNvPr id="787501" name="Text Box 45"/>
          <p:cNvSpPr txBox="1">
            <a:spLocks noChangeArrowheads="1"/>
          </p:cNvSpPr>
          <p:nvPr/>
        </p:nvSpPr>
        <p:spPr bwMode="auto">
          <a:xfrm>
            <a:off x="7941997" y="3860801"/>
            <a:ext cx="169152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omic Sans MS" pitchFamily="66" charset="0"/>
              </a:rPr>
              <a:t>14/7 = </a:t>
            </a:r>
            <a:r>
              <a:rPr lang="en-US" altLang="en-US" dirty="0" smtClean="0">
                <a:solidFill>
                  <a:srgbClr val="FF0000"/>
                </a:solidFill>
                <a:latin typeface="Comic Sans MS" pitchFamily="66" charset="0"/>
              </a:rPr>
              <a:t>2.0</a:t>
            </a:r>
            <a:endParaRPr lang="en-US" alt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5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44211" y="312739"/>
            <a:ext cx="384029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To execute, a given program will require …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Some number of machine instructions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Some number of clock cycles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Some number of seconds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We can relate CPU clock cycles to instruction count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 smtClean="0"/>
          </a:p>
          <a:p>
            <a:pPr eaLnBrk="1" hangingPunct="1">
              <a:spcBef>
                <a:spcPct val="50000"/>
              </a:spcBef>
            </a:pPr>
            <a:endParaRPr lang="en-US" alt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Performance Equation: (related to instruction count)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 Equation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48569" y="3703638"/>
            <a:ext cx="768231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/>
              <a:t> </a:t>
            </a:r>
            <a:r>
              <a:rPr lang="en-US" altLang="en-US"/>
              <a:t>CPU cycles  =  Instruction Count × CPI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89493" y="5373216"/>
            <a:ext cx="9166018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CPU Execution </a:t>
            </a:r>
            <a:r>
              <a:rPr lang="en-US" altLang="en-US" dirty="0" smtClean="0"/>
              <a:t>Time  </a:t>
            </a:r>
            <a:r>
              <a:rPr lang="en-US" altLang="en-US" dirty="0"/>
              <a:t>=  Instruction Count × CPI × </a:t>
            </a:r>
            <a:r>
              <a:rPr lang="en-US" altLang="en-US" dirty="0" smtClean="0"/>
              <a:t>Cycle </a:t>
            </a:r>
            <a:r>
              <a:rPr lang="en-US" altLang="en-US" dirty="0"/>
              <a:t>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23857</TotalTime>
  <Words>2505</Words>
  <Application>Microsoft Office PowerPoint</Application>
  <PresentationFormat>A4 Paper (210x297 mm)</PresentationFormat>
  <Paragraphs>547</Paragraphs>
  <Slides>33</Slides>
  <Notes>16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  <vt:variant>
        <vt:lpstr>Custom Shows</vt:lpstr>
      </vt:variant>
      <vt:variant>
        <vt:i4>1</vt:i4>
      </vt:variant>
    </vt:vector>
  </HeadingPairs>
  <TitlesOfParts>
    <vt:vector size="36" baseType="lpstr">
      <vt:lpstr>Default Design</vt:lpstr>
      <vt:lpstr>Equation</vt:lpstr>
      <vt:lpstr>Performance</vt:lpstr>
      <vt:lpstr>What is Performance?</vt:lpstr>
      <vt:lpstr>Response Time and Throughput</vt:lpstr>
      <vt:lpstr>Higher Performance = Less Execution Time</vt:lpstr>
      <vt:lpstr>What do we mean by Execution Time?</vt:lpstr>
      <vt:lpstr>What is the Clock Cycle?</vt:lpstr>
      <vt:lpstr>Improving Performance</vt:lpstr>
      <vt:lpstr>Clock Cycles per Instruction (CPI)</vt:lpstr>
      <vt:lpstr>Performance Equation</vt:lpstr>
      <vt:lpstr>Understanding Performance Equation</vt:lpstr>
      <vt:lpstr>Using the Performance Equation</vt:lpstr>
      <vt:lpstr>Determining the CPI</vt:lpstr>
      <vt:lpstr>Example on Determining the CPI</vt:lpstr>
      <vt:lpstr>Second Example on CPI</vt:lpstr>
      <vt:lpstr>MIPS as a Performance Measure</vt:lpstr>
      <vt:lpstr>Drawbacks of MIPS</vt:lpstr>
      <vt:lpstr>MIPS example</vt:lpstr>
      <vt:lpstr>Solution to MIPS Example</vt:lpstr>
      <vt:lpstr>Amdahl’s Law</vt:lpstr>
      <vt:lpstr>Example on Amdahl's Law</vt:lpstr>
      <vt:lpstr>Example 2 on Amdahl's Law</vt:lpstr>
      <vt:lpstr>Benchmarks</vt:lpstr>
      <vt:lpstr>SPEC CPU Benchmarks</vt:lpstr>
      <vt:lpstr>Summarizing Performance Results</vt:lpstr>
      <vt:lpstr>Execution Times &amp; SPEC Ratios</vt:lpstr>
      <vt:lpstr>Things to Remember about Performance</vt:lpstr>
      <vt:lpstr>Performance and Power</vt:lpstr>
      <vt:lpstr>Power in Integrated Circuits</vt:lpstr>
      <vt:lpstr>Trends in Clock Rates and Power</vt:lpstr>
      <vt:lpstr>Example on Power Consumption</vt:lpstr>
      <vt:lpstr>Moving to Multicores</vt:lpstr>
      <vt:lpstr>Processor Performance</vt:lpstr>
      <vt:lpstr>Multicore Processors</vt:lpstr>
      <vt:lpstr>Shl</vt:lpstr>
    </vt:vector>
  </TitlesOfParts>
  <Company>KFUPM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creator>Dr. Muhamed Mudawar</dc:creator>
  <cp:lastModifiedBy>mudawar</cp:lastModifiedBy>
  <cp:revision>678</cp:revision>
  <dcterms:created xsi:type="dcterms:W3CDTF">2004-09-12T13:54:39Z</dcterms:created>
  <dcterms:modified xsi:type="dcterms:W3CDTF">2017-04-24T13:48:11Z</dcterms:modified>
</cp:coreProperties>
</file>