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4" r:id="rId2"/>
    <p:sldId id="599" r:id="rId3"/>
    <p:sldId id="600" r:id="rId4"/>
    <p:sldId id="601" r:id="rId5"/>
    <p:sldId id="602" r:id="rId6"/>
    <p:sldId id="446" r:id="rId7"/>
    <p:sldId id="447" r:id="rId8"/>
    <p:sldId id="448" r:id="rId9"/>
    <p:sldId id="449" r:id="rId10"/>
    <p:sldId id="450" r:id="rId11"/>
    <p:sldId id="451" r:id="rId12"/>
    <p:sldId id="534" r:id="rId13"/>
    <p:sldId id="535" r:id="rId14"/>
    <p:sldId id="536" r:id="rId15"/>
    <p:sldId id="472" r:id="rId16"/>
  </p:sldIdLst>
  <p:sldSz cx="9906000" cy="6858000" type="A4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6600"/>
    <a:srgbClr val="FFCCFF"/>
    <a:srgbClr val="FFFFCC"/>
    <a:srgbClr val="CCECFF"/>
    <a:srgbClr val="99FF66"/>
    <a:srgbClr val="FF99FF"/>
    <a:srgbClr val="FFCC99"/>
    <a:srgbClr val="99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0" autoAdjust="0"/>
    <p:restoredTop sz="99871" autoAdjust="0"/>
  </p:normalViewPr>
  <p:slideViewPr>
    <p:cSldViewPr snapToObjects="1">
      <p:cViewPr>
        <p:scale>
          <a:sx n="100" d="100"/>
          <a:sy n="100" d="100"/>
        </p:scale>
        <p:origin x="-511" y="-115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B9F44678-9816-4019-B6F7-464C7ED4C6E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16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286AF3C-8A40-4958-8B29-A941B2B87F6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F13FD4F-4DAD-46E7-B58C-013F5ADCFEAA}" type="slidenum">
              <a:rPr lang="ar-SA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716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6925" y="657225"/>
            <a:ext cx="552132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F042C9-9E29-4857-8101-C230FC14A2DF}" type="slidenum">
              <a:rPr lang="ar-SA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6925" y="657225"/>
            <a:ext cx="552132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625A0F-FA93-4F99-A4E5-B6EEDCFD9D7F}" type="slidenum">
              <a:rPr lang="ar-SA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737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6925" y="657225"/>
            <a:ext cx="552132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AU" altLang="en-US" smtClean="0"/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D9D985-90BE-47CB-9C83-2F3F6B6979A9}" type="datetime3">
              <a:rPr lang="en-AU" altLang="en-US" smtClean="0"/>
              <a:pPr eaLnBrk="1" hangingPunct="1">
                <a:spcBef>
                  <a:spcPct val="0"/>
                </a:spcBef>
              </a:pPr>
              <a:t>30 April, 2017</a:t>
            </a:fld>
            <a:endParaRPr lang="en-AU" altLang="en-US" smtClean="0"/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AU" altLang="en-US" smtClean="0"/>
              <a:t>Chapter 4 — The Processor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B6580D-0BB1-425A-AACF-6E8C973ACDC4}" type="slidenum">
              <a:rPr lang="en-AU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AU" altLang="en-US" smtClean="0"/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7851B7-22B2-49F2-BF66-B120434098B5}" type="slidenum">
              <a:rPr lang="ar-SA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757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6925" y="657225"/>
            <a:ext cx="552132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800100"/>
            <a:ext cx="8915400" cy="2686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698875"/>
            <a:ext cx="89154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9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5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21450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143000"/>
            <a:ext cx="43751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0"/>
            <a:ext cx="43751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143000"/>
            <a:ext cx="8915400" cy="51435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862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08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4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6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3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029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89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404" y="932676"/>
            <a:ext cx="9236403" cy="558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0" y="6613526"/>
            <a:ext cx="9906000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50000"/>
              </a:spcBef>
              <a:tabLst>
                <a:tab pos="4841875" algn="ctr"/>
                <a:tab pos="9685338" algn="r"/>
              </a:tabLst>
              <a:defRPr/>
            </a:pP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Serial versus Pipelined Execution</a:t>
            </a:r>
            <a:r>
              <a:rPr lang="en-US" sz="1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COE 301 / ICS 233 – Computer Organization</a:t>
            </a:r>
            <a:r>
              <a:rPr lang="en-US" sz="1000" i="1" dirty="0">
                <a:latin typeface="Times New Roman" pitchFamily="18" charset="0"/>
                <a:cs typeface="Times New Roman" pitchFamily="18" charset="0"/>
              </a:rPr>
              <a:t>	© </a:t>
            </a:r>
            <a:r>
              <a:rPr lang="en-US" sz="1000" i="1" dirty="0" err="1">
                <a:latin typeface="Times New Roman" pitchFamily="18" charset="0"/>
                <a:cs typeface="Times New Roman" pitchFamily="18" charset="0"/>
              </a:rPr>
              <a:t>Muhamed</a:t>
            </a:r>
            <a:r>
              <a:rPr lang="en-US" sz="1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i="1" dirty="0" err="1">
                <a:latin typeface="Times New Roman" pitchFamily="18" charset="0"/>
                <a:cs typeface="Times New Roman" pitchFamily="18" charset="0"/>
              </a:rPr>
              <a:t>Mudawar</a:t>
            </a:r>
            <a:r>
              <a:rPr lang="en-US" sz="1000" i="1" dirty="0">
                <a:latin typeface="Times New Roman" pitchFamily="18" charset="0"/>
                <a:cs typeface="Times New Roman" pitchFamily="18" charset="0"/>
              </a:rPr>
              <a:t> – slide </a:t>
            </a:r>
            <a:fld id="{65760795-0777-4070-884C-74AD0C4779E4}" type="slidenum">
              <a:rPr lang="en-US" sz="1000" i="1">
                <a:latin typeface="Times New Roman" pitchFamily="18" charset="0"/>
                <a:cs typeface="Times New Roman" pitchFamily="18" charset="0"/>
              </a:rPr>
              <a:pPr marL="0" indent="0">
                <a:spcBef>
                  <a:spcPct val="50000"/>
                </a:spcBef>
                <a:tabLst>
                  <a:tab pos="4841875" algn="ctr"/>
                  <a:tab pos="9685338" algn="r"/>
                </a:tabLst>
                <a:defRPr/>
              </a:pPr>
              <a:t>‹#›</a:t>
            </a:fld>
            <a:endParaRPr lang="en-US" sz="1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9pPr>
    </p:titleStyle>
    <p:bodyStyle>
      <a:lvl1pPr marL="347663" indent="-347663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481138" indent="-222250" algn="l" rtl="0" eaLnBrk="0" fontAlgn="base" hangingPunct="0">
        <a:spcBef>
          <a:spcPct val="4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eaLnBrk="0" fontAlgn="base" hangingPunct="0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663840"/>
            <a:ext cx="8915400" cy="263207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4400" dirty="0" smtClean="0"/>
              <a:t>Serial versus Pipelined Execution</a:t>
            </a:r>
            <a:endParaRPr lang="en-US" altLang="en-US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608389"/>
            <a:ext cx="8915400" cy="2816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COE 301 / ICS 233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Computer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Dr. </a:t>
            </a:r>
            <a:r>
              <a:rPr lang="en-US" altLang="en-US" sz="2800" dirty="0" err="1" smtClean="0"/>
              <a:t>Muhamed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Mudawar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dirty="0" smtClean="0"/>
              <a:t>College of Computer Sciences </a:t>
            </a:r>
            <a:r>
              <a:rPr lang="en-US" altLang="en-US" smtClean="0"/>
              <a:t>and Engineering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King Fahd University of Petroleum and Minerals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Synchronous Pipeline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39" y="932676"/>
            <a:ext cx="8930878" cy="4094143"/>
          </a:xfrm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/>
              <a:t>Uses </a:t>
            </a:r>
            <a:r>
              <a:rPr lang="en-US" altLang="en-US" dirty="0" smtClean="0">
                <a:solidFill>
                  <a:srgbClr val="FF0000"/>
                </a:solidFill>
              </a:rPr>
              <a:t>clocked registers</a:t>
            </a:r>
            <a:r>
              <a:rPr lang="en-US" altLang="en-US" dirty="0" smtClean="0"/>
              <a:t> between stages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/>
              <a:t>Upon arrival of a clock edge …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/>
              <a:t>All registers hold the results of previous stages simultaneously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/>
              <a:t>The pipeline stages are </a:t>
            </a:r>
            <a:r>
              <a:rPr lang="en-US" altLang="en-US" dirty="0" smtClean="0">
                <a:solidFill>
                  <a:srgbClr val="FF0000"/>
                </a:solidFill>
              </a:rPr>
              <a:t>combinational logic</a:t>
            </a:r>
            <a:r>
              <a:rPr lang="en-US" altLang="en-US" dirty="0" smtClean="0"/>
              <a:t> circuits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/>
              <a:t>It is desirable to have </a:t>
            </a:r>
            <a:r>
              <a:rPr lang="en-US" altLang="en-US" dirty="0" smtClean="0">
                <a:solidFill>
                  <a:srgbClr val="FF0000"/>
                </a:solidFill>
              </a:rPr>
              <a:t>balanced</a:t>
            </a:r>
            <a:r>
              <a:rPr lang="en-US" altLang="en-US" dirty="0" smtClean="0"/>
              <a:t> stages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/>
              <a:t>Approximately equal delay in all stages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/>
              <a:t>Clock period is determined by the </a:t>
            </a:r>
            <a:r>
              <a:rPr lang="en-US" altLang="en-US" dirty="0" smtClean="0">
                <a:solidFill>
                  <a:srgbClr val="FF0000"/>
                </a:solidFill>
              </a:rPr>
              <a:t>maximum stage delay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976842" y="5280004"/>
            <a:ext cx="8184489" cy="1144587"/>
            <a:chOff x="615" y="3167"/>
            <a:chExt cx="5156" cy="721"/>
          </a:xfrm>
        </p:grpSpPr>
        <p:sp>
          <p:nvSpPr>
            <p:cNvPr id="9221" name="AutoShape 5"/>
            <p:cNvSpPr>
              <a:spLocks noChangeArrowheads="1"/>
            </p:cNvSpPr>
            <p:nvPr/>
          </p:nvSpPr>
          <p:spPr bwMode="auto">
            <a:xfrm>
              <a:off x="5051" y="3342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auto">
            <a:xfrm>
              <a:off x="3091" y="3341"/>
              <a:ext cx="750" cy="172"/>
            </a:xfrm>
            <a:prstGeom prst="rightArrow">
              <a:avLst>
                <a:gd name="adj1" fmla="val 63954"/>
                <a:gd name="adj2" fmla="val 4425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2054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4" name="AutoShape 8"/>
            <p:cNvSpPr>
              <a:spLocks noChangeArrowheads="1"/>
            </p:cNvSpPr>
            <p:nvPr/>
          </p:nvSpPr>
          <p:spPr bwMode="auto">
            <a:xfrm>
              <a:off x="1334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9225" name="Group 9"/>
            <p:cNvGrpSpPr>
              <a:grpSpLocks/>
            </p:cNvGrpSpPr>
            <p:nvPr/>
          </p:nvGrpSpPr>
          <p:grpSpPr bwMode="auto">
            <a:xfrm>
              <a:off x="1478" y="3168"/>
              <a:ext cx="576" cy="518"/>
              <a:chOff x="1306" y="3024"/>
              <a:chExt cx="576" cy="518"/>
            </a:xfrm>
          </p:grpSpPr>
          <p:sp>
            <p:nvSpPr>
              <p:cNvPr id="9260" name="Rectangle 10"/>
              <p:cNvSpPr>
                <a:spLocks noChangeArrowheads="1"/>
              </p:cNvSpPr>
              <p:nvPr/>
            </p:nvSpPr>
            <p:spPr bwMode="auto">
              <a:xfrm>
                <a:off x="1306" y="3024"/>
                <a:ext cx="576" cy="5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261" name="Text Box 11"/>
              <p:cNvSpPr txBox="1">
                <a:spLocks noChangeArrowheads="1"/>
              </p:cNvSpPr>
              <p:nvPr/>
            </p:nvSpPr>
            <p:spPr bwMode="auto">
              <a:xfrm>
                <a:off x="1421" y="3168"/>
                <a:ext cx="374" cy="25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Comic Sans MS" pitchFamily="66" charset="0"/>
                  </a:rPr>
                  <a:t>S</a:t>
                </a:r>
                <a:r>
                  <a:rPr lang="en-US" altLang="en-US" sz="2000" baseline="-25000"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9226" name="AutoShape 12"/>
            <p:cNvSpPr>
              <a:spLocks noChangeArrowheads="1"/>
            </p:cNvSpPr>
            <p:nvPr/>
          </p:nvSpPr>
          <p:spPr bwMode="auto">
            <a:xfrm>
              <a:off x="2371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9227" name="Group 13"/>
            <p:cNvGrpSpPr>
              <a:grpSpLocks/>
            </p:cNvGrpSpPr>
            <p:nvPr/>
          </p:nvGrpSpPr>
          <p:grpSpPr bwMode="auto">
            <a:xfrm>
              <a:off x="2515" y="3168"/>
              <a:ext cx="576" cy="518"/>
              <a:chOff x="1306" y="3024"/>
              <a:chExt cx="576" cy="518"/>
            </a:xfrm>
          </p:grpSpPr>
          <p:sp>
            <p:nvSpPr>
              <p:cNvPr id="9258" name="Rectangle 14"/>
              <p:cNvSpPr>
                <a:spLocks noChangeArrowheads="1"/>
              </p:cNvSpPr>
              <p:nvPr/>
            </p:nvSpPr>
            <p:spPr bwMode="auto">
              <a:xfrm>
                <a:off x="1306" y="3024"/>
                <a:ext cx="576" cy="5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259" name="Text Box 15"/>
              <p:cNvSpPr txBox="1">
                <a:spLocks noChangeArrowheads="1"/>
              </p:cNvSpPr>
              <p:nvPr/>
            </p:nvSpPr>
            <p:spPr bwMode="auto">
              <a:xfrm>
                <a:off x="1421" y="3168"/>
                <a:ext cx="374" cy="25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Comic Sans MS" pitchFamily="66" charset="0"/>
                  </a:rPr>
                  <a:t>S</a:t>
                </a:r>
                <a:r>
                  <a:rPr lang="en-US" altLang="en-US" sz="2000" baseline="-25000">
                    <a:latin typeface="Comic Sans MS" pitchFamily="66" charset="0"/>
                  </a:rPr>
                  <a:t>2</a:t>
                </a:r>
              </a:p>
            </p:txBody>
          </p:sp>
        </p:grpSp>
        <p:sp>
          <p:nvSpPr>
            <p:cNvPr id="9228" name="AutoShape 16"/>
            <p:cNvSpPr>
              <a:spLocks noChangeArrowheads="1"/>
            </p:cNvSpPr>
            <p:nvPr/>
          </p:nvSpPr>
          <p:spPr bwMode="auto">
            <a:xfrm>
              <a:off x="4733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9" name="AutoShape 17"/>
            <p:cNvSpPr>
              <a:spLocks noChangeArrowheads="1"/>
            </p:cNvSpPr>
            <p:nvPr/>
          </p:nvSpPr>
          <p:spPr bwMode="auto">
            <a:xfrm>
              <a:off x="4013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9230" name="Group 18"/>
            <p:cNvGrpSpPr>
              <a:grpSpLocks/>
            </p:cNvGrpSpPr>
            <p:nvPr/>
          </p:nvGrpSpPr>
          <p:grpSpPr bwMode="auto">
            <a:xfrm>
              <a:off x="4157" y="3168"/>
              <a:ext cx="576" cy="518"/>
              <a:chOff x="1306" y="3024"/>
              <a:chExt cx="576" cy="518"/>
            </a:xfrm>
          </p:grpSpPr>
          <p:sp>
            <p:nvSpPr>
              <p:cNvPr id="9256" name="Rectangle 19"/>
              <p:cNvSpPr>
                <a:spLocks noChangeArrowheads="1"/>
              </p:cNvSpPr>
              <p:nvPr/>
            </p:nvSpPr>
            <p:spPr bwMode="auto">
              <a:xfrm>
                <a:off x="1306" y="3024"/>
                <a:ext cx="576" cy="5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257" name="Text Box 20"/>
              <p:cNvSpPr txBox="1">
                <a:spLocks noChangeArrowheads="1"/>
              </p:cNvSpPr>
              <p:nvPr/>
            </p:nvSpPr>
            <p:spPr bwMode="auto">
              <a:xfrm>
                <a:off x="1421" y="3168"/>
                <a:ext cx="374" cy="25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Comic Sans MS" pitchFamily="66" charset="0"/>
                  </a:rPr>
                  <a:t>S</a:t>
                </a:r>
                <a:r>
                  <a:rPr lang="en-US" altLang="en-US" sz="2000" i="1" baseline="-25000">
                    <a:latin typeface="Comic Sans MS" pitchFamily="66" charset="0"/>
                  </a:rPr>
                  <a:t>k</a:t>
                </a:r>
              </a:p>
            </p:txBody>
          </p:sp>
        </p:grpSp>
        <p:sp>
          <p:nvSpPr>
            <p:cNvPr id="9231" name="AutoShape 21"/>
            <p:cNvSpPr>
              <a:spLocks noChangeArrowheads="1"/>
            </p:cNvSpPr>
            <p:nvPr/>
          </p:nvSpPr>
          <p:spPr bwMode="auto">
            <a:xfrm>
              <a:off x="1018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2" name="Rectangle 22"/>
            <p:cNvSpPr>
              <a:spLocks noChangeArrowheads="1"/>
            </p:cNvSpPr>
            <p:nvPr/>
          </p:nvSpPr>
          <p:spPr bwMode="auto">
            <a:xfrm>
              <a:off x="1162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3" name="Text Box 23"/>
            <p:cNvSpPr txBox="1">
              <a:spLocks noChangeArrowheads="1"/>
            </p:cNvSpPr>
            <p:nvPr/>
          </p:nvSpPr>
          <p:spPr bwMode="auto">
            <a:xfrm rot="-5400000">
              <a:off x="993" y="3337"/>
              <a:ext cx="518" cy="17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Register</a:t>
              </a:r>
            </a:p>
          </p:txBody>
        </p:sp>
        <p:sp>
          <p:nvSpPr>
            <p:cNvPr id="9234" name="Rectangle 24"/>
            <p:cNvSpPr>
              <a:spLocks noChangeArrowheads="1"/>
            </p:cNvSpPr>
            <p:nvPr/>
          </p:nvSpPr>
          <p:spPr bwMode="auto">
            <a:xfrm>
              <a:off x="2199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5" name="Text Box 25"/>
            <p:cNvSpPr txBox="1">
              <a:spLocks noChangeArrowheads="1"/>
            </p:cNvSpPr>
            <p:nvPr/>
          </p:nvSpPr>
          <p:spPr bwMode="auto">
            <a:xfrm rot="-5400000">
              <a:off x="2030" y="3336"/>
              <a:ext cx="518" cy="17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Register</a:t>
              </a:r>
            </a:p>
          </p:txBody>
        </p:sp>
        <p:sp>
          <p:nvSpPr>
            <p:cNvPr id="9236" name="Rectangle 26"/>
            <p:cNvSpPr>
              <a:spLocks noChangeArrowheads="1"/>
            </p:cNvSpPr>
            <p:nvPr/>
          </p:nvSpPr>
          <p:spPr bwMode="auto">
            <a:xfrm>
              <a:off x="3842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7" name="Text Box 27"/>
            <p:cNvSpPr txBox="1">
              <a:spLocks noChangeArrowheads="1"/>
            </p:cNvSpPr>
            <p:nvPr/>
          </p:nvSpPr>
          <p:spPr bwMode="auto">
            <a:xfrm rot="-5400000">
              <a:off x="3673" y="3336"/>
              <a:ext cx="518" cy="17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Register</a:t>
              </a:r>
            </a:p>
          </p:txBody>
        </p:sp>
        <p:sp>
          <p:nvSpPr>
            <p:cNvPr id="9238" name="Rectangle 28"/>
            <p:cNvSpPr>
              <a:spLocks noChangeArrowheads="1"/>
            </p:cNvSpPr>
            <p:nvPr/>
          </p:nvSpPr>
          <p:spPr bwMode="auto">
            <a:xfrm>
              <a:off x="4879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9" name="Text Box 29"/>
            <p:cNvSpPr txBox="1">
              <a:spLocks noChangeArrowheads="1"/>
            </p:cNvSpPr>
            <p:nvPr/>
          </p:nvSpPr>
          <p:spPr bwMode="auto">
            <a:xfrm rot="-5400000">
              <a:off x="4710" y="3336"/>
              <a:ext cx="518" cy="17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Register</a:t>
              </a:r>
            </a:p>
          </p:txBody>
        </p:sp>
        <p:sp>
          <p:nvSpPr>
            <p:cNvPr id="9240" name="Line 30"/>
            <p:cNvSpPr>
              <a:spLocks noChangeShapeType="1"/>
            </p:cNvSpPr>
            <p:nvPr/>
          </p:nvSpPr>
          <p:spPr bwMode="auto">
            <a:xfrm>
              <a:off x="1046" y="3802"/>
              <a:ext cx="39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Text Box 31"/>
            <p:cNvSpPr txBox="1">
              <a:spLocks noChangeArrowheads="1"/>
            </p:cNvSpPr>
            <p:nvPr/>
          </p:nvSpPr>
          <p:spPr bwMode="auto">
            <a:xfrm>
              <a:off x="615" y="3312"/>
              <a:ext cx="4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Input</a:t>
              </a:r>
            </a:p>
          </p:txBody>
        </p:sp>
        <p:sp>
          <p:nvSpPr>
            <p:cNvPr id="9242" name="Text Box 32"/>
            <p:cNvSpPr txBox="1">
              <a:spLocks noChangeArrowheads="1"/>
            </p:cNvSpPr>
            <p:nvPr/>
          </p:nvSpPr>
          <p:spPr bwMode="auto">
            <a:xfrm>
              <a:off x="615" y="3676"/>
              <a:ext cx="4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Clock</a:t>
              </a:r>
            </a:p>
          </p:txBody>
        </p:sp>
        <p:sp>
          <p:nvSpPr>
            <p:cNvPr id="9243" name="Text Box 33"/>
            <p:cNvSpPr txBox="1">
              <a:spLocks noChangeArrowheads="1"/>
            </p:cNvSpPr>
            <p:nvPr/>
          </p:nvSpPr>
          <p:spPr bwMode="auto">
            <a:xfrm>
              <a:off x="5195" y="3312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Output</a:t>
              </a:r>
            </a:p>
          </p:txBody>
        </p:sp>
        <p:sp>
          <p:nvSpPr>
            <p:cNvPr id="9244" name="Line 34"/>
            <p:cNvSpPr>
              <a:spLocks noChangeShapeType="1"/>
            </p:cNvSpPr>
            <p:nvPr/>
          </p:nvSpPr>
          <p:spPr bwMode="auto">
            <a:xfrm flipV="1">
              <a:off x="1219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35"/>
            <p:cNvSpPr>
              <a:spLocks noChangeShapeType="1"/>
            </p:cNvSpPr>
            <p:nvPr/>
          </p:nvSpPr>
          <p:spPr bwMode="auto">
            <a:xfrm flipH="1" flipV="1">
              <a:off x="1248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36"/>
            <p:cNvSpPr>
              <a:spLocks noChangeShapeType="1"/>
            </p:cNvSpPr>
            <p:nvPr/>
          </p:nvSpPr>
          <p:spPr bwMode="auto">
            <a:xfrm flipV="1">
              <a:off x="1248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37"/>
            <p:cNvSpPr>
              <a:spLocks noChangeShapeType="1"/>
            </p:cNvSpPr>
            <p:nvPr/>
          </p:nvSpPr>
          <p:spPr bwMode="auto">
            <a:xfrm flipV="1">
              <a:off x="2256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38"/>
            <p:cNvSpPr>
              <a:spLocks noChangeShapeType="1"/>
            </p:cNvSpPr>
            <p:nvPr/>
          </p:nvSpPr>
          <p:spPr bwMode="auto">
            <a:xfrm flipH="1" flipV="1">
              <a:off x="2285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39"/>
            <p:cNvSpPr>
              <a:spLocks noChangeShapeType="1"/>
            </p:cNvSpPr>
            <p:nvPr/>
          </p:nvSpPr>
          <p:spPr bwMode="auto">
            <a:xfrm flipV="1">
              <a:off x="2285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40"/>
            <p:cNvSpPr>
              <a:spLocks noChangeShapeType="1"/>
            </p:cNvSpPr>
            <p:nvPr/>
          </p:nvSpPr>
          <p:spPr bwMode="auto">
            <a:xfrm flipV="1">
              <a:off x="3899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41"/>
            <p:cNvSpPr>
              <a:spLocks noChangeShapeType="1"/>
            </p:cNvSpPr>
            <p:nvPr/>
          </p:nvSpPr>
          <p:spPr bwMode="auto">
            <a:xfrm flipH="1" flipV="1">
              <a:off x="3928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42"/>
            <p:cNvSpPr>
              <a:spLocks noChangeShapeType="1"/>
            </p:cNvSpPr>
            <p:nvPr/>
          </p:nvSpPr>
          <p:spPr bwMode="auto">
            <a:xfrm flipV="1">
              <a:off x="3928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43"/>
            <p:cNvSpPr>
              <a:spLocks noChangeShapeType="1"/>
            </p:cNvSpPr>
            <p:nvPr/>
          </p:nvSpPr>
          <p:spPr bwMode="auto">
            <a:xfrm flipV="1">
              <a:off x="4936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44"/>
            <p:cNvSpPr>
              <a:spLocks noChangeShapeType="1"/>
            </p:cNvSpPr>
            <p:nvPr/>
          </p:nvSpPr>
          <p:spPr bwMode="auto">
            <a:xfrm flipH="1" flipV="1">
              <a:off x="4965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45"/>
            <p:cNvSpPr>
              <a:spLocks noChangeShapeType="1"/>
            </p:cNvSpPr>
            <p:nvPr/>
          </p:nvSpPr>
          <p:spPr bwMode="auto">
            <a:xfrm flipV="1">
              <a:off x="4965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spcBef>
                <a:spcPct val="60000"/>
              </a:spcBef>
            </a:pPr>
            <a:r>
              <a:rPr lang="en-US" altLang="en-US" smtClean="0"/>
              <a:t>Let </a:t>
            </a:r>
            <a:r>
              <a:rPr lang="en-US" altLang="en-US" i="1" smtClean="0">
                <a:latin typeface="Symbol" pitchFamily="18" charset="2"/>
              </a:rPr>
              <a:t>t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= time delay in stage S</a:t>
            </a:r>
            <a:r>
              <a:rPr lang="en-US" altLang="en-US" i="1" baseline="-25000" smtClean="0"/>
              <a:t>i</a:t>
            </a:r>
          </a:p>
          <a:p>
            <a:pPr marL="342900" indent="-342900" eaLnBrk="1" hangingPunct="1">
              <a:spcBef>
                <a:spcPct val="60000"/>
              </a:spcBef>
            </a:pPr>
            <a:r>
              <a:rPr lang="en-US" altLang="en-US" smtClean="0"/>
              <a:t>Clock cycle </a:t>
            </a:r>
            <a:r>
              <a:rPr lang="en-US" altLang="en-US" i="1" smtClean="0">
                <a:latin typeface="Symbol" pitchFamily="18" charset="2"/>
              </a:rPr>
              <a:t>t</a:t>
            </a:r>
            <a:r>
              <a:rPr lang="en-US" altLang="en-US" smtClean="0"/>
              <a:t> = max(</a:t>
            </a:r>
            <a:r>
              <a:rPr lang="en-US" altLang="en-US" i="1" smtClean="0">
                <a:latin typeface="Symbol" pitchFamily="18" charset="2"/>
              </a:rPr>
              <a:t>t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) is the </a:t>
            </a:r>
            <a:r>
              <a:rPr lang="en-US" altLang="en-US" smtClean="0">
                <a:solidFill>
                  <a:srgbClr val="FF0000"/>
                </a:solidFill>
              </a:rPr>
              <a:t>maximum stage delay</a:t>
            </a:r>
          </a:p>
          <a:p>
            <a:pPr marL="342900" indent="-342900" eaLnBrk="1" hangingPunct="1">
              <a:spcBef>
                <a:spcPct val="60000"/>
              </a:spcBef>
            </a:pPr>
            <a:r>
              <a:rPr lang="en-US" altLang="en-US" smtClean="0"/>
              <a:t>Clock frequency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i="1" smtClean="0"/>
              <a:t>f</a:t>
            </a:r>
            <a:r>
              <a:rPr lang="en-US" altLang="en-US" smtClean="0"/>
              <a:t>  =  1/</a:t>
            </a:r>
            <a:r>
              <a:rPr lang="en-US" altLang="en-US" i="1" smtClean="0">
                <a:latin typeface="Symbol" pitchFamily="18" charset="2"/>
              </a:rPr>
              <a:t>t</a:t>
            </a:r>
            <a:r>
              <a:rPr lang="en-US" altLang="en-US" smtClean="0"/>
              <a:t>  =  1/max(</a:t>
            </a:r>
            <a:r>
              <a:rPr lang="en-US" altLang="en-US" i="1" smtClean="0">
                <a:latin typeface="Symbol" pitchFamily="18" charset="2"/>
              </a:rPr>
              <a:t>t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)</a:t>
            </a:r>
          </a:p>
          <a:p>
            <a:pPr marL="342900" indent="-342900" eaLnBrk="1" hangingPunct="1">
              <a:spcBef>
                <a:spcPct val="60000"/>
              </a:spcBef>
            </a:pPr>
            <a:r>
              <a:rPr lang="en-US" altLang="en-US" smtClean="0"/>
              <a:t>A pipeline can process </a:t>
            </a:r>
            <a:r>
              <a:rPr lang="en-US" altLang="en-US" i="1" smtClean="0"/>
              <a:t>n</a:t>
            </a:r>
            <a:r>
              <a:rPr lang="en-US" altLang="en-US" smtClean="0"/>
              <a:t> tasks in </a:t>
            </a:r>
            <a:r>
              <a:rPr lang="en-US" altLang="en-US" i="1" smtClean="0"/>
              <a:t>k </a:t>
            </a:r>
            <a:r>
              <a:rPr lang="en-US" altLang="en-US" smtClean="0"/>
              <a:t>+ </a:t>
            </a:r>
            <a:r>
              <a:rPr lang="en-US" altLang="en-US" i="1" smtClean="0"/>
              <a:t>n </a:t>
            </a:r>
            <a:r>
              <a:rPr lang="en-US" altLang="en-US" smtClean="0"/>
              <a:t>– 1 cycles</a:t>
            </a:r>
          </a:p>
          <a:p>
            <a:pPr marL="742950" lvl="1" indent="-285750" eaLnBrk="1" hangingPunct="1">
              <a:spcBef>
                <a:spcPct val="60000"/>
              </a:spcBef>
            </a:pPr>
            <a:r>
              <a:rPr lang="en-US" altLang="en-US" i="1" smtClean="0"/>
              <a:t>k</a:t>
            </a:r>
            <a:r>
              <a:rPr lang="en-US" altLang="en-US" smtClean="0"/>
              <a:t> cycles are needed to complete the first task</a:t>
            </a:r>
          </a:p>
          <a:p>
            <a:pPr marL="742950" lvl="1" indent="-285750" eaLnBrk="1" hangingPunct="1">
              <a:spcBef>
                <a:spcPct val="60000"/>
              </a:spcBef>
            </a:pPr>
            <a:r>
              <a:rPr lang="en-US" altLang="en-US" i="1" smtClean="0"/>
              <a:t>n </a:t>
            </a:r>
            <a:r>
              <a:rPr lang="en-US" altLang="en-US" smtClean="0"/>
              <a:t>– 1 cycles are needed to complete the remaining </a:t>
            </a:r>
            <a:r>
              <a:rPr lang="en-US" altLang="en-US" i="1" smtClean="0"/>
              <a:t>n </a:t>
            </a:r>
            <a:r>
              <a:rPr lang="en-US" altLang="en-US" smtClean="0"/>
              <a:t>– 1 tasks</a:t>
            </a:r>
          </a:p>
          <a:p>
            <a:pPr marL="342900" indent="-342900" eaLnBrk="1" hangingPunct="1">
              <a:spcBef>
                <a:spcPct val="60000"/>
              </a:spcBef>
            </a:pPr>
            <a:r>
              <a:rPr lang="en-US" altLang="en-US" smtClean="0"/>
              <a:t>Ideal speedup of a </a:t>
            </a:r>
            <a:r>
              <a:rPr lang="en-US" altLang="en-US" i="1" smtClean="0"/>
              <a:t>k</a:t>
            </a:r>
            <a:r>
              <a:rPr lang="en-US" altLang="en-US" smtClean="0"/>
              <a:t>-stage pipeline over serial execution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 Performance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07339" y="5084763"/>
            <a:ext cx="8853488" cy="1052512"/>
            <a:chOff x="758" y="3254"/>
            <a:chExt cx="4896" cy="663"/>
          </a:xfrm>
        </p:grpSpPr>
        <p:sp>
          <p:nvSpPr>
            <p:cNvPr id="10245" name="AutoShape 5"/>
            <p:cNvSpPr>
              <a:spLocks noChangeAspect="1" noChangeArrowheads="1" noTextEdit="1"/>
            </p:cNvSpPr>
            <p:nvPr/>
          </p:nvSpPr>
          <p:spPr bwMode="auto">
            <a:xfrm>
              <a:off x="758" y="3254"/>
              <a:ext cx="4896" cy="663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3420" y="3638"/>
              <a:ext cx="5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</a:rPr>
                <a:t>k + n – 1</a:t>
              </a:r>
              <a:endParaRPr lang="en-US" altLang="en-US" sz="1600" b="1"/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1162" y="3600"/>
              <a:ext cx="20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3415" y="3600"/>
              <a:ext cx="6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163" y="3638"/>
              <a:ext cx="181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Pipelined execution in cycles</a:t>
              </a:r>
              <a:endParaRPr lang="en-US" altLang="en-US" sz="1600" b="1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1276" y="3322"/>
              <a:ext cx="18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Serial execution in cycles</a:t>
              </a:r>
              <a:endParaRPr lang="en-US" altLang="en-US" sz="1600" b="1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3286" y="3494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=</a:t>
              </a:r>
              <a:endParaRPr lang="en-US" altLang="en-US" sz="1600" b="1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1030" y="3494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=</a:t>
              </a:r>
              <a:endParaRPr lang="en-US" altLang="en-US" sz="1600" b="1"/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4272" y="3483"/>
              <a:ext cx="13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</a:rPr>
                <a:t>S</a:t>
              </a:r>
              <a:r>
                <a:rPr lang="en-US" altLang="en-US" sz="2000" i="1" baseline="-25000">
                  <a:solidFill>
                    <a:srgbClr val="000000"/>
                  </a:solidFill>
                </a:rPr>
                <a:t>k</a:t>
              </a:r>
              <a:r>
                <a:rPr lang="en-US" altLang="en-US" sz="2000" i="1">
                  <a:solidFill>
                    <a:srgbClr val="000000"/>
                  </a:solidFill>
                </a:rPr>
                <a:t> → k  </a:t>
              </a:r>
              <a:r>
                <a:rPr lang="en-US" altLang="en-US" sz="2000">
                  <a:solidFill>
                    <a:srgbClr val="000000"/>
                  </a:solidFill>
                </a:rPr>
                <a:t>for large</a:t>
              </a:r>
              <a:r>
                <a:rPr lang="en-US" altLang="en-US" sz="2000" i="1">
                  <a:solidFill>
                    <a:srgbClr val="000000"/>
                  </a:solidFill>
                </a:rPr>
                <a:t> n</a:t>
              </a:r>
              <a:endParaRPr lang="en-US" altLang="en-US" sz="2000" b="1" i="1">
                <a:solidFill>
                  <a:srgbClr val="000000"/>
                </a:solidFill>
              </a:endParaRP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3642" y="3312"/>
              <a:ext cx="15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</a:rPr>
                <a:t>nk</a:t>
              </a:r>
              <a:endParaRPr lang="en-US" altLang="en-US" sz="1600" b="1"/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831" y="3483"/>
              <a:ext cx="15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</a:rPr>
                <a:t>S</a:t>
              </a:r>
              <a:r>
                <a:rPr lang="en-US" altLang="en-US" sz="2000" i="1" baseline="-25000">
                  <a:solidFill>
                    <a:srgbClr val="000000"/>
                  </a:solidFill>
                </a:rPr>
                <a:t>k</a:t>
              </a:r>
              <a:endParaRPr lang="en-US" altLang="en-US" sz="1600" b="1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MIPS Processor Pipeline</a:t>
            </a:r>
            <a:endParaRPr lang="en-AU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66190"/>
            <a:ext cx="8942917" cy="4820730"/>
          </a:xfrm>
        </p:spPr>
        <p:txBody>
          <a:bodyPr/>
          <a:lstStyle/>
          <a:p>
            <a:pPr marL="461963" indent="-461963" eaLnBrk="1" hangingPunct="1">
              <a:lnSpc>
                <a:spcPct val="150000"/>
              </a:lnSpc>
            </a:pPr>
            <a:r>
              <a:rPr lang="en-US" altLang="en-US" sz="2800" dirty="0" smtClean="0"/>
              <a:t>Five stages, one cycle per stage</a:t>
            </a:r>
          </a:p>
          <a:p>
            <a:pPr marL="461963" indent="-461963" eaLnBrk="1" hangingPunct="1">
              <a:lnSpc>
                <a:spcPct val="150000"/>
              </a:lnSpc>
              <a:spcBef>
                <a:spcPts val="1800"/>
              </a:spcBef>
              <a:buFont typeface="Comic Sans MS" pitchFamily="66" charset="0"/>
              <a:buAutoNum type="arabicPeriod"/>
            </a:pPr>
            <a:r>
              <a:rPr lang="en-US" altLang="en-US" dirty="0" smtClean="0"/>
              <a:t>IF: </a:t>
            </a:r>
            <a:r>
              <a:rPr lang="en-US" altLang="en-US" dirty="0" smtClean="0">
                <a:solidFill>
                  <a:srgbClr val="FF0000"/>
                </a:solidFill>
              </a:rPr>
              <a:t>Instruction Fetch </a:t>
            </a:r>
            <a:r>
              <a:rPr lang="en-US" altLang="en-US" dirty="0" smtClean="0"/>
              <a:t>from instruction memory</a:t>
            </a:r>
          </a:p>
          <a:p>
            <a:pPr marL="461963" indent="-461963" eaLnBrk="1" hangingPunct="1">
              <a:lnSpc>
                <a:spcPct val="150000"/>
              </a:lnSpc>
              <a:spcBef>
                <a:spcPts val="1800"/>
              </a:spcBef>
              <a:buFont typeface="Comic Sans MS" pitchFamily="66" charset="0"/>
              <a:buAutoNum type="arabicPeriod"/>
            </a:pPr>
            <a:r>
              <a:rPr lang="en-US" altLang="en-US" dirty="0" smtClean="0"/>
              <a:t>ID: </a:t>
            </a:r>
            <a:r>
              <a:rPr lang="en-US" altLang="en-US" dirty="0" smtClean="0">
                <a:solidFill>
                  <a:srgbClr val="FF0000"/>
                </a:solidFill>
              </a:rPr>
              <a:t>Instruction Decode</a:t>
            </a:r>
            <a:r>
              <a:rPr lang="en-US" altLang="en-US" dirty="0" smtClean="0"/>
              <a:t>, register read, and J/Br address</a:t>
            </a:r>
          </a:p>
          <a:p>
            <a:pPr marL="461963" indent="-461963" eaLnBrk="1" hangingPunct="1">
              <a:lnSpc>
                <a:spcPct val="150000"/>
              </a:lnSpc>
              <a:spcBef>
                <a:spcPts val="1800"/>
              </a:spcBef>
              <a:buFont typeface="Comic Sans MS" pitchFamily="66" charset="0"/>
              <a:buAutoNum type="arabicPeriod"/>
            </a:pPr>
            <a:r>
              <a:rPr lang="en-US" altLang="en-US" dirty="0" smtClean="0"/>
              <a:t>EX: </a:t>
            </a:r>
            <a:r>
              <a:rPr lang="en-US" altLang="en-US" dirty="0" smtClean="0">
                <a:solidFill>
                  <a:srgbClr val="FF0000"/>
                </a:solidFill>
              </a:rPr>
              <a:t>Execute</a:t>
            </a:r>
            <a:r>
              <a:rPr lang="en-US" altLang="en-US" dirty="0" smtClean="0"/>
              <a:t> operation or calculate load/store address</a:t>
            </a:r>
          </a:p>
          <a:p>
            <a:pPr marL="461963" indent="-461963" eaLnBrk="1" hangingPunct="1">
              <a:lnSpc>
                <a:spcPct val="150000"/>
              </a:lnSpc>
              <a:spcBef>
                <a:spcPts val="1800"/>
              </a:spcBef>
              <a:buFont typeface="Comic Sans MS" pitchFamily="66" charset="0"/>
              <a:buAutoNum type="arabicPeriod"/>
            </a:pPr>
            <a:r>
              <a:rPr lang="en-US" altLang="en-US" dirty="0" smtClean="0"/>
              <a:t>MEM: </a:t>
            </a:r>
            <a:r>
              <a:rPr lang="en-US" altLang="en-US" dirty="0" smtClean="0">
                <a:solidFill>
                  <a:srgbClr val="FF0000"/>
                </a:solidFill>
              </a:rPr>
              <a:t>Memory access</a:t>
            </a:r>
            <a:r>
              <a:rPr lang="en-US" altLang="en-US" dirty="0" smtClean="0"/>
              <a:t> for load and store</a:t>
            </a:r>
          </a:p>
          <a:p>
            <a:pPr marL="461963" indent="-461963" eaLnBrk="1" hangingPunct="1">
              <a:lnSpc>
                <a:spcPct val="150000"/>
              </a:lnSpc>
              <a:spcBef>
                <a:spcPts val="1800"/>
              </a:spcBef>
              <a:buFont typeface="Comic Sans MS" pitchFamily="66" charset="0"/>
              <a:buAutoNum type="arabicPeriod"/>
            </a:pPr>
            <a:r>
              <a:rPr lang="en-US" altLang="en-US" dirty="0" smtClean="0"/>
              <a:t>WB: </a:t>
            </a:r>
            <a:r>
              <a:rPr lang="en-US" altLang="en-US" dirty="0" smtClean="0">
                <a:solidFill>
                  <a:srgbClr val="FF0000"/>
                </a:solidFill>
              </a:rPr>
              <a:t>Write Back</a:t>
            </a:r>
            <a:r>
              <a:rPr lang="en-US" altLang="en-US" dirty="0" smtClean="0"/>
              <a:t> result to register</a:t>
            </a:r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pPr eaLnBrk="1" hangingPunct="1"/>
            <a:r>
              <a:rPr lang="en-US" altLang="en-US" smtClean="0"/>
              <a:t>Single-Cycle vs Pipelined Performance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0" rIns="0"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Consider a 5-stage instruction execution in which 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Instruction fetch = ALU operation = Data memory access = 200 </a:t>
            </a:r>
            <a:r>
              <a:rPr lang="en-US" altLang="en-US" dirty="0" err="1" smtClean="0"/>
              <a:t>ps</a:t>
            </a:r>
            <a:endParaRPr lang="en-US" alt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Register read = register write = 150 </a:t>
            </a:r>
            <a:r>
              <a:rPr lang="en-US" altLang="en-US" dirty="0" err="1" smtClean="0"/>
              <a:t>ps</a:t>
            </a:r>
            <a:endParaRPr lang="en-US" altLang="en-US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What is the clock cycle of the single-cycle processor?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What is the clock cycle of the pipelined processor?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What is the speedup factor of pipelined execution?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Solution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dirty="0" smtClean="0"/>
              <a:t>	Single-Cycle Clock =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921621" name="Rectangle 21"/>
          <p:cNvSpPr>
            <a:spLocks noChangeArrowheads="1"/>
          </p:cNvSpPr>
          <p:nvPr/>
        </p:nvSpPr>
        <p:spPr bwMode="auto">
          <a:xfrm>
            <a:off x="3621027" y="4657960"/>
            <a:ext cx="47500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200+150+200+200+150 = </a:t>
            </a:r>
            <a:r>
              <a:rPr lang="en-US" altLang="en-US" dirty="0">
                <a:solidFill>
                  <a:srgbClr val="FF0000"/>
                </a:solidFill>
              </a:rPr>
              <a:t>900 </a:t>
            </a:r>
            <a:r>
              <a:rPr lang="en-US" altLang="en-US" dirty="0" err="1">
                <a:solidFill>
                  <a:srgbClr val="FF0000"/>
                </a:solidFill>
              </a:rPr>
              <a:t>ps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pSp>
        <p:nvGrpSpPr>
          <p:cNvPr id="921635" name="Group 35"/>
          <p:cNvGrpSpPr>
            <a:grpSpLocks/>
          </p:cNvGrpSpPr>
          <p:nvPr/>
        </p:nvGrpSpPr>
        <p:grpSpPr bwMode="auto">
          <a:xfrm>
            <a:off x="896013" y="5468611"/>
            <a:ext cx="7962635" cy="917575"/>
            <a:chOff x="521" y="3341"/>
            <a:chExt cx="4630" cy="578"/>
          </a:xfrm>
        </p:grpSpPr>
        <p:grpSp>
          <p:nvGrpSpPr>
            <p:cNvPr id="12294" name="Group 26"/>
            <p:cNvGrpSpPr>
              <a:grpSpLocks/>
            </p:cNvGrpSpPr>
            <p:nvPr/>
          </p:nvGrpSpPr>
          <p:grpSpPr bwMode="auto">
            <a:xfrm>
              <a:off x="521" y="3341"/>
              <a:ext cx="2317" cy="374"/>
              <a:chOff x="793" y="3341"/>
              <a:chExt cx="2317" cy="374"/>
            </a:xfrm>
          </p:grpSpPr>
          <p:sp>
            <p:nvSpPr>
              <p:cNvPr id="12303" name="Line 5"/>
              <p:cNvSpPr>
                <a:spLocks noChangeShapeType="1"/>
              </p:cNvSpPr>
              <p:nvPr/>
            </p:nvSpPr>
            <p:spPr bwMode="auto">
              <a:xfrm flipV="1">
                <a:off x="793" y="3634"/>
                <a:ext cx="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04" name="Text Box 9"/>
              <p:cNvSpPr txBox="1">
                <a:spLocks noChangeArrowheads="1"/>
              </p:cNvSpPr>
              <p:nvPr/>
            </p:nvSpPr>
            <p:spPr bwMode="auto">
              <a:xfrm>
                <a:off x="1315" y="3341"/>
                <a:ext cx="369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12305" name="Text Box 10"/>
              <p:cNvSpPr txBox="1">
                <a:spLocks noChangeArrowheads="1"/>
              </p:cNvSpPr>
              <p:nvPr/>
            </p:nvSpPr>
            <p:spPr bwMode="auto">
              <a:xfrm>
                <a:off x="1684" y="3341"/>
                <a:ext cx="531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ALU</a:t>
                </a:r>
              </a:p>
            </p:txBody>
          </p:sp>
          <p:sp>
            <p:nvSpPr>
              <p:cNvPr id="12306" name="Text Box 11"/>
              <p:cNvSpPr txBox="1">
                <a:spLocks noChangeArrowheads="1"/>
              </p:cNvSpPr>
              <p:nvPr/>
            </p:nvSpPr>
            <p:spPr bwMode="auto">
              <a:xfrm>
                <a:off x="2215" y="3341"/>
                <a:ext cx="53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MEM</a:t>
                </a:r>
              </a:p>
            </p:txBody>
          </p:sp>
          <p:sp>
            <p:nvSpPr>
              <p:cNvPr id="12307" name="Text Box 8"/>
              <p:cNvSpPr txBox="1">
                <a:spLocks noChangeArrowheads="1"/>
              </p:cNvSpPr>
              <p:nvPr/>
            </p:nvSpPr>
            <p:spPr bwMode="auto">
              <a:xfrm>
                <a:off x="793" y="3341"/>
                <a:ext cx="52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12308" name="Text Box 6"/>
              <p:cNvSpPr txBox="1">
                <a:spLocks noChangeArrowheads="1"/>
              </p:cNvSpPr>
              <p:nvPr/>
            </p:nvSpPr>
            <p:spPr bwMode="auto">
              <a:xfrm>
                <a:off x="1684" y="3571"/>
                <a:ext cx="531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400"/>
                  <a:t>900 ps</a:t>
                </a:r>
              </a:p>
            </p:txBody>
          </p:sp>
          <p:sp>
            <p:nvSpPr>
              <p:cNvPr id="12309" name="Text Box 24"/>
              <p:cNvSpPr txBox="1">
                <a:spLocks noChangeArrowheads="1"/>
              </p:cNvSpPr>
              <p:nvPr/>
            </p:nvSpPr>
            <p:spPr bwMode="auto">
              <a:xfrm>
                <a:off x="2747" y="3341"/>
                <a:ext cx="363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err="1"/>
                  <a:t>Reg</a:t>
                </a:r>
                <a:endParaRPr lang="en-US" altLang="en-US" sz="1600" dirty="0"/>
              </a:p>
            </p:txBody>
          </p:sp>
        </p:grpSp>
        <p:grpSp>
          <p:nvGrpSpPr>
            <p:cNvPr id="12295" name="Group 27"/>
            <p:cNvGrpSpPr>
              <a:grpSpLocks/>
            </p:cNvGrpSpPr>
            <p:nvPr/>
          </p:nvGrpSpPr>
          <p:grpSpPr bwMode="auto">
            <a:xfrm>
              <a:off x="2834" y="3545"/>
              <a:ext cx="2317" cy="374"/>
              <a:chOff x="793" y="3341"/>
              <a:chExt cx="2317" cy="374"/>
            </a:xfrm>
          </p:grpSpPr>
          <p:sp>
            <p:nvSpPr>
              <p:cNvPr id="12296" name="Line 28"/>
              <p:cNvSpPr>
                <a:spLocks noChangeShapeType="1"/>
              </p:cNvSpPr>
              <p:nvPr/>
            </p:nvSpPr>
            <p:spPr bwMode="auto">
              <a:xfrm flipV="1">
                <a:off x="793" y="3634"/>
                <a:ext cx="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297" name="Text Box 29"/>
              <p:cNvSpPr txBox="1">
                <a:spLocks noChangeArrowheads="1"/>
              </p:cNvSpPr>
              <p:nvPr/>
            </p:nvSpPr>
            <p:spPr bwMode="auto">
              <a:xfrm>
                <a:off x="1315" y="3341"/>
                <a:ext cx="369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12298" name="Text Box 30"/>
              <p:cNvSpPr txBox="1">
                <a:spLocks noChangeArrowheads="1"/>
              </p:cNvSpPr>
              <p:nvPr/>
            </p:nvSpPr>
            <p:spPr bwMode="auto">
              <a:xfrm>
                <a:off x="1684" y="3341"/>
                <a:ext cx="531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ALU</a:t>
                </a:r>
              </a:p>
            </p:txBody>
          </p:sp>
          <p:sp>
            <p:nvSpPr>
              <p:cNvPr id="12299" name="Text Box 31"/>
              <p:cNvSpPr txBox="1">
                <a:spLocks noChangeArrowheads="1"/>
              </p:cNvSpPr>
              <p:nvPr/>
            </p:nvSpPr>
            <p:spPr bwMode="auto">
              <a:xfrm>
                <a:off x="2215" y="3341"/>
                <a:ext cx="53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MEM</a:t>
                </a:r>
              </a:p>
            </p:txBody>
          </p:sp>
          <p:sp>
            <p:nvSpPr>
              <p:cNvPr id="12300" name="Text Box 32"/>
              <p:cNvSpPr txBox="1">
                <a:spLocks noChangeArrowheads="1"/>
              </p:cNvSpPr>
              <p:nvPr/>
            </p:nvSpPr>
            <p:spPr bwMode="auto">
              <a:xfrm>
                <a:off x="797" y="3341"/>
                <a:ext cx="518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12301" name="Text Box 33"/>
              <p:cNvSpPr txBox="1">
                <a:spLocks noChangeArrowheads="1"/>
              </p:cNvSpPr>
              <p:nvPr/>
            </p:nvSpPr>
            <p:spPr bwMode="auto">
              <a:xfrm>
                <a:off x="1684" y="3571"/>
                <a:ext cx="531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400"/>
                  <a:t>900 ps</a:t>
                </a:r>
              </a:p>
            </p:txBody>
          </p:sp>
          <p:sp>
            <p:nvSpPr>
              <p:cNvPr id="12302" name="Text Box 34"/>
              <p:cNvSpPr txBox="1">
                <a:spLocks noChangeArrowheads="1"/>
              </p:cNvSpPr>
              <p:nvPr/>
            </p:nvSpPr>
            <p:spPr bwMode="auto">
              <a:xfrm>
                <a:off x="2747" y="3341"/>
                <a:ext cx="363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Reg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Single-Cycle versus Pipelined – cont’d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71080"/>
            <a:ext cx="8915400" cy="5530320"/>
          </a:xfrm>
        </p:spPr>
        <p:txBody>
          <a:bodyPr lIns="0" rIns="0"/>
          <a:lstStyle/>
          <a:p>
            <a:pPr eaLnBrk="1" hangingPunct="1">
              <a:lnSpc>
                <a:spcPct val="114000"/>
              </a:lnSpc>
            </a:pPr>
            <a:r>
              <a:rPr lang="en-US" altLang="en-US" dirty="0" smtClean="0"/>
              <a:t>Pipelined clock cycle =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14000"/>
              </a:lnSpc>
            </a:pPr>
            <a:endParaRPr lang="en-US" altLang="en-US" dirty="0" smtClean="0"/>
          </a:p>
          <a:p>
            <a:pPr lvl="1" eaLnBrk="1" hangingPunct="1">
              <a:lnSpc>
                <a:spcPct val="114000"/>
              </a:lnSpc>
            </a:pPr>
            <a:endParaRPr lang="en-US" altLang="en-US" dirty="0" smtClean="0"/>
          </a:p>
          <a:p>
            <a:pPr lvl="1" eaLnBrk="1" hangingPunct="1">
              <a:lnSpc>
                <a:spcPct val="114000"/>
              </a:lnSpc>
            </a:pPr>
            <a:endParaRPr lang="en-US" altLang="en-US" dirty="0" smtClean="0"/>
          </a:p>
          <a:p>
            <a:pPr lvl="1" eaLnBrk="1" hangingPunct="1">
              <a:lnSpc>
                <a:spcPct val="114000"/>
              </a:lnSpc>
            </a:pPr>
            <a:endParaRPr lang="en-US" altLang="en-US" dirty="0" smtClean="0"/>
          </a:p>
          <a:p>
            <a:pPr eaLnBrk="1" hangingPunct="1">
              <a:lnSpc>
                <a:spcPct val="114000"/>
              </a:lnSpc>
            </a:pPr>
            <a:r>
              <a:rPr lang="en-US" altLang="en-US" dirty="0" smtClean="0"/>
              <a:t>CPI for pipelined execution = 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dirty="0" smtClean="0"/>
              <a:t>One instruction completes each cycle (ignoring pipeline fill)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dirty="0" smtClean="0"/>
              <a:t>Speedup of pipelined execution =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dirty="0" smtClean="0"/>
              <a:t>Instruction count and CPI are equal in both cases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dirty="0" smtClean="0"/>
              <a:t>Speedup factor is </a:t>
            </a:r>
            <a:r>
              <a:rPr lang="en-US" altLang="en-US" dirty="0" smtClean="0">
                <a:solidFill>
                  <a:srgbClr val="FF0000"/>
                </a:solidFill>
              </a:rPr>
              <a:t>less than 5 (number of pipeline stage)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dirty="0" smtClean="0"/>
              <a:t>Because the pipeline stages are </a:t>
            </a:r>
            <a:r>
              <a:rPr lang="en-US" altLang="en-US" dirty="0" smtClean="0">
                <a:solidFill>
                  <a:srgbClr val="FF0000"/>
                </a:solidFill>
              </a:rPr>
              <a:t>not balanced</a:t>
            </a:r>
          </a:p>
        </p:txBody>
      </p:sp>
      <p:sp>
        <p:nvSpPr>
          <p:cNvPr id="922668" name="Rectangle 44"/>
          <p:cNvSpPr>
            <a:spLocks noChangeArrowheads="1"/>
          </p:cNvSpPr>
          <p:nvPr/>
        </p:nvSpPr>
        <p:spPr bwMode="auto">
          <a:xfrm>
            <a:off x="5337050" y="4449717"/>
            <a:ext cx="3151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/>
              <a:t> 900 </a:t>
            </a:r>
            <a:r>
              <a:rPr lang="en-US" altLang="en-US" dirty="0" err="1"/>
              <a:t>ps</a:t>
            </a:r>
            <a:r>
              <a:rPr lang="en-US" altLang="en-US" dirty="0"/>
              <a:t> / 200 </a:t>
            </a:r>
            <a:r>
              <a:rPr lang="en-US" altLang="en-US" dirty="0" err="1"/>
              <a:t>ps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rgbClr val="FF0000"/>
                </a:solidFill>
              </a:rPr>
              <a:t>4.5</a:t>
            </a:r>
          </a:p>
        </p:txBody>
      </p:sp>
      <p:sp>
        <p:nvSpPr>
          <p:cNvPr id="922671" name="Rectangle 47"/>
          <p:cNvSpPr>
            <a:spLocks noChangeArrowheads="1"/>
          </p:cNvSpPr>
          <p:nvPr/>
        </p:nvSpPr>
        <p:spPr bwMode="auto">
          <a:xfrm>
            <a:off x="4865647" y="341047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22672" name="Rectangle 48"/>
          <p:cNvSpPr>
            <a:spLocks noChangeArrowheads="1"/>
          </p:cNvSpPr>
          <p:nvPr/>
        </p:nvSpPr>
        <p:spPr bwMode="auto">
          <a:xfrm>
            <a:off x="3965746" y="974740"/>
            <a:ext cx="34451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/>
              <a:t>max(200, 150) = </a:t>
            </a:r>
            <a:r>
              <a:rPr lang="en-US" altLang="en-US" dirty="0">
                <a:solidFill>
                  <a:srgbClr val="FF0000"/>
                </a:solidFill>
              </a:rPr>
              <a:t>200 </a:t>
            </a:r>
            <a:r>
              <a:rPr lang="en-US" altLang="en-US" dirty="0" err="1">
                <a:solidFill>
                  <a:srgbClr val="FF0000"/>
                </a:solidFill>
              </a:rPr>
              <a:t>ps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pSp>
        <p:nvGrpSpPr>
          <p:cNvPr id="922712" name="Group 88"/>
          <p:cNvGrpSpPr>
            <a:grpSpLocks/>
          </p:cNvGrpSpPr>
          <p:nvPr/>
        </p:nvGrpSpPr>
        <p:grpSpPr bwMode="auto">
          <a:xfrm>
            <a:off x="896013" y="1866900"/>
            <a:ext cx="6270360" cy="1309688"/>
            <a:chOff x="521" y="1176"/>
            <a:chExt cx="3646" cy="825"/>
          </a:xfrm>
        </p:grpSpPr>
        <p:grpSp>
          <p:nvGrpSpPr>
            <p:cNvPr id="13320" name="Group 58"/>
            <p:cNvGrpSpPr>
              <a:grpSpLocks/>
            </p:cNvGrpSpPr>
            <p:nvPr/>
          </p:nvGrpSpPr>
          <p:grpSpPr bwMode="auto">
            <a:xfrm>
              <a:off x="521" y="1412"/>
              <a:ext cx="517" cy="130"/>
              <a:chOff x="526" y="1894"/>
              <a:chExt cx="517" cy="130"/>
            </a:xfrm>
          </p:grpSpPr>
          <p:sp>
            <p:nvSpPr>
              <p:cNvPr id="13357" name="Line 7"/>
              <p:cNvSpPr>
                <a:spLocks noChangeShapeType="1"/>
              </p:cNvSpPr>
              <p:nvPr/>
            </p:nvSpPr>
            <p:spPr bwMode="auto">
              <a:xfrm>
                <a:off x="526" y="1970"/>
                <a:ext cx="5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58" name="Text Box 8"/>
              <p:cNvSpPr txBox="1">
                <a:spLocks noChangeArrowheads="1"/>
              </p:cNvSpPr>
              <p:nvPr/>
            </p:nvSpPr>
            <p:spPr bwMode="auto">
              <a:xfrm>
                <a:off x="628" y="1894"/>
                <a:ext cx="311" cy="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400"/>
                  <a:t>200</a:t>
                </a:r>
              </a:p>
            </p:txBody>
          </p:sp>
        </p:grp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521" y="1176"/>
              <a:ext cx="522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IF</a:t>
              </a: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043" y="1176"/>
              <a:ext cx="408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Reg</a:t>
              </a:r>
            </a:p>
          </p:txBody>
        </p:sp>
        <p:sp>
          <p:nvSpPr>
            <p:cNvPr id="13323" name="Text Box 50"/>
            <p:cNvSpPr txBox="1">
              <a:spLocks noChangeArrowheads="1"/>
            </p:cNvSpPr>
            <p:nvPr/>
          </p:nvSpPr>
          <p:spPr bwMode="auto">
            <a:xfrm>
              <a:off x="2086" y="1176"/>
              <a:ext cx="522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MEM</a:t>
              </a:r>
            </a:p>
          </p:txBody>
        </p:sp>
        <p:sp>
          <p:nvSpPr>
            <p:cNvPr id="13324" name="Text Box 51"/>
            <p:cNvSpPr txBox="1">
              <a:spLocks noChangeArrowheads="1"/>
            </p:cNvSpPr>
            <p:nvPr/>
          </p:nvSpPr>
          <p:spPr bwMode="auto">
            <a:xfrm>
              <a:off x="1565" y="1176"/>
              <a:ext cx="522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ALU</a:t>
              </a:r>
            </a:p>
          </p:txBody>
        </p:sp>
        <p:sp>
          <p:nvSpPr>
            <p:cNvPr id="13325" name="Text Box 52"/>
            <p:cNvSpPr txBox="1">
              <a:spLocks noChangeArrowheads="1"/>
            </p:cNvSpPr>
            <p:nvPr/>
          </p:nvSpPr>
          <p:spPr bwMode="auto">
            <a:xfrm>
              <a:off x="2608" y="1176"/>
              <a:ext cx="408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Reg</a:t>
              </a:r>
            </a:p>
          </p:txBody>
        </p:sp>
        <p:grpSp>
          <p:nvGrpSpPr>
            <p:cNvPr id="13326" name="Group 84"/>
            <p:cNvGrpSpPr>
              <a:grpSpLocks/>
            </p:cNvGrpSpPr>
            <p:nvPr/>
          </p:nvGrpSpPr>
          <p:grpSpPr bwMode="auto">
            <a:xfrm>
              <a:off x="1043" y="1411"/>
              <a:ext cx="2495" cy="182"/>
              <a:chOff x="1043" y="1366"/>
              <a:chExt cx="2495" cy="182"/>
            </a:xfrm>
          </p:grpSpPr>
          <p:sp>
            <p:nvSpPr>
              <p:cNvPr id="13352" name="Text Box 53"/>
              <p:cNvSpPr txBox="1">
                <a:spLocks noChangeArrowheads="1"/>
              </p:cNvSpPr>
              <p:nvPr/>
            </p:nvSpPr>
            <p:spPr bwMode="auto">
              <a:xfrm>
                <a:off x="1043" y="1366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13353" name="Text Box 54"/>
              <p:cNvSpPr txBox="1">
                <a:spLocks noChangeArrowheads="1"/>
              </p:cNvSpPr>
              <p:nvPr/>
            </p:nvSpPr>
            <p:spPr bwMode="auto">
              <a:xfrm>
                <a:off x="1565" y="1366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13354" name="Text Box 55"/>
              <p:cNvSpPr txBox="1">
                <a:spLocks noChangeArrowheads="1"/>
              </p:cNvSpPr>
              <p:nvPr/>
            </p:nvSpPr>
            <p:spPr bwMode="auto">
              <a:xfrm>
                <a:off x="2609" y="1366"/>
                <a:ext cx="521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MEM</a:t>
                </a:r>
              </a:p>
            </p:txBody>
          </p:sp>
          <p:sp>
            <p:nvSpPr>
              <p:cNvPr id="13355" name="Text Box 57"/>
              <p:cNvSpPr txBox="1">
                <a:spLocks noChangeArrowheads="1"/>
              </p:cNvSpPr>
              <p:nvPr/>
            </p:nvSpPr>
            <p:spPr bwMode="auto">
              <a:xfrm>
                <a:off x="3130" y="1366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13356" name="Text Box 56"/>
              <p:cNvSpPr txBox="1">
                <a:spLocks noChangeArrowheads="1"/>
              </p:cNvSpPr>
              <p:nvPr/>
            </p:nvSpPr>
            <p:spPr bwMode="auto">
              <a:xfrm>
                <a:off x="2087" y="1366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ALU</a:t>
                </a:r>
              </a:p>
            </p:txBody>
          </p:sp>
        </p:grpSp>
        <p:grpSp>
          <p:nvGrpSpPr>
            <p:cNvPr id="13327" name="Group 82"/>
            <p:cNvGrpSpPr>
              <a:grpSpLocks/>
            </p:cNvGrpSpPr>
            <p:nvPr/>
          </p:nvGrpSpPr>
          <p:grpSpPr bwMode="auto">
            <a:xfrm>
              <a:off x="1565" y="1644"/>
              <a:ext cx="2494" cy="182"/>
              <a:chOff x="1565" y="1547"/>
              <a:chExt cx="2494" cy="182"/>
            </a:xfrm>
          </p:grpSpPr>
          <p:sp>
            <p:nvSpPr>
              <p:cNvPr id="13347" name="Text Box 59"/>
              <p:cNvSpPr txBox="1">
                <a:spLocks noChangeArrowheads="1"/>
              </p:cNvSpPr>
              <p:nvPr/>
            </p:nvSpPr>
            <p:spPr bwMode="auto">
              <a:xfrm>
                <a:off x="1565" y="1547"/>
                <a:ext cx="521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13348" name="Text Box 60"/>
              <p:cNvSpPr txBox="1">
                <a:spLocks noChangeArrowheads="1"/>
              </p:cNvSpPr>
              <p:nvPr/>
            </p:nvSpPr>
            <p:spPr bwMode="auto">
              <a:xfrm>
                <a:off x="2086" y="1547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13349" name="Text Box 61"/>
              <p:cNvSpPr txBox="1">
                <a:spLocks noChangeArrowheads="1"/>
              </p:cNvSpPr>
              <p:nvPr/>
            </p:nvSpPr>
            <p:spPr bwMode="auto">
              <a:xfrm>
                <a:off x="3129" y="1547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MEM</a:t>
                </a:r>
              </a:p>
            </p:txBody>
          </p:sp>
          <p:sp>
            <p:nvSpPr>
              <p:cNvPr id="13350" name="Text Box 62"/>
              <p:cNvSpPr txBox="1">
                <a:spLocks noChangeArrowheads="1"/>
              </p:cNvSpPr>
              <p:nvPr/>
            </p:nvSpPr>
            <p:spPr bwMode="auto">
              <a:xfrm>
                <a:off x="2608" y="1547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ALU</a:t>
                </a:r>
              </a:p>
            </p:txBody>
          </p:sp>
          <p:sp>
            <p:nvSpPr>
              <p:cNvPr id="13351" name="Text Box 63"/>
              <p:cNvSpPr txBox="1">
                <a:spLocks noChangeArrowheads="1"/>
              </p:cNvSpPr>
              <p:nvPr/>
            </p:nvSpPr>
            <p:spPr bwMode="auto">
              <a:xfrm>
                <a:off x="3651" y="1547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Reg</a:t>
                </a:r>
              </a:p>
            </p:txBody>
          </p:sp>
        </p:grpSp>
        <p:grpSp>
          <p:nvGrpSpPr>
            <p:cNvPr id="13328" name="Group 64"/>
            <p:cNvGrpSpPr>
              <a:grpSpLocks/>
            </p:cNvGrpSpPr>
            <p:nvPr/>
          </p:nvGrpSpPr>
          <p:grpSpPr bwMode="auto">
            <a:xfrm>
              <a:off x="1048" y="1661"/>
              <a:ext cx="517" cy="130"/>
              <a:chOff x="526" y="1894"/>
              <a:chExt cx="517" cy="130"/>
            </a:xfrm>
          </p:grpSpPr>
          <p:sp>
            <p:nvSpPr>
              <p:cNvPr id="13345" name="Line 65"/>
              <p:cNvSpPr>
                <a:spLocks noChangeShapeType="1"/>
              </p:cNvSpPr>
              <p:nvPr/>
            </p:nvSpPr>
            <p:spPr bwMode="auto">
              <a:xfrm>
                <a:off x="526" y="1970"/>
                <a:ext cx="5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46" name="Text Box 66"/>
              <p:cNvSpPr txBox="1">
                <a:spLocks noChangeArrowheads="1"/>
              </p:cNvSpPr>
              <p:nvPr/>
            </p:nvSpPr>
            <p:spPr bwMode="auto">
              <a:xfrm>
                <a:off x="628" y="1894"/>
                <a:ext cx="311" cy="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400"/>
                  <a:t>200</a:t>
                </a:r>
              </a:p>
            </p:txBody>
          </p:sp>
        </p:grpSp>
        <p:grpSp>
          <p:nvGrpSpPr>
            <p:cNvPr id="13329" name="Group 87"/>
            <p:cNvGrpSpPr>
              <a:grpSpLocks/>
            </p:cNvGrpSpPr>
            <p:nvPr/>
          </p:nvGrpSpPr>
          <p:grpSpPr bwMode="auto">
            <a:xfrm>
              <a:off x="1569" y="1871"/>
              <a:ext cx="2598" cy="130"/>
              <a:chOff x="1569" y="1826"/>
              <a:chExt cx="2598" cy="130"/>
            </a:xfrm>
          </p:grpSpPr>
          <p:grpSp>
            <p:nvGrpSpPr>
              <p:cNvPr id="13330" name="Group 67"/>
              <p:cNvGrpSpPr>
                <a:grpSpLocks/>
              </p:cNvGrpSpPr>
              <p:nvPr/>
            </p:nvGrpSpPr>
            <p:grpSpPr bwMode="auto">
              <a:xfrm>
                <a:off x="1569" y="1826"/>
                <a:ext cx="517" cy="130"/>
                <a:chOff x="526" y="1894"/>
                <a:chExt cx="517" cy="130"/>
              </a:xfrm>
            </p:grpSpPr>
            <p:sp>
              <p:nvSpPr>
                <p:cNvPr id="13343" name="Line 68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344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13331" name="Group 70"/>
              <p:cNvGrpSpPr>
                <a:grpSpLocks/>
              </p:cNvGrpSpPr>
              <p:nvPr/>
            </p:nvGrpSpPr>
            <p:grpSpPr bwMode="auto">
              <a:xfrm>
                <a:off x="2086" y="1826"/>
                <a:ext cx="517" cy="130"/>
                <a:chOff x="526" y="1894"/>
                <a:chExt cx="517" cy="130"/>
              </a:xfrm>
            </p:grpSpPr>
            <p:sp>
              <p:nvSpPr>
                <p:cNvPr id="13341" name="Line 71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34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13332" name="Group 73"/>
              <p:cNvGrpSpPr>
                <a:grpSpLocks/>
              </p:cNvGrpSpPr>
              <p:nvPr/>
            </p:nvGrpSpPr>
            <p:grpSpPr bwMode="auto">
              <a:xfrm>
                <a:off x="2608" y="1826"/>
                <a:ext cx="517" cy="130"/>
                <a:chOff x="526" y="1894"/>
                <a:chExt cx="517" cy="130"/>
              </a:xfrm>
            </p:grpSpPr>
            <p:sp>
              <p:nvSpPr>
                <p:cNvPr id="13339" name="Line 74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34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13333" name="Group 76"/>
              <p:cNvGrpSpPr>
                <a:grpSpLocks/>
              </p:cNvGrpSpPr>
              <p:nvPr/>
            </p:nvGrpSpPr>
            <p:grpSpPr bwMode="auto">
              <a:xfrm>
                <a:off x="3129" y="1826"/>
                <a:ext cx="517" cy="130"/>
                <a:chOff x="526" y="1894"/>
                <a:chExt cx="517" cy="130"/>
              </a:xfrm>
            </p:grpSpPr>
            <p:sp>
              <p:nvSpPr>
                <p:cNvPr id="13337" name="Line 77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33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13334" name="Group 79"/>
              <p:cNvGrpSpPr>
                <a:grpSpLocks/>
              </p:cNvGrpSpPr>
              <p:nvPr/>
            </p:nvGrpSpPr>
            <p:grpSpPr bwMode="auto">
              <a:xfrm>
                <a:off x="3650" y="1826"/>
                <a:ext cx="517" cy="130"/>
                <a:chOff x="526" y="1894"/>
                <a:chExt cx="517" cy="130"/>
              </a:xfrm>
            </p:grpSpPr>
            <p:sp>
              <p:nvSpPr>
                <p:cNvPr id="13335" name="Line 80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33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/>
                    <a:t>200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68" grpId="0"/>
      <p:bldP spid="922671" grpId="0"/>
      <p:bldP spid="9226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 Performance Summary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826" y="971080"/>
            <a:ext cx="8891323" cy="545351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/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dirty="0" smtClean="0"/>
              <a:t>Pipelining doesn’t improve </a:t>
            </a:r>
            <a:r>
              <a:rPr lang="en-US" altLang="en-US" dirty="0" smtClean="0">
                <a:solidFill>
                  <a:srgbClr val="FF0000"/>
                </a:solidFill>
              </a:rPr>
              <a:t>latency</a:t>
            </a:r>
            <a:r>
              <a:rPr lang="en-US" altLang="en-US" dirty="0" smtClean="0"/>
              <a:t> of a single instruction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dirty="0" smtClean="0"/>
              <a:t>However, it improves </a:t>
            </a:r>
            <a:r>
              <a:rPr lang="en-US" altLang="en-US" dirty="0" smtClean="0">
                <a:solidFill>
                  <a:srgbClr val="FF0000"/>
                </a:solidFill>
              </a:rPr>
              <a:t>throughput</a:t>
            </a:r>
            <a:r>
              <a:rPr lang="en-US" altLang="en-US" dirty="0" smtClean="0"/>
              <a:t> of entire workload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dirty="0" smtClean="0"/>
              <a:t>Instructions are initiated and completed at a higher rate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dirty="0" smtClean="0"/>
              <a:t>In a</a:t>
            </a:r>
            <a:r>
              <a:rPr lang="en-US" altLang="en-US" i="1" dirty="0" smtClean="0"/>
              <a:t> </a:t>
            </a:r>
            <a:r>
              <a:rPr lang="en-US" altLang="en-US" i="1" dirty="0" smtClean="0">
                <a:solidFill>
                  <a:srgbClr val="FF0000"/>
                </a:solidFill>
              </a:rPr>
              <a:t>k</a:t>
            </a:r>
            <a:r>
              <a:rPr lang="en-US" altLang="en-US" dirty="0" smtClean="0">
                <a:solidFill>
                  <a:srgbClr val="FF0000"/>
                </a:solidFill>
              </a:rPr>
              <a:t>-stage</a:t>
            </a:r>
            <a:r>
              <a:rPr lang="en-US" altLang="en-US" dirty="0" smtClean="0"/>
              <a:t> pipeline, </a:t>
            </a:r>
            <a:r>
              <a:rPr lang="en-US" altLang="en-US" i="1" dirty="0" smtClean="0">
                <a:solidFill>
                  <a:srgbClr val="FF0000"/>
                </a:solidFill>
              </a:rPr>
              <a:t>k</a:t>
            </a:r>
            <a:r>
              <a:rPr lang="en-US" altLang="en-US" dirty="0" smtClean="0"/>
              <a:t> instructions operate </a:t>
            </a:r>
            <a:r>
              <a:rPr lang="en-US" altLang="en-US" dirty="0" smtClean="0">
                <a:solidFill>
                  <a:srgbClr val="FF0000"/>
                </a:solidFill>
              </a:rPr>
              <a:t>in parallel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dirty="0" smtClean="0"/>
              <a:t>Overlapped execution using multiple hardware resources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dirty="0" smtClean="0"/>
              <a:t>Potential speedup = </a:t>
            </a:r>
            <a:r>
              <a:rPr lang="en-US" altLang="en-US" dirty="0" smtClean="0">
                <a:solidFill>
                  <a:srgbClr val="FF0000"/>
                </a:solidFill>
              </a:rPr>
              <a:t>number of pipeline stages</a:t>
            </a:r>
            <a:r>
              <a:rPr lang="en-US" altLang="en-US" dirty="0" smtClean="0"/>
              <a:t> </a:t>
            </a:r>
            <a:r>
              <a:rPr lang="en-US" altLang="en-US" i="1" dirty="0" smtClean="0">
                <a:solidFill>
                  <a:srgbClr val="FF0000"/>
                </a:solidFill>
              </a:rPr>
              <a:t>k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dirty="0" smtClean="0"/>
              <a:t>Pipeline rate is limited by </a:t>
            </a:r>
            <a:r>
              <a:rPr lang="en-US" altLang="en-US" dirty="0" smtClean="0">
                <a:solidFill>
                  <a:srgbClr val="FF0000"/>
                </a:solidFill>
              </a:rPr>
              <a:t>slowest</a:t>
            </a:r>
            <a:r>
              <a:rPr lang="en-US" altLang="en-US" dirty="0" smtClean="0"/>
              <a:t> pipeline stage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dirty="0" smtClean="0"/>
              <a:t>Unbalanced lengths of pipeline stages reduces speedup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dirty="0" smtClean="0"/>
              <a:t>Also, time to </a:t>
            </a:r>
            <a:r>
              <a:rPr lang="en-US" altLang="en-US" dirty="0" smtClean="0">
                <a:solidFill>
                  <a:srgbClr val="FF0000"/>
                </a:solidFill>
              </a:rPr>
              <a:t>fill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drain</a:t>
            </a:r>
            <a:r>
              <a:rPr lang="en-US" altLang="en-US" dirty="0" smtClean="0"/>
              <a:t> pipeline reduces speedup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Drawback of Single Cycle Processor</a:t>
            </a:r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7339" y="988378"/>
            <a:ext cx="8915400" cy="9318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Drawback is the Long cycle time</a:t>
            </a:r>
          </a:p>
          <a:p>
            <a:pPr lvl="1" eaLnBrk="1" hangingPunct="1"/>
            <a:r>
              <a:rPr lang="en-US" altLang="en-US" dirty="0" smtClean="0"/>
              <a:t>All instructions take as much time as the </a:t>
            </a:r>
            <a:r>
              <a:rPr lang="en-US" altLang="en-US" dirty="0" smtClean="0">
                <a:solidFill>
                  <a:srgbClr val="FF0000"/>
                </a:solidFill>
              </a:rPr>
              <a:t>slowest instruction</a:t>
            </a:r>
          </a:p>
        </p:txBody>
      </p:sp>
      <p:grpSp>
        <p:nvGrpSpPr>
          <p:cNvPr id="51204" name="Group 9"/>
          <p:cNvGrpSpPr>
            <a:grpSpLocks/>
          </p:cNvGrpSpPr>
          <p:nvPr/>
        </p:nvGrpSpPr>
        <p:grpSpPr bwMode="auto">
          <a:xfrm>
            <a:off x="1685396" y="2894013"/>
            <a:ext cx="7247202" cy="215900"/>
            <a:chOff x="1555389" y="2894434"/>
            <a:chExt cx="6690124" cy="215900"/>
          </a:xfrm>
        </p:grpSpPr>
        <p:sp>
          <p:nvSpPr>
            <p:cNvPr id="51233" name="Line 2"/>
            <p:cNvSpPr>
              <a:spLocks noChangeShapeType="1"/>
            </p:cNvSpPr>
            <p:nvPr/>
          </p:nvSpPr>
          <p:spPr bwMode="auto">
            <a:xfrm>
              <a:off x="1555389" y="2999210"/>
              <a:ext cx="6690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4" name="Rectangle 19"/>
            <p:cNvSpPr>
              <a:spLocks noChangeArrowheads="1"/>
            </p:cNvSpPr>
            <p:nvPr/>
          </p:nvSpPr>
          <p:spPr bwMode="auto">
            <a:xfrm>
              <a:off x="4127139" y="2894434"/>
              <a:ext cx="1435100" cy="21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longest delay</a:t>
              </a:r>
            </a:p>
          </p:txBody>
        </p:sp>
      </p:grpSp>
      <p:grpSp>
        <p:nvGrpSpPr>
          <p:cNvPr id="51205" name="Group 2"/>
          <p:cNvGrpSpPr>
            <a:grpSpLocks/>
          </p:cNvGrpSpPr>
          <p:nvPr/>
        </p:nvGrpSpPr>
        <p:grpSpPr bwMode="auto">
          <a:xfrm>
            <a:off x="787665" y="2193928"/>
            <a:ext cx="6356350" cy="549275"/>
            <a:chOff x="726713" y="2148854"/>
            <a:chExt cx="5868012" cy="548634"/>
          </a:xfrm>
        </p:grpSpPr>
        <p:sp>
          <p:nvSpPr>
            <p:cNvPr id="51228" name="Rectangle 9"/>
            <p:cNvSpPr>
              <a:spLocks noChangeArrowheads="1"/>
            </p:cNvSpPr>
            <p:nvPr/>
          </p:nvSpPr>
          <p:spPr bwMode="auto">
            <a:xfrm>
              <a:off x="1555389" y="2148854"/>
              <a:ext cx="1603375" cy="5486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Instruction</a:t>
              </a:r>
            </a:p>
            <a:p>
              <a:pPr algn="ctr"/>
              <a:r>
                <a:rPr lang="en-US" altLang="en-US" sz="1600"/>
                <a:t>Fetch</a:t>
              </a:r>
            </a:p>
          </p:txBody>
        </p:sp>
        <p:sp>
          <p:nvSpPr>
            <p:cNvPr id="51229" name="Rectangle 10"/>
            <p:cNvSpPr>
              <a:spLocks noChangeArrowheads="1"/>
            </p:cNvSpPr>
            <p:nvPr/>
          </p:nvSpPr>
          <p:spPr bwMode="auto">
            <a:xfrm>
              <a:off x="726713" y="2259964"/>
              <a:ext cx="828674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ALU</a:t>
              </a:r>
            </a:p>
          </p:txBody>
        </p:sp>
        <p:sp>
          <p:nvSpPr>
            <p:cNvPr id="51230" name="Rectangle 11"/>
            <p:cNvSpPr>
              <a:spLocks noChangeArrowheads="1"/>
            </p:cNvSpPr>
            <p:nvPr/>
          </p:nvSpPr>
          <p:spPr bwMode="auto">
            <a:xfrm>
              <a:off x="3158764" y="2148854"/>
              <a:ext cx="1136650" cy="548634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Decode</a:t>
              </a:r>
            </a:p>
            <a:p>
              <a:pPr algn="ctr"/>
              <a:r>
                <a:rPr lang="en-US" altLang="en-US" sz="1600"/>
                <a:t>Reg Read </a:t>
              </a:r>
            </a:p>
          </p:txBody>
        </p:sp>
        <p:sp>
          <p:nvSpPr>
            <p:cNvPr id="51231" name="Rectangle 12"/>
            <p:cNvSpPr>
              <a:spLocks noChangeArrowheads="1"/>
            </p:cNvSpPr>
            <p:nvPr/>
          </p:nvSpPr>
          <p:spPr bwMode="auto">
            <a:xfrm>
              <a:off x="4295414" y="2148854"/>
              <a:ext cx="1435100" cy="54863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ALU</a:t>
              </a:r>
            </a:p>
          </p:txBody>
        </p:sp>
        <p:sp>
          <p:nvSpPr>
            <p:cNvPr id="51232" name="Rectangle 33"/>
            <p:cNvSpPr>
              <a:spLocks noChangeArrowheads="1"/>
            </p:cNvSpPr>
            <p:nvPr/>
          </p:nvSpPr>
          <p:spPr bwMode="auto">
            <a:xfrm>
              <a:off x="5730514" y="2148854"/>
              <a:ext cx="864211" cy="548633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Reg</a:t>
              </a:r>
            </a:p>
            <a:p>
              <a:pPr algn="ctr"/>
              <a:r>
                <a:rPr lang="en-US" altLang="en-US" sz="1600"/>
                <a:t>Write </a:t>
              </a:r>
            </a:p>
          </p:txBody>
        </p:sp>
      </p:grpSp>
      <p:grpSp>
        <p:nvGrpSpPr>
          <p:cNvPr id="51206" name="Group 3"/>
          <p:cNvGrpSpPr>
            <a:grpSpLocks/>
          </p:cNvGrpSpPr>
          <p:nvPr/>
        </p:nvGrpSpPr>
        <p:grpSpPr bwMode="auto">
          <a:xfrm>
            <a:off x="787666" y="3230563"/>
            <a:ext cx="8144933" cy="549275"/>
            <a:chOff x="726713" y="3154683"/>
            <a:chExt cx="7518800" cy="548634"/>
          </a:xfrm>
        </p:grpSpPr>
        <p:sp>
          <p:nvSpPr>
            <p:cNvPr id="51222" name="Rectangle 16"/>
            <p:cNvSpPr>
              <a:spLocks noChangeArrowheads="1"/>
            </p:cNvSpPr>
            <p:nvPr/>
          </p:nvSpPr>
          <p:spPr bwMode="auto">
            <a:xfrm>
              <a:off x="726713" y="3248341"/>
              <a:ext cx="836613" cy="363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Load</a:t>
              </a:r>
            </a:p>
          </p:txBody>
        </p:sp>
        <p:sp>
          <p:nvSpPr>
            <p:cNvPr id="51223" name="Rectangle 9"/>
            <p:cNvSpPr>
              <a:spLocks noChangeArrowheads="1"/>
            </p:cNvSpPr>
            <p:nvPr/>
          </p:nvSpPr>
          <p:spPr bwMode="auto">
            <a:xfrm>
              <a:off x="1563327" y="3154683"/>
              <a:ext cx="1603375" cy="5486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Instruction</a:t>
              </a:r>
            </a:p>
            <a:p>
              <a:pPr algn="ctr"/>
              <a:r>
                <a:rPr lang="en-US" altLang="en-US" sz="1600"/>
                <a:t>Fetch</a:t>
              </a:r>
            </a:p>
          </p:txBody>
        </p:sp>
        <p:sp>
          <p:nvSpPr>
            <p:cNvPr id="51224" name="Rectangle 11"/>
            <p:cNvSpPr>
              <a:spLocks noChangeArrowheads="1"/>
            </p:cNvSpPr>
            <p:nvPr/>
          </p:nvSpPr>
          <p:spPr bwMode="auto">
            <a:xfrm>
              <a:off x="3166702" y="3154683"/>
              <a:ext cx="1136650" cy="548634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Decode</a:t>
              </a:r>
            </a:p>
            <a:p>
              <a:pPr algn="ctr"/>
              <a:r>
                <a:rPr lang="en-US" altLang="en-US" sz="1600"/>
                <a:t>Reg Read </a:t>
              </a:r>
            </a:p>
          </p:txBody>
        </p:sp>
        <p:sp>
          <p:nvSpPr>
            <p:cNvPr id="51225" name="Rectangle 12"/>
            <p:cNvSpPr>
              <a:spLocks noChangeArrowheads="1"/>
            </p:cNvSpPr>
            <p:nvPr/>
          </p:nvSpPr>
          <p:spPr bwMode="auto">
            <a:xfrm>
              <a:off x="4303352" y="3154683"/>
              <a:ext cx="1435100" cy="54863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Compute</a:t>
              </a:r>
            </a:p>
            <a:p>
              <a:pPr algn="ctr"/>
              <a:r>
                <a:rPr lang="en-US" altLang="en-US" sz="1600"/>
                <a:t>Address</a:t>
              </a:r>
            </a:p>
          </p:txBody>
        </p:sp>
        <p:sp>
          <p:nvSpPr>
            <p:cNvPr id="51226" name="Rectangle 33"/>
            <p:cNvSpPr>
              <a:spLocks noChangeArrowheads="1"/>
            </p:cNvSpPr>
            <p:nvPr/>
          </p:nvSpPr>
          <p:spPr bwMode="auto">
            <a:xfrm>
              <a:off x="7381302" y="3154683"/>
              <a:ext cx="864211" cy="548633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Reg</a:t>
              </a:r>
            </a:p>
            <a:p>
              <a:pPr algn="ctr"/>
              <a:r>
                <a:rPr lang="en-US" altLang="en-US" sz="1600"/>
                <a:t>Write </a:t>
              </a:r>
            </a:p>
          </p:txBody>
        </p:sp>
        <p:sp>
          <p:nvSpPr>
            <p:cNvPr id="51227" name="Rectangle 8"/>
            <p:cNvSpPr>
              <a:spLocks noChangeArrowheads="1"/>
            </p:cNvSpPr>
            <p:nvPr/>
          </p:nvSpPr>
          <p:spPr bwMode="auto">
            <a:xfrm>
              <a:off x="5730514" y="3154683"/>
              <a:ext cx="1650788" cy="5486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Memory Read</a:t>
              </a:r>
            </a:p>
          </p:txBody>
        </p:sp>
      </p:grpSp>
      <p:grpSp>
        <p:nvGrpSpPr>
          <p:cNvPr id="51207" name="Group 4"/>
          <p:cNvGrpSpPr>
            <a:grpSpLocks/>
          </p:cNvGrpSpPr>
          <p:nvPr/>
        </p:nvGrpSpPr>
        <p:grpSpPr bwMode="auto">
          <a:xfrm>
            <a:off x="787664" y="4022725"/>
            <a:ext cx="7209367" cy="547688"/>
            <a:chOff x="726713" y="3904910"/>
            <a:chExt cx="6654589" cy="548634"/>
          </a:xfrm>
        </p:grpSpPr>
        <p:sp>
          <p:nvSpPr>
            <p:cNvPr id="51217" name="Rectangle 6"/>
            <p:cNvSpPr>
              <a:spLocks noChangeArrowheads="1"/>
            </p:cNvSpPr>
            <p:nvPr/>
          </p:nvSpPr>
          <p:spPr bwMode="auto">
            <a:xfrm>
              <a:off x="726713" y="4001352"/>
              <a:ext cx="828675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Store</a:t>
              </a:r>
            </a:p>
          </p:txBody>
        </p:sp>
        <p:sp>
          <p:nvSpPr>
            <p:cNvPr id="51218" name="Rectangle 9"/>
            <p:cNvSpPr>
              <a:spLocks noChangeArrowheads="1"/>
            </p:cNvSpPr>
            <p:nvPr/>
          </p:nvSpPr>
          <p:spPr bwMode="auto">
            <a:xfrm>
              <a:off x="1563327" y="3904910"/>
              <a:ext cx="1603375" cy="5486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Instruction</a:t>
              </a:r>
            </a:p>
            <a:p>
              <a:pPr algn="ctr"/>
              <a:r>
                <a:rPr lang="en-US" altLang="en-US" sz="1600"/>
                <a:t>Fetch</a:t>
              </a:r>
            </a:p>
          </p:txBody>
        </p:sp>
        <p:sp>
          <p:nvSpPr>
            <p:cNvPr id="51219" name="Rectangle 11"/>
            <p:cNvSpPr>
              <a:spLocks noChangeArrowheads="1"/>
            </p:cNvSpPr>
            <p:nvPr/>
          </p:nvSpPr>
          <p:spPr bwMode="auto">
            <a:xfrm>
              <a:off x="3166702" y="3904910"/>
              <a:ext cx="1136650" cy="548634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Decode</a:t>
              </a:r>
            </a:p>
            <a:p>
              <a:pPr algn="ctr"/>
              <a:r>
                <a:rPr lang="en-US" altLang="en-US" sz="1600"/>
                <a:t>Reg Read </a:t>
              </a:r>
            </a:p>
          </p:txBody>
        </p:sp>
        <p:sp>
          <p:nvSpPr>
            <p:cNvPr id="51220" name="Rectangle 12"/>
            <p:cNvSpPr>
              <a:spLocks noChangeArrowheads="1"/>
            </p:cNvSpPr>
            <p:nvPr/>
          </p:nvSpPr>
          <p:spPr bwMode="auto">
            <a:xfrm>
              <a:off x="4303352" y="3904910"/>
              <a:ext cx="1435100" cy="54863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Compute</a:t>
              </a:r>
            </a:p>
            <a:p>
              <a:pPr algn="ctr"/>
              <a:r>
                <a:rPr lang="en-US" altLang="en-US" sz="1600"/>
                <a:t>Address</a:t>
              </a:r>
            </a:p>
          </p:txBody>
        </p:sp>
        <p:sp>
          <p:nvSpPr>
            <p:cNvPr id="51221" name="Rectangle 8"/>
            <p:cNvSpPr>
              <a:spLocks noChangeArrowheads="1"/>
            </p:cNvSpPr>
            <p:nvPr/>
          </p:nvSpPr>
          <p:spPr bwMode="auto">
            <a:xfrm>
              <a:off x="5730514" y="3904910"/>
              <a:ext cx="1650788" cy="5486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Memory Write</a:t>
              </a:r>
            </a:p>
          </p:txBody>
        </p:sp>
      </p:grpSp>
      <p:grpSp>
        <p:nvGrpSpPr>
          <p:cNvPr id="51208" name="Group 8"/>
          <p:cNvGrpSpPr>
            <a:grpSpLocks/>
          </p:cNvGrpSpPr>
          <p:nvPr/>
        </p:nvGrpSpPr>
        <p:grpSpPr bwMode="auto">
          <a:xfrm>
            <a:off x="787666" y="5622928"/>
            <a:ext cx="3874691" cy="549275"/>
            <a:chOff x="726713" y="5532097"/>
            <a:chExt cx="3576639" cy="548634"/>
          </a:xfrm>
        </p:grpSpPr>
        <p:sp>
          <p:nvSpPr>
            <p:cNvPr id="51214" name="Rectangle 30"/>
            <p:cNvSpPr>
              <a:spLocks noChangeArrowheads="1"/>
            </p:cNvSpPr>
            <p:nvPr/>
          </p:nvSpPr>
          <p:spPr bwMode="auto">
            <a:xfrm>
              <a:off x="726713" y="5624645"/>
              <a:ext cx="836613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Jump</a:t>
              </a:r>
            </a:p>
          </p:txBody>
        </p:sp>
        <p:sp>
          <p:nvSpPr>
            <p:cNvPr id="51215" name="Rectangle 9"/>
            <p:cNvSpPr>
              <a:spLocks noChangeArrowheads="1"/>
            </p:cNvSpPr>
            <p:nvPr/>
          </p:nvSpPr>
          <p:spPr bwMode="auto">
            <a:xfrm>
              <a:off x="1563327" y="5532097"/>
              <a:ext cx="1603375" cy="5486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Instruction</a:t>
              </a:r>
            </a:p>
            <a:p>
              <a:pPr algn="ctr"/>
              <a:r>
                <a:rPr lang="en-US" altLang="en-US" sz="1600"/>
                <a:t>Fetch</a:t>
              </a:r>
            </a:p>
          </p:txBody>
        </p:sp>
        <p:sp>
          <p:nvSpPr>
            <p:cNvPr id="51216" name="Rectangle 11"/>
            <p:cNvSpPr>
              <a:spLocks noChangeArrowheads="1"/>
            </p:cNvSpPr>
            <p:nvPr/>
          </p:nvSpPr>
          <p:spPr bwMode="auto">
            <a:xfrm>
              <a:off x="3166702" y="5532097"/>
              <a:ext cx="1136650" cy="548634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/>
                <a:t>Decode &amp;</a:t>
              </a:r>
              <a:endParaRPr lang="en-US" altLang="en-US" sz="1600" dirty="0"/>
            </a:p>
            <a:p>
              <a:pPr algn="ctr"/>
              <a:r>
                <a:rPr lang="en-US" altLang="en-US" sz="1600" dirty="0" smtClean="0"/>
                <a:t>Update PC</a:t>
              </a:r>
              <a:endParaRPr lang="en-US" altLang="en-US" sz="1600" dirty="0"/>
            </a:p>
          </p:txBody>
        </p:sp>
      </p:grpSp>
      <p:grpSp>
        <p:nvGrpSpPr>
          <p:cNvPr id="51209" name="Group 7"/>
          <p:cNvGrpSpPr>
            <a:grpSpLocks/>
          </p:cNvGrpSpPr>
          <p:nvPr/>
        </p:nvGrpSpPr>
        <p:grpSpPr bwMode="auto">
          <a:xfrm>
            <a:off x="787666" y="4824416"/>
            <a:ext cx="5420783" cy="549275"/>
            <a:chOff x="726713" y="4707390"/>
            <a:chExt cx="5003801" cy="548635"/>
          </a:xfrm>
        </p:grpSpPr>
        <p:sp>
          <p:nvSpPr>
            <p:cNvPr id="51210" name="Rectangle 15"/>
            <p:cNvSpPr>
              <a:spLocks noChangeArrowheads="1"/>
            </p:cNvSpPr>
            <p:nvPr/>
          </p:nvSpPr>
          <p:spPr bwMode="auto">
            <a:xfrm>
              <a:off x="726713" y="4799939"/>
              <a:ext cx="836613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Branch</a:t>
              </a:r>
            </a:p>
          </p:txBody>
        </p:sp>
        <p:sp>
          <p:nvSpPr>
            <p:cNvPr id="51211" name="Rectangle 9"/>
            <p:cNvSpPr>
              <a:spLocks noChangeArrowheads="1"/>
            </p:cNvSpPr>
            <p:nvPr/>
          </p:nvSpPr>
          <p:spPr bwMode="auto">
            <a:xfrm>
              <a:off x="1563327" y="4707391"/>
              <a:ext cx="1603375" cy="5486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Instruction</a:t>
              </a:r>
            </a:p>
            <a:p>
              <a:pPr algn="ctr"/>
              <a:r>
                <a:rPr lang="en-US" altLang="en-US" sz="1600"/>
                <a:t>Fetch</a:t>
              </a:r>
            </a:p>
          </p:txBody>
        </p:sp>
        <p:sp>
          <p:nvSpPr>
            <p:cNvPr id="51212" name="Rectangle 11"/>
            <p:cNvSpPr>
              <a:spLocks noChangeArrowheads="1"/>
            </p:cNvSpPr>
            <p:nvPr/>
          </p:nvSpPr>
          <p:spPr bwMode="auto">
            <a:xfrm>
              <a:off x="3166702" y="4707390"/>
              <a:ext cx="1136650" cy="548635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/>
                <a:t>Reg Read</a:t>
              </a:r>
            </a:p>
            <a:p>
              <a:pPr algn="ctr"/>
              <a:r>
                <a:rPr lang="en-US" altLang="en-US" sz="1600"/>
                <a:t>Br Target </a:t>
              </a:r>
            </a:p>
          </p:txBody>
        </p:sp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>
              <a:off x="4303351" y="4707391"/>
              <a:ext cx="1427163" cy="54863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4450" rIns="0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/>
                <a:t>Compare &amp;</a:t>
              </a:r>
              <a:endParaRPr lang="en-US" altLang="en-US" sz="1600" dirty="0"/>
            </a:p>
            <a:p>
              <a:pPr algn="ctr"/>
              <a:r>
                <a:rPr lang="en-US" altLang="en-US" sz="1600" dirty="0" smtClean="0"/>
                <a:t>Update PC</a:t>
              </a:r>
              <a:endParaRPr lang="en-US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78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pPr eaLnBrk="1" hangingPunct="1"/>
            <a:r>
              <a:rPr lang="en-US" altLang="en-US" sz="3400" smtClean="0"/>
              <a:t>Alternative: Multicycle Implementation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60123"/>
            <a:ext cx="8915400" cy="412305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Break instruction execution into </a:t>
            </a:r>
            <a:r>
              <a:rPr lang="en-US" altLang="en-US" dirty="0" smtClean="0">
                <a:solidFill>
                  <a:srgbClr val="FF0000"/>
                </a:solidFill>
              </a:rPr>
              <a:t>five steps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Instruction fetch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Instruction decode, register read, target address for jump/branch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Execution, memory address calculation, or branch outcome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Memory access or ALU instruction completion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Load instruction completion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One clock cycle per step </a:t>
            </a:r>
            <a:r>
              <a:rPr lang="en-US" altLang="en-US" dirty="0" smtClean="0">
                <a:solidFill>
                  <a:schemeClr val="tx2"/>
                </a:solidFill>
              </a:rPr>
              <a:t>(clock cycle is reduced)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First 2 steps are the same for all instructions</a:t>
            </a:r>
            <a:endParaRPr lang="en-US" altLang="en-US" dirty="0" smtClean="0"/>
          </a:p>
        </p:txBody>
      </p:sp>
      <p:graphicFrame>
        <p:nvGraphicFramePr>
          <p:cNvPr id="89809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30059"/>
              </p:ext>
            </p:extLst>
          </p:nvPr>
        </p:nvGraphicFramePr>
        <p:xfrm>
          <a:off x="1442906" y="5227002"/>
          <a:ext cx="7099300" cy="1036638"/>
        </p:xfrm>
        <a:graphic>
          <a:graphicData uri="http://schemas.openxmlformats.org/drawingml/2006/table">
            <a:tbl>
              <a:tblPr/>
              <a:tblGrid>
                <a:gridCol w="2216811"/>
                <a:gridCol w="1449785"/>
                <a:gridCol w="1874573"/>
                <a:gridCol w="1558131"/>
              </a:tblGrid>
              <a:tr h="365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99060" marR="99060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# cycles</a:t>
                      </a:r>
                    </a:p>
                  </a:txBody>
                  <a:tcPr marL="99060" marR="99060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99060" marR="99060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# cycles</a:t>
                      </a:r>
                    </a:p>
                  </a:txBody>
                  <a:tcPr marL="99060" marR="99060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3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 &amp; Store</a:t>
                      </a:r>
                    </a:p>
                  </a:txBody>
                  <a:tcPr marL="99060" marR="99060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9060" marR="99060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</a:t>
                      </a:r>
                    </a:p>
                  </a:txBody>
                  <a:tcPr marL="99060" marR="99060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9060" marR="99060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</a:t>
                      </a:r>
                    </a:p>
                  </a:txBody>
                  <a:tcPr marL="99060" marR="99060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9060" marR="99060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Jump</a:t>
                      </a:r>
                    </a:p>
                  </a:txBody>
                  <a:tcPr marL="99060" marR="99060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9060" marR="99060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0" rIns="0"/>
          <a:lstStyle/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Assume the following operation times for components: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Access time for Instruction and data memories: 200 </a:t>
            </a:r>
            <a:r>
              <a:rPr lang="en-US" altLang="en-US" dirty="0" err="1" smtClean="0"/>
              <a:t>ps</a:t>
            </a:r>
            <a:endParaRPr lang="en-US" altLang="en-US" dirty="0" smtClean="0"/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Delay in ALU and adders: 180 </a:t>
            </a:r>
            <a:r>
              <a:rPr lang="en-US" altLang="en-US" dirty="0" err="1" smtClean="0"/>
              <a:t>ps</a:t>
            </a:r>
            <a:endParaRPr lang="en-US" altLang="en-US" dirty="0" smtClean="0"/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Delay in Decode and Register file access (read or write): 150 </a:t>
            </a:r>
            <a:r>
              <a:rPr lang="en-US" altLang="en-US" dirty="0" err="1" smtClean="0"/>
              <a:t>ps</a:t>
            </a:r>
            <a:endParaRPr lang="en-US" altLang="en-US" dirty="0" smtClean="0"/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Ignore the other delays in PC, mux, extender, and wires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Which of the following would be faster and by how much?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Single-cycle implementation for all instructions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err="1" smtClean="0"/>
              <a:t>Multicycle</a:t>
            </a:r>
            <a:r>
              <a:rPr lang="en-US" altLang="en-US" dirty="0" smtClean="0"/>
              <a:t> implementation optimized for every class of instructions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Assume the following instruction mix: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40% ALU, 20% Loads, 10% stores, 20% branches, &amp; 10% jumps</a:t>
            </a:r>
          </a:p>
        </p:txBody>
      </p:sp>
    </p:spTree>
    <p:extLst>
      <p:ext uri="{BB962C8B-B14F-4D97-AF65-F5344CB8AC3E}">
        <p14:creationId xmlns:p14="http://schemas.microsoft.com/office/powerpoint/2010/main" val="12269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4" name="Group 68"/>
          <p:cNvGraphicFramePr>
            <a:graphicFrameLocks/>
          </p:cNvGraphicFramePr>
          <p:nvPr/>
        </p:nvGraphicFramePr>
        <p:xfrm>
          <a:off x="495300" y="1143003"/>
          <a:ext cx="8915401" cy="2268539"/>
        </p:xfrm>
        <a:graphic>
          <a:graphicData uri="http://schemas.openxmlformats.org/drawingml/2006/table">
            <a:tbl>
              <a:tblPr/>
              <a:tblGrid>
                <a:gridCol w="1172898"/>
                <a:gridCol w="1313921"/>
                <a:gridCol w="1148821"/>
                <a:gridCol w="1303602"/>
                <a:gridCol w="1423988"/>
                <a:gridCol w="1178058"/>
                <a:gridCol w="1374113"/>
              </a:tblGrid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Memory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Memory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680 ps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880 ps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730 ps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530 ps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Jump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350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67"/>
          <p:cNvSpPr>
            <a:spLocks noChangeArrowheads="1"/>
          </p:cNvSpPr>
          <p:nvPr/>
        </p:nvSpPr>
        <p:spPr bwMode="auto">
          <a:xfrm>
            <a:off x="507341" y="3674748"/>
            <a:ext cx="889132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60000"/>
              </a:spcBef>
              <a:buFont typeface="Wingdings" pitchFamily="2" charset="2"/>
              <a:buChar char="v"/>
            </a:pPr>
            <a:r>
              <a:rPr lang="en-US" altLang="en-US" sz="2000" dirty="0"/>
              <a:t>For fixed single-cycle implementation:</a:t>
            </a:r>
          </a:p>
          <a:p>
            <a:pPr lvl="1" eaLnBrk="1" hangingPunct="1">
              <a:spcBef>
                <a:spcPct val="60000"/>
              </a:spcBef>
              <a:buFont typeface="Wingdings" pitchFamily="2" charset="2"/>
              <a:buChar char="²"/>
            </a:pPr>
            <a:r>
              <a:rPr lang="en-US" altLang="en-US" dirty="0"/>
              <a:t>Clock cycle =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Char char="v"/>
            </a:pPr>
            <a:r>
              <a:rPr lang="en-US" altLang="en-US" sz="2000" dirty="0"/>
              <a:t>For multi-cycle implementation:</a:t>
            </a:r>
          </a:p>
          <a:p>
            <a:pPr lvl="1" eaLnBrk="1" hangingPunct="1">
              <a:spcBef>
                <a:spcPct val="60000"/>
              </a:spcBef>
              <a:buFont typeface="Wingdings" pitchFamily="2" charset="2"/>
              <a:buChar char="²"/>
            </a:pPr>
            <a:r>
              <a:rPr lang="en-US" altLang="en-US" dirty="0"/>
              <a:t>Clock cycle =</a:t>
            </a:r>
          </a:p>
          <a:p>
            <a:pPr lvl="1" eaLnBrk="1" hangingPunct="1">
              <a:spcBef>
                <a:spcPct val="60000"/>
              </a:spcBef>
              <a:buFont typeface="Wingdings" pitchFamily="2" charset="2"/>
              <a:buChar char="²"/>
            </a:pPr>
            <a:r>
              <a:rPr lang="en-US" altLang="en-US" dirty="0"/>
              <a:t>Average CPI =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Char char="v"/>
            </a:pPr>
            <a:r>
              <a:rPr lang="en-US" altLang="en-US" sz="2000" dirty="0"/>
              <a:t>Speedup =</a:t>
            </a:r>
          </a:p>
        </p:txBody>
      </p:sp>
      <p:sp>
        <p:nvSpPr>
          <p:cNvPr id="6" name="Rectangle 71"/>
          <p:cNvSpPr>
            <a:spLocks noChangeArrowheads="1"/>
          </p:cNvSpPr>
          <p:nvPr/>
        </p:nvSpPr>
        <p:spPr bwMode="auto">
          <a:xfrm>
            <a:off x="2963200" y="5509896"/>
            <a:ext cx="46730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0.4×4 + 0.2×5 + 0.1×4+ 0.2×3 + 0.1×2 = 3.8</a:t>
            </a:r>
          </a:p>
        </p:txBody>
      </p:sp>
      <p:sp>
        <p:nvSpPr>
          <p:cNvPr id="7" name="Rectangle 72"/>
          <p:cNvSpPr>
            <a:spLocks noChangeArrowheads="1"/>
          </p:cNvSpPr>
          <p:nvPr/>
        </p:nvSpPr>
        <p:spPr bwMode="auto">
          <a:xfrm>
            <a:off x="2808421" y="5071746"/>
            <a:ext cx="62311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max (200, 150, 180) = 200 ps (maximum delay at any step)</a:t>
            </a:r>
          </a:p>
        </p:txBody>
      </p:sp>
      <p:sp>
        <p:nvSpPr>
          <p:cNvPr id="8" name="Rectangle 73"/>
          <p:cNvSpPr>
            <a:spLocks noChangeArrowheads="1"/>
          </p:cNvSpPr>
          <p:nvPr/>
        </p:nvSpPr>
        <p:spPr bwMode="auto">
          <a:xfrm>
            <a:off x="2808420" y="4141471"/>
            <a:ext cx="55964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880 ps determined by longest delay (load instruction)</a:t>
            </a:r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2221971" y="5976620"/>
            <a:ext cx="5482696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880 ps / (3.8 × 200 ps) = 880 / 760 = 1.16</a:t>
            </a:r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5101590" y="2789238"/>
            <a:ext cx="2876525" cy="215900"/>
            <a:chOff x="4618395" y="2788920"/>
            <a:chExt cx="2654102" cy="215900"/>
          </a:xfrm>
        </p:grpSpPr>
        <p:sp>
          <p:nvSpPr>
            <p:cNvPr id="11" name="Text Box 70"/>
            <p:cNvSpPr txBox="1">
              <a:spLocks noChangeArrowheads="1"/>
            </p:cNvSpPr>
            <p:nvPr/>
          </p:nvSpPr>
          <p:spPr bwMode="auto">
            <a:xfrm>
              <a:off x="4983997" y="2788920"/>
              <a:ext cx="2288500" cy="21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dirty="0"/>
                <a:t>Compare and </a:t>
              </a:r>
              <a:r>
                <a:rPr lang="en-US" altLang="en-US" sz="1600" dirty="0" smtClean="0"/>
                <a:t>update PC</a:t>
              </a:r>
              <a:endParaRPr lang="en-US" altLang="en-US" sz="1600" dirty="0"/>
            </a:p>
          </p:txBody>
        </p:sp>
        <p:sp>
          <p:nvSpPr>
            <p:cNvPr id="12" name="Line 69"/>
            <p:cNvSpPr>
              <a:spLocks noChangeShapeType="1"/>
            </p:cNvSpPr>
            <p:nvPr/>
          </p:nvSpPr>
          <p:spPr bwMode="auto">
            <a:xfrm flipH="1">
              <a:off x="4618395" y="2896870"/>
              <a:ext cx="3405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"/>
          <p:cNvGrpSpPr>
            <a:grpSpLocks/>
          </p:cNvGrpSpPr>
          <p:nvPr/>
        </p:nvGrpSpPr>
        <p:grpSpPr bwMode="auto">
          <a:xfrm>
            <a:off x="3900487" y="3141663"/>
            <a:ext cx="2786063" cy="215900"/>
            <a:chOff x="3600450" y="3141663"/>
            <a:chExt cx="2572305" cy="215900"/>
          </a:xfrm>
        </p:grpSpPr>
        <p:sp>
          <p:nvSpPr>
            <p:cNvPr id="14" name="Line 69"/>
            <p:cNvSpPr>
              <a:spLocks noChangeShapeType="1"/>
            </p:cNvSpPr>
            <p:nvPr/>
          </p:nvSpPr>
          <p:spPr bwMode="auto">
            <a:xfrm flipH="1">
              <a:off x="3600450" y="3249613"/>
              <a:ext cx="2858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70"/>
            <p:cNvSpPr txBox="1">
              <a:spLocks noChangeArrowheads="1"/>
            </p:cNvSpPr>
            <p:nvPr/>
          </p:nvSpPr>
          <p:spPr bwMode="auto">
            <a:xfrm>
              <a:off x="3909126" y="3141663"/>
              <a:ext cx="2263629" cy="21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dirty="0"/>
                <a:t>Decode and </a:t>
              </a:r>
              <a:r>
                <a:rPr lang="en-US" altLang="en-US" sz="1600" dirty="0" smtClean="0"/>
                <a:t>update PC</a:t>
              </a:r>
              <a:endParaRPr lang="en-US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65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1187450"/>
            <a:ext cx="8915400" cy="5099050"/>
          </a:xfrm>
        </p:spPr>
        <p:txBody>
          <a:bodyPr/>
          <a:lstStyle/>
          <a:p>
            <a:pPr marL="342900" indent="-342900" eaLnBrk="1" hangingPunct="1">
              <a:spcBef>
                <a:spcPct val="130000"/>
              </a:spcBef>
            </a:pPr>
            <a:r>
              <a:rPr lang="en-US" altLang="en-US" smtClean="0"/>
              <a:t>Laundry Example: Three Stages</a:t>
            </a:r>
          </a:p>
          <a:p>
            <a:pPr marL="342900" indent="-342900" eaLnBrk="1" hangingPunct="1">
              <a:spcBef>
                <a:spcPct val="130000"/>
              </a:spcBef>
              <a:buFont typeface="Wingdings" pitchFamily="2" charset="2"/>
              <a:buAutoNum type="arabicPeriod"/>
            </a:pPr>
            <a:r>
              <a:rPr lang="en-US" altLang="en-US" smtClean="0"/>
              <a:t>Wash dirty load of clothes</a:t>
            </a:r>
          </a:p>
          <a:p>
            <a:pPr marL="342900" indent="-342900" eaLnBrk="1" hangingPunct="1">
              <a:spcBef>
                <a:spcPct val="130000"/>
              </a:spcBef>
              <a:buFont typeface="Wingdings" pitchFamily="2" charset="2"/>
              <a:buAutoNum type="arabicPeriod"/>
            </a:pPr>
            <a:r>
              <a:rPr lang="en-US" altLang="en-US" smtClean="0"/>
              <a:t>Dry wet clothes</a:t>
            </a:r>
          </a:p>
          <a:p>
            <a:pPr marL="342900" indent="-342900" eaLnBrk="1" hangingPunct="1">
              <a:spcBef>
                <a:spcPct val="130000"/>
              </a:spcBef>
              <a:buFont typeface="Wingdings" pitchFamily="2" charset="2"/>
              <a:buAutoNum type="arabicPeriod"/>
            </a:pPr>
            <a:r>
              <a:rPr lang="en-US" altLang="en-US" smtClean="0"/>
              <a:t>Fold and put clothes into drawers</a:t>
            </a:r>
          </a:p>
          <a:p>
            <a:pPr marL="342900" indent="-342900" eaLnBrk="1" hangingPunct="1">
              <a:spcBef>
                <a:spcPct val="130000"/>
              </a:spcBef>
            </a:pPr>
            <a:r>
              <a:rPr lang="en-US" altLang="en-US" smtClean="0"/>
              <a:t>Each stage takes 30 minutes to complete</a:t>
            </a:r>
          </a:p>
          <a:p>
            <a:pPr marL="342900" indent="-342900" eaLnBrk="1" hangingPunct="1">
              <a:spcBef>
                <a:spcPct val="130000"/>
              </a:spcBef>
            </a:pPr>
            <a:r>
              <a:rPr lang="en-US" altLang="en-US" smtClean="0"/>
              <a:t>Four loads of clothes to wash, dry, and fold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8138751" y="2651125"/>
            <a:ext cx="729192" cy="800100"/>
            <a:chOff x="4012" y="2316"/>
            <a:chExt cx="424" cy="504"/>
          </a:xfrm>
        </p:grpSpPr>
        <p:grpSp>
          <p:nvGrpSpPr>
            <p:cNvPr id="5149" name="Group 4"/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5152" name="AutoShape 5"/>
              <p:cNvSpPr>
                <a:spLocks noChangeArrowheads="1"/>
              </p:cNvSpPr>
              <p:nvPr/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53" name="AutoShape 6"/>
              <p:cNvSpPr>
                <a:spLocks noChangeArrowheads="1"/>
              </p:cNvSpPr>
              <p:nvPr/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50" name="Oval 7"/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1" name="AutoShape 8"/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124" name="Group 9"/>
          <p:cNvGrpSpPr>
            <a:grpSpLocks/>
          </p:cNvGrpSpPr>
          <p:nvPr/>
        </p:nvGrpSpPr>
        <p:grpSpPr bwMode="auto">
          <a:xfrm>
            <a:off x="8130151" y="3703639"/>
            <a:ext cx="717154" cy="649287"/>
            <a:chOff x="4341" y="2964"/>
            <a:chExt cx="452" cy="409"/>
          </a:xfrm>
        </p:grpSpPr>
        <p:grpSp>
          <p:nvGrpSpPr>
            <p:cNvPr id="5142" name="Group 10"/>
            <p:cNvGrpSpPr>
              <a:grpSpLocks/>
            </p:cNvGrpSpPr>
            <p:nvPr/>
          </p:nvGrpSpPr>
          <p:grpSpPr bwMode="auto">
            <a:xfrm>
              <a:off x="4343" y="3157"/>
              <a:ext cx="450" cy="216"/>
              <a:chOff x="4009" y="3157"/>
              <a:chExt cx="415" cy="216"/>
            </a:xfrm>
          </p:grpSpPr>
          <p:sp>
            <p:nvSpPr>
              <p:cNvPr id="5145" name="Freeform 11"/>
              <p:cNvSpPr>
                <a:spLocks/>
              </p:cNvSpPr>
              <p:nvPr/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0000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6" name="Rectangle 12"/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47" name="Rectangle 13"/>
              <p:cNvSpPr>
                <a:spLocks noChangeArrowheads="1"/>
              </p:cNvSpPr>
              <p:nvPr/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48" name="Rectangle 14"/>
              <p:cNvSpPr>
                <a:spLocks noChangeArrowheads="1"/>
              </p:cNvSpPr>
              <p:nvPr/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43" name="Oval 15"/>
            <p:cNvSpPr>
              <a:spLocks noChangeArrowheads="1"/>
            </p:cNvSpPr>
            <p:nvPr/>
          </p:nvSpPr>
          <p:spPr bwMode="auto">
            <a:xfrm>
              <a:off x="4432" y="2964"/>
              <a:ext cx="60" cy="55"/>
            </a:xfrm>
            <a:prstGeom prst="ellipse">
              <a:avLst/>
            </a:prstGeom>
            <a:solidFill>
              <a:srgbClr val="000099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4" name="Freeform 16"/>
            <p:cNvSpPr>
              <a:spLocks/>
            </p:cNvSpPr>
            <p:nvPr/>
          </p:nvSpPr>
          <p:spPr bwMode="auto">
            <a:xfrm>
              <a:off x="4341" y="3041"/>
              <a:ext cx="235" cy="332"/>
            </a:xfrm>
            <a:custGeom>
              <a:avLst/>
              <a:gdLst>
                <a:gd name="T0" fmla="*/ 2 w 217"/>
                <a:gd name="T1" fmla="*/ 153 h 332"/>
                <a:gd name="T2" fmla="*/ 1 w 217"/>
                <a:gd name="T3" fmla="*/ 157 h 332"/>
                <a:gd name="T4" fmla="*/ 0 w 217"/>
                <a:gd name="T5" fmla="*/ 163 h 332"/>
                <a:gd name="T6" fmla="*/ 0 w 217"/>
                <a:gd name="T7" fmla="*/ 168 h 332"/>
                <a:gd name="T8" fmla="*/ 2 w 217"/>
                <a:gd name="T9" fmla="*/ 174 h 332"/>
                <a:gd name="T10" fmla="*/ 5 w 217"/>
                <a:gd name="T11" fmla="*/ 179 h 332"/>
                <a:gd name="T12" fmla="*/ 21 w 217"/>
                <a:gd name="T13" fmla="*/ 183 h 332"/>
                <a:gd name="T14" fmla="*/ 31 w 217"/>
                <a:gd name="T15" fmla="*/ 186 h 332"/>
                <a:gd name="T16" fmla="*/ 40 w 217"/>
                <a:gd name="T17" fmla="*/ 186 h 332"/>
                <a:gd name="T18" fmla="*/ 55 w 217"/>
                <a:gd name="T19" fmla="*/ 186 h 332"/>
                <a:gd name="T20" fmla="*/ 341 w 217"/>
                <a:gd name="T21" fmla="*/ 331 h 332"/>
                <a:gd name="T22" fmla="*/ 428 w 217"/>
                <a:gd name="T23" fmla="*/ 159 h 332"/>
                <a:gd name="T24" fmla="*/ 427 w 217"/>
                <a:gd name="T25" fmla="*/ 155 h 332"/>
                <a:gd name="T26" fmla="*/ 426 w 217"/>
                <a:gd name="T27" fmla="*/ 152 h 332"/>
                <a:gd name="T28" fmla="*/ 415 w 217"/>
                <a:gd name="T29" fmla="*/ 149 h 332"/>
                <a:gd name="T30" fmla="*/ 409 w 217"/>
                <a:gd name="T31" fmla="*/ 147 h 332"/>
                <a:gd name="T32" fmla="*/ 400 w 217"/>
                <a:gd name="T33" fmla="*/ 145 h 332"/>
                <a:gd name="T34" fmla="*/ 384 w 217"/>
                <a:gd name="T35" fmla="*/ 145 h 332"/>
                <a:gd name="T36" fmla="*/ 378 w 217"/>
                <a:gd name="T37" fmla="*/ 145 h 332"/>
                <a:gd name="T38" fmla="*/ 369 w 217"/>
                <a:gd name="T39" fmla="*/ 145 h 332"/>
                <a:gd name="T40" fmla="*/ 250 w 217"/>
                <a:gd name="T41" fmla="*/ 84 h 332"/>
                <a:gd name="T42" fmla="*/ 484 w 217"/>
                <a:gd name="T43" fmla="*/ 104 h 332"/>
                <a:gd name="T44" fmla="*/ 488 w 217"/>
                <a:gd name="T45" fmla="*/ 103 h 332"/>
                <a:gd name="T46" fmla="*/ 499 w 217"/>
                <a:gd name="T47" fmla="*/ 103 h 332"/>
                <a:gd name="T48" fmla="*/ 508 w 217"/>
                <a:gd name="T49" fmla="*/ 100 h 332"/>
                <a:gd name="T50" fmla="*/ 514 w 217"/>
                <a:gd name="T51" fmla="*/ 97 h 332"/>
                <a:gd name="T52" fmla="*/ 519 w 217"/>
                <a:gd name="T53" fmla="*/ 93 h 332"/>
                <a:gd name="T54" fmla="*/ 520 w 217"/>
                <a:gd name="T55" fmla="*/ 88 h 332"/>
                <a:gd name="T56" fmla="*/ 519 w 217"/>
                <a:gd name="T57" fmla="*/ 83 h 332"/>
                <a:gd name="T58" fmla="*/ 510 w 217"/>
                <a:gd name="T59" fmla="*/ 79 h 332"/>
                <a:gd name="T60" fmla="*/ 504 w 217"/>
                <a:gd name="T61" fmla="*/ 76 h 332"/>
                <a:gd name="T62" fmla="*/ 493 w 217"/>
                <a:gd name="T63" fmla="*/ 73 h 332"/>
                <a:gd name="T64" fmla="*/ 486 w 217"/>
                <a:gd name="T65" fmla="*/ 72 h 332"/>
                <a:gd name="T66" fmla="*/ 327 w 217"/>
                <a:gd name="T67" fmla="*/ 72 h 332"/>
                <a:gd name="T68" fmla="*/ 298 w 217"/>
                <a:gd name="T69" fmla="*/ 47 h 332"/>
                <a:gd name="T70" fmla="*/ 300 w 217"/>
                <a:gd name="T71" fmla="*/ 41 h 332"/>
                <a:gd name="T72" fmla="*/ 303 w 217"/>
                <a:gd name="T73" fmla="*/ 34 h 332"/>
                <a:gd name="T74" fmla="*/ 303 w 217"/>
                <a:gd name="T75" fmla="*/ 27 h 332"/>
                <a:gd name="T76" fmla="*/ 298 w 217"/>
                <a:gd name="T77" fmla="*/ 21 h 332"/>
                <a:gd name="T78" fmla="*/ 295 w 217"/>
                <a:gd name="T79" fmla="*/ 17 h 332"/>
                <a:gd name="T80" fmla="*/ 291 w 217"/>
                <a:gd name="T81" fmla="*/ 12 h 332"/>
                <a:gd name="T82" fmla="*/ 275 w 217"/>
                <a:gd name="T83" fmla="*/ 8 h 332"/>
                <a:gd name="T84" fmla="*/ 266 w 217"/>
                <a:gd name="T85" fmla="*/ 4 h 332"/>
                <a:gd name="T86" fmla="*/ 250 w 217"/>
                <a:gd name="T87" fmla="*/ 1 h 332"/>
                <a:gd name="T88" fmla="*/ 232 w 217"/>
                <a:gd name="T89" fmla="*/ 0 h 332"/>
                <a:gd name="T90" fmla="*/ 218 w 217"/>
                <a:gd name="T91" fmla="*/ 0 h 332"/>
                <a:gd name="T92" fmla="*/ 201 w 217"/>
                <a:gd name="T93" fmla="*/ 1 h 332"/>
                <a:gd name="T94" fmla="*/ 183 w 217"/>
                <a:gd name="T95" fmla="*/ 3 h 332"/>
                <a:gd name="T96" fmla="*/ 168 w 217"/>
                <a:gd name="T97" fmla="*/ 7 h 332"/>
                <a:gd name="T98" fmla="*/ 156 w 217"/>
                <a:gd name="T99" fmla="*/ 13 h 332"/>
                <a:gd name="T100" fmla="*/ 151 w 217"/>
                <a:gd name="T101" fmla="*/ 19 h 332"/>
                <a:gd name="T102" fmla="*/ 142 w 217"/>
                <a:gd name="T103" fmla="*/ 25 h 33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7" h="332">
                  <a:moveTo>
                    <a:pt x="59" y="25"/>
                  </a:moveTo>
                  <a:lnTo>
                    <a:pt x="2" y="153"/>
                  </a:lnTo>
                  <a:lnTo>
                    <a:pt x="1" y="155"/>
                  </a:lnTo>
                  <a:lnTo>
                    <a:pt x="1" y="157"/>
                  </a:lnTo>
                  <a:lnTo>
                    <a:pt x="0" y="159"/>
                  </a:lnTo>
                  <a:lnTo>
                    <a:pt x="0" y="163"/>
                  </a:lnTo>
                  <a:lnTo>
                    <a:pt x="0" y="165"/>
                  </a:lnTo>
                  <a:lnTo>
                    <a:pt x="0" y="168"/>
                  </a:lnTo>
                  <a:lnTo>
                    <a:pt x="1" y="171"/>
                  </a:lnTo>
                  <a:lnTo>
                    <a:pt x="2" y="174"/>
                  </a:lnTo>
                  <a:lnTo>
                    <a:pt x="3" y="176"/>
                  </a:lnTo>
                  <a:lnTo>
                    <a:pt x="5" y="179"/>
                  </a:lnTo>
                  <a:lnTo>
                    <a:pt x="7" y="181"/>
                  </a:lnTo>
                  <a:lnTo>
                    <a:pt x="9" y="183"/>
                  </a:lnTo>
                  <a:lnTo>
                    <a:pt x="12" y="184"/>
                  </a:lnTo>
                  <a:lnTo>
                    <a:pt x="14" y="186"/>
                  </a:lnTo>
                  <a:lnTo>
                    <a:pt x="15" y="186"/>
                  </a:lnTo>
                  <a:lnTo>
                    <a:pt x="17" y="186"/>
                  </a:lnTo>
                  <a:lnTo>
                    <a:pt x="20" y="186"/>
                  </a:lnTo>
                  <a:lnTo>
                    <a:pt x="23" y="186"/>
                  </a:lnTo>
                  <a:lnTo>
                    <a:pt x="141" y="186"/>
                  </a:lnTo>
                  <a:lnTo>
                    <a:pt x="141" y="331"/>
                  </a:lnTo>
                  <a:lnTo>
                    <a:pt x="178" y="331"/>
                  </a:lnTo>
                  <a:lnTo>
                    <a:pt x="178" y="159"/>
                  </a:lnTo>
                  <a:lnTo>
                    <a:pt x="178" y="157"/>
                  </a:lnTo>
                  <a:lnTo>
                    <a:pt x="177" y="155"/>
                  </a:lnTo>
                  <a:lnTo>
                    <a:pt x="176" y="153"/>
                  </a:lnTo>
                  <a:lnTo>
                    <a:pt x="176" y="152"/>
                  </a:lnTo>
                  <a:lnTo>
                    <a:pt x="175" y="151"/>
                  </a:lnTo>
                  <a:lnTo>
                    <a:pt x="173" y="149"/>
                  </a:lnTo>
                  <a:lnTo>
                    <a:pt x="172" y="148"/>
                  </a:lnTo>
                  <a:lnTo>
                    <a:pt x="170" y="147"/>
                  </a:lnTo>
                  <a:lnTo>
                    <a:pt x="168" y="146"/>
                  </a:lnTo>
                  <a:lnTo>
                    <a:pt x="166" y="145"/>
                  </a:lnTo>
                  <a:lnTo>
                    <a:pt x="164" y="145"/>
                  </a:lnTo>
                  <a:lnTo>
                    <a:pt x="161" y="145"/>
                  </a:lnTo>
                  <a:lnTo>
                    <a:pt x="159" y="145"/>
                  </a:lnTo>
                  <a:lnTo>
                    <a:pt x="157" y="145"/>
                  </a:lnTo>
                  <a:lnTo>
                    <a:pt x="155" y="145"/>
                  </a:lnTo>
                  <a:lnTo>
                    <a:pt x="153" y="145"/>
                  </a:lnTo>
                  <a:lnTo>
                    <a:pt x="85" y="141"/>
                  </a:lnTo>
                  <a:lnTo>
                    <a:pt x="104" y="84"/>
                  </a:lnTo>
                  <a:lnTo>
                    <a:pt x="118" y="104"/>
                  </a:lnTo>
                  <a:lnTo>
                    <a:pt x="201" y="104"/>
                  </a:lnTo>
                  <a:lnTo>
                    <a:pt x="203" y="103"/>
                  </a:lnTo>
                  <a:lnTo>
                    <a:pt x="204" y="103"/>
                  </a:lnTo>
                  <a:lnTo>
                    <a:pt x="206" y="103"/>
                  </a:lnTo>
                  <a:lnTo>
                    <a:pt x="207" y="103"/>
                  </a:lnTo>
                  <a:lnTo>
                    <a:pt x="209" y="101"/>
                  </a:lnTo>
                  <a:lnTo>
                    <a:pt x="211" y="100"/>
                  </a:lnTo>
                  <a:lnTo>
                    <a:pt x="212" y="98"/>
                  </a:lnTo>
                  <a:lnTo>
                    <a:pt x="214" y="97"/>
                  </a:lnTo>
                  <a:lnTo>
                    <a:pt x="215" y="95"/>
                  </a:lnTo>
                  <a:lnTo>
                    <a:pt x="215" y="93"/>
                  </a:lnTo>
                  <a:lnTo>
                    <a:pt x="216" y="91"/>
                  </a:lnTo>
                  <a:lnTo>
                    <a:pt x="216" y="88"/>
                  </a:lnTo>
                  <a:lnTo>
                    <a:pt x="216" y="85"/>
                  </a:lnTo>
                  <a:lnTo>
                    <a:pt x="215" y="83"/>
                  </a:lnTo>
                  <a:lnTo>
                    <a:pt x="214" y="81"/>
                  </a:lnTo>
                  <a:lnTo>
                    <a:pt x="213" y="79"/>
                  </a:lnTo>
                  <a:lnTo>
                    <a:pt x="211" y="77"/>
                  </a:lnTo>
                  <a:lnTo>
                    <a:pt x="210" y="76"/>
                  </a:lnTo>
                  <a:lnTo>
                    <a:pt x="208" y="74"/>
                  </a:lnTo>
                  <a:lnTo>
                    <a:pt x="206" y="73"/>
                  </a:lnTo>
                  <a:lnTo>
                    <a:pt x="205" y="72"/>
                  </a:lnTo>
                  <a:lnTo>
                    <a:pt x="203" y="72"/>
                  </a:lnTo>
                  <a:lnTo>
                    <a:pt x="201" y="72"/>
                  </a:lnTo>
                  <a:lnTo>
                    <a:pt x="137" y="72"/>
                  </a:lnTo>
                  <a:lnTo>
                    <a:pt x="123" y="49"/>
                  </a:lnTo>
                  <a:lnTo>
                    <a:pt x="125" y="47"/>
                  </a:lnTo>
                  <a:lnTo>
                    <a:pt x="126" y="44"/>
                  </a:lnTo>
                  <a:lnTo>
                    <a:pt x="126" y="41"/>
                  </a:lnTo>
                  <a:lnTo>
                    <a:pt x="127" y="38"/>
                  </a:lnTo>
                  <a:lnTo>
                    <a:pt x="127" y="34"/>
                  </a:lnTo>
                  <a:lnTo>
                    <a:pt x="127" y="31"/>
                  </a:lnTo>
                  <a:lnTo>
                    <a:pt x="127" y="27"/>
                  </a:lnTo>
                  <a:lnTo>
                    <a:pt x="126" y="24"/>
                  </a:lnTo>
                  <a:lnTo>
                    <a:pt x="125" y="21"/>
                  </a:lnTo>
                  <a:lnTo>
                    <a:pt x="124" y="20"/>
                  </a:lnTo>
                  <a:lnTo>
                    <a:pt x="123" y="17"/>
                  </a:lnTo>
                  <a:lnTo>
                    <a:pt x="122" y="15"/>
                  </a:lnTo>
                  <a:lnTo>
                    <a:pt x="120" y="12"/>
                  </a:lnTo>
                  <a:lnTo>
                    <a:pt x="118" y="10"/>
                  </a:lnTo>
                  <a:lnTo>
                    <a:pt x="115" y="8"/>
                  </a:lnTo>
                  <a:lnTo>
                    <a:pt x="113" y="6"/>
                  </a:lnTo>
                  <a:lnTo>
                    <a:pt x="110" y="4"/>
                  </a:lnTo>
                  <a:lnTo>
                    <a:pt x="107" y="3"/>
                  </a:lnTo>
                  <a:lnTo>
                    <a:pt x="104" y="1"/>
                  </a:lnTo>
                  <a:lnTo>
                    <a:pt x="100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8" y="0"/>
                  </a:lnTo>
                  <a:lnTo>
                    <a:pt x="84" y="1"/>
                  </a:lnTo>
                  <a:lnTo>
                    <a:pt x="81" y="2"/>
                  </a:lnTo>
                  <a:lnTo>
                    <a:pt x="77" y="3"/>
                  </a:lnTo>
                  <a:lnTo>
                    <a:pt x="74" y="5"/>
                  </a:lnTo>
                  <a:lnTo>
                    <a:pt x="70" y="7"/>
                  </a:lnTo>
                  <a:lnTo>
                    <a:pt x="68" y="10"/>
                  </a:lnTo>
                  <a:lnTo>
                    <a:pt x="66" y="13"/>
                  </a:lnTo>
                  <a:lnTo>
                    <a:pt x="64" y="15"/>
                  </a:lnTo>
                  <a:lnTo>
                    <a:pt x="62" y="19"/>
                  </a:lnTo>
                  <a:lnTo>
                    <a:pt x="60" y="21"/>
                  </a:lnTo>
                  <a:lnTo>
                    <a:pt x="59" y="25"/>
                  </a:lnTo>
                </a:path>
              </a:pathLst>
            </a:custGeom>
            <a:solidFill>
              <a:srgbClr val="0000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17"/>
          <p:cNvGrpSpPr>
            <a:grpSpLocks/>
          </p:cNvGrpSpPr>
          <p:nvPr/>
        </p:nvGrpSpPr>
        <p:grpSpPr bwMode="auto">
          <a:xfrm>
            <a:off x="8152509" y="1600200"/>
            <a:ext cx="729192" cy="800100"/>
            <a:chOff x="4020" y="1580"/>
            <a:chExt cx="424" cy="504"/>
          </a:xfrm>
        </p:grpSpPr>
        <p:grpSp>
          <p:nvGrpSpPr>
            <p:cNvPr id="5136" name="Group 18"/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5138" name="Group 19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5140" name="AutoShape 20"/>
                <p:cNvSpPr>
                  <a:spLocks noChangeArrowheads="1"/>
                </p:cNvSpPr>
                <p:nvPr/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141" name="AutoShape 21"/>
                <p:cNvSpPr>
                  <a:spLocks noChangeArrowheads="1"/>
                </p:cNvSpPr>
                <p:nvPr/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5139" name="AutoShape 22"/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137" name="Oval 23"/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126" name="Group 24"/>
          <p:cNvGrpSpPr>
            <a:grpSpLocks/>
          </p:cNvGrpSpPr>
          <p:nvPr/>
        </p:nvGrpSpPr>
        <p:grpSpPr bwMode="auto">
          <a:xfrm>
            <a:off x="7956454" y="4724402"/>
            <a:ext cx="1198694" cy="1085851"/>
            <a:chOff x="4841" y="3236"/>
            <a:chExt cx="756" cy="684"/>
          </a:xfrm>
        </p:grpSpPr>
        <p:sp>
          <p:nvSpPr>
            <p:cNvPr id="5128" name="Freeform 25"/>
            <p:cNvSpPr>
              <a:spLocks/>
            </p:cNvSpPr>
            <p:nvPr/>
          </p:nvSpPr>
          <p:spPr bwMode="auto">
            <a:xfrm>
              <a:off x="4841" y="3236"/>
              <a:ext cx="356" cy="295"/>
            </a:xfrm>
            <a:custGeom>
              <a:avLst/>
              <a:gdLst>
                <a:gd name="T0" fmla="*/ 222 w 329"/>
                <a:gd name="T1" fmla="*/ 14 h 295"/>
                <a:gd name="T2" fmla="*/ 372 w 329"/>
                <a:gd name="T3" fmla="*/ 16 h 295"/>
                <a:gd name="T4" fmla="*/ 531 w 329"/>
                <a:gd name="T5" fmla="*/ 0 h 295"/>
                <a:gd name="T6" fmla="*/ 725 w 329"/>
                <a:gd name="T7" fmla="*/ 0 h 295"/>
                <a:gd name="T8" fmla="*/ 512 w 329"/>
                <a:gd name="T9" fmla="*/ 84 h 295"/>
                <a:gd name="T10" fmla="*/ 570 w 329"/>
                <a:gd name="T11" fmla="*/ 89 h 295"/>
                <a:gd name="T12" fmla="*/ 628 w 329"/>
                <a:gd name="T13" fmla="*/ 99 h 295"/>
                <a:gd name="T14" fmla="*/ 680 w 329"/>
                <a:gd name="T15" fmla="*/ 111 h 295"/>
                <a:gd name="T16" fmla="*/ 720 w 329"/>
                <a:gd name="T17" fmla="*/ 126 h 295"/>
                <a:gd name="T18" fmla="*/ 753 w 329"/>
                <a:gd name="T19" fmla="*/ 144 h 295"/>
                <a:gd name="T20" fmla="*/ 775 w 329"/>
                <a:gd name="T21" fmla="*/ 165 h 295"/>
                <a:gd name="T22" fmla="*/ 782 w 329"/>
                <a:gd name="T23" fmla="*/ 187 h 295"/>
                <a:gd name="T24" fmla="*/ 774 w 329"/>
                <a:gd name="T25" fmla="*/ 210 h 295"/>
                <a:gd name="T26" fmla="*/ 755 w 329"/>
                <a:gd name="T27" fmla="*/ 228 h 295"/>
                <a:gd name="T28" fmla="*/ 723 w 329"/>
                <a:gd name="T29" fmla="*/ 247 h 295"/>
                <a:gd name="T30" fmla="*/ 668 w 329"/>
                <a:gd name="T31" fmla="*/ 267 h 295"/>
                <a:gd name="T32" fmla="*/ 614 w 329"/>
                <a:gd name="T33" fmla="*/ 279 h 295"/>
                <a:gd name="T34" fmla="*/ 565 w 329"/>
                <a:gd name="T35" fmla="*/ 287 h 295"/>
                <a:gd name="T36" fmla="*/ 512 w 329"/>
                <a:gd name="T37" fmla="*/ 292 h 295"/>
                <a:gd name="T38" fmla="*/ 451 w 329"/>
                <a:gd name="T39" fmla="*/ 294 h 295"/>
                <a:gd name="T40" fmla="*/ 291 w 329"/>
                <a:gd name="T41" fmla="*/ 293 h 295"/>
                <a:gd name="T42" fmla="*/ 214 w 329"/>
                <a:gd name="T43" fmla="*/ 287 h 295"/>
                <a:gd name="T44" fmla="*/ 133 w 329"/>
                <a:gd name="T45" fmla="*/ 272 h 295"/>
                <a:gd name="T46" fmla="*/ 71 w 329"/>
                <a:gd name="T47" fmla="*/ 253 h 295"/>
                <a:gd name="T48" fmla="*/ 29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31 w 329"/>
                <a:gd name="T57" fmla="*/ 141 h 295"/>
                <a:gd name="T58" fmla="*/ 83 w 329"/>
                <a:gd name="T59" fmla="*/ 118 h 295"/>
                <a:gd name="T60" fmla="*/ 151 w 329"/>
                <a:gd name="T61" fmla="*/ 99 h 295"/>
                <a:gd name="T62" fmla="*/ 241 w 329"/>
                <a:gd name="T63" fmla="*/ 86 h 295"/>
                <a:gd name="T64" fmla="*/ 96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Rectangle 26"/>
            <p:cNvSpPr>
              <a:spLocks noChangeArrowheads="1"/>
            </p:cNvSpPr>
            <p:nvPr/>
          </p:nvSpPr>
          <p:spPr bwMode="auto">
            <a:xfrm>
              <a:off x="4911" y="3286"/>
              <a:ext cx="24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130" name="Freeform 27"/>
            <p:cNvSpPr>
              <a:spLocks/>
            </p:cNvSpPr>
            <p:nvPr/>
          </p:nvSpPr>
          <p:spPr bwMode="auto">
            <a:xfrm>
              <a:off x="5231" y="3236"/>
              <a:ext cx="356" cy="295"/>
            </a:xfrm>
            <a:custGeom>
              <a:avLst/>
              <a:gdLst>
                <a:gd name="T0" fmla="*/ 222 w 329"/>
                <a:gd name="T1" fmla="*/ 14 h 295"/>
                <a:gd name="T2" fmla="*/ 372 w 329"/>
                <a:gd name="T3" fmla="*/ 16 h 295"/>
                <a:gd name="T4" fmla="*/ 531 w 329"/>
                <a:gd name="T5" fmla="*/ 0 h 295"/>
                <a:gd name="T6" fmla="*/ 725 w 329"/>
                <a:gd name="T7" fmla="*/ 0 h 295"/>
                <a:gd name="T8" fmla="*/ 512 w 329"/>
                <a:gd name="T9" fmla="*/ 84 h 295"/>
                <a:gd name="T10" fmla="*/ 570 w 329"/>
                <a:gd name="T11" fmla="*/ 89 h 295"/>
                <a:gd name="T12" fmla="*/ 628 w 329"/>
                <a:gd name="T13" fmla="*/ 99 h 295"/>
                <a:gd name="T14" fmla="*/ 680 w 329"/>
                <a:gd name="T15" fmla="*/ 111 h 295"/>
                <a:gd name="T16" fmla="*/ 720 w 329"/>
                <a:gd name="T17" fmla="*/ 126 h 295"/>
                <a:gd name="T18" fmla="*/ 753 w 329"/>
                <a:gd name="T19" fmla="*/ 144 h 295"/>
                <a:gd name="T20" fmla="*/ 775 w 329"/>
                <a:gd name="T21" fmla="*/ 165 h 295"/>
                <a:gd name="T22" fmla="*/ 782 w 329"/>
                <a:gd name="T23" fmla="*/ 187 h 295"/>
                <a:gd name="T24" fmla="*/ 774 w 329"/>
                <a:gd name="T25" fmla="*/ 210 h 295"/>
                <a:gd name="T26" fmla="*/ 755 w 329"/>
                <a:gd name="T27" fmla="*/ 228 h 295"/>
                <a:gd name="T28" fmla="*/ 723 w 329"/>
                <a:gd name="T29" fmla="*/ 247 h 295"/>
                <a:gd name="T30" fmla="*/ 668 w 329"/>
                <a:gd name="T31" fmla="*/ 267 h 295"/>
                <a:gd name="T32" fmla="*/ 614 w 329"/>
                <a:gd name="T33" fmla="*/ 279 h 295"/>
                <a:gd name="T34" fmla="*/ 565 w 329"/>
                <a:gd name="T35" fmla="*/ 287 h 295"/>
                <a:gd name="T36" fmla="*/ 512 w 329"/>
                <a:gd name="T37" fmla="*/ 292 h 295"/>
                <a:gd name="T38" fmla="*/ 451 w 329"/>
                <a:gd name="T39" fmla="*/ 294 h 295"/>
                <a:gd name="T40" fmla="*/ 291 w 329"/>
                <a:gd name="T41" fmla="*/ 293 h 295"/>
                <a:gd name="T42" fmla="*/ 214 w 329"/>
                <a:gd name="T43" fmla="*/ 287 h 295"/>
                <a:gd name="T44" fmla="*/ 133 w 329"/>
                <a:gd name="T45" fmla="*/ 272 h 295"/>
                <a:gd name="T46" fmla="*/ 71 w 329"/>
                <a:gd name="T47" fmla="*/ 253 h 295"/>
                <a:gd name="T48" fmla="*/ 29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31 w 329"/>
                <a:gd name="T57" fmla="*/ 141 h 295"/>
                <a:gd name="T58" fmla="*/ 83 w 329"/>
                <a:gd name="T59" fmla="*/ 118 h 295"/>
                <a:gd name="T60" fmla="*/ 151 w 329"/>
                <a:gd name="T61" fmla="*/ 99 h 295"/>
                <a:gd name="T62" fmla="*/ 241 w 329"/>
                <a:gd name="T63" fmla="*/ 86 h 295"/>
                <a:gd name="T64" fmla="*/ 96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Rectangle 28"/>
            <p:cNvSpPr>
              <a:spLocks noChangeArrowheads="1"/>
            </p:cNvSpPr>
            <p:nvPr/>
          </p:nvSpPr>
          <p:spPr bwMode="auto">
            <a:xfrm>
              <a:off x="5300" y="3286"/>
              <a:ext cx="24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132" name="Freeform 29"/>
            <p:cNvSpPr>
              <a:spLocks/>
            </p:cNvSpPr>
            <p:nvPr/>
          </p:nvSpPr>
          <p:spPr bwMode="auto">
            <a:xfrm>
              <a:off x="4860" y="3581"/>
              <a:ext cx="356" cy="295"/>
            </a:xfrm>
            <a:custGeom>
              <a:avLst/>
              <a:gdLst>
                <a:gd name="T0" fmla="*/ 222 w 329"/>
                <a:gd name="T1" fmla="*/ 14 h 295"/>
                <a:gd name="T2" fmla="*/ 372 w 329"/>
                <a:gd name="T3" fmla="*/ 16 h 295"/>
                <a:gd name="T4" fmla="*/ 531 w 329"/>
                <a:gd name="T5" fmla="*/ 0 h 295"/>
                <a:gd name="T6" fmla="*/ 725 w 329"/>
                <a:gd name="T7" fmla="*/ 0 h 295"/>
                <a:gd name="T8" fmla="*/ 512 w 329"/>
                <a:gd name="T9" fmla="*/ 84 h 295"/>
                <a:gd name="T10" fmla="*/ 570 w 329"/>
                <a:gd name="T11" fmla="*/ 89 h 295"/>
                <a:gd name="T12" fmla="*/ 628 w 329"/>
                <a:gd name="T13" fmla="*/ 99 h 295"/>
                <a:gd name="T14" fmla="*/ 680 w 329"/>
                <a:gd name="T15" fmla="*/ 111 h 295"/>
                <a:gd name="T16" fmla="*/ 720 w 329"/>
                <a:gd name="T17" fmla="*/ 126 h 295"/>
                <a:gd name="T18" fmla="*/ 753 w 329"/>
                <a:gd name="T19" fmla="*/ 144 h 295"/>
                <a:gd name="T20" fmla="*/ 775 w 329"/>
                <a:gd name="T21" fmla="*/ 165 h 295"/>
                <a:gd name="T22" fmla="*/ 782 w 329"/>
                <a:gd name="T23" fmla="*/ 187 h 295"/>
                <a:gd name="T24" fmla="*/ 774 w 329"/>
                <a:gd name="T25" fmla="*/ 210 h 295"/>
                <a:gd name="T26" fmla="*/ 755 w 329"/>
                <a:gd name="T27" fmla="*/ 228 h 295"/>
                <a:gd name="T28" fmla="*/ 723 w 329"/>
                <a:gd name="T29" fmla="*/ 247 h 295"/>
                <a:gd name="T30" fmla="*/ 668 w 329"/>
                <a:gd name="T31" fmla="*/ 267 h 295"/>
                <a:gd name="T32" fmla="*/ 614 w 329"/>
                <a:gd name="T33" fmla="*/ 279 h 295"/>
                <a:gd name="T34" fmla="*/ 565 w 329"/>
                <a:gd name="T35" fmla="*/ 287 h 295"/>
                <a:gd name="T36" fmla="*/ 512 w 329"/>
                <a:gd name="T37" fmla="*/ 292 h 295"/>
                <a:gd name="T38" fmla="*/ 451 w 329"/>
                <a:gd name="T39" fmla="*/ 294 h 295"/>
                <a:gd name="T40" fmla="*/ 291 w 329"/>
                <a:gd name="T41" fmla="*/ 293 h 295"/>
                <a:gd name="T42" fmla="*/ 214 w 329"/>
                <a:gd name="T43" fmla="*/ 287 h 295"/>
                <a:gd name="T44" fmla="*/ 133 w 329"/>
                <a:gd name="T45" fmla="*/ 272 h 295"/>
                <a:gd name="T46" fmla="*/ 71 w 329"/>
                <a:gd name="T47" fmla="*/ 253 h 295"/>
                <a:gd name="T48" fmla="*/ 29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31 w 329"/>
                <a:gd name="T57" fmla="*/ 141 h 295"/>
                <a:gd name="T58" fmla="*/ 83 w 329"/>
                <a:gd name="T59" fmla="*/ 118 h 295"/>
                <a:gd name="T60" fmla="*/ 151 w 329"/>
                <a:gd name="T61" fmla="*/ 99 h 295"/>
                <a:gd name="T62" fmla="*/ 241 w 329"/>
                <a:gd name="T63" fmla="*/ 86 h 295"/>
                <a:gd name="T64" fmla="*/ 96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Rectangle 30"/>
            <p:cNvSpPr>
              <a:spLocks noChangeArrowheads="1"/>
            </p:cNvSpPr>
            <p:nvPr/>
          </p:nvSpPr>
          <p:spPr bwMode="auto">
            <a:xfrm>
              <a:off x="4924" y="3631"/>
              <a:ext cx="25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5134" name="Freeform 31"/>
            <p:cNvSpPr>
              <a:spLocks/>
            </p:cNvSpPr>
            <p:nvPr/>
          </p:nvSpPr>
          <p:spPr bwMode="auto">
            <a:xfrm>
              <a:off x="5241" y="3581"/>
              <a:ext cx="356" cy="295"/>
            </a:xfrm>
            <a:custGeom>
              <a:avLst/>
              <a:gdLst>
                <a:gd name="T0" fmla="*/ 222 w 329"/>
                <a:gd name="T1" fmla="*/ 14 h 295"/>
                <a:gd name="T2" fmla="*/ 372 w 329"/>
                <a:gd name="T3" fmla="*/ 16 h 295"/>
                <a:gd name="T4" fmla="*/ 531 w 329"/>
                <a:gd name="T5" fmla="*/ 0 h 295"/>
                <a:gd name="T6" fmla="*/ 725 w 329"/>
                <a:gd name="T7" fmla="*/ 0 h 295"/>
                <a:gd name="T8" fmla="*/ 512 w 329"/>
                <a:gd name="T9" fmla="*/ 84 h 295"/>
                <a:gd name="T10" fmla="*/ 570 w 329"/>
                <a:gd name="T11" fmla="*/ 89 h 295"/>
                <a:gd name="T12" fmla="*/ 628 w 329"/>
                <a:gd name="T13" fmla="*/ 99 h 295"/>
                <a:gd name="T14" fmla="*/ 680 w 329"/>
                <a:gd name="T15" fmla="*/ 111 h 295"/>
                <a:gd name="T16" fmla="*/ 720 w 329"/>
                <a:gd name="T17" fmla="*/ 126 h 295"/>
                <a:gd name="T18" fmla="*/ 753 w 329"/>
                <a:gd name="T19" fmla="*/ 144 h 295"/>
                <a:gd name="T20" fmla="*/ 775 w 329"/>
                <a:gd name="T21" fmla="*/ 165 h 295"/>
                <a:gd name="T22" fmla="*/ 782 w 329"/>
                <a:gd name="T23" fmla="*/ 187 h 295"/>
                <a:gd name="T24" fmla="*/ 774 w 329"/>
                <a:gd name="T25" fmla="*/ 210 h 295"/>
                <a:gd name="T26" fmla="*/ 755 w 329"/>
                <a:gd name="T27" fmla="*/ 228 h 295"/>
                <a:gd name="T28" fmla="*/ 723 w 329"/>
                <a:gd name="T29" fmla="*/ 247 h 295"/>
                <a:gd name="T30" fmla="*/ 668 w 329"/>
                <a:gd name="T31" fmla="*/ 267 h 295"/>
                <a:gd name="T32" fmla="*/ 614 w 329"/>
                <a:gd name="T33" fmla="*/ 279 h 295"/>
                <a:gd name="T34" fmla="*/ 565 w 329"/>
                <a:gd name="T35" fmla="*/ 287 h 295"/>
                <a:gd name="T36" fmla="*/ 512 w 329"/>
                <a:gd name="T37" fmla="*/ 292 h 295"/>
                <a:gd name="T38" fmla="*/ 451 w 329"/>
                <a:gd name="T39" fmla="*/ 294 h 295"/>
                <a:gd name="T40" fmla="*/ 291 w 329"/>
                <a:gd name="T41" fmla="*/ 293 h 295"/>
                <a:gd name="T42" fmla="*/ 214 w 329"/>
                <a:gd name="T43" fmla="*/ 287 h 295"/>
                <a:gd name="T44" fmla="*/ 133 w 329"/>
                <a:gd name="T45" fmla="*/ 272 h 295"/>
                <a:gd name="T46" fmla="*/ 71 w 329"/>
                <a:gd name="T47" fmla="*/ 253 h 295"/>
                <a:gd name="T48" fmla="*/ 29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31 w 329"/>
                <a:gd name="T57" fmla="*/ 141 h 295"/>
                <a:gd name="T58" fmla="*/ 83 w 329"/>
                <a:gd name="T59" fmla="*/ 118 h 295"/>
                <a:gd name="T60" fmla="*/ 151 w 329"/>
                <a:gd name="T61" fmla="*/ 99 h 295"/>
                <a:gd name="T62" fmla="*/ 241 w 329"/>
                <a:gd name="T63" fmla="*/ 86 h 295"/>
                <a:gd name="T64" fmla="*/ 96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Rectangle 32"/>
            <p:cNvSpPr>
              <a:spLocks noChangeArrowheads="1"/>
            </p:cNvSpPr>
            <p:nvPr/>
          </p:nvSpPr>
          <p:spPr bwMode="auto">
            <a:xfrm>
              <a:off x="5305" y="3631"/>
              <a:ext cx="25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512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Pipelining 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4058" y="5195630"/>
            <a:ext cx="8813933" cy="12065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Sequential laundry takes </a:t>
            </a:r>
            <a:r>
              <a:rPr lang="en-US" altLang="en-US" dirty="0" smtClean="0">
                <a:solidFill>
                  <a:srgbClr val="FF0000"/>
                </a:solidFill>
              </a:rPr>
              <a:t>6 hours</a:t>
            </a:r>
            <a:r>
              <a:rPr lang="en-US" altLang="en-US" dirty="0" smtClean="0"/>
              <a:t> for </a:t>
            </a:r>
            <a:r>
              <a:rPr lang="en-US" altLang="en-US" dirty="0" smtClean="0">
                <a:solidFill>
                  <a:srgbClr val="FF0000"/>
                </a:solidFill>
              </a:rPr>
              <a:t>4 loads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Intuitively, we can use </a:t>
            </a:r>
            <a:r>
              <a:rPr lang="en-US" altLang="en-US" dirty="0" smtClean="0">
                <a:solidFill>
                  <a:srgbClr val="FF0000"/>
                </a:solidFill>
              </a:rPr>
              <a:t>pipelining</a:t>
            </a:r>
            <a:r>
              <a:rPr lang="en-US" altLang="en-US" dirty="0" smtClean="0"/>
              <a:t> to speed up laundry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Sequential Laundry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92824" y="1591362"/>
            <a:ext cx="68791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Time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159140" y="1316726"/>
            <a:ext cx="713714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6 PM</a:t>
            </a:r>
          </a:p>
        </p:txBody>
      </p:sp>
      <p:grpSp>
        <p:nvGrpSpPr>
          <p:cNvPr id="901126" name="Group 6"/>
          <p:cNvGrpSpPr>
            <a:grpSpLocks/>
          </p:cNvGrpSpPr>
          <p:nvPr/>
        </p:nvGrpSpPr>
        <p:grpSpPr bwMode="auto">
          <a:xfrm>
            <a:off x="957925" y="1644651"/>
            <a:ext cx="2352675" cy="1192213"/>
            <a:chOff x="603" y="1036"/>
            <a:chExt cx="1482" cy="751"/>
          </a:xfrm>
        </p:grpSpPr>
        <p:grpSp>
          <p:nvGrpSpPr>
            <p:cNvPr id="6259" name="Group 7"/>
            <p:cNvGrpSpPr>
              <a:grpSpLocks/>
            </p:cNvGrpSpPr>
            <p:nvPr/>
          </p:nvGrpSpPr>
          <p:grpSpPr bwMode="auto">
            <a:xfrm>
              <a:off x="603" y="1411"/>
              <a:ext cx="1411" cy="376"/>
              <a:chOff x="603" y="1411"/>
              <a:chExt cx="1411" cy="376"/>
            </a:xfrm>
          </p:grpSpPr>
          <p:grpSp>
            <p:nvGrpSpPr>
              <p:cNvPr id="6264" name="Group 8"/>
              <p:cNvGrpSpPr>
                <a:grpSpLocks/>
              </p:cNvGrpSpPr>
              <p:nvPr/>
            </p:nvGrpSpPr>
            <p:grpSpPr bwMode="auto">
              <a:xfrm>
                <a:off x="977" y="1411"/>
                <a:ext cx="1037" cy="375"/>
                <a:chOff x="816" y="1843"/>
                <a:chExt cx="1037" cy="375"/>
              </a:xfrm>
            </p:grpSpPr>
            <p:grpSp>
              <p:nvGrpSpPr>
                <p:cNvPr id="6268" name="Group 9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6283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6285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6287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v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²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4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4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  <p:sp>
                    <p:nvSpPr>
                      <p:cNvPr id="6288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v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²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4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4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</p:grpSp>
                <p:sp>
                  <p:nvSpPr>
                    <p:cNvPr id="6286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sp>
                <p:nvSpPr>
                  <p:cNvPr id="6284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6269" name="Group 16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627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6281" name="AutoShap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6282" name="AutoShap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sp>
                <p:nvSpPr>
                  <p:cNvPr id="6279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6280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6270" name="Group 22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6271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6274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75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6276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6277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sp>
                <p:nvSpPr>
                  <p:cNvPr id="6272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6273" name="Freeform 29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21 w 217"/>
                      <a:gd name="T13" fmla="*/ 183 h 332"/>
                      <a:gd name="T14" fmla="*/ 31 w 217"/>
                      <a:gd name="T15" fmla="*/ 186 h 332"/>
                      <a:gd name="T16" fmla="*/ 40 w 217"/>
                      <a:gd name="T17" fmla="*/ 186 h 332"/>
                      <a:gd name="T18" fmla="*/ 55 w 217"/>
                      <a:gd name="T19" fmla="*/ 186 h 332"/>
                      <a:gd name="T20" fmla="*/ 341 w 217"/>
                      <a:gd name="T21" fmla="*/ 331 h 332"/>
                      <a:gd name="T22" fmla="*/ 428 w 217"/>
                      <a:gd name="T23" fmla="*/ 159 h 332"/>
                      <a:gd name="T24" fmla="*/ 427 w 217"/>
                      <a:gd name="T25" fmla="*/ 155 h 332"/>
                      <a:gd name="T26" fmla="*/ 426 w 217"/>
                      <a:gd name="T27" fmla="*/ 152 h 332"/>
                      <a:gd name="T28" fmla="*/ 415 w 217"/>
                      <a:gd name="T29" fmla="*/ 149 h 332"/>
                      <a:gd name="T30" fmla="*/ 409 w 217"/>
                      <a:gd name="T31" fmla="*/ 147 h 332"/>
                      <a:gd name="T32" fmla="*/ 400 w 217"/>
                      <a:gd name="T33" fmla="*/ 145 h 332"/>
                      <a:gd name="T34" fmla="*/ 384 w 217"/>
                      <a:gd name="T35" fmla="*/ 145 h 332"/>
                      <a:gd name="T36" fmla="*/ 378 w 217"/>
                      <a:gd name="T37" fmla="*/ 145 h 332"/>
                      <a:gd name="T38" fmla="*/ 369 w 217"/>
                      <a:gd name="T39" fmla="*/ 145 h 332"/>
                      <a:gd name="T40" fmla="*/ 250 w 217"/>
                      <a:gd name="T41" fmla="*/ 84 h 332"/>
                      <a:gd name="T42" fmla="*/ 484 w 217"/>
                      <a:gd name="T43" fmla="*/ 104 h 332"/>
                      <a:gd name="T44" fmla="*/ 488 w 217"/>
                      <a:gd name="T45" fmla="*/ 103 h 332"/>
                      <a:gd name="T46" fmla="*/ 499 w 217"/>
                      <a:gd name="T47" fmla="*/ 103 h 332"/>
                      <a:gd name="T48" fmla="*/ 508 w 217"/>
                      <a:gd name="T49" fmla="*/ 100 h 332"/>
                      <a:gd name="T50" fmla="*/ 514 w 217"/>
                      <a:gd name="T51" fmla="*/ 97 h 332"/>
                      <a:gd name="T52" fmla="*/ 519 w 217"/>
                      <a:gd name="T53" fmla="*/ 93 h 332"/>
                      <a:gd name="T54" fmla="*/ 520 w 217"/>
                      <a:gd name="T55" fmla="*/ 88 h 332"/>
                      <a:gd name="T56" fmla="*/ 519 w 217"/>
                      <a:gd name="T57" fmla="*/ 83 h 332"/>
                      <a:gd name="T58" fmla="*/ 510 w 217"/>
                      <a:gd name="T59" fmla="*/ 79 h 332"/>
                      <a:gd name="T60" fmla="*/ 504 w 217"/>
                      <a:gd name="T61" fmla="*/ 76 h 332"/>
                      <a:gd name="T62" fmla="*/ 493 w 217"/>
                      <a:gd name="T63" fmla="*/ 73 h 332"/>
                      <a:gd name="T64" fmla="*/ 486 w 217"/>
                      <a:gd name="T65" fmla="*/ 72 h 332"/>
                      <a:gd name="T66" fmla="*/ 327 w 217"/>
                      <a:gd name="T67" fmla="*/ 72 h 332"/>
                      <a:gd name="T68" fmla="*/ 298 w 217"/>
                      <a:gd name="T69" fmla="*/ 47 h 332"/>
                      <a:gd name="T70" fmla="*/ 300 w 217"/>
                      <a:gd name="T71" fmla="*/ 41 h 332"/>
                      <a:gd name="T72" fmla="*/ 303 w 217"/>
                      <a:gd name="T73" fmla="*/ 34 h 332"/>
                      <a:gd name="T74" fmla="*/ 303 w 217"/>
                      <a:gd name="T75" fmla="*/ 27 h 332"/>
                      <a:gd name="T76" fmla="*/ 298 w 217"/>
                      <a:gd name="T77" fmla="*/ 21 h 332"/>
                      <a:gd name="T78" fmla="*/ 295 w 217"/>
                      <a:gd name="T79" fmla="*/ 17 h 332"/>
                      <a:gd name="T80" fmla="*/ 291 w 217"/>
                      <a:gd name="T81" fmla="*/ 12 h 332"/>
                      <a:gd name="T82" fmla="*/ 275 w 217"/>
                      <a:gd name="T83" fmla="*/ 8 h 332"/>
                      <a:gd name="T84" fmla="*/ 266 w 217"/>
                      <a:gd name="T85" fmla="*/ 4 h 332"/>
                      <a:gd name="T86" fmla="*/ 250 w 217"/>
                      <a:gd name="T87" fmla="*/ 1 h 332"/>
                      <a:gd name="T88" fmla="*/ 232 w 217"/>
                      <a:gd name="T89" fmla="*/ 0 h 332"/>
                      <a:gd name="T90" fmla="*/ 218 w 217"/>
                      <a:gd name="T91" fmla="*/ 0 h 332"/>
                      <a:gd name="T92" fmla="*/ 201 w 217"/>
                      <a:gd name="T93" fmla="*/ 1 h 332"/>
                      <a:gd name="T94" fmla="*/ 183 w 217"/>
                      <a:gd name="T95" fmla="*/ 3 h 332"/>
                      <a:gd name="T96" fmla="*/ 168 w 217"/>
                      <a:gd name="T97" fmla="*/ 7 h 332"/>
                      <a:gd name="T98" fmla="*/ 156 w 217"/>
                      <a:gd name="T99" fmla="*/ 13 h 332"/>
                      <a:gd name="T100" fmla="*/ 151 w 217"/>
                      <a:gd name="T101" fmla="*/ 19 h 332"/>
                      <a:gd name="T102" fmla="*/ 142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265" name="Group 30"/>
              <p:cNvGrpSpPr>
                <a:grpSpLocks/>
              </p:cNvGrpSpPr>
              <p:nvPr/>
            </p:nvGrpSpPr>
            <p:grpSpPr bwMode="auto">
              <a:xfrm>
                <a:off x="603" y="1498"/>
                <a:ext cx="288" cy="289"/>
                <a:chOff x="3062" y="2736"/>
                <a:chExt cx="288" cy="289"/>
              </a:xfrm>
            </p:grpSpPr>
            <p:sp>
              <p:nvSpPr>
                <p:cNvPr id="6266" name="Freeform 31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170 w 246"/>
                    <a:gd name="T1" fmla="*/ 123 h 221"/>
                    <a:gd name="T2" fmla="*/ 289 w 246"/>
                    <a:gd name="T3" fmla="*/ 148 h 221"/>
                    <a:gd name="T4" fmla="*/ 409 w 246"/>
                    <a:gd name="T5" fmla="*/ 0 h 221"/>
                    <a:gd name="T6" fmla="*/ 560 w 246"/>
                    <a:gd name="T7" fmla="*/ 0 h 221"/>
                    <a:gd name="T8" fmla="*/ 399 w 246"/>
                    <a:gd name="T9" fmla="*/ 780 h 221"/>
                    <a:gd name="T10" fmla="*/ 441 w 246"/>
                    <a:gd name="T11" fmla="*/ 833 h 221"/>
                    <a:gd name="T12" fmla="*/ 482 w 246"/>
                    <a:gd name="T13" fmla="*/ 925 h 221"/>
                    <a:gd name="T14" fmla="*/ 523 w 246"/>
                    <a:gd name="T15" fmla="*/ 1039 h 221"/>
                    <a:gd name="T16" fmla="*/ 557 w 246"/>
                    <a:gd name="T17" fmla="*/ 1165 h 221"/>
                    <a:gd name="T18" fmla="*/ 582 w 246"/>
                    <a:gd name="T19" fmla="*/ 1348 h 221"/>
                    <a:gd name="T20" fmla="*/ 601 w 246"/>
                    <a:gd name="T21" fmla="*/ 1535 h 221"/>
                    <a:gd name="T22" fmla="*/ 605 w 246"/>
                    <a:gd name="T23" fmla="*/ 1743 h 221"/>
                    <a:gd name="T24" fmla="*/ 596 w 246"/>
                    <a:gd name="T25" fmla="*/ 1952 h 221"/>
                    <a:gd name="T26" fmla="*/ 583 w 246"/>
                    <a:gd name="T27" fmla="*/ 2133 h 221"/>
                    <a:gd name="T28" fmla="*/ 557 w 246"/>
                    <a:gd name="T29" fmla="*/ 2317 h 221"/>
                    <a:gd name="T30" fmla="*/ 514 w 246"/>
                    <a:gd name="T31" fmla="*/ 2502 h 221"/>
                    <a:gd name="T32" fmla="*/ 473 w 246"/>
                    <a:gd name="T33" fmla="*/ 2609 h 221"/>
                    <a:gd name="T34" fmla="*/ 435 w 246"/>
                    <a:gd name="T35" fmla="*/ 2683 h 221"/>
                    <a:gd name="T36" fmla="*/ 399 w 246"/>
                    <a:gd name="T37" fmla="*/ 2725 h 221"/>
                    <a:gd name="T38" fmla="*/ 346 w 246"/>
                    <a:gd name="T39" fmla="*/ 2747 h 221"/>
                    <a:gd name="T40" fmla="*/ 225 w 246"/>
                    <a:gd name="T41" fmla="*/ 2725 h 221"/>
                    <a:gd name="T42" fmla="*/ 165 w 246"/>
                    <a:gd name="T43" fmla="*/ 2683 h 221"/>
                    <a:gd name="T44" fmla="*/ 104 w 246"/>
                    <a:gd name="T45" fmla="*/ 2550 h 221"/>
                    <a:gd name="T46" fmla="*/ 54 w 246"/>
                    <a:gd name="T47" fmla="*/ 2356 h 221"/>
                    <a:gd name="T48" fmla="*/ 24 w 246"/>
                    <a:gd name="T49" fmla="*/ 2166 h 221"/>
                    <a:gd name="T50" fmla="*/ 3 w 246"/>
                    <a:gd name="T51" fmla="*/ 1952 h 221"/>
                    <a:gd name="T52" fmla="*/ 0 w 246"/>
                    <a:gd name="T53" fmla="*/ 1780 h 221"/>
                    <a:gd name="T54" fmla="*/ 2 w 246"/>
                    <a:gd name="T55" fmla="*/ 1565 h 221"/>
                    <a:gd name="T56" fmla="*/ 24 w 246"/>
                    <a:gd name="T57" fmla="*/ 1318 h 221"/>
                    <a:gd name="T58" fmla="*/ 64 w 246"/>
                    <a:gd name="T59" fmla="*/ 1102 h 221"/>
                    <a:gd name="T60" fmla="*/ 116 w 246"/>
                    <a:gd name="T61" fmla="*/ 925 h 221"/>
                    <a:gd name="T62" fmla="*/ 189 w 246"/>
                    <a:gd name="T63" fmla="*/ 804 h 221"/>
                    <a:gd name="T64" fmla="*/ 75 w 246"/>
                    <a:gd name="T65" fmla="*/ 39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bg2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7" name="Rectangle 32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</p:grpSp>
        </p:grpSp>
        <p:grpSp>
          <p:nvGrpSpPr>
            <p:cNvPr id="6260" name="Group 33"/>
            <p:cNvGrpSpPr>
              <a:grpSpLocks/>
            </p:cNvGrpSpPr>
            <p:nvPr/>
          </p:nvGrpSpPr>
          <p:grpSpPr bwMode="auto">
            <a:xfrm>
              <a:off x="960" y="1036"/>
              <a:ext cx="1125" cy="174"/>
              <a:chOff x="960" y="1036"/>
              <a:chExt cx="1125" cy="174"/>
            </a:xfrm>
          </p:grpSpPr>
          <p:sp>
            <p:nvSpPr>
              <p:cNvPr id="6261" name="Text Box 34"/>
              <p:cNvSpPr txBox="1">
                <a:spLocks noChangeArrowheads="1"/>
              </p:cNvSpPr>
              <p:nvPr/>
            </p:nvSpPr>
            <p:spPr bwMode="auto">
              <a:xfrm>
                <a:off x="960" y="1036"/>
                <a:ext cx="375" cy="173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/>
                  <a:t>30</a:t>
                </a:r>
              </a:p>
            </p:txBody>
          </p:sp>
          <p:sp>
            <p:nvSpPr>
              <p:cNvPr id="6262" name="Text Box 35"/>
              <p:cNvSpPr txBox="1">
                <a:spLocks noChangeArrowheads="1"/>
              </p:cNvSpPr>
              <p:nvPr/>
            </p:nvSpPr>
            <p:spPr bwMode="auto">
              <a:xfrm>
                <a:off x="1335" y="1037"/>
                <a:ext cx="375" cy="173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6263" name="Text Box 36"/>
              <p:cNvSpPr txBox="1">
                <a:spLocks noChangeArrowheads="1"/>
              </p:cNvSpPr>
              <p:nvPr/>
            </p:nvSpPr>
            <p:spPr bwMode="auto">
              <a:xfrm>
                <a:off x="1710" y="1037"/>
                <a:ext cx="375" cy="173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30</a:t>
                </a:r>
              </a:p>
            </p:txBody>
          </p:sp>
        </p:grpSp>
      </p:grpSp>
      <p:sp>
        <p:nvSpPr>
          <p:cNvPr id="6151" name="Line 37"/>
          <p:cNvSpPr>
            <a:spLocks noChangeShapeType="1"/>
          </p:cNvSpPr>
          <p:nvPr/>
        </p:nvSpPr>
        <p:spPr bwMode="auto">
          <a:xfrm>
            <a:off x="1387872" y="1637400"/>
            <a:ext cx="75877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Rectangle 38"/>
          <p:cNvSpPr>
            <a:spLocks noChangeArrowheads="1"/>
          </p:cNvSpPr>
          <p:nvPr/>
        </p:nvSpPr>
        <p:spPr bwMode="auto">
          <a:xfrm>
            <a:off x="2364714" y="1316726"/>
            <a:ext cx="71543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6153" name="Rectangle 39"/>
          <p:cNvSpPr>
            <a:spLocks noChangeArrowheads="1"/>
          </p:cNvSpPr>
          <p:nvPr/>
        </p:nvSpPr>
        <p:spPr bwMode="auto">
          <a:xfrm>
            <a:off x="3553090" y="1316726"/>
            <a:ext cx="713714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6154" name="Rectangle 40"/>
          <p:cNvSpPr>
            <a:spLocks noChangeArrowheads="1"/>
          </p:cNvSpPr>
          <p:nvPr/>
        </p:nvSpPr>
        <p:spPr bwMode="auto">
          <a:xfrm>
            <a:off x="4724268" y="1316726"/>
            <a:ext cx="7137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6155" name="Rectangle 41"/>
          <p:cNvSpPr>
            <a:spLocks noChangeArrowheads="1"/>
          </p:cNvSpPr>
          <p:nvPr/>
        </p:nvSpPr>
        <p:spPr bwMode="auto">
          <a:xfrm>
            <a:off x="5912644" y="1316726"/>
            <a:ext cx="71543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6156" name="Rectangle 42"/>
          <p:cNvSpPr>
            <a:spLocks noChangeArrowheads="1"/>
          </p:cNvSpPr>
          <p:nvPr/>
        </p:nvSpPr>
        <p:spPr bwMode="auto">
          <a:xfrm>
            <a:off x="7119938" y="1316726"/>
            <a:ext cx="713714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6157" name="Rectangle 43"/>
          <p:cNvSpPr>
            <a:spLocks noChangeArrowheads="1"/>
          </p:cNvSpPr>
          <p:nvPr/>
        </p:nvSpPr>
        <p:spPr bwMode="auto">
          <a:xfrm>
            <a:off x="8291116" y="1316726"/>
            <a:ext cx="71543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12 AM</a:t>
            </a:r>
          </a:p>
        </p:txBody>
      </p:sp>
      <p:grpSp>
        <p:nvGrpSpPr>
          <p:cNvPr id="901164" name="Group 44"/>
          <p:cNvGrpSpPr>
            <a:grpSpLocks/>
          </p:cNvGrpSpPr>
          <p:nvPr/>
        </p:nvGrpSpPr>
        <p:grpSpPr bwMode="auto">
          <a:xfrm>
            <a:off x="957925" y="1644650"/>
            <a:ext cx="4136098" cy="1785938"/>
            <a:chOff x="603" y="1036"/>
            <a:chExt cx="2606" cy="1125"/>
          </a:xfrm>
        </p:grpSpPr>
        <p:grpSp>
          <p:nvGrpSpPr>
            <p:cNvPr id="6229" name="Group 45"/>
            <p:cNvGrpSpPr>
              <a:grpSpLocks/>
            </p:cNvGrpSpPr>
            <p:nvPr/>
          </p:nvGrpSpPr>
          <p:grpSpPr bwMode="auto">
            <a:xfrm>
              <a:off x="2084" y="1036"/>
              <a:ext cx="1125" cy="174"/>
              <a:chOff x="2084" y="1036"/>
              <a:chExt cx="1125" cy="174"/>
            </a:xfrm>
          </p:grpSpPr>
          <p:sp>
            <p:nvSpPr>
              <p:cNvPr id="6256" name="Text Box 46"/>
              <p:cNvSpPr txBox="1">
                <a:spLocks noChangeArrowheads="1"/>
              </p:cNvSpPr>
              <p:nvPr/>
            </p:nvSpPr>
            <p:spPr bwMode="auto">
              <a:xfrm>
                <a:off x="2084" y="1036"/>
                <a:ext cx="375" cy="17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6257" name="Text Box 47"/>
              <p:cNvSpPr txBox="1">
                <a:spLocks noChangeArrowheads="1"/>
              </p:cNvSpPr>
              <p:nvPr/>
            </p:nvSpPr>
            <p:spPr bwMode="auto">
              <a:xfrm>
                <a:off x="2459" y="1037"/>
                <a:ext cx="375" cy="17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6258" name="Text Box 48"/>
              <p:cNvSpPr txBox="1">
                <a:spLocks noChangeArrowheads="1"/>
              </p:cNvSpPr>
              <p:nvPr/>
            </p:nvSpPr>
            <p:spPr bwMode="auto">
              <a:xfrm>
                <a:off x="2834" y="1037"/>
                <a:ext cx="375" cy="17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30</a:t>
                </a:r>
              </a:p>
            </p:txBody>
          </p:sp>
        </p:grpSp>
        <p:grpSp>
          <p:nvGrpSpPr>
            <p:cNvPr id="6230" name="Group 49"/>
            <p:cNvGrpSpPr>
              <a:grpSpLocks/>
            </p:cNvGrpSpPr>
            <p:nvPr/>
          </p:nvGrpSpPr>
          <p:grpSpPr bwMode="auto">
            <a:xfrm>
              <a:off x="603" y="1786"/>
              <a:ext cx="2534" cy="375"/>
              <a:chOff x="603" y="1786"/>
              <a:chExt cx="2534" cy="375"/>
            </a:xfrm>
          </p:grpSpPr>
          <p:grpSp>
            <p:nvGrpSpPr>
              <p:cNvPr id="6231" name="Group 50"/>
              <p:cNvGrpSpPr>
                <a:grpSpLocks/>
              </p:cNvGrpSpPr>
              <p:nvPr/>
            </p:nvGrpSpPr>
            <p:grpSpPr bwMode="auto">
              <a:xfrm>
                <a:off x="603" y="1872"/>
                <a:ext cx="288" cy="289"/>
                <a:chOff x="3062" y="2736"/>
                <a:chExt cx="288" cy="289"/>
              </a:xfrm>
            </p:grpSpPr>
            <p:sp>
              <p:nvSpPr>
                <p:cNvPr id="6254" name="Freeform 51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170 w 246"/>
                    <a:gd name="T1" fmla="*/ 123 h 221"/>
                    <a:gd name="T2" fmla="*/ 289 w 246"/>
                    <a:gd name="T3" fmla="*/ 148 h 221"/>
                    <a:gd name="T4" fmla="*/ 409 w 246"/>
                    <a:gd name="T5" fmla="*/ 0 h 221"/>
                    <a:gd name="T6" fmla="*/ 560 w 246"/>
                    <a:gd name="T7" fmla="*/ 0 h 221"/>
                    <a:gd name="T8" fmla="*/ 399 w 246"/>
                    <a:gd name="T9" fmla="*/ 780 h 221"/>
                    <a:gd name="T10" fmla="*/ 441 w 246"/>
                    <a:gd name="T11" fmla="*/ 833 h 221"/>
                    <a:gd name="T12" fmla="*/ 482 w 246"/>
                    <a:gd name="T13" fmla="*/ 925 h 221"/>
                    <a:gd name="T14" fmla="*/ 523 w 246"/>
                    <a:gd name="T15" fmla="*/ 1039 h 221"/>
                    <a:gd name="T16" fmla="*/ 557 w 246"/>
                    <a:gd name="T17" fmla="*/ 1165 h 221"/>
                    <a:gd name="T18" fmla="*/ 582 w 246"/>
                    <a:gd name="T19" fmla="*/ 1348 h 221"/>
                    <a:gd name="T20" fmla="*/ 601 w 246"/>
                    <a:gd name="T21" fmla="*/ 1535 h 221"/>
                    <a:gd name="T22" fmla="*/ 605 w 246"/>
                    <a:gd name="T23" fmla="*/ 1743 h 221"/>
                    <a:gd name="T24" fmla="*/ 596 w 246"/>
                    <a:gd name="T25" fmla="*/ 1952 h 221"/>
                    <a:gd name="T26" fmla="*/ 583 w 246"/>
                    <a:gd name="T27" fmla="*/ 2133 h 221"/>
                    <a:gd name="T28" fmla="*/ 557 w 246"/>
                    <a:gd name="T29" fmla="*/ 2317 h 221"/>
                    <a:gd name="T30" fmla="*/ 514 w 246"/>
                    <a:gd name="T31" fmla="*/ 2502 h 221"/>
                    <a:gd name="T32" fmla="*/ 473 w 246"/>
                    <a:gd name="T33" fmla="*/ 2609 h 221"/>
                    <a:gd name="T34" fmla="*/ 435 w 246"/>
                    <a:gd name="T35" fmla="*/ 2683 h 221"/>
                    <a:gd name="T36" fmla="*/ 399 w 246"/>
                    <a:gd name="T37" fmla="*/ 2725 h 221"/>
                    <a:gd name="T38" fmla="*/ 346 w 246"/>
                    <a:gd name="T39" fmla="*/ 2747 h 221"/>
                    <a:gd name="T40" fmla="*/ 225 w 246"/>
                    <a:gd name="T41" fmla="*/ 2725 h 221"/>
                    <a:gd name="T42" fmla="*/ 165 w 246"/>
                    <a:gd name="T43" fmla="*/ 2683 h 221"/>
                    <a:gd name="T44" fmla="*/ 104 w 246"/>
                    <a:gd name="T45" fmla="*/ 2550 h 221"/>
                    <a:gd name="T46" fmla="*/ 54 w 246"/>
                    <a:gd name="T47" fmla="*/ 2356 h 221"/>
                    <a:gd name="T48" fmla="*/ 24 w 246"/>
                    <a:gd name="T49" fmla="*/ 2166 h 221"/>
                    <a:gd name="T50" fmla="*/ 3 w 246"/>
                    <a:gd name="T51" fmla="*/ 1952 h 221"/>
                    <a:gd name="T52" fmla="*/ 0 w 246"/>
                    <a:gd name="T53" fmla="*/ 1780 h 221"/>
                    <a:gd name="T54" fmla="*/ 2 w 246"/>
                    <a:gd name="T55" fmla="*/ 1565 h 221"/>
                    <a:gd name="T56" fmla="*/ 24 w 246"/>
                    <a:gd name="T57" fmla="*/ 1318 h 221"/>
                    <a:gd name="T58" fmla="*/ 64 w 246"/>
                    <a:gd name="T59" fmla="*/ 1102 h 221"/>
                    <a:gd name="T60" fmla="*/ 116 w 246"/>
                    <a:gd name="T61" fmla="*/ 925 h 221"/>
                    <a:gd name="T62" fmla="*/ 189 w 246"/>
                    <a:gd name="T63" fmla="*/ 804 h 221"/>
                    <a:gd name="T64" fmla="*/ 75 w 246"/>
                    <a:gd name="T65" fmla="*/ 39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bg2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5" name="Rectangle 52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solidFill>
                        <a:schemeClr val="bg1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6232" name="Group 53"/>
              <p:cNvGrpSpPr>
                <a:grpSpLocks/>
              </p:cNvGrpSpPr>
              <p:nvPr/>
            </p:nvGrpSpPr>
            <p:grpSpPr bwMode="auto">
              <a:xfrm>
                <a:off x="2100" y="1786"/>
                <a:ext cx="1037" cy="375"/>
                <a:chOff x="816" y="1843"/>
                <a:chExt cx="1037" cy="375"/>
              </a:xfrm>
            </p:grpSpPr>
            <p:grpSp>
              <p:nvGrpSpPr>
                <p:cNvPr id="6233" name="Group 54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6248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6250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6252" name="AutoShape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v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²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4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4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  <p:sp>
                    <p:nvSpPr>
                      <p:cNvPr id="6253" name="AutoShap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v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²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4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4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</p:grpSp>
                <p:sp>
                  <p:nvSpPr>
                    <p:cNvPr id="6251" name="AutoShap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sp>
                <p:nvSpPr>
                  <p:cNvPr id="6249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6234" name="Group 61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6243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6246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6247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sp>
                <p:nvSpPr>
                  <p:cNvPr id="6244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6245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6235" name="Group 67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623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6239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40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6241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6242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sp>
                <p:nvSpPr>
                  <p:cNvPr id="6237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6238" name="Freeform 74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21 w 217"/>
                      <a:gd name="T13" fmla="*/ 183 h 332"/>
                      <a:gd name="T14" fmla="*/ 31 w 217"/>
                      <a:gd name="T15" fmla="*/ 186 h 332"/>
                      <a:gd name="T16" fmla="*/ 40 w 217"/>
                      <a:gd name="T17" fmla="*/ 186 h 332"/>
                      <a:gd name="T18" fmla="*/ 55 w 217"/>
                      <a:gd name="T19" fmla="*/ 186 h 332"/>
                      <a:gd name="T20" fmla="*/ 341 w 217"/>
                      <a:gd name="T21" fmla="*/ 331 h 332"/>
                      <a:gd name="T22" fmla="*/ 428 w 217"/>
                      <a:gd name="T23" fmla="*/ 159 h 332"/>
                      <a:gd name="T24" fmla="*/ 427 w 217"/>
                      <a:gd name="T25" fmla="*/ 155 h 332"/>
                      <a:gd name="T26" fmla="*/ 426 w 217"/>
                      <a:gd name="T27" fmla="*/ 152 h 332"/>
                      <a:gd name="T28" fmla="*/ 415 w 217"/>
                      <a:gd name="T29" fmla="*/ 149 h 332"/>
                      <a:gd name="T30" fmla="*/ 409 w 217"/>
                      <a:gd name="T31" fmla="*/ 147 h 332"/>
                      <a:gd name="T32" fmla="*/ 400 w 217"/>
                      <a:gd name="T33" fmla="*/ 145 h 332"/>
                      <a:gd name="T34" fmla="*/ 384 w 217"/>
                      <a:gd name="T35" fmla="*/ 145 h 332"/>
                      <a:gd name="T36" fmla="*/ 378 w 217"/>
                      <a:gd name="T37" fmla="*/ 145 h 332"/>
                      <a:gd name="T38" fmla="*/ 369 w 217"/>
                      <a:gd name="T39" fmla="*/ 145 h 332"/>
                      <a:gd name="T40" fmla="*/ 250 w 217"/>
                      <a:gd name="T41" fmla="*/ 84 h 332"/>
                      <a:gd name="T42" fmla="*/ 484 w 217"/>
                      <a:gd name="T43" fmla="*/ 104 h 332"/>
                      <a:gd name="T44" fmla="*/ 488 w 217"/>
                      <a:gd name="T45" fmla="*/ 103 h 332"/>
                      <a:gd name="T46" fmla="*/ 499 w 217"/>
                      <a:gd name="T47" fmla="*/ 103 h 332"/>
                      <a:gd name="T48" fmla="*/ 508 w 217"/>
                      <a:gd name="T49" fmla="*/ 100 h 332"/>
                      <a:gd name="T50" fmla="*/ 514 w 217"/>
                      <a:gd name="T51" fmla="*/ 97 h 332"/>
                      <a:gd name="T52" fmla="*/ 519 w 217"/>
                      <a:gd name="T53" fmla="*/ 93 h 332"/>
                      <a:gd name="T54" fmla="*/ 520 w 217"/>
                      <a:gd name="T55" fmla="*/ 88 h 332"/>
                      <a:gd name="T56" fmla="*/ 519 w 217"/>
                      <a:gd name="T57" fmla="*/ 83 h 332"/>
                      <a:gd name="T58" fmla="*/ 510 w 217"/>
                      <a:gd name="T59" fmla="*/ 79 h 332"/>
                      <a:gd name="T60" fmla="*/ 504 w 217"/>
                      <a:gd name="T61" fmla="*/ 76 h 332"/>
                      <a:gd name="T62" fmla="*/ 493 w 217"/>
                      <a:gd name="T63" fmla="*/ 73 h 332"/>
                      <a:gd name="T64" fmla="*/ 486 w 217"/>
                      <a:gd name="T65" fmla="*/ 72 h 332"/>
                      <a:gd name="T66" fmla="*/ 327 w 217"/>
                      <a:gd name="T67" fmla="*/ 72 h 332"/>
                      <a:gd name="T68" fmla="*/ 298 w 217"/>
                      <a:gd name="T69" fmla="*/ 47 h 332"/>
                      <a:gd name="T70" fmla="*/ 300 w 217"/>
                      <a:gd name="T71" fmla="*/ 41 h 332"/>
                      <a:gd name="T72" fmla="*/ 303 w 217"/>
                      <a:gd name="T73" fmla="*/ 34 h 332"/>
                      <a:gd name="T74" fmla="*/ 303 w 217"/>
                      <a:gd name="T75" fmla="*/ 27 h 332"/>
                      <a:gd name="T76" fmla="*/ 298 w 217"/>
                      <a:gd name="T77" fmla="*/ 21 h 332"/>
                      <a:gd name="T78" fmla="*/ 295 w 217"/>
                      <a:gd name="T79" fmla="*/ 17 h 332"/>
                      <a:gd name="T80" fmla="*/ 291 w 217"/>
                      <a:gd name="T81" fmla="*/ 12 h 332"/>
                      <a:gd name="T82" fmla="*/ 275 w 217"/>
                      <a:gd name="T83" fmla="*/ 8 h 332"/>
                      <a:gd name="T84" fmla="*/ 266 w 217"/>
                      <a:gd name="T85" fmla="*/ 4 h 332"/>
                      <a:gd name="T86" fmla="*/ 250 w 217"/>
                      <a:gd name="T87" fmla="*/ 1 h 332"/>
                      <a:gd name="T88" fmla="*/ 232 w 217"/>
                      <a:gd name="T89" fmla="*/ 0 h 332"/>
                      <a:gd name="T90" fmla="*/ 218 w 217"/>
                      <a:gd name="T91" fmla="*/ 0 h 332"/>
                      <a:gd name="T92" fmla="*/ 201 w 217"/>
                      <a:gd name="T93" fmla="*/ 1 h 332"/>
                      <a:gd name="T94" fmla="*/ 183 w 217"/>
                      <a:gd name="T95" fmla="*/ 3 h 332"/>
                      <a:gd name="T96" fmla="*/ 168 w 217"/>
                      <a:gd name="T97" fmla="*/ 7 h 332"/>
                      <a:gd name="T98" fmla="*/ 156 w 217"/>
                      <a:gd name="T99" fmla="*/ 13 h 332"/>
                      <a:gd name="T100" fmla="*/ 151 w 217"/>
                      <a:gd name="T101" fmla="*/ 19 h 332"/>
                      <a:gd name="T102" fmla="*/ 142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901195" name="Group 75"/>
          <p:cNvGrpSpPr>
            <a:grpSpLocks/>
          </p:cNvGrpSpPr>
          <p:nvPr/>
        </p:nvGrpSpPr>
        <p:grpSpPr bwMode="auto">
          <a:xfrm>
            <a:off x="957925" y="1644651"/>
            <a:ext cx="5919523" cy="2379663"/>
            <a:chOff x="603" y="1036"/>
            <a:chExt cx="3729" cy="1499"/>
          </a:xfrm>
        </p:grpSpPr>
        <p:grpSp>
          <p:nvGrpSpPr>
            <p:cNvPr id="6199" name="Group 76"/>
            <p:cNvGrpSpPr>
              <a:grpSpLocks/>
            </p:cNvGrpSpPr>
            <p:nvPr/>
          </p:nvGrpSpPr>
          <p:grpSpPr bwMode="auto">
            <a:xfrm>
              <a:off x="3207" y="1036"/>
              <a:ext cx="1125" cy="174"/>
              <a:chOff x="3207" y="1036"/>
              <a:chExt cx="1125" cy="174"/>
            </a:xfrm>
          </p:grpSpPr>
          <p:sp>
            <p:nvSpPr>
              <p:cNvPr id="6226" name="Text Box 77"/>
              <p:cNvSpPr txBox="1">
                <a:spLocks noChangeArrowheads="1"/>
              </p:cNvSpPr>
              <p:nvPr/>
            </p:nvSpPr>
            <p:spPr bwMode="auto">
              <a:xfrm>
                <a:off x="3207" y="1036"/>
                <a:ext cx="375" cy="173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6227" name="Text Box 78"/>
              <p:cNvSpPr txBox="1">
                <a:spLocks noChangeArrowheads="1"/>
              </p:cNvSpPr>
              <p:nvPr/>
            </p:nvSpPr>
            <p:spPr bwMode="auto">
              <a:xfrm>
                <a:off x="3582" y="1037"/>
                <a:ext cx="375" cy="173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6228" name="Text Box 79"/>
              <p:cNvSpPr txBox="1">
                <a:spLocks noChangeArrowheads="1"/>
              </p:cNvSpPr>
              <p:nvPr/>
            </p:nvSpPr>
            <p:spPr bwMode="auto">
              <a:xfrm>
                <a:off x="3957" y="1037"/>
                <a:ext cx="375" cy="173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30</a:t>
                </a:r>
              </a:p>
            </p:txBody>
          </p:sp>
        </p:grpSp>
        <p:grpSp>
          <p:nvGrpSpPr>
            <p:cNvPr id="6200" name="Group 80"/>
            <p:cNvGrpSpPr>
              <a:grpSpLocks/>
            </p:cNvGrpSpPr>
            <p:nvPr/>
          </p:nvGrpSpPr>
          <p:grpSpPr bwMode="auto">
            <a:xfrm>
              <a:off x="603" y="2160"/>
              <a:ext cx="3657" cy="375"/>
              <a:chOff x="603" y="2160"/>
              <a:chExt cx="3657" cy="375"/>
            </a:xfrm>
          </p:grpSpPr>
          <p:grpSp>
            <p:nvGrpSpPr>
              <p:cNvPr id="6201" name="Group 81"/>
              <p:cNvGrpSpPr>
                <a:grpSpLocks/>
              </p:cNvGrpSpPr>
              <p:nvPr/>
            </p:nvGrpSpPr>
            <p:grpSpPr bwMode="auto">
              <a:xfrm>
                <a:off x="603" y="2246"/>
                <a:ext cx="288" cy="289"/>
                <a:chOff x="3062" y="2736"/>
                <a:chExt cx="288" cy="289"/>
              </a:xfrm>
            </p:grpSpPr>
            <p:sp>
              <p:nvSpPr>
                <p:cNvPr id="6224" name="Freeform 82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170 w 246"/>
                    <a:gd name="T1" fmla="*/ 123 h 221"/>
                    <a:gd name="T2" fmla="*/ 289 w 246"/>
                    <a:gd name="T3" fmla="*/ 148 h 221"/>
                    <a:gd name="T4" fmla="*/ 409 w 246"/>
                    <a:gd name="T5" fmla="*/ 0 h 221"/>
                    <a:gd name="T6" fmla="*/ 560 w 246"/>
                    <a:gd name="T7" fmla="*/ 0 h 221"/>
                    <a:gd name="T8" fmla="*/ 399 w 246"/>
                    <a:gd name="T9" fmla="*/ 780 h 221"/>
                    <a:gd name="T10" fmla="*/ 441 w 246"/>
                    <a:gd name="T11" fmla="*/ 833 h 221"/>
                    <a:gd name="T12" fmla="*/ 482 w 246"/>
                    <a:gd name="T13" fmla="*/ 925 h 221"/>
                    <a:gd name="T14" fmla="*/ 523 w 246"/>
                    <a:gd name="T15" fmla="*/ 1039 h 221"/>
                    <a:gd name="T16" fmla="*/ 557 w 246"/>
                    <a:gd name="T17" fmla="*/ 1165 h 221"/>
                    <a:gd name="T18" fmla="*/ 582 w 246"/>
                    <a:gd name="T19" fmla="*/ 1348 h 221"/>
                    <a:gd name="T20" fmla="*/ 601 w 246"/>
                    <a:gd name="T21" fmla="*/ 1535 h 221"/>
                    <a:gd name="T22" fmla="*/ 605 w 246"/>
                    <a:gd name="T23" fmla="*/ 1743 h 221"/>
                    <a:gd name="T24" fmla="*/ 596 w 246"/>
                    <a:gd name="T25" fmla="*/ 1952 h 221"/>
                    <a:gd name="T26" fmla="*/ 583 w 246"/>
                    <a:gd name="T27" fmla="*/ 2133 h 221"/>
                    <a:gd name="T28" fmla="*/ 557 w 246"/>
                    <a:gd name="T29" fmla="*/ 2317 h 221"/>
                    <a:gd name="T30" fmla="*/ 514 w 246"/>
                    <a:gd name="T31" fmla="*/ 2502 h 221"/>
                    <a:gd name="T32" fmla="*/ 473 w 246"/>
                    <a:gd name="T33" fmla="*/ 2609 h 221"/>
                    <a:gd name="T34" fmla="*/ 435 w 246"/>
                    <a:gd name="T35" fmla="*/ 2683 h 221"/>
                    <a:gd name="T36" fmla="*/ 399 w 246"/>
                    <a:gd name="T37" fmla="*/ 2725 h 221"/>
                    <a:gd name="T38" fmla="*/ 346 w 246"/>
                    <a:gd name="T39" fmla="*/ 2747 h 221"/>
                    <a:gd name="T40" fmla="*/ 225 w 246"/>
                    <a:gd name="T41" fmla="*/ 2725 h 221"/>
                    <a:gd name="T42" fmla="*/ 165 w 246"/>
                    <a:gd name="T43" fmla="*/ 2683 h 221"/>
                    <a:gd name="T44" fmla="*/ 104 w 246"/>
                    <a:gd name="T45" fmla="*/ 2550 h 221"/>
                    <a:gd name="T46" fmla="*/ 54 w 246"/>
                    <a:gd name="T47" fmla="*/ 2356 h 221"/>
                    <a:gd name="T48" fmla="*/ 24 w 246"/>
                    <a:gd name="T49" fmla="*/ 2166 h 221"/>
                    <a:gd name="T50" fmla="*/ 3 w 246"/>
                    <a:gd name="T51" fmla="*/ 1952 h 221"/>
                    <a:gd name="T52" fmla="*/ 0 w 246"/>
                    <a:gd name="T53" fmla="*/ 1780 h 221"/>
                    <a:gd name="T54" fmla="*/ 2 w 246"/>
                    <a:gd name="T55" fmla="*/ 1565 h 221"/>
                    <a:gd name="T56" fmla="*/ 24 w 246"/>
                    <a:gd name="T57" fmla="*/ 1318 h 221"/>
                    <a:gd name="T58" fmla="*/ 64 w 246"/>
                    <a:gd name="T59" fmla="*/ 1102 h 221"/>
                    <a:gd name="T60" fmla="*/ 116 w 246"/>
                    <a:gd name="T61" fmla="*/ 925 h 221"/>
                    <a:gd name="T62" fmla="*/ 189 w 246"/>
                    <a:gd name="T63" fmla="*/ 804 h 221"/>
                    <a:gd name="T64" fmla="*/ 75 w 246"/>
                    <a:gd name="T65" fmla="*/ 39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bg2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Rectangle 83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6202" name="Group 84"/>
              <p:cNvGrpSpPr>
                <a:grpSpLocks/>
              </p:cNvGrpSpPr>
              <p:nvPr/>
            </p:nvGrpSpPr>
            <p:grpSpPr bwMode="auto">
              <a:xfrm>
                <a:off x="3223" y="2160"/>
                <a:ext cx="1037" cy="375"/>
                <a:chOff x="816" y="1843"/>
                <a:chExt cx="1037" cy="375"/>
              </a:xfrm>
            </p:grpSpPr>
            <p:grpSp>
              <p:nvGrpSpPr>
                <p:cNvPr id="6203" name="Group 85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6218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6220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6222" name="AutoShape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v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²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4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4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  <p:sp>
                    <p:nvSpPr>
                      <p:cNvPr id="6223" name="AutoShape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v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²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4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4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</p:grpSp>
                <p:sp>
                  <p:nvSpPr>
                    <p:cNvPr id="6221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sp>
                <p:nvSpPr>
                  <p:cNvPr id="6219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6204" name="Group 92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6213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6216" name="AutoShap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6217" name="AutoShap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sp>
                <p:nvSpPr>
                  <p:cNvPr id="6214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6215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6205" name="Group 98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6206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6209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10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6211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6212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sp>
                <p:nvSpPr>
                  <p:cNvPr id="6207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6208" name="Freeform 105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21 w 217"/>
                      <a:gd name="T13" fmla="*/ 183 h 332"/>
                      <a:gd name="T14" fmla="*/ 31 w 217"/>
                      <a:gd name="T15" fmla="*/ 186 h 332"/>
                      <a:gd name="T16" fmla="*/ 40 w 217"/>
                      <a:gd name="T17" fmla="*/ 186 h 332"/>
                      <a:gd name="T18" fmla="*/ 55 w 217"/>
                      <a:gd name="T19" fmla="*/ 186 h 332"/>
                      <a:gd name="T20" fmla="*/ 341 w 217"/>
                      <a:gd name="T21" fmla="*/ 331 h 332"/>
                      <a:gd name="T22" fmla="*/ 428 w 217"/>
                      <a:gd name="T23" fmla="*/ 159 h 332"/>
                      <a:gd name="T24" fmla="*/ 427 w 217"/>
                      <a:gd name="T25" fmla="*/ 155 h 332"/>
                      <a:gd name="T26" fmla="*/ 426 w 217"/>
                      <a:gd name="T27" fmla="*/ 152 h 332"/>
                      <a:gd name="T28" fmla="*/ 415 w 217"/>
                      <a:gd name="T29" fmla="*/ 149 h 332"/>
                      <a:gd name="T30" fmla="*/ 409 w 217"/>
                      <a:gd name="T31" fmla="*/ 147 h 332"/>
                      <a:gd name="T32" fmla="*/ 400 w 217"/>
                      <a:gd name="T33" fmla="*/ 145 h 332"/>
                      <a:gd name="T34" fmla="*/ 384 w 217"/>
                      <a:gd name="T35" fmla="*/ 145 h 332"/>
                      <a:gd name="T36" fmla="*/ 378 w 217"/>
                      <a:gd name="T37" fmla="*/ 145 h 332"/>
                      <a:gd name="T38" fmla="*/ 369 w 217"/>
                      <a:gd name="T39" fmla="*/ 145 h 332"/>
                      <a:gd name="T40" fmla="*/ 250 w 217"/>
                      <a:gd name="T41" fmla="*/ 84 h 332"/>
                      <a:gd name="T42" fmla="*/ 484 w 217"/>
                      <a:gd name="T43" fmla="*/ 104 h 332"/>
                      <a:gd name="T44" fmla="*/ 488 w 217"/>
                      <a:gd name="T45" fmla="*/ 103 h 332"/>
                      <a:gd name="T46" fmla="*/ 499 w 217"/>
                      <a:gd name="T47" fmla="*/ 103 h 332"/>
                      <a:gd name="T48" fmla="*/ 508 w 217"/>
                      <a:gd name="T49" fmla="*/ 100 h 332"/>
                      <a:gd name="T50" fmla="*/ 514 w 217"/>
                      <a:gd name="T51" fmla="*/ 97 h 332"/>
                      <a:gd name="T52" fmla="*/ 519 w 217"/>
                      <a:gd name="T53" fmla="*/ 93 h 332"/>
                      <a:gd name="T54" fmla="*/ 520 w 217"/>
                      <a:gd name="T55" fmla="*/ 88 h 332"/>
                      <a:gd name="T56" fmla="*/ 519 w 217"/>
                      <a:gd name="T57" fmla="*/ 83 h 332"/>
                      <a:gd name="T58" fmla="*/ 510 w 217"/>
                      <a:gd name="T59" fmla="*/ 79 h 332"/>
                      <a:gd name="T60" fmla="*/ 504 w 217"/>
                      <a:gd name="T61" fmla="*/ 76 h 332"/>
                      <a:gd name="T62" fmla="*/ 493 w 217"/>
                      <a:gd name="T63" fmla="*/ 73 h 332"/>
                      <a:gd name="T64" fmla="*/ 486 w 217"/>
                      <a:gd name="T65" fmla="*/ 72 h 332"/>
                      <a:gd name="T66" fmla="*/ 327 w 217"/>
                      <a:gd name="T67" fmla="*/ 72 h 332"/>
                      <a:gd name="T68" fmla="*/ 298 w 217"/>
                      <a:gd name="T69" fmla="*/ 47 h 332"/>
                      <a:gd name="T70" fmla="*/ 300 w 217"/>
                      <a:gd name="T71" fmla="*/ 41 h 332"/>
                      <a:gd name="T72" fmla="*/ 303 w 217"/>
                      <a:gd name="T73" fmla="*/ 34 h 332"/>
                      <a:gd name="T74" fmla="*/ 303 w 217"/>
                      <a:gd name="T75" fmla="*/ 27 h 332"/>
                      <a:gd name="T76" fmla="*/ 298 w 217"/>
                      <a:gd name="T77" fmla="*/ 21 h 332"/>
                      <a:gd name="T78" fmla="*/ 295 w 217"/>
                      <a:gd name="T79" fmla="*/ 17 h 332"/>
                      <a:gd name="T80" fmla="*/ 291 w 217"/>
                      <a:gd name="T81" fmla="*/ 12 h 332"/>
                      <a:gd name="T82" fmla="*/ 275 w 217"/>
                      <a:gd name="T83" fmla="*/ 8 h 332"/>
                      <a:gd name="T84" fmla="*/ 266 w 217"/>
                      <a:gd name="T85" fmla="*/ 4 h 332"/>
                      <a:gd name="T86" fmla="*/ 250 w 217"/>
                      <a:gd name="T87" fmla="*/ 1 h 332"/>
                      <a:gd name="T88" fmla="*/ 232 w 217"/>
                      <a:gd name="T89" fmla="*/ 0 h 332"/>
                      <a:gd name="T90" fmla="*/ 218 w 217"/>
                      <a:gd name="T91" fmla="*/ 0 h 332"/>
                      <a:gd name="T92" fmla="*/ 201 w 217"/>
                      <a:gd name="T93" fmla="*/ 1 h 332"/>
                      <a:gd name="T94" fmla="*/ 183 w 217"/>
                      <a:gd name="T95" fmla="*/ 3 h 332"/>
                      <a:gd name="T96" fmla="*/ 168 w 217"/>
                      <a:gd name="T97" fmla="*/ 7 h 332"/>
                      <a:gd name="T98" fmla="*/ 156 w 217"/>
                      <a:gd name="T99" fmla="*/ 13 h 332"/>
                      <a:gd name="T100" fmla="*/ 151 w 217"/>
                      <a:gd name="T101" fmla="*/ 19 h 332"/>
                      <a:gd name="T102" fmla="*/ 142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901226" name="Group 106"/>
          <p:cNvGrpSpPr>
            <a:grpSpLocks/>
          </p:cNvGrpSpPr>
          <p:nvPr/>
        </p:nvGrpSpPr>
        <p:grpSpPr bwMode="auto">
          <a:xfrm>
            <a:off x="957925" y="1644651"/>
            <a:ext cx="7701227" cy="2974975"/>
            <a:chOff x="603" y="1036"/>
            <a:chExt cx="4852" cy="1874"/>
          </a:xfrm>
        </p:grpSpPr>
        <p:grpSp>
          <p:nvGrpSpPr>
            <p:cNvPr id="6169" name="Group 107"/>
            <p:cNvGrpSpPr>
              <a:grpSpLocks/>
            </p:cNvGrpSpPr>
            <p:nvPr/>
          </p:nvGrpSpPr>
          <p:grpSpPr bwMode="auto">
            <a:xfrm>
              <a:off x="4330" y="1036"/>
              <a:ext cx="1125" cy="174"/>
              <a:chOff x="4330" y="1036"/>
              <a:chExt cx="1125" cy="174"/>
            </a:xfrm>
          </p:grpSpPr>
          <p:sp>
            <p:nvSpPr>
              <p:cNvPr id="6196" name="Text Box 108"/>
              <p:cNvSpPr txBox="1">
                <a:spLocks noChangeArrowheads="1"/>
              </p:cNvSpPr>
              <p:nvPr/>
            </p:nvSpPr>
            <p:spPr bwMode="auto">
              <a:xfrm>
                <a:off x="4330" y="1036"/>
                <a:ext cx="375" cy="173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6197" name="Text Box 109"/>
              <p:cNvSpPr txBox="1">
                <a:spLocks noChangeArrowheads="1"/>
              </p:cNvSpPr>
              <p:nvPr/>
            </p:nvSpPr>
            <p:spPr bwMode="auto">
              <a:xfrm>
                <a:off x="4705" y="1037"/>
                <a:ext cx="375" cy="173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6198" name="Text Box 110"/>
              <p:cNvSpPr txBox="1">
                <a:spLocks noChangeArrowheads="1"/>
              </p:cNvSpPr>
              <p:nvPr/>
            </p:nvSpPr>
            <p:spPr bwMode="auto">
              <a:xfrm>
                <a:off x="5080" y="1037"/>
                <a:ext cx="375" cy="173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30</a:t>
                </a:r>
              </a:p>
            </p:txBody>
          </p:sp>
        </p:grpSp>
        <p:grpSp>
          <p:nvGrpSpPr>
            <p:cNvPr id="6170" name="Group 111"/>
            <p:cNvGrpSpPr>
              <a:grpSpLocks/>
            </p:cNvGrpSpPr>
            <p:nvPr/>
          </p:nvGrpSpPr>
          <p:grpSpPr bwMode="auto">
            <a:xfrm>
              <a:off x="603" y="2535"/>
              <a:ext cx="4780" cy="375"/>
              <a:chOff x="603" y="2535"/>
              <a:chExt cx="4780" cy="375"/>
            </a:xfrm>
          </p:grpSpPr>
          <p:grpSp>
            <p:nvGrpSpPr>
              <p:cNvPr id="6171" name="Group 112"/>
              <p:cNvGrpSpPr>
                <a:grpSpLocks/>
              </p:cNvGrpSpPr>
              <p:nvPr/>
            </p:nvGrpSpPr>
            <p:grpSpPr bwMode="auto">
              <a:xfrm>
                <a:off x="603" y="2621"/>
                <a:ext cx="288" cy="289"/>
                <a:chOff x="3062" y="2736"/>
                <a:chExt cx="288" cy="289"/>
              </a:xfrm>
            </p:grpSpPr>
            <p:sp>
              <p:nvSpPr>
                <p:cNvPr id="6194" name="Freeform 113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170 w 246"/>
                    <a:gd name="T1" fmla="*/ 123 h 221"/>
                    <a:gd name="T2" fmla="*/ 289 w 246"/>
                    <a:gd name="T3" fmla="*/ 148 h 221"/>
                    <a:gd name="T4" fmla="*/ 409 w 246"/>
                    <a:gd name="T5" fmla="*/ 0 h 221"/>
                    <a:gd name="T6" fmla="*/ 560 w 246"/>
                    <a:gd name="T7" fmla="*/ 0 h 221"/>
                    <a:gd name="T8" fmla="*/ 399 w 246"/>
                    <a:gd name="T9" fmla="*/ 780 h 221"/>
                    <a:gd name="T10" fmla="*/ 441 w 246"/>
                    <a:gd name="T11" fmla="*/ 833 h 221"/>
                    <a:gd name="T12" fmla="*/ 482 w 246"/>
                    <a:gd name="T13" fmla="*/ 925 h 221"/>
                    <a:gd name="T14" fmla="*/ 523 w 246"/>
                    <a:gd name="T15" fmla="*/ 1039 h 221"/>
                    <a:gd name="T16" fmla="*/ 557 w 246"/>
                    <a:gd name="T17" fmla="*/ 1165 h 221"/>
                    <a:gd name="T18" fmla="*/ 582 w 246"/>
                    <a:gd name="T19" fmla="*/ 1348 h 221"/>
                    <a:gd name="T20" fmla="*/ 601 w 246"/>
                    <a:gd name="T21" fmla="*/ 1535 h 221"/>
                    <a:gd name="T22" fmla="*/ 605 w 246"/>
                    <a:gd name="T23" fmla="*/ 1743 h 221"/>
                    <a:gd name="T24" fmla="*/ 596 w 246"/>
                    <a:gd name="T25" fmla="*/ 1952 h 221"/>
                    <a:gd name="T26" fmla="*/ 583 w 246"/>
                    <a:gd name="T27" fmla="*/ 2133 h 221"/>
                    <a:gd name="T28" fmla="*/ 557 w 246"/>
                    <a:gd name="T29" fmla="*/ 2317 h 221"/>
                    <a:gd name="T30" fmla="*/ 514 w 246"/>
                    <a:gd name="T31" fmla="*/ 2502 h 221"/>
                    <a:gd name="T32" fmla="*/ 473 w 246"/>
                    <a:gd name="T33" fmla="*/ 2609 h 221"/>
                    <a:gd name="T34" fmla="*/ 435 w 246"/>
                    <a:gd name="T35" fmla="*/ 2683 h 221"/>
                    <a:gd name="T36" fmla="*/ 399 w 246"/>
                    <a:gd name="T37" fmla="*/ 2725 h 221"/>
                    <a:gd name="T38" fmla="*/ 346 w 246"/>
                    <a:gd name="T39" fmla="*/ 2747 h 221"/>
                    <a:gd name="T40" fmla="*/ 225 w 246"/>
                    <a:gd name="T41" fmla="*/ 2725 h 221"/>
                    <a:gd name="T42" fmla="*/ 165 w 246"/>
                    <a:gd name="T43" fmla="*/ 2683 h 221"/>
                    <a:gd name="T44" fmla="*/ 104 w 246"/>
                    <a:gd name="T45" fmla="*/ 2550 h 221"/>
                    <a:gd name="T46" fmla="*/ 54 w 246"/>
                    <a:gd name="T47" fmla="*/ 2356 h 221"/>
                    <a:gd name="T48" fmla="*/ 24 w 246"/>
                    <a:gd name="T49" fmla="*/ 2166 h 221"/>
                    <a:gd name="T50" fmla="*/ 3 w 246"/>
                    <a:gd name="T51" fmla="*/ 1952 h 221"/>
                    <a:gd name="T52" fmla="*/ 0 w 246"/>
                    <a:gd name="T53" fmla="*/ 1780 h 221"/>
                    <a:gd name="T54" fmla="*/ 2 w 246"/>
                    <a:gd name="T55" fmla="*/ 1565 h 221"/>
                    <a:gd name="T56" fmla="*/ 24 w 246"/>
                    <a:gd name="T57" fmla="*/ 1318 h 221"/>
                    <a:gd name="T58" fmla="*/ 64 w 246"/>
                    <a:gd name="T59" fmla="*/ 1102 h 221"/>
                    <a:gd name="T60" fmla="*/ 116 w 246"/>
                    <a:gd name="T61" fmla="*/ 925 h 221"/>
                    <a:gd name="T62" fmla="*/ 189 w 246"/>
                    <a:gd name="T63" fmla="*/ 804 h 221"/>
                    <a:gd name="T64" fmla="*/ 75 w 246"/>
                    <a:gd name="T65" fmla="*/ 39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bg2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Rectangle 114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solidFill>
                        <a:schemeClr val="bg1"/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172" name="Group 115"/>
              <p:cNvGrpSpPr>
                <a:grpSpLocks/>
              </p:cNvGrpSpPr>
              <p:nvPr/>
            </p:nvGrpSpPr>
            <p:grpSpPr bwMode="auto">
              <a:xfrm>
                <a:off x="4346" y="2535"/>
                <a:ext cx="1037" cy="375"/>
                <a:chOff x="816" y="1843"/>
                <a:chExt cx="1037" cy="375"/>
              </a:xfrm>
            </p:grpSpPr>
            <p:grpSp>
              <p:nvGrpSpPr>
                <p:cNvPr id="6173" name="Group 116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6188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6190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6192" name="AutoShape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v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²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4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4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  <p:sp>
                    <p:nvSpPr>
                      <p:cNvPr id="6193" name="AutoShap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v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1pPr>
                        <a:lvl2pPr marL="742950" indent="-28575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²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2pPr>
                        <a:lvl3pPr marL="1143000" indent="-228600" eaLnBrk="0" hangingPunct="0">
                          <a:spcBef>
                            <a:spcPct val="40000"/>
                          </a:spcBef>
                          <a:buFont typeface="Wingdings" pitchFamily="2" charset="2"/>
                          <a:buChar char="§"/>
                          <a:defRPr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3pPr>
                        <a:lvl4pPr marL="1600200" indent="-228600" eaLnBrk="0" hangingPunct="0">
                          <a:spcBef>
                            <a:spcPct val="4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4pPr>
                        <a:lvl5pPr marL="2057400" indent="-228600" eaLnBrk="0" hangingPunct="0">
                          <a:spcBef>
                            <a:spcPct val="4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charset="0"/>
                            <a:cs typeface="Arial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</p:grpSp>
                <p:sp>
                  <p:nvSpPr>
                    <p:cNvPr id="6191" name="AutoShap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sp>
                <p:nvSpPr>
                  <p:cNvPr id="6189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6174" name="Group 123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6183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6186" name="AutoShap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6187" name="AutoShap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sp>
                <p:nvSpPr>
                  <p:cNvPr id="6184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6185" name="AutoShape 128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6175" name="Group 129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6176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6179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80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6181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6182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40000"/>
                        </a:spcBef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²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sp>
                <p:nvSpPr>
                  <p:cNvPr id="6177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6178" name="Freeform 136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21 w 217"/>
                      <a:gd name="T13" fmla="*/ 183 h 332"/>
                      <a:gd name="T14" fmla="*/ 31 w 217"/>
                      <a:gd name="T15" fmla="*/ 186 h 332"/>
                      <a:gd name="T16" fmla="*/ 40 w 217"/>
                      <a:gd name="T17" fmla="*/ 186 h 332"/>
                      <a:gd name="T18" fmla="*/ 55 w 217"/>
                      <a:gd name="T19" fmla="*/ 186 h 332"/>
                      <a:gd name="T20" fmla="*/ 341 w 217"/>
                      <a:gd name="T21" fmla="*/ 331 h 332"/>
                      <a:gd name="T22" fmla="*/ 428 w 217"/>
                      <a:gd name="T23" fmla="*/ 159 h 332"/>
                      <a:gd name="T24" fmla="*/ 427 w 217"/>
                      <a:gd name="T25" fmla="*/ 155 h 332"/>
                      <a:gd name="T26" fmla="*/ 426 w 217"/>
                      <a:gd name="T27" fmla="*/ 152 h 332"/>
                      <a:gd name="T28" fmla="*/ 415 w 217"/>
                      <a:gd name="T29" fmla="*/ 149 h 332"/>
                      <a:gd name="T30" fmla="*/ 409 w 217"/>
                      <a:gd name="T31" fmla="*/ 147 h 332"/>
                      <a:gd name="T32" fmla="*/ 400 w 217"/>
                      <a:gd name="T33" fmla="*/ 145 h 332"/>
                      <a:gd name="T34" fmla="*/ 384 w 217"/>
                      <a:gd name="T35" fmla="*/ 145 h 332"/>
                      <a:gd name="T36" fmla="*/ 378 w 217"/>
                      <a:gd name="T37" fmla="*/ 145 h 332"/>
                      <a:gd name="T38" fmla="*/ 369 w 217"/>
                      <a:gd name="T39" fmla="*/ 145 h 332"/>
                      <a:gd name="T40" fmla="*/ 250 w 217"/>
                      <a:gd name="T41" fmla="*/ 84 h 332"/>
                      <a:gd name="T42" fmla="*/ 484 w 217"/>
                      <a:gd name="T43" fmla="*/ 104 h 332"/>
                      <a:gd name="T44" fmla="*/ 488 w 217"/>
                      <a:gd name="T45" fmla="*/ 103 h 332"/>
                      <a:gd name="T46" fmla="*/ 499 w 217"/>
                      <a:gd name="T47" fmla="*/ 103 h 332"/>
                      <a:gd name="T48" fmla="*/ 508 w 217"/>
                      <a:gd name="T49" fmla="*/ 100 h 332"/>
                      <a:gd name="T50" fmla="*/ 514 w 217"/>
                      <a:gd name="T51" fmla="*/ 97 h 332"/>
                      <a:gd name="T52" fmla="*/ 519 w 217"/>
                      <a:gd name="T53" fmla="*/ 93 h 332"/>
                      <a:gd name="T54" fmla="*/ 520 w 217"/>
                      <a:gd name="T55" fmla="*/ 88 h 332"/>
                      <a:gd name="T56" fmla="*/ 519 w 217"/>
                      <a:gd name="T57" fmla="*/ 83 h 332"/>
                      <a:gd name="T58" fmla="*/ 510 w 217"/>
                      <a:gd name="T59" fmla="*/ 79 h 332"/>
                      <a:gd name="T60" fmla="*/ 504 w 217"/>
                      <a:gd name="T61" fmla="*/ 76 h 332"/>
                      <a:gd name="T62" fmla="*/ 493 w 217"/>
                      <a:gd name="T63" fmla="*/ 73 h 332"/>
                      <a:gd name="T64" fmla="*/ 486 w 217"/>
                      <a:gd name="T65" fmla="*/ 72 h 332"/>
                      <a:gd name="T66" fmla="*/ 327 w 217"/>
                      <a:gd name="T67" fmla="*/ 72 h 332"/>
                      <a:gd name="T68" fmla="*/ 298 w 217"/>
                      <a:gd name="T69" fmla="*/ 47 h 332"/>
                      <a:gd name="T70" fmla="*/ 300 w 217"/>
                      <a:gd name="T71" fmla="*/ 41 h 332"/>
                      <a:gd name="T72" fmla="*/ 303 w 217"/>
                      <a:gd name="T73" fmla="*/ 34 h 332"/>
                      <a:gd name="T74" fmla="*/ 303 w 217"/>
                      <a:gd name="T75" fmla="*/ 27 h 332"/>
                      <a:gd name="T76" fmla="*/ 298 w 217"/>
                      <a:gd name="T77" fmla="*/ 21 h 332"/>
                      <a:gd name="T78" fmla="*/ 295 w 217"/>
                      <a:gd name="T79" fmla="*/ 17 h 332"/>
                      <a:gd name="T80" fmla="*/ 291 w 217"/>
                      <a:gd name="T81" fmla="*/ 12 h 332"/>
                      <a:gd name="T82" fmla="*/ 275 w 217"/>
                      <a:gd name="T83" fmla="*/ 8 h 332"/>
                      <a:gd name="T84" fmla="*/ 266 w 217"/>
                      <a:gd name="T85" fmla="*/ 4 h 332"/>
                      <a:gd name="T86" fmla="*/ 250 w 217"/>
                      <a:gd name="T87" fmla="*/ 1 h 332"/>
                      <a:gd name="T88" fmla="*/ 232 w 217"/>
                      <a:gd name="T89" fmla="*/ 0 h 332"/>
                      <a:gd name="T90" fmla="*/ 218 w 217"/>
                      <a:gd name="T91" fmla="*/ 0 h 332"/>
                      <a:gd name="T92" fmla="*/ 201 w 217"/>
                      <a:gd name="T93" fmla="*/ 1 h 332"/>
                      <a:gd name="T94" fmla="*/ 183 w 217"/>
                      <a:gd name="T95" fmla="*/ 3 h 332"/>
                      <a:gd name="T96" fmla="*/ 168 w 217"/>
                      <a:gd name="T97" fmla="*/ 7 h 332"/>
                      <a:gd name="T98" fmla="*/ 156 w 217"/>
                      <a:gd name="T99" fmla="*/ 13 h 332"/>
                      <a:gd name="T100" fmla="*/ 151 w 217"/>
                      <a:gd name="T101" fmla="*/ 19 h 332"/>
                      <a:gd name="T102" fmla="*/ 142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6161" name="Group 137"/>
          <p:cNvGrpSpPr>
            <a:grpSpLocks/>
          </p:cNvGrpSpPr>
          <p:nvPr/>
        </p:nvGrpSpPr>
        <p:grpSpPr bwMode="auto">
          <a:xfrm>
            <a:off x="1523735" y="1591362"/>
            <a:ext cx="7133696" cy="46038"/>
            <a:chOff x="960" y="979"/>
            <a:chExt cx="4493" cy="58"/>
          </a:xfrm>
        </p:grpSpPr>
        <p:sp>
          <p:nvSpPr>
            <p:cNvPr id="6162" name="Line 138"/>
            <p:cNvSpPr>
              <a:spLocks noChangeShapeType="1"/>
            </p:cNvSpPr>
            <p:nvPr/>
          </p:nvSpPr>
          <p:spPr bwMode="auto">
            <a:xfrm>
              <a:off x="960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3" name="Line 139"/>
            <p:cNvSpPr>
              <a:spLocks noChangeShapeType="1"/>
            </p:cNvSpPr>
            <p:nvPr/>
          </p:nvSpPr>
          <p:spPr bwMode="auto">
            <a:xfrm>
              <a:off x="1709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4" name="Line 140"/>
            <p:cNvSpPr>
              <a:spLocks noChangeShapeType="1"/>
            </p:cNvSpPr>
            <p:nvPr/>
          </p:nvSpPr>
          <p:spPr bwMode="auto">
            <a:xfrm>
              <a:off x="2458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5" name="Line 141"/>
            <p:cNvSpPr>
              <a:spLocks noChangeShapeType="1"/>
            </p:cNvSpPr>
            <p:nvPr/>
          </p:nvSpPr>
          <p:spPr bwMode="auto">
            <a:xfrm>
              <a:off x="3206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6" name="Line 142"/>
            <p:cNvSpPr>
              <a:spLocks noChangeShapeType="1"/>
            </p:cNvSpPr>
            <p:nvPr/>
          </p:nvSpPr>
          <p:spPr bwMode="auto">
            <a:xfrm>
              <a:off x="3955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7" name="Line 143"/>
            <p:cNvSpPr>
              <a:spLocks noChangeShapeType="1"/>
            </p:cNvSpPr>
            <p:nvPr/>
          </p:nvSpPr>
          <p:spPr bwMode="auto">
            <a:xfrm>
              <a:off x="4704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8" name="Line 144"/>
            <p:cNvSpPr>
              <a:spLocks noChangeShapeType="1"/>
            </p:cNvSpPr>
            <p:nvPr/>
          </p:nvSpPr>
          <p:spPr bwMode="auto">
            <a:xfrm>
              <a:off x="5453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43394" y="2997200"/>
            <a:ext cx="4067307" cy="32448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/>
          <a:lstStyle/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Pipelined laundry takes </a:t>
            </a:r>
            <a:r>
              <a:rPr lang="en-US" altLang="en-US" smtClean="0">
                <a:solidFill>
                  <a:srgbClr val="FF0000"/>
                </a:solidFill>
              </a:rPr>
              <a:t>3 hours</a:t>
            </a:r>
            <a:r>
              <a:rPr lang="en-US" altLang="en-US" smtClean="0"/>
              <a:t> for </a:t>
            </a:r>
            <a:r>
              <a:rPr lang="en-US" altLang="en-US" smtClean="0">
                <a:solidFill>
                  <a:srgbClr val="FF0000"/>
                </a:solidFill>
              </a:rPr>
              <a:t>4 loads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Speedup factor is </a:t>
            </a:r>
            <a:r>
              <a:rPr lang="en-US" altLang="en-US" smtClean="0">
                <a:solidFill>
                  <a:srgbClr val="FF0000"/>
                </a:solidFill>
              </a:rPr>
              <a:t>2</a:t>
            </a:r>
            <a:r>
              <a:rPr lang="en-US" altLang="en-US" smtClean="0"/>
              <a:t> for </a:t>
            </a:r>
            <a:r>
              <a:rPr lang="en-US" altLang="en-US" smtClean="0">
                <a:solidFill>
                  <a:srgbClr val="FF0000"/>
                </a:solidFill>
              </a:rPr>
              <a:t>4 loads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Time to wash, dry, and fold one load is still the same (90 minutes)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Pipelined Laundry: Start Load ASAP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845016" y="1782763"/>
            <a:ext cx="689637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Time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96374" y="1325564"/>
            <a:ext cx="713714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6 PM</a:t>
            </a:r>
          </a:p>
        </p:txBody>
      </p:sp>
      <p:grpSp>
        <p:nvGrpSpPr>
          <p:cNvPr id="903174" name="Group 6"/>
          <p:cNvGrpSpPr>
            <a:grpSpLocks/>
          </p:cNvGrpSpPr>
          <p:nvPr/>
        </p:nvGrpSpPr>
        <p:grpSpPr bwMode="auto">
          <a:xfrm>
            <a:off x="667643" y="1644650"/>
            <a:ext cx="1205573" cy="1739900"/>
            <a:chOff x="603" y="1036"/>
            <a:chExt cx="760" cy="1096"/>
          </a:xfrm>
        </p:grpSpPr>
        <p:grpSp>
          <p:nvGrpSpPr>
            <p:cNvPr id="7285" name="Group 7"/>
            <p:cNvGrpSpPr>
              <a:grpSpLocks/>
            </p:cNvGrpSpPr>
            <p:nvPr/>
          </p:nvGrpSpPr>
          <p:grpSpPr bwMode="auto">
            <a:xfrm>
              <a:off x="977" y="1756"/>
              <a:ext cx="386" cy="375"/>
              <a:chOff x="4020" y="1580"/>
              <a:chExt cx="424" cy="504"/>
            </a:xfrm>
          </p:grpSpPr>
          <p:grpSp>
            <p:nvGrpSpPr>
              <p:cNvPr id="7290" name="Group 8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7292" name="Group 9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7294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7295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7293" name="AutoShape 12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7291" name="Oval 13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7286" name="Group 14"/>
            <p:cNvGrpSpPr>
              <a:grpSpLocks/>
            </p:cNvGrpSpPr>
            <p:nvPr/>
          </p:nvGrpSpPr>
          <p:grpSpPr bwMode="auto">
            <a:xfrm>
              <a:off x="603" y="1843"/>
              <a:ext cx="288" cy="289"/>
              <a:chOff x="3062" y="2736"/>
              <a:chExt cx="288" cy="289"/>
            </a:xfrm>
          </p:grpSpPr>
          <p:sp>
            <p:nvSpPr>
              <p:cNvPr id="7288" name="Freeform 15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170 w 246"/>
                  <a:gd name="T1" fmla="*/ 123 h 221"/>
                  <a:gd name="T2" fmla="*/ 289 w 246"/>
                  <a:gd name="T3" fmla="*/ 148 h 221"/>
                  <a:gd name="T4" fmla="*/ 409 w 246"/>
                  <a:gd name="T5" fmla="*/ 0 h 221"/>
                  <a:gd name="T6" fmla="*/ 560 w 246"/>
                  <a:gd name="T7" fmla="*/ 0 h 221"/>
                  <a:gd name="T8" fmla="*/ 399 w 246"/>
                  <a:gd name="T9" fmla="*/ 780 h 221"/>
                  <a:gd name="T10" fmla="*/ 441 w 246"/>
                  <a:gd name="T11" fmla="*/ 833 h 221"/>
                  <a:gd name="T12" fmla="*/ 482 w 246"/>
                  <a:gd name="T13" fmla="*/ 925 h 221"/>
                  <a:gd name="T14" fmla="*/ 523 w 246"/>
                  <a:gd name="T15" fmla="*/ 1039 h 221"/>
                  <a:gd name="T16" fmla="*/ 557 w 246"/>
                  <a:gd name="T17" fmla="*/ 1165 h 221"/>
                  <a:gd name="T18" fmla="*/ 582 w 246"/>
                  <a:gd name="T19" fmla="*/ 1348 h 221"/>
                  <a:gd name="T20" fmla="*/ 601 w 246"/>
                  <a:gd name="T21" fmla="*/ 1535 h 221"/>
                  <a:gd name="T22" fmla="*/ 605 w 246"/>
                  <a:gd name="T23" fmla="*/ 1743 h 221"/>
                  <a:gd name="T24" fmla="*/ 596 w 246"/>
                  <a:gd name="T25" fmla="*/ 1952 h 221"/>
                  <a:gd name="T26" fmla="*/ 583 w 246"/>
                  <a:gd name="T27" fmla="*/ 2133 h 221"/>
                  <a:gd name="T28" fmla="*/ 557 w 246"/>
                  <a:gd name="T29" fmla="*/ 2317 h 221"/>
                  <a:gd name="T30" fmla="*/ 514 w 246"/>
                  <a:gd name="T31" fmla="*/ 2502 h 221"/>
                  <a:gd name="T32" fmla="*/ 473 w 246"/>
                  <a:gd name="T33" fmla="*/ 2609 h 221"/>
                  <a:gd name="T34" fmla="*/ 435 w 246"/>
                  <a:gd name="T35" fmla="*/ 2683 h 221"/>
                  <a:gd name="T36" fmla="*/ 399 w 246"/>
                  <a:gd name="T37" fmla="*/ 2725 h 221"/>
                  <a:gd name="T38" fmla="*/ 346 w 246"/>
                  <a:gd name="T39" fmla="*/ 2747 h 221"/>
                  <a:gd name="T40" fmla="*/ 225 w 246"/>
                  <a:gd name="T41" fmla="*/ 2725 h 221"/>
                  <a:gd name="T42" fmla="*/ 165 w 246"/>
                  <a:gd name="T43" fmla="*/ 2683 h 221"/>
                  <a:gd name="T44" fmla="*/ 104 w 246"/>
                  <a:gd name="T45" fmla="*/ 2550 h 221"/>
                  <a:gd name="T46" fmla="*/ 54 w 246"/>
                  <a:gd name="T47" fmla="*/ 2356 h 221"/>
                  <a:gd name="T48" fmla="*/ 24 w 246"/>
                  <a:gd name="T49" fmla="*/ 2166 h 221"/>
                  <a:gd name="T50" fmla="*/ 3 w 246"/>
                  <a:gd name="T51" fmla="*/ 1952 h 221"/>
                  <a:gd name="T52" fmla="*/ 0 w 246"/>
                  <a:gd name="T53" fmla="*/ 1780 h 221"/>
                  <a:gd name="T54" fmla="*/ 2 w 246"/>
                  <a:gd name="T55" fmla="*/ 1565 h 221"/>
                  <a:gd name="T56" fmla="*/ 24 w 246"/>
                  <a:gd name="T57" fmla="*/ 1318 h 221"/>
                  <a:gd name="T58" fmla="*/ 64 w 246"/>
                  <a:gd name="T59" fmla="*/ 1102 h 221"/>
                  <a:gd name="T60" fmla="*/ 116 w 246"/>
                  <a:gd name="T61" fmla="*/ 925 h 221"/>
                  <a:gd name="T62" fmla="*/ 189 w 246"/>
                  <a:gd name="T63" fmla="*/ 804 h 221"/>
                  <a:gd name="T64" fmla="*/ 75 w 246"/>
                  <a:gd name="T65" fmla="*/ 39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9" name="Rectangle 16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sp>
          <p:nvSpPr>
            <p:cNvPr id="7287" name="Text Box 17"/>
            <p:cNvSpPr txBox="1">
              <a:spLocks noChangeArrowheads="1"/>
            </p:cNvSpPr>
            <p:nvPr/>
          </p:nvSpPr>
          <p:spPr bwMode="auto">
            <a:xfrm>
              <a:off x="987" y="1036"/>
              <a:ext cx="375" cy="17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30</a:t>
              </a:r>
            </a:p>
          </p:txBody>
        </p:sp>
      </p:grpSp>
      <p:sp>
        <p:nvSpPr>
          <p:cNvPr id="7175" name="Rectangle 18"/>
          <p:cNvSpPr>
            <a:spLocks noChangeArrowheads="1"/>
          </p:cNvSpPr>
          <p:nvPr/>
        </p:nvSpPr>
        <p:spPr bwMode="auto">
          <a:xfrm>
            <a:off x="2101948" y="1325564"/>
            <a:ext cx="7137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7176" name="Rectangle 19"/>
          <p:cNvSpPr>
            <a:spLocks noChangeArrowheads="1"/>
          </p:cNvSpPr>
          <p:nvPr/>
        </p:nvSpPr>
        <p:spPr bwMode="auto">
          <a:xfrm>
            <a:off x="3290324" y="1325564"/>
            <a:ext cx="713714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7177" name="Rectangle 20"/>
          <p:cNvSpPr>
            <a:spLocks noChangeArrowheads="1"/>
          </p:cNvSpPr>
          <p:nvPr/>
        </p:nvSpPr>
        <p:spPr bwMode="auto">
          <a:xfrm>
            <a:off x="4497618" y="1325564"/>
            <a:ext cx="713714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9 PM</a:t>
            </a:r>
          </a:p>
        </p:txBody>
      </p:sp>
      <p:grpSp>
        <p:nvGrpSpPr>
          <p:cNvPr id="903189" name="Group 21"/>
          <p:cNvGrpSpPr>
            <a:grpSpLocks/>
          </p:cNvGrpSpPr>
          <p:nvPr/>
        </p:nvGrpSpPr>
        <p:grpSpPr bwMode="auto">
          <a:xfrm>
            <a:off x="667642" y="1646238"/>
            <a:ext cx="1800621" cy="2468562"/>
            <a:chOff x="603" y="1037"/>
            <a:chExt cx="1135" cy="1555"/>
          </a:xfrm>
        </p:grpSpPr>
        <p:grpSp>
          <p:nvGrpSpPr>
            <p:cNvPr id="7267" name="Group 22"/>
            <p:cNvGrpSpPr>
              <a:grpSpLocks/>
            </p:cNvGrpSpPr>
            <p:nvPr/>
          </p:nvGrpSpPr>
          <p:grpSpPr bwMode="auto">
            <a:xfrm>
              <a:off x="1352" y="1756"/>
              <a:ext cx="386" cy="375"/>
              <a:chOff x="4012" y="2316"/>
              <a:chExt cx="424" cy="504"/>
            </a:xfrm>
          </p:grpSpPr>
          <p:grpSp>
            <p:nvGrpSpPr>
              <p:cNvPr id="7280" name="Group 23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7283" name="AutoShape 24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284" name="AutoShape 25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7281" name="Oval 26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282" name="AutoShape 27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7268" name="Group 28"/>
            <p:cNvGrpSpPr>
              <a:grpSpLocks/>
            </p:cNvGrpSpPr>
            <p:nvPr/>
          </p:nvGrpSpPr>
          <p:grpSpPr bwMode="auto">
            <a:xfrm>
              <a:off x="603" y="2302"/>
              <a:ext cx="288" cy="289"/>
              <a:chOff x="3062" y="2736"/>
              <a:chExt cx="288" cy="289"/>
            </a:xfrm>
          </p:grpSpPr>
          <p:sp>
            <p:nvSpPr>
              <p:cNvPr id="7278" name="Freeform 29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170 w 246"/>
                  <a:gd name="T1" fmla="*/ 123 h 221"/>
                  <a:gd name="T2" fmla="*/ 289 w 246"/>
                  <a:gd name="T3" fmla="*/ 148 h 221"/>
                  <a:gd name="T4" fmla="*/ 409 w 246"/>
                  <a:gd name="T5" fmla="*/ 0 h 221"/>
                  <a:gd name="T6" fmla="*/ 560 w 246"/>
                  <a:gd name="T7" fmla="*/ 0 h 221"/>
                  <a:gd name="T8" fmla="*/ 399 w 246"/>
                  <a:gd name="T9" fmla="*/ 780 h 221"/>
                  <a:gd name="T10" fmla="*/ 441 w 246"/>
                  <a:gd name="T11" fmla="*/ 833 h 221"/>
                  <a:gd name="T12" fmla="*/ 482 w 246"/>
                  <a:gd name="T13" fmla="*/ 925 h 221"/>
                  <a:gd name="T14" fmla="*/ 523 w 246"/>
                  <a:gd name="T15" fmla="*/ 1039 h 221"/>
                  <a:gd name="T16" fmla="*/ 557 w 246"/>
                  <a:gd name="T17" fmla="*/ 1165 h 221"/>
                  <a:gd name="T18" fmla="*/ 582 w 246"/>
                  <a:gd name="T19" fmla="*/ 1348 h 221"/>
                  <a:gd name="T20" fmla="*/ 601 w 246"/>
                  <a:gd name="T21" fmla="*/ 1535 h 221"/>
                  <a:gd name="T22" fmla="*/ 605 w 246"/>
                  <a:gd name="T23" fmla="*/ 1743 h 221"/>
                  <a:gd name="T24" fmla="*/ 596 w 246"/>
                  <a:gd name="T25" fmla="*/ 1952 h 221"/>
                  <a:gd name="T26" fmla="*/ 583 w 246"/>
                  <a:gd name="T27" fmla="*/ 2133 h 221"/>
                  <a:gd name="T28" fmla="*/ 557 w 246"/>
                  <a:gd name="T29" fmla="*/ 2317 h 221"/>
                  <a:gd name="T30" fmla="*/ 514 w 246"/>
                  <a:gd name="T31" fmla="*/ 2502 h 221"/>
                  <a:gd name="T32" fmla="*/ 473 w 246"/>
                  <a:gd name="T33" fmla="*/ 2609 h 221"/>
                  <a:gd name="T34" fmla="*/ 435 w 246"/>
                  <a:gd name="T35" fmla="*/ 2683 h 221"/>
                  <a:gd name="T36" fmla="*/ 399 w 246"/>
                  <a:gd name="T37" fmla="*/ 2725 h 221"/>
                  <a:gd name="T38" fmla="*/ 346 w 246"/>
                  <a:gd name="T39" fmla="*/ 2747 h 221"/>
                  <a:gd name="T40" fmla="*/ 225 w 246"/>
                  <a:gd name="T41" fmla="*/ 2725 h 221"/>
                  <a:gd name="T42" fmla="*/ 165 w 246"/>
                  <a:gd name="T43" fmla="*/ 2683 h 221"/>
                  <a:gd name="T44" fmla="*/ 104 w 246"/>
                  <a:gd name="T45" fmla="*/ 2550 h 221"/>
                  <a:gd name="T46" fmla="*/ 54 w 246"/>
                  <a:gd name="T47" fmla="*/ 2356 h 221"/>
                  <a:gd name="T48" fmla="*/ 24 w 246"/>
                  <a:gd name="T49" fmla="*/ 2166 h 221"/>
                  <a:gd name="T50" fmla="*/ 3 w 246"/>
                  <a:gd name="T51" fmla="*/ 1952 h 221"/>
                  <a:gd name="T52" fmla="*/ 0 w 246"/>
                  <a:gd name="T53" fmla="*/ 1780 h 221"/>
                  <a:gd name="T54" fmla="*/ 2 w 246"/>
                  <a:gd name="T55" fmla="*/ 1565 h 221"/>
                  <a:gd name="T56" fmla="*/ 24 w 246"/>
                  <a:gd name="T57" fmla="*/ 1318 h 221"/>
                  <a:gd name="T58" fmla="*/ 64 w 246"/>
                  <a:gd name="T59" fmla="*/ 1102 h 221"/>
                  <a:gd name="T60" fmla="*/ 116 w 246"/>
                  <a:gd name="T61" fmla="*/ 925 h 221"/>
                  <a:gd name="T62" fmla="*/ 189 w 246"/>
                  <a:gd name="T63" fmla="*/ 804 h 221"/>
                  <a:gd name="T64" fmla="*/ 75 w 246"/>
                  <a:gd name="T65" fmla="*/ 39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9" name="Rectangle 30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sp>
          <p:nvSpPr>
            <p:cNvPr id="7269" name="Text Box 31"/>
            <p:cNvSpPr txBox="1">
              <a:spLocks noChangeArrowheads="1"/>
            </p:cNvSpPr>
            <p:nvPr/>
          </p:nvSpPr>
          <p:spPr bwMode="auto">
            <a:xfrm>
              <a:off x="1362" y="1037"/>
              <a:ext cx="375" cy="17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30</a:t>
              </a:r>
            </a:p>
          </p:txBody>
        </p:sp>
        <p:sp>
          <p:nvSpPr>
            <p:cNvPr id="7270" name="Text Box 32"/>
            <p:cNvSpPr txBox="1">
              <a:spLocks noChangeArrowheads="1"/>
            </p:cNvSpPr>
            <p:nvPr/>
          </p:nvSpPr>
          <p:spPr bwMode="auto">
            <a:xfrm>
              <a:off x="1362" y="1210"/>
              <a:ext cx="375" cy="17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30</a:t>
              </a:r>
            </a:p>
          </p:txBody>
        </p:sp>
        <p:grpSp>
          <p:nvGrpSpPr>
            <p:cNvPr id="7271" name="Group 33"/>
            <p:cNvGrpSpPr>
              <a:grpSpLocks/>
            </p:cNvGrpSpPr>
            <p:nvPr/>
          </p:nvGrpSpPr>
          <p:grpSpPr bwMode="auto">
            <a:xfrm>
              <a:off x="1352" y="2217"/>
              <a:ext cx="386" cy="375"/>
              <a:chOff x="4020" y="1580"/>
              <a:chExt cx="424" cy="504"/>
            </a:xfrm>
          </p:grpSpPr>
          <p:grpSp>
            <p:nvGrpSpPr>
              <p:cNvPr id="7272" name="Group 34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7274" name="Group 35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7276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7277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7275" name="AutoShape 38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7273" name="Oval 39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903208" name="Group 40"/>
          <p:cNvGrpSpPr>
            <a:grpSpLocks/>
          </p:cNvGrpSpPr>
          <p:nvPr/>
        </p:nvGrpSpPr>
        <p:grpSpPr bwMode="auto">
          <a:xfrm>
            <a:off x="667643" y="1646238"/>
            <a:ext cx="2395669" cy="3200400"/>
            <a:chOff x="603" y="1037"/>
            <a:chExt cx="1510" cy="2016"/>
          </a:xfrm>
        </p:grpSpPr>
        <p:grpSp>
          <p:nvGrpSpPr>
            <p:cNvPr id="7240" name="Group 41"/>
            <p:cNvGrpSpPr>
              <a:grpSpLocks/>
            </p:cNvGrpSpPr>
            <p:nvPr/>
          </p:nvGrpSpPr>
          <p:grpSpPr bwMode="auto">
            <a:xfrm>
              <a:off x="1766" y="1785"/>
              <a:ext cx="317" cy="317"/>
              <a:chOff x="4341" y="2964"/>
              <a:chExt cx="452" cy="409"/>
            </a:xfrm>
          </p:grpSpPr>
          <p:grpSp>
            <p:nvGrpSpPr>
              <p:cNvPr id="7260" name="Group 42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7263" name="Freeform 43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64" name="Rectangle 44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265" name="Rectangle 45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266" name="Rectangle 46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7261" name="Oval 47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262" name="Freeform 48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21 w 217"/>
                  <a:gd name="T13" fmla="*/ 183 h 332"/>
                  <a:gd name="T14" fmla="*/ 31 w 217"/>
                  <a:gd name="T15" fmla="*/ 186 h 332"/>
                  <a:gd name="T16" fmla="*/ 40 w 217"/>
                  <a:gd name="T17" fmla="*/ 186 h 332"/>
                  <a:gd name="T18" fmla="*/ 55 w 217"/>
                  <a:gd name="T19" fmla="*/ 186 h 332"/>
                  <a:gd name="T20" fmla="*/ 341 w 217"/>
                  <a:gd name="T21" fmla="*/ 331 h 332"/>
                  <a:gd name="T22" fmla="*/ 428 w 217"/>
                  <a:gd name="T23" fmla="*/ 159 h 332"/>
                  <a:gd name="T24" fmla="*/ 427 w 217"/>
                  <a:gd name="T25" fmla="*/ 155 h 332"/>
                  <a:gd name="T26" fmla="*/ 426 w 217"/>
                  <a:gd name="T27" fmla="*/ 152 h 332"/>
                  <a:gd name="T28" fmla="*/ 415 w 217"/>
                  <a:gd name="T29" fmla="*/ 149 h 332"/>
                  <a:gd name="T30" fmla="*/ 409 w 217"/>
                  <a:gd name="T31" fmla="*/ 147 h 332"/>
                  <a:gd name="T32" fmla="*/ 400 w 217"/>
                  <a:gd name="T33" fmla="*/ 145 h 332"/>
                  <a:gd name="T34" fmla="*/ 384 w 217"/>
                  <a:gd name="T35" fmla="*/ 145 h 332"/>
                  <a:gd name="T36" fmla="*/ 378 w 217"/>
                  <a:gd name="T37" fmla="*/ 145 h 332"/>
                  <a:gd name="T38" fmla="*/ 369 w 217"/>
                  <a:gd name="T39" fmla="*/ 145 h 332"/>
                  <a:gd name="T40" fmla="*/ 250 w 217"/>
                  <a:gd name="T41" fmla="*/ 84 h 332"/>
                  <a:gd name="T42" fmla="*/ 484 w 217"/>
                  <a:gd name="T43" fmla="*/ 104 h 332"/>
                  <a:gd name="T44" fmla="*/ 488 w 217"/>
                  <a:gd name="T45" fmla="*/ 103 h 332"/>
                  <a:gd name="T46" fmla="*/ 499 w 217"/>
                  <a:gd name="T47" fmla="*/ 103 h 332"/>
                  <a:gd name="T48" fmla="*/ 508 w 217"/>
                  <a:gd name="T49" fmla="*/ 100 h 332"/>
                  <a:gd name="T50" fmla="*/ 514 w 217"/>
                  <a:gd name="T51" fmla="*/ 97 h 332"/>
                  <a:gd name="T52" fmla="*/ 519 w 217"/>
                  <a:gd name="T53" fmla="*/ 93 h 332"/>
                  <a:gd name="T54" fmla="*/ 520 w 217"/>
                  <a:gd name="T55" fmla="*/ 88 h 332"/>
                  <a:gd name="T56" fmla="*/ 519 w 217"/>
                  <a:gd name="T57" fmla="*/ 83 h 332"/>
                  <a:gd name="T58" fmla="*/ 510 w 217"/>
                  <a:gd name="T59" fmla="*/ 79 h 332"/>
                  <a:gd name="T60" fmla="*/ 504 w 217"/>
                  <a:gd name="T61" fmla="*/ 76 h 332"/>
                  <a:gd name="T62" fmla="*/ 493 w 217"/>
                  <a:gd name="T63" fmla="*/ 73 h 332"/>
                  <a:gd name="T64" fmla="*/ 486 w 217"/>
                  <a:gd name="T65" fmla="*/ 72 h 332"/>
                  <a:gd name="T66" fmla="*/ 327 w 217"/>
                  <a:gd name="T67" fmla="*/ 72 h 332"/>
                  <a:gd name="T68" fmla="*/ 298 w 217"/>
                  <a:gd name="T69" fmla="*/ 47 h 332"/>
                  <a:gd name="T70" fmla="*/ 300 w 217"/>
                  <a:gd name="T71" fmla="*/ 41 h 332"/>
                  <a:gd name="T72" fmla="*/ 303 w 217"/>
                  <a:gd name="T73" fmla="*/ 34 h 332"/>
                  <a:gd name="T74" fmla="*/ 303 w 217"/>
                  <a:gd name="T75" fmla="*/ 27 h 332"/>
                  <a:gd name="T76" fmla="*/ 298 w 217"/>
                  <a:gd name="T77" fmla="*/ 21 h 332"/>
                  <a:gd name="T78" fmla="*/ 295 w 217"/>
                  <a:gd name="T79" fmla="*/ 17 h 332"/>
                  <a:gd name="T80" fmla="*/ 291 w 217"/>
                  <a:gd name="T81" fmla="*/ 12 h 332"/>
                  <a:gd name="T82" fmla="*/ 275 w 217"/>
                  <a:gd name="T83" fmla="*/ 8 h 332"/>
                  <a:gd name="T84" fmla="*/ 266 w 217"/>
                  <a:gd name="T85" fmla="*/ 4 h 332"/>
                  <a:gd name="T86" fmla="*/ 250 w 217"/>
                  <a:gd name="T87" fmla="*/ 1 h 332"/>
                  <a:gd name="T88" fmla="*/ 232 w 217"/>
                  <a:gd name="T89" fmla="*/ 0 h 332"/>
                  <a:gd name="T90" fmla="*/ 218 w 217"/>
                  <a:gd name="T91" fmla="*/ 0 h 332"/>
                  <a:gd name="T92" fmla="*/ 201 w 217"/>
                  <a:gd name="T93" fmla="*/ 1 h 332"/>
                  <a:gd name="T94" fmla="*/ 183 w 217"/>
                  <a:gd name="T95" fmla="*/ 3 h 332"/>
                  <a:gd name="T96" fmla="*/ 168 w 217"/>
                  <a:gd name="T97" fmla="*/ 7 h 332"/>
                  <a:gd name="T98" fmla="*/ 156 w 217"/>
                  <a:gd name="T99" fmla="*/ 13 h 332"/>
                  <a:gd name="T100" fmla="*/ 151 w 217"/>
                  <a:gd name="T101" fmla="*/ 19 h 332"/>
                  <a:gd name="T102" fmla="*/ 142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41" name="Group 49"/>
            <p:cNvGrpSpPr>
              <a:grpSpLocks/>
            </p:cNvGrpSpPr>
            <p:nvPr/>
          </p:nvGrpSpPr>
          <p:grpSpPr bwMode="auto">
            <a:xfrm>
              <a:off x="603" y="2763"/>
              <a:ext cx="288" cy="289"/>
              <a:chOff x="3062" y="2736"/>
              <a:chExt cx="288" cy="289"/>
            </a:xfrm>
          </p:grpSpPr>
          <p:sp>
            <p:nvSpPr>
              <p:cNvPr id="7258" name="Freeform 50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170 w 246"/>
                  <a:gd name="T1" fmla="*/ 123 h 221"/>
                  <a:gd name="T2" fmla="*/ 289 w 246"/>
                  <a:gd name="T3" fmla="*/ 148 h 221"/>
                  <a:gd name="T4" fmla="*/ 409 w 246"/>
                  <a:gd name="T5" fmla="*/ 0 h 221"/>
                  <a:gd name="T6" fmla="*/ 560 w 246"/>
                  <a:gd name="T7" fmla="*/ 0 h 221"/>
                  <a:gd name="T8" fmla="*/ 399 w 246"/>
                  <a:gd name="T9" fmla="*/ 780 h 221"/>
                  <a:gd name="T10" fmla="*/ 441 w 246"/>
                  <a:gd name="T11" fmla="*/ 833 h 221"/>
                  <a:gd name="T12" fmla="*/ 482 w 246"/>
                  <a:gd name="T13" fmla="*/ 925 h 221"/>
                  <a:gd name="T14" fmla="*/ 523 w 246"/>
                  <a:gd name="T15" fmla="*/ 1039 h 221"/>
                  <a:gd name="T16" fmla="*/ 557 w 246"/>
                  <a:gd name="T17" fmla="*/ 1165 h 221"/>
                  <a:gd name="T18" fmla="*/ 582 w 246"/>
                  <a:gd name="T19" fmla="*/ 1348 h 221"/>
                  <a:gd name="T20" fmla="*/ 601 w 246"/>
                  <a:gd name="T21" fmla="*/ 1535 h 221"/>
                  <a:gd name="T22" fmla="*/ 605 w 246"/>
                  <a:gd name="T23" fmla="*/ 1743 h 221"/>
                  <a:gd name="T24" fmla="*/ 596 w 246"/>
                  <a:gd name="T25" fmla="*/ 1952 h 221"/>
                  <a:gd name="T26" fmla="*/ 583 w 246"/>
                  <a:gd name="T27" fmla="*/ 2133 h 221"/>
                  <a:gd name="T28" fmla="*/ 557 w 246"/>
                  <a:gd name="T29" fmla="*/ 2317 h 221"/>
                  <a:gd name="T30" fmla="*/ 514 w 246"/>
                  <a:gd name="T31" fmla="*/ 2502 h 221"/>
                  <a:gd name="T32" fmla="*/ 473 w 246"/>
                  <a:gd name="T33" fmla="*/ 2609 h 221"/>
                  <a:gd name="T34" fmla="*/ 435 w 246"/>
                  <a:gd name="T35" fmla="*/ 2683 h 221"/>
                  <a:gd name="T36" fmla="*/ 399 w 246"/>
                  <a:gd name="T37" fmla="*/ 2725 h 221"/>
                  <a:gd name="T38" fmla="*/ 346 w 246"/>
                  <a:gd name="T39" fmla="*/ 2747 h 221"/>
                  <a:gd name="T40" fmla="*/ 225 w 246"/>
                  <a:gd name="T41" fmla="*/ 2725 h 221"/>
                  <a:gd name="T42" fmla="*/ 165 w 246"/>
                  <a:gd name="T43" fmla="*/ 2683 h 221"/>
                  <a:gd name="T44" fmla="*/ 104 w 246"/>
                  <a:gd name="T45" fmla="*/ 2550 h 221"/>
                  <a:gd name="T46" fmla="*/ 54 w 246"/>
                  <a:gd name="T47" fmla="*/ 2356 h 221"/>
                  <a:gd name="T48" fmla="*/ 24 w 246"/>
                  <a:gd name="T49" fmla="*/ 2166 h 221"/>
                  <a:gd name="T50" fmla="*/ 3 w 246"/>
                  <a:gd name="T51" fmla="*/ 1952 h 221"/>
                  <a:gd name="T52" fmla="*/ 0 w 246"/>
                  <a:gd name="T53" fmla="*/ 1780 h 221"/>
                  <a:gd name="T54" fmla="*/ 2 w 246"/>
                  <a:gd name="T55" fmla="*/ 1565 h 221"/>
                  <a:gd name="T56" fmla="*/ 24 w 246"/>
                  <a:gd name="T57" fmla="*/ 1318 h 221"/>
                  <a:gd name="T58" fmla="*/ 64 w 246"/>
                  <a:gd name="T59" fmla="*/ 1102 h 221"/>
                  <a:gd name="T60" fmla="*/ 116 w 246"/>
                  <a:gd name="T61" fmla="*/ 925 h 221"/>
                  <a:gd name="T62" fmla="*/ 189 w 246"/>
                  <a:gd name="T63" fmla="*/ 804 h 221"/>
                  <a:gd name="T64" fmla="*/ 75 w 246"/>
                  <a:gd name="T65" fmla="*/ 39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9" name="Rectangle 51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sp>
          <p:nvSpPr>
            <p:cNvPr id="7242" name="Text Box 52"/>
            <p:cNvSpPr txBox="1">
              <a:spLocks noChangeArrowheads="1"/>
            </p:cNvSpPr>
            <p:nvPr/>
          </p:nvSpPr>
          <p:spPr bwMode="auto">
            <a:xfrm>
              <a:off x="1737" y="1037"/>
              <a:ext cx="375" cy="17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30</a:t>
              </a:r>
            </a:p>
          </p:txBody>
        </p:sp>
        <p:sp>
          <p:nvSpPr>
            <p:cNvPr id="7243" name="Text Box 53"/>
            <p:cNvSpPr txBox="1">
              <a:spLocks noChangeArrowheads="1"/>
            </p:cNvSpPr>
            <p:nvPr/>
          </p:nvSpPr>
          <p:spPr bwMode="auto">
            <a:xfrm>
              <a:off x="1737" y="1211"/>
              <a:ext cx="375" cy="17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30</a:t>
              </a:r>
            </a:p>
          </p:txBody>
        </p:sp>
        <p:sp>
          <p:nvSpPr>
            <p:cNvPr id="7244" name="Text Box 54"/>
            <p:cNvSpPr txBox="1">
              <a:spLocks noChangeArrowheads="1"/>
            </p:cNvSpPr>
            <p:nvPr/>
          </p:nvSpPr>
          <p:spPr bwMode="auto">
            <a:xfrm>
              <a:off x="1738" y="1381"/>
              <a:ext cx="375" cy="173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7245" name="Group 55"/>
            <p:cNvGrpSpPr>
              <a:grpSpLocks/>
            </p:cNvGrpSpPr>
            <p:nvPr/>
          </p:nvGrpSpPr>
          <p:grpSpPr bwMode="auto">
            <a:xfrm>
              <a:off x="1727" y="2217"/>
              <a:ext cx="386" cy="375"/>
              <a:chOff x="4012" y="2316"/>
              <a:chExt cx="424" cy="504"/>
            </a:xfrm>
          </p:grpSpPr>
          <p:grpSp>
            <p:nvGrpSpPr>
              <p:cNvPr id="7253" name="Group 56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7256" name="AutoShape 57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257" name="AutoShape 58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7254" name="Oval 59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255" name="AutoShape 60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7246" name="Group 61"/>
            <p:cNvGrpSpPr>
              <a:grpSpLocks/>
            </p:cNvGrpSpPr>
            <p:nvPr/>
          </p:nvGrpSpPr>
          <p:grpSpPr bwMode="auto">
            <a:xfrm>
              <a:off x="1726" y="2678"/>
              <a:ext cx="386" cy="375"/>
              <a:chOff x="4020" y="1580"/>
              <a:chExt cx="424" cy="504"/>
            </a:xfrm>
          </p:grpSpPr>
          <p:grpSp>
            <p:nvGrpSpPr>
              <p:cNvPr id="7247" name="Group 62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7249" name="Group 63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725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7252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7250" name="AutoShape 66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7248" name="Oval 67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903236" name="Group 68"/>
          <p:cNvGrpSpPr>
            <a:grpSpLocks/>
          </p:cNvGrpSpPr>
          <p:nvPr/>
        </p:nvGrpSpPr>
        <p:grpSpPr bwMode="auto">
          <a:xfrm>
            <a:off x="667642" y="1922463"/>
            <a:ext cx="2992438" cy="3656012"/>
            <a:chOff x="603" y="1211"/>
            <a:chExt cx="1885" cy="2303"/>
          </a:xfrm>
        </p:grpSpPr>
        <p:grpSp>
          <p:nvGrpSpPr>
            <p:cNvPr id="7213" name="Group 69"/>
            <p:cNvGrpSpPr>
              <a:grpSpLocks/>
            </p:cNvGrpSpPr>
            <p:nvPr/>
          </p:nvGrpSpPr>
          <p:grpSpPr bwMode="auto">
            <a:xfrm>
              <a:off x="603" y="3225"/>
              <a:ext cx="288" cy="289"/>
              <a:chOff x="3062" y="2736"/>
              <a:chExt cx="288" cy="289"/>
            </a:xfrm>
          </p:grpSpPr>
          <p:sp>
            <p:nvSpPr>
              <p:cNvPr id="7238" name="Freeform 70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170 w 246"/>
                  <a:gd name="T1" fmla="*/ 123 h 221"/>
                  <a:gd name="T2" fmla="*/ 289 w 246"/>
                  <a:gd name="T3" fmla="*/ 148 h 221"/>
                  <a:gd name="T4" fmla="*/ 409 w 246"/>
                  <a:gd name="T5" fmla="*/ 0 h 221"/>
                  <a:gd name="T6" fmla="*/ 560 w 246"/>
                  <a:gd name="T7" fmla="*/ 0 h 221"/>
                  <a:gd name="T8" fmla="*/ 399 w 246"/>
                  <a:gd name="T9" fmla="*/ 780 h 221"/>
                  <a:gd name="T10" fmla="*/ 441 w 246"/>
                  <a:gd name="T11" fmla="*/ 833 h 221"/>
                  <a:gd name="T12" fmla="*/ 482 w 246"/>
                  <a:gd name="T13" fmla="*/ 925 h 221"/>
                  <a:gd name="T14" fmla="*/ 523 w 246"/>
                  <a:gd name="T15" fmla="*/ 1039 h 221"/>
                  <a:gd name="T16" fmla="*/ 557 w 246"/>
                  <a:gd name="T17" fmla="*/ 1165 h 221"/>
                  <a:gd name="T18" fmla="*/ 582 w 246"/>
                  <a:gd name="T19" fmla="*/ 1348 h 221"/>
                  <a:gd name="T20" fmla="*/ 601 w 246"/>
                  <a:gd name="T21" fmla="*/ 1535 h 221"/>
                  <a:gd name="T22" fmla="*/ 605 w 246"/>
                  <a:gd name="T23" fmla="*/ 1743 h 221"/>
                  <a:gd name="T24" fmla="*/ 596 w 246"/>
                  <a:gd name="T25" fmla="*/ 1952 h 221"/>
                  <a:gd name="T26" fmla="*/ 583 w 246"/>
                  <a:gd name="T27" fmla="*/ 2133 h 221"/>
                  <a:gd name="T28" fmla="*/ 557 w 246"/>
                  <a:gd name="T29" fmla="*/ 2317 h 221"/>
                  <a:gd name="T30" fmla="*/ 514 w 246"/>
                  <a:gd name="T31" fmla="*/ 2502 h 221"/>
                  <a:gd name="T32" fmla="*/ 473 w 246"/>
                  <a:gd name="T33" fmla="*/ 2609 h 221"/>
                  <a:gd name="T34" fmla="*/ 435 w 246"/>
                  <a:gd name="T35" fmla="*/ 2683 h 221"/>
                  <a:gd name="T36" fmla="*/ 399 w 246"/>
                  <a:gd name="T37" fmla="*/ 2725 h 221"/>
                  <a:gd name="T38" fmla="*/ 346 w 246"/>
                  <a:gd name="T39" fmla="*/ 2747 h 221"/>
                  <a:gd name="T40" fmla="*/ 225 w 246"/>
                  <a:gd name="T41" fmla="*/ 2725 h 221"/>
                  <a:gd name="T42" fmla="*/ 165 w 246"/>
                  <a:gd name="T43" fmla="*/ 2683 h 221"/>
                  <a:gd name="T44" fmla="*/ 104 w 246"/>
                  <a:gd name="T45" fmla="*/ 2550 h 221"/>
                  <a:gd name="T46" fmla="*/ 54 w 246"/>
                  <a:gd name="T47" fmla="*/ 2356 h 221"/>
                  <a:gd name="T48" fmla="*/ 24 w 246"/>
                  <a:gd name="T49" fmla="*/ 2166 h 221"/>
                  <a:gd name="T50" fmla="*/ 3 w 246"/>
                  <a:gd name="T51" fmla="*/ 1952 h 221"/>
                  <a:gd name="T52" fmla="*/ 0 w 246"/>
                  <a:gd name="T53" fmla="*/ 1780 h 221"/>
                  <a:gd name="T54" fmla="*/ 2 w 246"/>
                  <a:gd name="T55" fmla="*/ 1565 h 221"/>
                  <a:gd name="T56" fmla="*/ 24 w 246"/>
                  <a:gd name="T57" fmla="*/ 1318 h 221"/>
                  <a:gd name="T58" fmla="*/ 64 w 246"/>
                  <a:gd name="T59" fmla="*/ 1102 h 221"/>
                  <a:gd name="T60" fmla="*/ 116 w 246"/>
                  <a:gd name="T61" fmla="*/ 925 h 221"/>
                  <a:gd name="T62" fmla="*/ 189 w 246"/>
                  <a:gd name="T63" fmla="*/ 804 h 221"/>
                  <a:gd name="T64" fmla="*/ 75 w 246"/>
                  <a:gd name="T65" fmla="*/ 39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9" name="Rectangle 71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  <p:sp>
          <p:nvSpPr>
            <p:cNvPr id="7214" name="Text Box 72"/>
            <p:cNvSpPr txBox="1">
              <a:spLocks noChangeArrowheads="1"/>
            </p:cNvSpPr>
            <p:nvPr/>
          </p:nvSpPr>
          <p:spPr bwMode="auto">
            <a:xfrm>
              <a:off x="2112" y="1211"/>
              <a:ext cx="375" cy="17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30</a:t>
              </a:r>
            </a:p>
          </p:txBody>
        </p:sp>
        <p:sp>
          <p:nvSpPr>
            <p:cNvPr id="7215" name="Text Box 73"/>
            <p:cNvSpPr txBox="1">
              <a:spLocks noChangeArrowheads="1"/>
            </p:cNvSpPr>
            <p:nvPr/>
          </p:nvSpPr>
          <p:spPr bwMode="auto">
            <a:xfrm>
              <a:off x="2113" y="1382"/>
              <a:ext cx="375" cy="173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30</a:t>
              </a:r>
            </a:p>
          </p:txBody>
        </p:sp>
        <p:sp>
          <p:nvSpPr>
            <p:cNvPr id="7216" name="Text Box 74"/>
            <p:cNvSpPr txBox="1">
              <a:spLocks noChangeArrowheads="1"/>
            </p:cNvSpPr>
            <p:nvPr/>
          </p:nvSpPr>
          <p:spPr bwMode="auto">
            <a:xfrm>
              <a:off x="2112" y="1555"/>
              <a:ext cx="375" cy="173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7217" name="Group 75"/>
            <p:cNvGrpSpPr>
              <a:grpSpLocks/>
            </p:cNvGrpSpPr>
            <p:nvPr/>
          </p:nvGrpSpPr>
          <p:grpSpPr bwMode="auto">
            <a:xfrm>
              <a:off x="2141" y="2246"/>
              <a:ext cx="317" cy="317"/>
              <a:chOff x="4341" y="2964"/>
              <a:chExt cx="452" cy="409"/>
            </a:xfrm>
          </p:grpSpPr>
          <p:grpSp>
            <p:nvGrpSpPr>
              <p:cNvPr id="7231" name="Group 76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7234" name="Freeform 77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35" name="Rectangle 78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236" name="Rectangle 79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237" name="Rectangle 80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7232" name="Oval 81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233" name="Freeform 82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21 w 217"/>
                  <a:gd name="T13" fmla="*/ 183 h 332"/>
                  <a:gd name="T14" fmla="*/ 31 w 217"/>
                  <a:gd name="T15" fmla="*/ 186 h 332"/>
                  <a:gd name="T16" fmla="*/ 40 w 217"/>
                  <a:gd name="T17" fmla="*/ 186 h 332"/>
                  <a:gd name="T18" fmla="*/ 55 w 217"/>
                  <a:gd name="T19" fmla="*/ 186 h 332"/>
                  <a:gd name="T20" fmla="*/ 341 w 217"/>
                  <a:gd name="T21" fmla="*/ 331 h 332"/>
                  <a:gd name="T22" fmla="*/ 428 w 217"/>
                  <a:gd name="T23" fmla="*/ 159 h 332"/>
                  <a:gd name="T24" fmla="*/ 427 w 217"/>
                  <a:gd name="T25" fmla="*/ 155 h 332"/>
                  <a:gd name="T26" fmla="*/ 426 w 217"/>
                  <a:gd name="T27" fmla="*/ 152 h 332"/>
                  <a:gd name="T28" fmla="*/ 415 w 217"/>
                  <a:gd name="T29" fmla="*/ 149 h 332"/>
                  <a:gd name="T30" fmla="*/ 409 w 217"/>
                  <a:gd name="T31" fmla="*/ 147 h 332"/>
                  <a:gd name="T32" fmla="*/ 400 w 217"/>
                  <a:gd name="T33" fmla="*/ 145 h 332"/>
                  <a:gd name="T34" fmla="*/ 384 w 217"/>
                  <a:gd name="T35" fmla="*/ 145 h 332"/>
                  <a:gd name="T36" fmla="*/ 378 w 217"/>
                  <a:gd name="T37" fmla="*/ 145 h 332"/>
                  <a:gd name="T38" fmla="*/ 369 w 217"/>
                  <a:gd name="T39" fmla="*/ 145 h 332"/>
                  <a:gd name="T40" fmla="*/ 250 w 217"/>
                  <a:gd name="T41" fmla="*/ 84 h 332"/>
                  <a:gd name="T42" fmla="*/ 484 w 217"/>
                  <a:gd name="T43" fmla="*/ 104 h 332"/>
                  <a:gd name="T44" fmla="*/ 488 w 217"/>
                  <a:gd name="T45" fmla="*/ 103 h 332"/>
                  <a:gd name="T46" fmla="*/ 499 w 217"/>
                  <a:gd name="T47" fmla="*/ 103 h 332"/>
                  <a:gd name="T48" fmla="*/ 508 w 217"/>
                  <a:gd name="T49" fmla="*/ 100 h 332"/>
                  <a:gd name="T50" fmla="*/ 514 w 217"/>
                  <a:gd name="T51" fmla="*/ 97 h 332"/>
                  <a:gd name="T52" fmla="*/ 519 w 217"/>
                  <a:gd name="T53" fmla="*/ 93 h 332"/>
                  <a:gd name="T54" fmla="*/ 520 w 217"/>
                  <a:gd name="T55" fmla="*/ 88 h 332"/>
                  <a:gd name="T56" fmla="*/ 519 w 217"/>
                  <a:gd name="T57" fmla="*/ 83 h 332"/>
                  <a:gd name="T58" fmla="*/ 510 w 217"/>
                  <a:gd name="T59" fmla="*/ 79 h 332"/>
                  <a:gd name="T60" fmla="*/ 504 w 217"/>
                  <a:gd name="T61" fmla="*/ 76 h 332"/>
                  <a:gd name="T62" fmla="*/ 493 w 217"/>
                  <a:gd name="T63" fmla="*/ 73 h 332"/>
                  <a:gd name="T64" fmla="*/ 486 w 217"/>
                  <a:gd name="T65" fmla="*/ 72 h 332"/>
                  <a:gd name="T66" fmla="*/ 327 w 217"/>
                  <a:gd name="T67" fmla="*/ 72 h 332"/>
                  <a:gd name="T68" fmla="*/ 298 w 217"/>
                  <a:gd name="T69" fmla="*/ 47 h 332"/>
                  <a:gd name="T70" fmla="*/ 300 w 217"/>
                  <a:gd name="T71" fmla="*/ 41 h 332"/>
                  <a:gd name="T72" fmla="*/ 303 w 217"/>
                  <a:gd name="T73" fmla="*/ 34 h 332"/>
                  <a:gd name="T74" fmla="*/ 303 w 217"/>
                  <a:gd name="T75" fmla="*/ 27 h 332"/>
                  <a:gd name="T76" fmla="*/ 298 w 217"/>
                  <a:gd name="T77" fmla="*/ 21 h 332"/>
                  <a:gd name="T78" fmla="*/ 295 w 217"/>
                  <a:gd name="T79" fmla="*/ 17 h 332"/>
                  <a:gd name="T80" fmla="*/ 291 w 217"/>
                  <a:gd name="T81" fmla="*/ 12 h 332"/>
                  <a:gd name="T82" fmla="*/ 275 w 217"/>
                  <a:gd name="T83" fmla="*/ 8 h 332"/>
                  <a:gd name="T84" fmla="*/ 266 w 217"/>
                  <a:gd name="T85" fmla="*/ 4 h 332"/>
                  <a:gd name="T86" fmla="*/ 250 w 217"/>
                  <a:gd name="T87" fmla="*/ 1 h 332"/>
                  <a:gd name="T88" fmla="*/ 232 w 217"/>
                  <a:gd name="T89" fmla="*/ 0 h 332"/>
                  <a:gd name="T90" fmla="*/ 218 w 217"/>
                  <a:gd name="T91" fmla="*/ 0 h 332"/>
                  <a:gd name="T92" fmla="*/ 201 w 217"/>
                  <a:gd name="T93" fmla="*/ 1 h 332"/>
                  <a:gd name="T94" fmla="*/ 183 w 217"/>
                  <a:gd name="T95" fmla="*/ 3 h 332"/>
                  <a:gd name="T96" fmla="*/ 168 w 217"/>
                  <a:gd name="T97" fmla="*/ 7 h 332"/>
                  <a:gd name="T98" fmla="*/ 156 w 217"/>
                  <a:gd name="T99" fmla="*/ 13 h 332"/>
                  <a:gd name="T100" fmla="*/ 151 w 217"/>
                  <a:gd name="T101" fmla="*/ 19 h 332"/>
                  <a:gd name="T102" fmla="*/ 142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18" name="Group 83"/>
            <p:cNvGrpSpPr>
              <a:grpSpLocks/>
            </p:cNvGrpSpPr>
            <p:nvPr/>
          </p:nvGrpSpPr>
          <p:grpSpPr bwMode="auto">
            <a:xfrm>
              <a:off x="2101" y="2678"/>
              <a:ext cx="386" cy="375"/>
              <a:chOff x="4012" y="2316"/>
              <a:chExt cx="424" cy="504"/>
            </a:xfrm>
          </p:grpSpPr>
          <p:grpSp>
            <p:nvGrpSpPr>
              <p:cNvPr id="7226" name="Group 84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7229" name="AutoShape 85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230" name="AutoShape 86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7227" name="Oval 87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228" name="AutoShape 88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7219" name="Group 89"/>
            <p:cNvGrpSpPr>
              <a:grpSpLocks/>
            </p:cNvGrpSpPr>
            <p:nvPr/>
          </p:nvGrpSpPr>
          <p:grpSpPr bwMode="auto">
            <a:xfrm>
              <a:off x="2100" y="3139"/>
              <a:ext cx="386" cy="375"/>
              <a:chOff x="4020" y="1580"/>
              <a:chExt cx="424" cy="504"/>
            </a:xfrm>
          </p:grpSpPr>
          <p:grpSp>
            <p:nvGrpSpPr>
              <p:cNvPr id="7220" name="Group 90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7222" name="Group 91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7224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7225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40000"/>
                      </a:spcBef>
                      <a:buFont typeface="Wingdings" pitchFamily="2" charset="2"/>
                      <a:buChar char="v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40000"/>
                      </a:spcBef>
                      <a:buFont typeface="Wingdings" pitchFamily="2" charset="2"/>
                      <a:buChar char="²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40000"/>
                      </a:spcBef>
                      <a:buFont typeface="Wingdings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4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4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4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7223" name="AutoShape 94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7221" name="Oval 95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903264" name="Group 96"/>
          <p:cNvGrpSpPr>
            <a:grpSpLocks/>
          </p:cNvGrpSpPr>
          <p:nvPr/>
        </p:nvGrpSpPr>
        <p:grpSpPr bwMode="auto">
          <a:xfrm>
            <a:off x="3639443" y="2193925"/>
            <a:ext cx="615685" cy="3384550"/>
            <a:chOff x="2475" y="1382"/>
            <a:chExt cx="388" cy="2132"/>
          </a:xfrm>
        </p:grpSpPr>
        <p:sp>
          <p:nvSpPr>
            <p:cNvPr id="7197" name="Text Box 97"/>
            <p:cNvSpPr txBox="1">
              <a:spLocks noChangeArrowheads="1"/>
            </p:cNvSpPr>
            <p:nvPr/>
          </p:nvSpPr>
          <p:spPr bwMode="auto">
            <a:xfrm>
              <a:off x="2488" y="1382"/>
              <a:ext cx="375" cy="173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30</a:t>
              </a:r>
            </a:p>
          </p:txBody>
        </p:sp>
        <p:sp>
          <p:nvSpPr>
            <p:cNvPr id="7198" name="Text Box 98"/>
            <p:cNvSpPr txBox="1">
              <a:spLocks noChangeArrowheads="1"/>
            </p:cNvSpPr>
            <p:nvPr/>
          </p:nvSpPr>
          <p:spPr bwMode="auto">
            <a:xfrm>
              <a:off x="2487" y="1556"/>
              <a:ext cx="375" cy="173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7199" name="Group 99"/>
            <p:cNvGrpSpPr>
              <a:grpSpLocks/>
            </p:cNvGrpSpPr>
            <p:nvPr/>
          </p:nvGrpSpPr>
          <p:grpSpPr bwMode="auto">
            <a:xfrm>
              <a:off x="2515" y="2707"/>
              <a:ext cx="317" cy="317"/>
              <a:chOff x="4341" y="2964"/>
              <a:chExt cx="452" cy="409"/>
            </a:xfrm>
          </p:grpSpPr>
          <p:grpSp>
            <p:nvGrpSpPr>
              <p:cNvPr id="7206" name="Group 100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7209" name="Freeform 101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0" name="Rectangle 102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211" name="Rectangle 103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212" name="Rectangle 104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7207" name="Oval 105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208" name="Freeform 106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21 w 217"/>
                  <a:gd name="T13" fmla="*/ 183 h 332"/>
                  <a:gd name="T14" fmla="*/ 31 w 217"/>
                  <a:gd name="T15" fmla="*/ 186 h 332"/>
                  <a:gd name="T16" fmla="*/ 40 w 217"/>
                  <a:gd name="T17" fmla="*/ 186 h 332"/>
                  <a:gd name="T18" fmla="*/ 55 w 217"/>
                  <a:gd name="T19" fmla="*/ 186 h 332"/>
                  <a:gd name="T20" fmla="*/ 341 w 217"/>
                  <a:gd name="T21" fmla="*/ 331 h 332"/>
                  <a:gd name="T22" fmla="*/ 428 w 217"/>
                  <a:gd name="T23" fmla="*/ 159 h 332"/>
                  <a:gd name="T24" fmla="*/ 427 w 217"/>
                  <a:gd name="T25" fmla="*/ 155 h 332"/>
                  <a:gd name="T26" fmla="*/ 426 w 217"/>
                  <a:gd name="T27" fmla="*/ 152 h 332"/>
                  <a:gd name="T28" fmla="*/ 415 w 217"/>
                  <a:gd name="T29" fmla="*/ 149 h 332"/>
                  <a:gd name="T30" fmla="*/ 409 w 217"/>
                  <a:gd name="T31" fmla="*/ 147 h 332"/>
                  <a:gd name="T32" fmla="*/ 400 w 217"/>
                  <a:gd name="T33" fmla="*/ 145 h 332"/>
                  <a:gd name="T34" fmla="*/ 384 w 217"/>
                  <a:gd name="T35" fmla="*/ 145 h 332"/>
                  <a:gd name="T36" fmla="*/ 378 w 217"/>
                  <a:gd name="T37" fmla="*/ 145 h 332"/>
                  <a:gd name="T38" fmla="*/ 369 w 217"/>
                  <a:gd name="T39" fmla="*/ 145 h 332"/>
                  <a:gd name="T40" fmla="*/ 250 w 217"/>
                  <a:gd name="T41" fmla="*/ 84 h 332"/>
                  <a:gd name="T42" fmla="*/ 484 w 217"/>
                  <a:gd name="T43" fmla="*/ 104 h 332"/>
                  <a:gd name="T44" fmla="*/ 488 w 217"/>
                  <a:gd name="T45" fmla="*/ 103 h 332"/>
                  <a:gd name="T46" fmla="*/ 499 w 217"/>
                  <a:gd name="T47" fmla="*/ 103 h 332"/>
                  <a:gd name="T48" fmla="*/ 508 w 217"/>
                  <a:gd name="T49" fmla="*/ 100 h 332"/>
                  <a:gd name="T50" fmla="*/ 514 w 217"/>
                  <a:gd name="T51" fmla="*/ 97 h 332"/>
                  <a:gd name="T52" fmla="*/ 519 w 217"/>
                  <a:gd name="T53" fmla="*/ 93 h 332"/>
                  <a:gd name="T54" fmla="*/ 520 w 217"/>
                  <a:gd name="T55" fmla="*/ 88 h 332"/>
                  <a:gd name="T56" fmla="*/ 519 w 217"/>
                  <a:gd name="T57" fmla="*/ 83 h 332"/>
                  <a:gd name="T58" fmla="*/ 510 w 217"/>
                  <a:gd name="T59" fmla="*/ 79 h 332"/>
                  <a:gd name="T60" fmla="*/ 504 w 217"/>
                  <a:gd name="T61" fmla="*/ 76 h 332"/>
                  <a:gd name="T62" fmla="*/ 493 w 217"/>
                  <a:gd name="T63" fmla="*/ 73 h 332"/>
                  <a:gd name="T64" fmla="*/ 486 w 217"/>
                  <a:gd name="T65" fmla="*/ 72 h 332"/>
                  <a:gd name="T66" fmla="*/ 327 w 217"/>
                  <a:gd name="T67" fmla="*/ 72 h 332"/>
                  <a:gd name="T68" fmla="*/ 298 w 217"/>
                  <a:gd name="T69" fmla="*/ 47 h 332"/>
                  <a:gd name="T70" fmla="*/ 300 w 217"/>
                  <a:gd name="T71" fmla="*/ 41 h 332"/>
                  <a:gd name="T72" fmla="*/ 303 w 217"/>
                  <a:gd name="T73" fmla="*/ 34 h 332"/>
                  <a:gd name="T74" fmla="*/ 303 w 217"/>
                  <a:gd name="T75" fmla="*/ 27 h 332"/>
                  <a:gd name="T76" fmla="*/ 298 w 217"/>
                  <a:gd name="T77" fmla="*/ 21 h 332"/>
                  <a:gd name="T78" fmla="*/ 295 w 217"/>
                  <a:gd name="T79" fmla="*/ 17 h 332"/>
                  <a:gd name="T80" fmla="*/ 291 w 217"/>
                  <a:gd name="T81" fmla="*/ 12 h 332"/>
                  <a:gd name="T82" fmla="*/ 275 w 217"/>
                  <a:gd name="T83" fmla="*/ 8 h 332"/>
                  <a:gd name="T84" fmla="*/ 266 w 217"/>
                  <a:gd name="T85" fmla="*/ 4 h 332"/>
                  <a:gd name="T86" fmla="*/ 250 w 217"/>
                  <a:gd name="T87" fmla="*/ 1 h 332"/>
                  <a:gd name="T88" fmla="*/ 232 w 217"/>
                  <a:gd name="T89" fmla="*/ 0 h 332"/>
                  <a:gd name="T90" fmla="*/ 218 w 217"/>
                  <a:gd name="T91" fmla="*/ 0 h 332"/>
                  <a:gd name="T92" fmla="*/ 201 w 217"/>
                  <a:gd name="T93" fmla="*/ 1 h 332"/>
                  <a:gd name="T94" fmla="*/ 183 w 217"/>
                  <a:gd name="T95" fmla="*/ 3 h 332"/>
                  <a:gd name="T96" fmla="*/ 168 w 217"/>
                  <a:gd name="T97" fmla="*/ 7 h 332"/>
                  <a:gd name="T98" fmla="*/ 156 w 217"/>
                  <a:gd name="T99" fmla="*/ 13 h 332"/>
                  <a:gd name="T100" fmla="*/ 151 w 217"/>
                  <a:gd name="T101" fmla="*/ 19 h 332"/>
                  <a:gd name="T102" fmla="*/ 142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00" name="Group 107"/>
            <p:cNvGrpSpPr>
              <a:grpSpLocks/>
            </p:cNvGrpSpPr>
            <p:nvPr/>
          </p:nvGrpSpPr>
          <p:grpSpPr bwMode="auto">
            <a:xfrm>
              <a:off x="2475" y="3139"/>
              <a:ext cx="386" cy="375"/>
              <a:chOff x="4012" y="2316"/>
              <a:chExt cx="424" cy="504"/>
            </a:xfrm>
          </p:grpSpPr>
          <p:grpSp>
            <p:nvGrpSpPr>
              <p:cNvPr id="7201" name="Group 108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7204" name="AutoShape 109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205" name="AutoShape 110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7202" name="Oval 111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203" name="AutoShape 112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903281" name="Group 113"/>
          <p:cNvGrpSpPr>
            <a:grpSpLocks/>
          </p:cNvGrpSpPr>
          <p:nvPr/>
        </p:nvGrpSpPr>
        <p:grpSpPr bwMode="auto">
          <a:xfrm>
            <a:off x="4253408" y="2470150"/>
            <a:ext cx="595048" cy="3062288"/>
            <a:chOff x="2862" y="1556"/>
            <a:chExt cx="375" cy="1929"/>
          </a:xfrm>
        </p:grpSpPr>
        <p:sp>
          <p:nvSpPr>
            <p:cNvPr id="7188" name="Text Box 114"/>
            <p:cNvSpPr txBox="1">
              <a:spLocks noChangeArrowheads="1"/>
            </p:cNvSpPr>
            <p:nvPr/>
          </p:nvSpPr>
          <p:spPr bwMode="auto">
            <a:xfrm>
              <a:off x="2862" y="1556"/>
              <a:ext cx="375" cy="173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7189" name="Group 115"/>
            <p:cNvGrpSpPr>
              <a:grpSpLocks/>
            </p:cNvGrpSpPr>
            <p:nvPr/>
          </p:nvGrpSpPr>
          <p:grpSpPr bwMode="auto">
            <a:xfrm>
              <a:off x="2889" y="3168"/>
              <a:ext cx="317" cy="317"/>
              <a:chOff x="4341" y="2964"/>
              <a:chExt cx="452" cy="409"/>
            </a:xfrm>
          </p:grpSpPr>
          <p:grpSp>
            <p:nvGrpSpPr>
              <p:cNvPr id="7190" name="Group 116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7193" name="Freeform 117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4" name="Rectangle 118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195" name="Rectangle 119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19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40000"/>
                    </a:spcBef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40000"/>
                    </a:spcBef>
                    <a:buFont typeface="Wingdings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4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7191" name="Oval 121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192" name="Freeform 122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21 w 217"/>
                  <a:gd name="T13" fmla="*/ 183 h 332"/>
                  <a:gd name="T14" fmla="*/ 31 w 217"/>
                  <a:gd name="T15" fmla="*/ 186 h 332"/>
                  <a:gd name="T16" fmla="*/ 40 w 217"/>
                  <a:gd name="T17" fmla="*/ 186 h 332"/>
                  <a:gd name="T18" fmla="*/ 55 w 217"/>
                  <a:gd name="T19" fmla="*/ 186 h 332"/>
                  <a:gd name="T20" fmla="*/ 341 w 217"/>
                  <a:gd name="T21" fmla="*/ 331 h 332"/>
                  <a:gd name="T22" fmla="*/ 428 w 217"/>
                  <a:gd name="T23" fmla="*/ 159 h 332"/>
                  <a:gd name="T24" fmla="*/ 427 w 217"/>
                  <a:gd name="T25" fmla="*/ 155 h 332"/>
                  <a:gd name="T26" fmla="*/ 426 w 217"/>
                  <a:gd name="T27" fmla="*/ 152 h 332"/>
                  <a:gd name="T28" fmla="*/ 415 w 217"/>
                  <a:gd name="T29" fmla="*/ 149 h 332"/>
                  <a:gd name="T30" fmla="*/ 409 w 217"/>
                  <a:gd name="T31" fmla="*/ 147 h 332"/>
                  <a:gd name="T32" fmla="*/ 400 w 217"/>
                  <a:gd name="T33" fmla="*/ 145 h 332"/>
                  <a:gd name="T34" fmla="*/ 384 w 217"/>
                  <a:gd name="T35" fmla="*/ 145 h 332"/>
                  <a:gd name="T36" fmla="*/ 378 w 217"/>
                  <a:gd name="T37" fmla="*/ 145 h 332"/>
                  <a:gd name="T38" fmla="*/ 369 w 217"/>
                  <a:gd name="T39" fmla="*/ 145 h 332"/>
                  <a:gd name="T40" fmla="*/ 250 w 217"/>
                  <a:gd name="T41" fmla="*/ 84 h 332"/>
                  <a:gd name="T42" fmla="*/ 484 w 217"/>
                  <a:gd name="T43" fmla="*/ 104 h 332"/>
                  <a:gd name="T44" fmla="*/ 488 w 217"/>
                  <a:gd name="T45" fmla="*/ 103 h 332"/>
                  <a:gd name="T46" fmla="*/ 499 w 217"/>
                  <a:gd name="T47" fmla="*/ 103 h 332"/>
                  <a:gd name="T48" fmla="*/ 508 w 217"/>
                  <a:gd name="T49" fmla="*/ 100 h 332"/>
                  <a:gd name="T50" fmla="*/ 514 w 217"/>
                  <a:gd name="T51" fmla="*/ 97 h 332"/>
                  <a:gd name="T52" fmla="*/ 519 w 217"/>
                  <a:gd name="T53" fmla="*/ 93 h 332"/>
                  <a:gd name="T54" fmla="*/ 520 w 217"/>
                  <a:gd name="T55" fmla="*/ 88 h 332"/>
                  <a:gd name="T56" fmla="*/ 519 w 217"/>
                  <a:gd name="T57" fmla="*/ 83 h 332"/>
                  <a:gd name="T58" fmla="*/ 510 w 217"/>
                  <a:gd name="T59" fmla="*/ 79 h 332"/>
                  <a:gd name="T60" fmla="*/ 504 w 217"/>
                  <a:gd name="T61" fmla="*/ 76 h 332"/>
                  <a:gd name="T62" fmla="*/ 493 w 217"/>
                  <a:gd name="T63" fmla="*/ 73 h 332"/>
                  <a:gd name="T64" fmla="*/ 486 w 217"/>
                  <a:gd name="T65" fmla="*/ 72 h 332"/>
                  <a:gd name="T66" fmla="*/ 327 w 217"/>
                  <a:gd name="T67" fmla="*/ 72 h 332"/>
                  <a:gd name="T68" fmla="*/ 298 w 217"/>
                  <a:gd name="T69" fmla="*/ 47 h 332"/>
                  <a:gd name="T70" fmla="*/ 300 w 217"/>
                  <a:gd name="T71" fmla="*/ 41 h 332"/>
                  <a:gd name="T72" fmla="*/ 303 w 217"/>
                  <a:gd name="T73" fmla="*/ 34 h 332"/>
                  <a:gd name="T74" fmla="*/ 303 w 217"/>
                  <a:gd name="T75" fmla="*/ 27 h 332"/>
                  <a:gd name="T76" fmla="*/ 298 w 217"/>
                  <a:gd name="T77" fmla="*/ 21 h 332"/>
                  <a:gd name="T78" fmla="*/ 295 w 217"/>
                  <a:gd name="T79" fmla="*/ 17 h 332"/>
                  <a:gd name="T80" fmla="*/ 291 w 217"/>
                  <a:gd name="T81" fmla="*/ 12 h 332"/>
                  <a:gd name="T82" fmla="*/ 275 w 217"/>
                  <a:gd name="T83" fmla="*/ 8 h 332"/>
                  <a:gd name="T84" fmla="*/ 266 w 217"/>
                  <a:gd name="T85" fmla="*/ 4 h 332"/>
                  <a:gd name="T86" fmla="*/ 250 w 217"/>
                  <a:gd name="T87" fmla="*/ 1 h 332"/>
                  <a:gd name="T88" fmla="*/ 232 w 217"/>
                  <a:gd name="T89" fmla="*/ 0 h 332"/>
                  <a:gd name="T90" fmla="*/ 218 w 217"/>
                  <a:gd name="T91" fmla="*/ 0 h 332"/>
                  <a:gd name="T92" fmla="*/ 201 w 217"/>
                  <a:gd name="T93" fmla="*/ 1 h 332"/>
                  <a:gd name="T94" fmla="*/ 183 w 217"/>
                  <a:gd name="T95" fmla="*/ 3 h 332"/>
                  <a:gd name="T96" fmla="*/ 168 w 217"/>
                  <a:gd name="T97" fmla="*/ 7 h 332"/>
                  <a:gd name="T98" fmla="*/ 156 w 217"/>
                  <a:gd name="T99" fmla="*/ 13 h 332"/>
                  <a:gd name="T100" fmla="*/ 151 w 217"/>
                  <a:gd name="T101" fmla="*/ 19 h 332"/>
                  <a:gd name="T102" fmla="*/ 142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83" name="Line 123"/>
          <p:cNvSpPr>
            <a:spLocks noChangeShapeType="1"/>
          </p:cNvSpPr>
          <p:nvPr/>
        </p:nvSpPr>
        <p:spPr bwMode="auto">
          <a:xfrm>
            <a:off x="1123386" y="1646238"/>
            <a:ext cx="422552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24"/>
          <p:cNvSpPr>
            <a:spLocks noChangeShapeType="1"/>
          </p:cNvSpPr>
          <p:nvPr/>
        </p:nvSpPr>
        <p:spPr bwMode="auto">
          <a:xfrm>
            <a:off x="1279888" y="160020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5" name="Line 125"/>
          <p:cNvSpPr>
            <a:spLocks noChangeShapeType="1"/>
          </p:cNvSpPr>
          <p:nvPr/>
        </p:nvSpPr>
        <p:spPr bwMode="auto">
          <a:xfrm>
            <a:off x="2468263" y="160020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6" name="Line 126"/>
          <p:cNvSpPr>
            <a:spLocks noChangeShapeType="1"/>
          </p:cNvSpPr>
          <p:nvPr/>
        </p:nvSpPr>
        <p:spPr bwMode="auto">
          <a:xfrm>
            <a:off x="3658359" y="160020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7" name="Line 127"/>
          <p:cNvSpPr>
            <a:spLocks noChangeShapeType="1"/>
          </p:cNvSpPr>
          <p:nvPr/>
        </p:nvSpPr>
        <p:spPr bwMode="auto">
          <a:xfrm>
            <a:off x="4845016" y="160020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Serial Execution versus Pipelining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71082"/>
            <a:ext cx="8865527" cy="3533259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</a:pPr>
            <a:r>
              <a:rPr lang="en-US" altLang="en-US" dirty="0" smtClean="0"/>
              <a:t>Consider a task that can be divided into </a:t>
            </a:r>
            <a:r>
              <a:rPr lang="en-US" altLang="en-US" i="1" dirty="0" smtClean="0">
                <a:solidFill>
                  <a:srgbClr val="FF0000"/>
                </a:solidFill>
              </a:rPr>
              <a:t>k</a:t>
            </a:r>
            <a:r>
              <a:rPr lang="en-US" altLang="en-US" dirty="0" smtClean="0">
                <a:solidFill>
                  <a:srgbClr val="FF0000"/>
                </a:solidFill>
              </a:rPr>
              <a:t> subtasks</a:t>
            </a: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en-US" altLang="en-US" dirty="0" smtClean="0"/>
              <a:t>The </a:t>
            </a:r>
            <a:r>
              <a:rPr lang="en-US" altLang="en-US" i="1" dirty="0" smtClean="0">
                <a:solidFill>
                  <a:srgbClr val="FF0000"/>
                </a:solidFill>
              </a:rPr>
              <a:t>k</a:t>
            </a:r>
            <a:r>
              <a:rPr lang="en-US" altLang="en-US" dirty="0" smtClean="0">
                <a:solidFill>
                  <a:srgbClr val="FF0000"/>
                </a:solidFill>
              </a:rPr>
              <a:t> subtasks</a:t>
            </a:r>
            <a:r>
              <a:rPr lang="en-US" altLang="en-US" dirty="0" smtClean="0"/>
              <a:t> are executed on </a:t>
            </a:r>
            <a:r>
              <a:rPr lang="en-US" altLang="en-US" i="1" dirty="0" smtClean="0">
                <a:solidFill>
                  <a:srgbClr val="FF0000"/>
                </a:solidFill>
              </a:rPr>
              <a:t>k</a:t>
            </a:r>
            <a:r>
              <a:rPr lang="en-US" altLang="en-US" dirty="0" smtClean="0">
                <a:solidFill>
                  <a:srgbClr val="FF0000"/>
                </a:solidFill>
              </a:rPr>
              <a:t> different stages</a:t>
            </a: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en-US" altLang="en-US" dirty="0" smtClean="0"/>
              <a:t>Each subtask requires one time unit</a:t>
            </a: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en-US" altLang="en-US" dirty="0" smtClean="0"/>
              <a:t>The total execution time of the task is </a:t>
            </a:r>
            <a:r>
              <a:rPr lang="en-US" altLang="en-US" i="1" dirty="0" smtClean="0">
                <a:solidFill>
                  <a:srgbClr val="FF0000"/>
                </a:solidFill>
              </a:rPr>
              <a:t>k </a:t>
            </a:r>
            <a:r>
              <a:rPr lang="en-US" altLang="en-US" dirty="0" smtClean="0">
                <a:solidFill>
                  <a:srgbClr val="FF0000"/>
                </a:solidFill>
              </a:rPr>
              <a:t>time units</a:t>
            </a:r>
          </a:p>
          <a:p>
            <a:pPr marL="342900" indent="-342900" eaLnBrk="1" hangingPunct="1">
              <a:lnSpc>
                <a:spcPct val="110000"/>
              </a:lnSpc>
            </a:pPr>
            <a:r>
              <a:rPr lang="en-US" altLang="en-US" dirty="0" smtClean="0"/>
              <a:t>Pipelining is to overlap the execution</a:t>
            </a: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en-US" altLang="en-US" dirty="0" smtClean="0"/>
              <a:t>The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stages work in parallel on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different tasks</a:t>
            </a: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en-US" altLang="en-US" dirty="0" smtClean="0"/>
              <a:t>Tasks enter/leave pipeline at the rate of one task per time unit</a:t>
            </a:r>
          </a:p>
        </p:txBody>
      </p:sp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1477302" y="4641827"/>
            <a:ext cx="3429265" cy="869950"/>
            <a:chOff x="989" y="3024"/>
            <a:chExt cx="2160" cy="548"/>
          </a:xfrm>
        </p:grpSpPr>
        <p:grpSp>
          <p:nvGrpSpPr>
            <p:cNvPr id="8227" name="Group 6"/>
            <p:cNvGrpSpPr>
              <a:grpSpLocks/>
            </p:cNvGrpSpPr>
            <p:nvPr/>
          </p:nvGrpSpPr>
          <p:grpSpPr bwMode="auto">
            <a:xfrm>
              <a:off x="989" y="3024"/>
              <a:ext cx="720" cy="202"/>
              <a:chOff x="989" y="3168"/>
              <a:chExt cx="720" cy="202"/>
            </a:xfrm>
          </p:grpSpPr>
          <p:sp>
            <p:nvSpPr>
              <p:cNvPr id="8246" name="Rectangle 7"/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47" name="Text Box 8"/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Comic Sans MS" pitchFamily="66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248" name="Text Box 9"/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Comic Sans MS" pitchFamily="66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249" name="Line 10"/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0" name="Line 11"/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1" name="Line 12"/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2" name="Text Box 13"/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i="1">
                    <a:latin typeface="Comic Sans MS" pitchFamily="66" charset="0"/>
                    <a:cs typeface="Times New Roman" pitchFamily="18" charset="0"/>
                  </a:rPr>
                  <a:t>k</a:t>
                </a:r>
              </a:p>
            </p:txBody>
          </p:sp>
          <p:sp>
            <p:nvSpPr>
              <p:cNvPr id="8253" name="Text Box 14"/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1">
                    <a:latin typeface="Comic Sans MS" pitchFamily="66" charset="0"/>
                    <a:cs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8228" name="Group 15"/>
            <p:cNvGrpSpPr>
              <a:grpSpLocks/>
            </p:cNvGrpSpPr>
            <p:nvPr/>
          </p:nvGrpSpPr>
          <p:grpSpPr bwMode="auto">
            <a:xfrm>
              <a:off x="1709" y="3197"/>
              <a:ext cx="720" cy="202"/>
              <a:chOff x="989" y="3168"/>
              <a:chExt cx="720" cy="202"/>
            </a:xfrm>
          </p:grpSpPr>
          <p:sp>
            <p:nvSpPr>
              <p:cNvPr id="8238" name="Rectangle 16"/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39" name="Text Box 17"/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Comic Sans MS" pitchFamily="66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240" name="Text Box 18"/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Comic Sans MS" pitchFamily="66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241" name="Line 19"/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2" name="Line 20"/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3" name="Line 21"/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Text Box 22"/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i="1">
                    <a:latin typeface="Comic Sans MS" pitchFamily="66" charset="0"/>
                    <a:cs typeface="Times New Roman" pitchFamily="18" charset="0"/>
                  </a:rPr>
                  <a:t>k</a:t>
                </a:r>
              </a:p>
            </p:txBody>
          </p:sp>
          <p:sp>
            <p:nvSpPr>
              <p:cNvPr id="8245" name="Text Box 23"/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1">
                    <a:latin typeface="Comic Sans MS" pitchFamily="66" charset="0"/>
                    <a:cs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8229" name="Group 24"/>
            <p:cNvGrpSpPr>
              <a:grpSpLocks/>
            </p:cNvGrpSpPr>
            <p:nvPr/>
          </p:nvGrpSpPr>
          <p:grpSpPr bwMode="auto">
            <a:xfrm>
              <a:off x="2429" y="3370"/>
              <a:ext cx="720" cy="202"/>
              <a:chOff x="989" y="3168"/>
              <a:chExt cx="720" cy="202"/>
            </a:xfrm>
          </p:grpSpPr>
          <p:sp>
            <p:nvSpPr>
              <p:cNvPr id="8230" name="Rectangle 25"/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31" name="Text Box 26"/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Comic Sans MS" pitchFamily="66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232" name="Text Box 27"/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dirty="0">
                    <a:latin typeface="Comic Sans MS" pitchFamily="66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233" name="Line 28"/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4" name="Line 29"/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30"/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Text Box 31"/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i="1">
                    <a:latin typeface="Comic Sans MS" pitchFamily="66" charset="0"/>
                    <a:cs typeface="Times New Roman" pitchFamily="18" charset="0"/>
                  </a:rPr>
                  <a:t>k</a:t>
                </a:r>
              </a:p>
            </p:txBody>
          </p:sp>
          <p:sp>
            <p:nvSpPr>
              <p:cNvPr id="8237" name="Text Box 32"/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1">
                    <a:latin typeface="Comic Sans MS" pitchFamily="66" charset="0"/>
                    <a:cs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8197" name="Group 33"/>
          <p:cNvGrpSpPr>
            <a:grpSpLocks/>
          </p:cNvGrpSpPr>
          <p:nvPr/>
        </p:nvGrpSpPr>
        <p:grpSpPr bwMode="auto">
          <a:xfrm>
            <a:off x="6370109" y="4641827"/>
            <a:ext cx="1601127" cy="869950"/>
            <a:chOff x="3984" y="2995"/>
            <a:chExt cx="1008" cy="548"/>
          </a:xfrm>
        </p:grpSpPr>
        <p:grpSp>
          <p:nvGrpSpPr>
            <p:cNvPr id="8200" name="Group 34"/>
            <p:cNvGrpSpPr>
              <a:grpSpLocks/>
            </p:cNvGrpSpPr>
            <p:nvPr/>
          </p:nvGrpSpPr>
          <p:grpSpPr bwMode="auto">
            <a:xfrm>
              <a:off x="3984" y="2995"/>
              <a:ext cx="720" cy="202"/>
              <a:chOff x="989" y="3168"/>
              <a:chExt cx="720" cy="202"/>
            </a:xfrm>
          </p:grpSpPr>
          <p:sp>
            <p:nvSpPr>
              <p:cNvPr id="8219" name="Rectangle 35"/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20" name="Text Box 36"/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Comic Sans MS" pitchFamily="66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221" name="Text Box 37"/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Comic Sans MS" pitchFamily="66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222" name="Line 38"/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3" name="Line 39"/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4" name="Line 40"/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5" name="Text Box 41"/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i="1">
                    <a:latin typeface="Comic Sans MS" pitchFamily="66" charset="0"/>
                    <a:cs typeface="Times New Roman" pitchFamily="18" charset="0"/>
                  </a:rPr>
                  <a:t>k</a:t>
                </a:r>
              </a:p>
            </p:txBody>
          </p:sp>
          <p:sp>
            <p:nvSpPr>
              <p:cNvPr id="8226" name="Text Box 42"/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1">
                    <a:latin typeface="Comic Sans MS" pitchFamily="66" charset="0"/>
                    <a:cs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8201" name="Group 43"/>
            <p:cNvGrpSpPr>
              <a:grpSpLocks/>
            </p:cNvGrpSpPr>
            <p:nvPr/>
          </p:nvGrpSpPr>
          <p:grpSpPr bwMode="auto">
            <a:xfrm>
              <a:off x="4128" y="3168"/>
              <a:ext cx="720" cy="202"/>
              <a:chOff x="989" y="3168"/>
              <a:chExt cx="720" cy="202"/>
            </a:xfrm>
          </p:grpSpPr>
          <p:sp>
            <p:nvSpPr>
              <p:cNvPr id="8211" name="Rectangle 44"/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12" name="Text Box 45"/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Comic Sans MS" pitchFamily="66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213" name="Text Box 46"/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Comic Sans MS" pitchFamily="66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214" name="Line 47"/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5" name="Line 48"/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6" name="Line 49"/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7" name="Text Box 50"/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i="1">
                    <a:latin typeface="Comic Sans MS" pitchFamily="66" charset="0"/>
                    <a:cs typeface="Times New Roman" pitchFamily="18" charset="0"/>
                  </a:rPr>
                  <a:t>k</a:t>
                </a:r>
              </a:p>
            </p:txBody>
          </p:sp>
          <p:sp>
            <p:nvSpPr>
              <p:cNvPr id="8218" name="Text Box 51"/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1">
                    <a:latin typeface="Comic Sans MS" pitchFamily="66" charset="0"/>
                    <a:cs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8202" name="Group 52"/>
            <p:cNvGrpSpPr>
              <a:grpSpLocks/>
            </p:cNvGrpSpPr>
            <p:nvPr/>
          </p:nvGrpSpPr>
          <p:grpSpPr bwMode="auto">
            <a:xfrm>
              <a:off x="4272" y="3341"/>
              <a:ext cx="720" cy="202"/>
              <a:chOff x="989" y="3168"/>
              <a:chExt cx="720" cy="202"/>
            </a:xfrm>
          </p:grpSpPr>
          <p:sp>
            <p:nvSpPr>
              <p:cNvPr id="8203" name="Rectangle 53"/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04" name="Text Box 54"/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Comic Sans MS" pitchFamily="66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205" name="Text Box 55"/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Comic Sans MS" pitchFamily="66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206" name="Line 56"/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7" name="Line 57"/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8" name="Line 58"/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9" name="Text Box 59"/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i="1">
                    <a:latin typeface="Comic Sans MS" pitchFamily="66" charset="0"/>
                    <a:cs typeface="Times New Roman" pitchFamily="18" charset="0"/>
                  </a:rPr>
                  <a:t>k</a:t>
                </a:r>
              </a:p>
            </p:txBody>
          </p:sp>
          <p:sp>
            <p:nvSpPr>
              <p:cNvPr id="8210" name="Text Box 60"/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1">
                    <a:latin typeface="Comic Sans MS" pitchFamily="66" charset="0"/>
                    <a:cs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8198" name="Text Box 61"/>
          <p:cNvSpPr txBox="1">
            <a:spLocks noChangeArrowheads="1"/>
          </p:cNvSpPr>
          <p:nvPr/>
        </p:nvSpPr>
        <p:spPr bwMode="auto">
          <a:xfrm>
            <a:off x="1123025" y="5756252"/>
            <a:ext cx="3986477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Without Pipelining</a:t>
            </a:r>
          </a:p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One completion every </a:t>
            </a:r>
            <a:r>
              <a:rPr lang="en-US" altLang="en-US" sz="1800" i="1">
                <a:solidFill>
                  <a:srgbClr val="FF0000"/>
                </a:solidFill>
              </a:rPr>
              <a:t>k </a:t>
            </a:r>
            <a:r>
              <a:rPr lang="en-US" altLang="en-US" sz="1800">
                <a:solidFill>
                  <a:srgbClr val="FF0000"/>
                </a:solidFill>
              </a:rPr>
              <a:t>time units</a:t>
            </a:r>
          </a:p>
        </p:txBody>
      </p:sp>
      <p:sp>
        <p:nvSpPr>
          <p:cNvPr id="8199" name="Text Box 62"/>
          <p:cNvSpPr txBox="1">
            <a:spLocks noChangeArrowheads="1"/>
          </p:cNvSpPr>
          <p:nvPr/>
        </p:nvSpPr>
        <p:spPr bwMode="auto">
          <a:xfrm>
            <a:off x="5317596" y="5756252"/>
            <a:ext cx="3847175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With Pipelining</a:t>
            </a:r>
          </a:p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One completion every 1</a:t>
            </a:r>
            <a:r>
              <a:rPr lang="en-US" altLang="en-US" sz="1800" i="1">
                <a:solidFill>
                  <a:srgbClr val="FF0000"/>
                </a:solidFill>
              </a:rPr>
              <a:t> </a:t>
            </a:r>
            <a:r>
              <a:rPr lang="en-US" altLang="en-US" sz="1800">
                <a:solidFill>
                  <a:srgbClr val="FF0000"/>
                </a:solidFill>
              </a:rPr>
              <a:t>time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 w="med" len="med"/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34837</TotalTime>
  <Words>1147</Words>
  <Application>Microsoft Office PowerPoint</Application>
  <PresentationFormat>A4 Paper (210x297 mm)</PresentationFormat>
  <Paragraphs>351</Paragraphs>
  <Slides>15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Default Design</vt:lpstr>
      <vt:lpstr>Serial versus Pipelined Execution</vt:lpstr>
      <vt:lpstr>Drawback of Single Cycle Processor</vt:lpstr>
      <vt:lpstr>Alternative: Multicycle Implementation</vt:lpstr>
      <vt:lpstr>Performance Example</vt:lpstr>
      <vt:lpstr>Solution</vt:lpstr>
      <vt:lpstr>Pipelining Example</vt:lpstr>
      <vt:lpstr>Sequential Laundry</vt:lpstr>
      <vt:lpstr>Pipelined Laundry: Start Load ASAP</vt:lpstr>
      <vt:lpstr>Serial Execution versus Pipelining</vt:lpstr>
      <vt:lpstr>Synchronous Pipeline</vt:lpstr>
      <vt:lpstr>Pipeline Performance</vt:lpstr>
      <vt:lpstr>MIPS Processor Pipeline</vt:lpstr>
      <vt:lpstr>Single-Cycle vs Pipelined Performance</vt:lpstr>
      <vt:lpstr>Single-Cycle versus Pipelined – cont’d</vt:lpstr>
      <vt:lpstr>Pipeline Performance Summary</vt:lpstr>
      <vt:lpstr>Shl</vt:lpstr>
    </vt:vector>
  </TitlesOfParts>
  <Company>KFUPM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Processor Design</dc:title>
  <dc:creator>Dr. Muhamed Mudawar</dc:creator>
  <cp:lastModifiedBy>mudawar</cp:lastModifiedBy>
  <cp:revision>1294</cp:revision>
  <cp:lastPrinted>2012-11-18T10:06:06Z</cp:lastPrinted>
  <dcterms:created xsi:type="dcterms:W3CDTF">2004-09-12T13:54:39Z</dcterms:created>
  <dcterms:modified xsi:type="dcterms:W3CDTF">2017-04-30T09:03:28Z</dcterms:modified>
</cp:coreProperties>
</file>