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44" r:id="rId2"/>
    <p:sldId id="587" r:id="rId3"/>
    <p:sldId id="622" r:id="rId4"/>
    <p:sldId id="586" r:id="rId5"/>
    <p:sldId id="527" r:id="rId6"/>
    <p:sldId id="588" r:id="rId7"/>
    <p:sldId id="623" r:id="rId8"/>
    <p:sldId id="624" r:id="rId9"/>
    <p:sldId id="625" r:id="rId10"/>
    <p:sldId id="627" r:id="rId11"/>
    <p:sldId id="639" r:id="rId12"/>
    <p:sldId id="634" r:id="rId13"/>
    <p:sldId id="640" r:id="rId14"/>
    <p:sldId id="572" r:id="rId15"/>
    <p:sldId id="637" r:id="rId16"/>
    <p:sldId id="628" r:id="rId17"/>
    <p:sldId id="592" r:id="rId18"/>
    <p:sldId id="629" r:id="rId19"/>
    <p:sldId id="530" r:id="rId20"/>
    <p:sldId id="526" r:id="rId21"/>
    <p:sldId id="636" r:id="rId22"/>
    <p:sldId id="531" r:id="rId23"/>
    <p:sldId id="641" r:id="rId24"/>
    <p:sldId id="532" r:id="rId25"/>
    <p:sldId id="643" r:id="rId26"/>
    <p:sldId id="533" r:id="rId27"/>
    <p:sldId id="534" r:id="rId28"/>
    <p:sldId id="535" r:id="rId29"/>
    <p:sldId id="600" r:id="rId30"/>
    <p:sldId id="601" r:id="rId31"/>
    <p:sldId id="537" r:id="rId32"/>
    <p:sldId id="538" r:id="rId33"/>
    <p:sldId id="539" r:id="rId34"/>
    <p:sldId id="540" r:id="rId35"/>
    <p:sldId id="543" r:id="rId36"/>
    <p:sldId id="618" r:id="rId37"/>
    <p:sldId id="619" r:id="rId38"/>
    <p:sldId id="642" r:id="rId39"/>
    <p:sldId id="544" r:id="rId40"/>
    <p:sldId id="545" r:id="rId41"/>
    <p:sldId id="597" r:id="rId42"/>
    <p:sldId id="546" r:id="rId43"/>
    <p:sldId id="548" r:id="rId44"/>
    <p:sldId id="549" r:id="rId45"/>
    <p:sldId id="621" r:id="rId46"/>
    <p:sldId id="644" r:id="rId47"/>
    <p:sldId id="555" r:id="rId48"/>
    <p:sldId id="645" r:id="rId49"/>
    <p:sldId id="553" r:id="rId50"/>
    <p:sldId id="554" r:id="rId51"/>
    <p:sldId id="557" r:id="rId52"/>
    <p:sldId id="558" r:id="rId53"/>
    <p:sldId id="559" r:id="rId54"/>
    <p:sldId id="635" r:id="rId55"/>
    <p:sldId id="560" r:id="rId56"/>
    <p:sldId id="561" r:id="rId57"/>
  </p:sldIdLst>
  <p:sldSz cx="9906000" cy="6858000" type="A4"/>
  <p:notesSz cx="7099300" cy="10234613"/>
  <p:custShowLst>
    <p:custShow name="Shl" id="0">
      <p:sldLst/>
    </p:custShow>
  </p:custShow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E5"/>
    <a:srgbClr val="FFCCFF"/>
    <a:srgbClr val="FF0000"/>
    <a:srgbClr val="99FF99"/>
    <a:srgbClr val="FFFF66"/>
    <a:srgbClr val="FFFF99"/>
    <a:srgbClr val="000099"/>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00" autoAdjust="0"/>
    <p:restoredTop sz="99871" autoAdjust="0"/>
  </p:normalViewPr>
  <p:slideViewPr>
    <p:cSldViewPr>
      <p:cViewPr>
        <p:scale>
          <a:sx n="100" d="100"/>
          <a:sy n="100" d="100"/>
        </p:scale>
        <p:origin x="-957" y="-16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p>
        </p:txBody>
      </p:sp>
      <p:sp>
        <p:nvSpPr>
          <p:cNvPr id="223235"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p>
        </p:txBody>
      </p:sp>
      <p:sp>
        <p:nvSpPr>
          <p:cNvPr id="223236"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p>
        </p:txBody>
      </p:sp>
      <p:sp>
        <p:nvSpPr>
          <p:cNvPr id="223237"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8A266680-D7DF-4399-B19D-AD1114671B39}" type="slidenum">
              <a:rPr lang="ar-SA"/>
              <a:pPr>
                <a:defRPr/>
              </a:pPr>
              <a:t>‹#›</a:t>
            </a:fld>
            <a:endParaRPr lang="en-US"/>
          </a:p>
        </p:txBody>
      </p:sp>
    </p:spTree>
    <p:extLst>
      <p:ext uri="{BB962C8B-B14F-4D97-AF65-F5344CB8AC3E}">
        <p14:creationId xmlns:p14="http://schemas.microsoft.com/office/powerpoint/2010/main" val="1676100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2937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4516" name="Rectangle 4"/>
          <p:cNvSpPr>
            <a:spLocks noGrp="1" noRot="1" noChangeAspect="1" noChangeArrowheads="1" noTextEdit="1"/>
          </p:cNvSpPr>
          <p:nvPr>
            <p:ph type="sldImg" idx="2"/>
          </p:nvPr>
        </p:nvSpPr>
        <p:spPr bwMode="auto">
          <a:xfrm>
            <a:off x="779463" y="768350"/>
            <a:ext cx="554037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938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938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2938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EDADC6B-EFBC-4D11-A575-BEC5C0213300}" type="slidenum">
              <a:rPr lang="ar-SA"/>
              <a:pPr>
                <a:defRPr/>
              </a:pPr>
              <a:t>‹#›</a:t>
            </a:fld>
            <a:endParaRPr lang="en-US"/>
          </a:p>
        </p:txBody>
      </p:sp>
    </p:spTree>
    <p:extLst>
      <p:ext uri="{BB962C8B-B14F-4D97-AF65-F5344CB8AC3E}">
        <p14:creationId xmlns:p14="http://schemas.microsoft.com/office/powerpoint/2010/main" val="3991387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300" smtClean="0">
                <a:latin typeface="Times New Roman" pitchFamily="18" charset="0"/>
              </a:rPr>
              <a:t>The University of Adelaide, School of Computer Science</a:t>
            </a:r>
          </a:p>
        </p:txBody>
      </p:sp>
      <p:sp>
        <p:nvSpPr>
          <p:cNvPr id="6553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fld id="{057B7F43-FEB6-4903-B003-BF87EAF07ADE}" type="datetime3">
              <a:rPr lang="en-US" altLang="en-US" sz="1300" smtClean="0">
                <a:latin typeface="Times New Roman" pitchFamily="18" charset="0"/>
              </a:rPr>
              <a:pPr/>
              <a:t>1 May 2018</a:t>
            </a:fld>
            <a:endParaRPr lang="en-US" altLang="en-US" sz="1300" smtClean="0">
              <a:latin typeface="Times New Roman" pitchFamily="18" charset="0"/>
            </a:endParaRPr>
          </a:p>
        </p:txBody>
      </p:sp>
      <p:sp>
        <p:nvSpPr>
          <p:cNvPr id="655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300" smtClean="0">
                <a:latin typeface="Times New Roman" pitchFamily="18" charset="0"/>
              </a:rPr>
              <a:t>Chapter 2 — Instructions: Language of the Computer</a:t>
            </a:r>
          </a:p>
        </p:txBody>
      </p:sp>
      <p:sp>
        <p:nvSpPr>
          <p:cNvPr id="655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fld id="{E13DC0CC-ECE0-44CB-B526-124571EDE8AA}" type="slidenum">
              <a:rPr lang="en-US" altLang="en-US" sz="1300" smtClean="0">
                <a:latin typeface="Times New Roman" pitchFamily="18" charset="0"/>
              </a:rPr>
              <a:pPr/>
              <a:t>3</a:t>
            </a:fld>
            <a:endParaRPr lang="en-US" altLang="en-US" sz="1300" smtClean="0">
              <a:latin typeface="Times New Roman" pitchFamily="18" charset="0"/>
            </a:endParaRPr>
          </a:p>
        </p:txBody>
      </p:sp>
      <p:sp>
        <p:nvSpPr>
          <p:cNvPr id="65542" name="Rectangle 2"/>
          <p:cNvSpPr>
            <a:spLocks noGrp="1" noRot="1" noChangeAspect="1" noChangeArrowheads="1" noTextEdit="1"/>
          </p:cNvSpPr>
          <p:nvPr>
            <p:ph type="sldImg"/>
          </p:nvPr>
        </p:nvSpPr>
        <p:spPr>
          <a:xfrm>
            <a:off x="779463" y="768350"/>
            <a:ext cx="5540375" cy="3836988"/>
          </a:xfrm>
          <a:ln/>
        </p:spPr>
      </p:sp>
      <p:sp>
        <p:nvSpPr>
          <p:cNvPr id="655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FE4AD44-5CC2-44E1-984F-B20EEAC1423A}" type="slidenum">
              <a:rPr lang="ar-SA" altLang="en-US" smtClean="0"/>
              <a:pPr eaLnBrk="1" hangingPunct="1"/>
              <a:t>5</a:t>
            </a:fld>
            <a:endParaRPr lang="en-US" altLang="en-US" smtClean="0"/>
          </a:p>
        </p:txBody>
      </p:sp>
      <p:sp>
        <p:nvSpPr>
          <p:cNvPr id="66563" name="Rectangle 2"/>
          <p:cNvSpPr>
            <a:spLocks noGrp="1" noChangeArrowheads="1"/>
          </p:cNvSpPr>
          <p:nvPr>
            <p:ph type="body" idx="1"/>
          </p:nvPr>
        </p:nvSpPr>
        <p:spPr>
          <a:xfrm>
            <a:off x="534988" y="4862513"/>
            <a:ext cx="6116637" cy="4606925"/>
          </a:xfrm>
          <a:noFill/>
          <a:extLst>
            <a:ext uri="{91240B29-F687-4F45-9708-019B960494DF}">
              <a14:hiddenLine xmlns:a14="http://schemas.microsoft.com/office/drawing/2010/main" w="12700">
                <a:solidFill>
                  <a:schemeClr val="tx1"/>
                </a:solidFill>
                <a:miter lim="800000"/>
                <a:headEnd/>
                <a:tailEnd/>
              </a14:hiddenLine>
            </a:ext>
          </a:extLst>
        </p:spPr>
        <p:txBody>
          <a:bodyPr lIns="92265" tIns="45323" rIns="92265" bIns="45323"/>
          <a:lstStyle/>
          <a:p>
            <a:pPr eaLnBrk="1" hangingPunct="1"/>
            <a:r>
              <a:rPr lang="en-US" altLang="en-US" smtClean="0"/>
              <a:t>Let’s summarize today’s lecture. The first thing we covered is the principle of locality.</a:t>
            </a:r>
          </a:p>
          <a:p>
            <a:pPr eaLnBrk="1" hangingPunct="1"/>
            <a:r>
              <a:rPr lang="en-US" altLang="en-US" smtClean="0"/>
              <a:t>There are two types of locality: temporal, or locality of time and spatial, locality of space.</a:t>
            </a:r>
          </a:p>
          <a:p>
            <a:pPr eaLnBrk="1" hangingPunct="1"/>
            <a:r>
              <a:rPr lang="en-US" altLang="en-US" smtClean="0"/>
              <a:t>We talked about memory system design.</a:t>
            </a:r>
          </a:p>
          <a:p>
            <a:pPr eaLnBrk="1" hangingPunct="1"/>
            <a:r>
              <a:rPr lang="en-US" altLang="en-US" smtClean="0"/>
              <a:t>The key idea of memory system design is to present the user with as much memory as possible in the cheapest technology while by taking advantage of the principle of locality, create an illusion that the average access time is close to that of the fastest technology.</a:t>
            </a:r>
          </a:p>
          <a:p>
            <a:pPr eaLnBrk="1" hangingPunct="1"/>
            <a:r>
              <a:rPr lang="en-US" altLang="en-US" smtClean="0"/>
              <a:t>As far as Random Access technology is concerned, we concentrate on 2: DRAM and SRAM.</a:t>
            </a:r>
          </a:p>
          <a:p>
            <a:pPr eaLnBrk="1" hangingPunct="1"/>
            <a:r>
              <a:rPr lang="en-US" altLang="en-US" smtClean="0"/>
              <a:t>DRAM is slow but cheap and dense so is a good choice for presenting the use with a BIG memory system.</a:t>
            </a:r>
          </a:p>
          <a:p>
            <a:pPr eaLnBrk="1" hangingPunct="1"/>
            <a:r>
              <a:rPr lang="en-US" altLang="en-US" smtClean="0"/>
              <a:t>SRAM, on the other hand, is fast but it is also expensive both in terms of cost and power, so it is a good choice for providing the user with a fast access time.</a:t>
            </a:r>
          </a:p>
          <a:p>
            <a:pPr eaLnBrk="1" hangingPunct="1"/>
            <a:r>
              <a:rPr lang="en-US" altLang="en-US" smtClean="0"/>
              <a:t>I have already showed you how DRAMs are used to construct the main memory for the SPARCstation 20.</a:t>
            </a:r>
          </a:p>
          <a:p>
            <a:pPr eaLnBrk="1" hangingPunct="1"/>
            <a:r>
              <a:rPr lang="en-US" altLang="en-US" smtClean="0"/>
              <a:t>On Friday, we will talk about caches.</a:t>
            </a:r>
          </a:p>
          <a:p>
            <a:pPr eaLnBrk="1" hangingPunct="1"/>
            <a:endParaRPr lang="en-US" altLang="en-US" smtClean="0"/>
          </a:p>
          <a:p>
            <a:pPr eaLnBrk="1" hangingPunct="1"/>
            <a:r>
              <a:rPr lang="en-US" altLang="en-US" smtClean="0"/>
              <a:t>+2 = 78 min. (Y:58)</a:t>
            </a:r>
          </a:p>
          <a:p>
            <a:pPr eaLnBrk="1" hangingPunct="1"/>
            <a:endParaRPr lang="en-US" altLang="en-US" smtClean="0"/>
          </a:p>
        </p:txBody>
      </p:sp>
      <p:sp>
        <p:nvSpPr>
          <p:cNvPr id="66564" name="Rectangle 3"/>
          <p:cNvSpPr>
            <a:spLocks noGrp="1" noRot="1" noChangeAspect="1" noChangeArrowheads="1" noTextEdit="1"/>
          </p:cNvSpPr>
          <p:nvPr>
            <p:ph type="sldImg"/>
          </p:nvPr>
        </p:nvSpPr>
        <p:spPr>
          <a:xfrm>
            <a:off x="798513" y="657225"/>
            <a:ext cx="5519737" cy="3822700"/>
          </a:xfrm>
          <a:ln>
            <a:noFill/>
          </a:ln>
          <a:extLst>
            <a:ext uri="{91240B29-F687-4F45-9708-019B960494DF}">
              <a14:hiddenLine xmlns:a14="http://schemas.microsoft.com/office/drawing/2010/main" w="12700">
                <a:solidFill>
                  <a:srgbClr val="000000"/>
                </a:solidFill>
                <a:miter lim="800000"/>
                <a:headEnd/>
                <a:tailEnd/>
              </a14:hiddenLine>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300" smtClean="0">
                <a:latin typeface="Times New Roman" pitchFamily="18" charset="0"/>
              </a:rPr>
              <a:t>The University of Adelaide, School of Computer Science</a:t>
            </a:r>
          </a:p>
        </p:txBody>
      </p:sp>
      <p:sp>
        <p:nvSpPr>
          <p:cNvPr id="6758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fld id="{F15998C2-E417-4F02-A38C-2AEEB38F9736}" type="datetime3">
              <a:rPr lang="en-US" altLang="en-US" sz="1300" smtClean="0">
                <a:latin typeface="Times New Roman" pitchFamily="18" charset="0"/>
              </a:rPr>
              <a:pPr/>
              <a:t>1 May 2018</a:t>
            </a:fld>
            <a:endParaRPr lang="en-US" altLang="en-US" sz="1300" smtClean="0">
              <a:latin typeface="Times New Roman" pitchFamily="18" charset="0"/>
            </a:endParaRPr>
          </a:p>
        </p:txBody>
      </p:sp>
      <p:sp>
        <p:nvSpPr>
          <p:cNvPr id="6758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300" smtClean="0">
                <a:latin typeface="Times New Roman" pitchFamily="18" charset="0"/>
              </a:rPr>
              <a:t>Chapter 2 — Instructions: Language of the Computer</a:t>
            </a:r>
          </a:p>
        </p:txBody>
      </p:sp>
      <p:sp>
        <p:nvSpPr>
          <p:cNvPr id="675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fld id="{ECE06932-F53B-442C-93F2-CB6851198CD8}" type="slidenum">
              <a:rPr lang="en-US" altLang="en-US" sz="1300" smtClean="0">
                <a:latin typeface="Times New Roman" pitchFamily="18" charset="0"/>
              </a:rPr>
              <a:pPr/>
              <a:t>16</a:t>
            </a:fld>
            <a:endParaRPr lang="en-US" altLang="en-US" sz="1300" smtClean="0">
              <a:latin typeface="Times New Roman" pitchFamily="18" charset="0"/>
            </a:endParaRPr>
          </a:p>
        </p:txBody>
      </p:sp>
      <p:sp>
        <p:nvSpPr>
          <p:cNvPr id="67590" name="Rectangle 2"/>
          <p:cNvSpPr>
            <a:spLocks noGrp="1" noRot="1" noChangeAspect="1" noChangeArrowheads="1" noTextEdit="1"/>
          </p:cNvSpPr>
          <p:nvPr>
            <p:ph type="sldImg"/>
          </p:nvPr>
        </p:nvSpPr>
        <p:spPr>
          <a:xfrm>
            <a:off x="779463" y="768350"/>
            <a:ext cx="5540375" cy="3836988"/>
          </a:xfrm>
          <a:ln/>
        </p:spPr>
      </p:sp>
      <p:sp>
        <p:nvSpPr>
          <p:cNvPr id="675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15CCEAA-BC1C-424E-8593-224DE66850F0}" type="slidenum">
              <a:rPr lang="ar-SA" altLang="en-US" smtClean="0"/>
              <a:pPr eaLnBrk="1" hangingPunct="1"/>
              <a:t>19</a:t>
            </a:fld>
            <a:endParaRPr lang="en-US" altLang="en-US" smtClean="0"/>
          </a:p>
        </p:txBody>
      </p:sp>
      <p:sp>
        <p:nvSpPr>
          <p:cNvPr id="68611" name="Rectangle 2"/>
          <p:cNvSpPr>
            <a:spLocks noGrp="1" noRot="1" noChangeAspect="1" noChangeArrowheads="1" noTextEdit="1"/>
          </p:cNvSpPr>
          <p:nvPr>
            <p:ph type="sldImg"/>
          </p:nvPr>
        </p:nvSpPr>
        <p:spPr>
          <a:xfrm>
            <a:off x="787400" y="773113"/>
            <a:ext cx="5526088" cy="3825875"/>
          </a:xfrm>
          <a:ln w="12700" cap="flat">
            <a:solidFill>
              <a:schemeClr val="tx1"/>
            </a:solidFill>
          </a:ln>
        </p:spPr>
      </p:sp>
      <p:sp>
        <p:nvSpPr>
          <p:cNvPr id="68612" name="Rectangle 3"/>
          <p:cNvSpPr>
            <a:spLocks noGrp="1" noChangeArrowheads="1"/>
          </p:cNvSpPr>
          <p:nvPr>
            <p:ph type="body" idx="1"/>
          </p:nvPr>
        </p:nvSpPr>
        <p:spPr>
          <a:xfrm>
            <a:off x="946150" y="4862513"/>
            <a:ext cx="5207000" cy="4605337"/>
          </a:xfrm>
          <a:noFill/>
        </p:spPr>
        <p:txBody>
          <a:bodyPr lIns="93783" tIns="46891" rIns="93783" bIns="46891"/>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95300" y="800100"/>
            <a:ext cx="8915400" cy="2686050"/>
          </a:xfrm>
        </p:spPr>
        <p:txBody>
          <a:bodyPr/>
          <a:lstStyle>
            <a:lvl1pPr>
              <a:defRPr/>
            </a:lvl1pPr>
          </a:lstStyle>
          <a:p>
            <a:pPr lvl="0"/>
            <a:r>
              <a:rPr lang="en-US" noProof="0" smtClean="0"/>
              <a:t>Click to edit Master title style</a:t>
            </a:r>
          </a:p>
        </p:txBody>
      </p:sp>
      <p:sp>
        <p:nvSpPr>
          <p:cNvPr id="6147" name="Rectangle 3"/>
          <p:cNvSpPr>
            <a:spLocks noGrp="1" noChangeArrowheads="1"/>
          </p:cNvSpPr>
          <p:nvPr>
            <p:ph type="subTitle" idx="1"/>
          </p:nvPr>
        </p:nvSpPr>
        <p:spPr>
          <a:xfrm>
            <a:off x="495300" y="3698875"/>
            <a:ext cx="8915400" cy="2552700"/>
          </a:xfrm>
        </p:spPr>
        <p:txBody>
          <a:bodyPr/>
          <a:lstStyle>
            <a:lvl1pPr marL="0" indent="0" algn="ctr">
              <a:buFont typeface="Wingdings" pitchFamily="2" charset="2"/>
              <a:buNone/>
              <a:defRPr/>
            </a:lvl1pPr>
          </a:lstStyle>
          <a:p>
            <a:pPr lvl="0"/>
            <a:r>
              <a:rPr lang="en-US" noProof="0" smtClean="0"/>
              <a:t>Click to edit Master subtitle style</a:t>
            </a:r>
          </a:p>
        </p:txBody>
      </p:sp>
    </p:spTree>
    <p:extLst>
      <p:ext uri="{BB962C8B-B14F-4D97-AF65-F5344CB8AC3E}">
        <p14:creationId xmlns:p14="http://schemas.microsoft.com/office/powerpoint/2010/main" val="57683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144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6011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8"/>
            <a:ext cx="6521450" cy="6011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1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80226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4053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143000"/>
            <a:ext cx="437515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143000"/>
            <a:ext cx="437515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4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903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226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9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0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077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906000" cy="7921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Rectangle 3"/>
          <p:cNvSpPr>
            <a:spLocks noGrp="1" noChangeArrowheads="1"/>
          </p:cNvSpPr>
          <p:nvPr>
            <p:ph type="body" idx="1"/>
          </p:nvPr>
        </p:nvSpPr>
        <p:spPr bwMode="auto">
          <a:xfrm>
            <a:off x="311484" y="908720"/>
            <a:ext cx="9322036" cy="5580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2" name="Text Box 8"/>
          <p:cNvSpPr txBox="1">
            <a:spLocks noChangeArrowheads="1"/>
          </p:cNvSpPr>
          <p:nvPr userDrawn="1"/>
        </p:nvSpPr>
        <p:spPr bwMode="auto">
          <a:xfrm>
            <a:off x="0" y="6613526"/>
            <a:ext cx="9906000" cy="244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3943350" algn="ctr"/>
                <a:tab pos="8050213" algn="r"/>
              </a:tabLst>
              <a:defRPr>
                <a:solidFill>
                  <a:schemeClr val="tx1"/>
                </a:solidFill>
                <a:latin typeface="Arial" pitchFamily="34" charset="0"/>
                <a:cs typeface="Arial" pitchFamily="34" charset="0"/>
              </a:defRPr>
            </a:lvl1pPr>
            <a:lvl2pPr>
              <a:tabLst>
                <a:tab pos="3943350" algn="ctr"/>
                <a:tab pos="8050213" algn="r"/>
              </a:tabLst>
              <a:defRPr>
                <a:solidFill>
                  <a:schemeClr val="tx1"/>
                </a:solidFill>
                <a:latin typeface="Arial" pitchFamily="34" charset="0"/>
                <a:cs typeface="Arial" pitchFamily="34" charset="0"/>
              </a:defRPr>
            </a:lvl2pPr>
            <a:lvl3pPr>
              <a:tabLst>
                <a:tab pos="3943350" algn="ctr"/>
                <a:tab pos="8050213" algn="r"/>
              </a:tabLst>
              <a:defRPr>
                <a:solidFill>
                  <a:schemeClr val="tx1"/>
                </a:solidFill>
                <a:latin typeface="Arial" pitchFamily="34" charset="0"/>
                <a:cs typeface="Arial" pitchFamily="34" charset="0"/>
              </a:defRPr>
            </a:lvl3pPr>
            <a:lvl4pPr>
              <a:tabLst>
                <a:tab pos="3943350" algn="ctr"/>
                <a:tab pos="8050213" algn="r"/>
              </a:tabLst>
              <a:defRPr>
                <a:solidFill>
                  <a:schemeClr val="tx1"/>
                </a:solidFill>
                <a:latin typeface="Arial" pitchFamily="34" charset="0"/>
                <a:cs typeface="Arial" pitchFamily="34" charset="0"/>
              </a:defRPr>
            </a:lvl4pPr>
            <a:lvl5pPr>
              <a:tabLst>
                <a:tab pos="3943350" algn="ctr"/>
                <a:tab pos="8050213" algn="r"/>
              </a:tabLst>
              <a:defRPr>
                <a:solidFill>
                  <a:schemeClr val="tx1"/>
                </a:solidFill>
                <a:latin typeface="Arial" pitchFamily="34" charset="0"/>
                <a:cs typeface="Arial" pitchFamily="34" charset="0"/>
              </a:defRPr>
            </a:lvl5pPr>
            <a:lvl6pPr fontAlgn="base">
              <a:spcBef>
                <a:spcPct val="0"/>
              </a:spcBef>
              <a:spcAft>
                <a:spcPct val="0"/>
              </a:spcAft>
              <a:tabLst>
                <a:tab pos="3943350" algn="ctr"/>
                <a:tab pos="8050213" algn="r"/>
              </a:tabLst>
              <a:defRPr>
                <a:solidFill>
                  <a:schemeClr val="tx1"/>
                </a:solidFill>
                <a:latin typeface="Arial" pitchFamily="34" charset="0"/>
                <a:cs typeface="Arial" pitchFamily="34" charset="0"/>
              </a:defRPr>
            </a:lvl6pPr>
            <a:lvl7pPr fontAlgn="base">
              <a:spcBef>
                <a:spcPct val="0"/>
              </a:spcBef>
              <a:spcAft>
                <a:spcPct val="0"/>
              </a:spcAft>
              <a:tabLst>
                <a:tab pos="3943350" algn="ctr"/>
                <a:tab pos="8050213" algn="r"/>
              </a:tabLst>
              <a:defRPr>
                <a:solidFill>
                  <a:schemeClr val="tx1"/>
                </a:solidFill>
                <a:latin typeface="Arial" pitchFamily="34" charset="0"/>
                <a:cs typeface="Arial" pitchFamily="34" charset="0"/>
              </a:defRPr>
            </a:lvl7pPr>
            <a:lvl8pPr fontAlgn="base">
              <a:spcBef>
                <a:spcPct val="0"/>
              </a:spcBef>
              <a:spcAft>
                <a:spcPct val="0"/>
              </a:spcAft>
              <a:tabLst>
                <a:tab pos="3943350" algn="ctr"/>
                <a:tab pos="8050213" algn="r"/>
              </a:tabLst>
              <a:defRPr>
                <a:solidFill>
                  <a:schemeClr val="tx1"/>
                </a:solidFill>
                <a:latin typeface="Arial" pitchFamily="34" charset="0"/>
                <a:cs typeface="Arial" pitchFamily="34" charset="0"/>
              </a:defRPr>
            </a:lvl8pPr>
            <a:lvl9pPr fontAlgn="base">
              <a:spcBef>
                <a:spcPct val="0"/>
              </a:spcBef>
              <a:spcAft>
                <a:spcPct val="0"/>
              </a:spcAft>
              <a:tabLst>
                <a:tab pos="3943350" algn="ctr"/>
                <a:tab pos="8050213" algn="r"/>
              </a:tabLst>
              <a:defRPr>
                <a:solidFill>
                  <a:schemeClr val="tx1"/>
                </a:solidFill>
                <a:latin typeface="Arial" pitchFamily="34" charset="0"/>
                <a:cs typeface="Arial" pitchFamily="34" charset="0"/>
              </a:defRPr>
            </a:lvl9pPr>
          </a:lstStyle>
          <a:p>
            <a:pPr marL="0" indent="0">
              <a:spcBef>
                <a:spcPct val="50000"/>
              </a:spcBef>
              <a:tabLst>
                <a:tab pos="4841875" algn="ctr"/>
                <a:tab pos="9685338" algn="r"/>
              </a:tabLst>
              <a:defRPr/>
            </a:pPr>
            <a:r>
              <a:rPr lang="en-US" sz="1000" i="1" dirty="0" smtClean="0">
                <a:latin typeface="Times New Roman" pitchFamily="18" charset="0"/>
                <a:cs typeface="Times New Roman" pitchFamily="18" charset="0"/>
              </a:rPr>
              <a:t>Memory Hierarchy &amp; Caches	ICS 233 / COE 301 – Computer Organization	© </a:t>
            </a:r>
            <a:r>
              <a:rPr lang="en-US" sz="1000" i="1" dirty="0" err="1" smtClean="0">
                <a:latin typeface="Times New Roman" pitchFamily="18" charset="0"/>
                <a:cs typeface="Times New Roman" pitchFamily="18" charset="0"/>
              </a:rPr>
              <a:t>Muhamed</a:t>
            </a:r>
            <a:r>
              <a:rPr lang="en-US" sz="1000" i="1" dirty="0" smtClean="0">
                <a:latin typeface="Times New Roman" pitchFamily="18" charset="0"/>
                <a:cs typeface="Times New Roman" pitchFamily="18" charset="0"/>
              </a:rPr>
              <a:t> </a:t>
            </a:r>
            <a:r>
              <a:rPr lang="en-US" sz="1000" i="1" dirty="0" err="1" smtClean="0">
                <a:latin typeface="Times New Roman" pitchFamily="18" charset="0"/>
                <a:cs typeface="Times New Roman" pitchFamily="18" charset="0"/>
              </a:rPr>
              <a:t>Mudawar</a:t>
            </a:r>
            <a:r>
              <a:rPr lang="en-US" sz="1000" i="1" dirty="0" smtClean="0">
                <a:latin typeface="Times New Roman" pitchFamily="18" charset="0"/>
                <a:cs typeface="Times New Roman" pitchFamily="18" charset="0"/>
              </a:rPr>
              <a:t> – slide </a:t>
            </a:r>
            <a:fld id="{13C1B7DD-1F08-4291-96BB-6C42ABF59731}" type="slidenum">
              <a:rPr lang="en-US" sz="1000" i="1" smtClean="0">
                <a:latin typeface="Times New Roman" pitchFamily="18" charset="0"/>
                <a:cs typeface="Times New Roman" pitchFamily="18" charset="0"/>
              </a:rPr>
              <a:pPr marL="0" indent="0">
                <a:spcBef>
                  <a:spcPct val="50000"/>
                </a:spcBef>
                <a:tabLst>
                  <a:tab pos="4841875" algn="ctr"/>
                  <a:tab pos="9685338" algn="r"/>
                </a:tabLst>
                <a:defRPr/>
              </a:pPr>
              <a:t>‹#›</a:t>
            </a:fld>
            <a:endParaRPr lang="en-US" sz="1000" i="1" dirty="0" smtClean="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rgbClr val="000099"/>
          </a:solidFill>
          <a:latin typeface="+mj-lt"/>
          <a:ea typeface="+mj-ea"/>
          <a:cs typeface="+mj-cs"/>
        </a:defRPr>
      </a:lvl1pPr>
      <a:lvl2pPr algn="ctr" rtl="0" eaLnBrk="0" fontAlgn="base" hangingPunct="0">
        <a:spcBef>
          <a:spcPct val="0"/>
        </a:spcBef>
        <a:spcAft>
          <a:spcPct val="0"/>
        </a:spcAft>
        <a:defRPr sz="3600">
          <a:solidFill>
            <a:srgbClr val="000099"/>
          </a:solidFill>
          <a:latin typeface="Comic Sans MS" pitchFamily="66" charset="0"/>
          <a:cs typeface="Arial" pitchFamily="34" charset="0"/>
        </a:defRPr>
      </a:lvl2pPr>
      <a:lvl3pPr algn="ctr" rtl="0" eaLnBrk="0" fontAlgn="base" hangingPunct="0">
        <a:spcBef>
          <a:spcPct val="0"/>
        </a:spcBef>
        <a:spcAft>
          <a:spcPct val="0"/>
        </a:spcAft>
        <a:defRPr sz="3600">
          <a:solidFill>
            <a:srgbClr val="000099"/>
          </a:solidFill>
          <a:latin typeface="Comic Sans MS" pitchFamily="66" charset="0"/>
          <a:cs typeface="Arial" pitchFamily="34" charset="0"/>
        </a:defRPr>
      </a:lvl3pPr>
      <a:lvl4pPr algn="ctr" rtl="0" eaLnBrk="0" fontAlgn="base" hangingPunct="0">
        <a:spcBef>
          <a:spcPct val="0"/>
        </a:spcBef>
        <a:spcAft>
          <a:spcPct val="0"/>
        </a:spcAft>
        <a:defRPr sz="3600">
          <a:solidFill>
            <a:srgbClr val="000099"/>
          </a:solidFill>
          <a:latin typeface="Comic Sans MS" pitchFamily="66" charset="0"/>
          <a:cs typeface="Arial" pitchFamily="34" charset="0"/>
        </a:defRPr>
      </a:lvl4pPr>
      <a:lvl5pPr algn="ctr" rtl="0" eaLnBrk="0" fontAlgn="base" hangingPunct="0">
        <a:spcBef>
          <a:spcPct val="0"/>
        </a:spcBef>
        <a:spcAft>
          <a:spcPct val="0"/>
        </a:spcAft>
        <a:defRPr sz="3600">
          <a:solidFill>
            <a:srgbClr val="000099"/>
          </a:solidFill>
          <a:latin typeface="Comic Sans MS" pitchFamily="66" charset="0"/>
          <a:cs typeface="Arial" pitchFamily="34" charset="0"/>
        </a:defRPr>
      </a:lvl5pPr>
      <a:lvl6pPr marL="457200" algn="ctr" rtl="0" fontAlgn="base">
        <a:spcBef>
          <a:spcPct val="0"/>
        </a:spcBef>
        <a:spcAft>
          <a:spcPct val="0"/>
        </a:spcAft>
        <a:defRPr sz="3600">
          <a:solidFill>
            <a:srgbClr val="000099"/>
          </a:solidFill>
          <a:latin typeface="Comic Sans MS" pitchFamily="66" charset="0"/>
          <a:cs typeface="Arial" pitchFamily="34" charset="0"/>
        </a:defRPr>
      </a:lvl6pPr>
      <a:lvl7pPr marL="914400" algn="ctr" rtl="0" fontAlgn="base">
        <a:spcBef>
          <a:spcPct val="0"/>
        </a:spcBef>
        <a:spcAft>
          <a:spcPct val="0"/>
        </a:spcAft>
        <a:defRPr sz="3600">
          <a:solidFill>
            <a:srgbClr val="000099"/>
          </a:solidFill>
          <a:latin typeface="Comic Sans MS" pitchFamily="66" charset="0"/>
          <a:cs typeface="Arial" pitchFamily="34" charset="0"/>
        </a:defRPr>
      </a:lvl7pPr>
      <a:lvl8pPr marL="1371600" algn="ctr" rtl="0" fontAlgn="base">
        <a:spcBef>
          <a:spcPct val="0"/>
        </a:spcBef>
        <a:spcAft>
          <a:spcPct val="0"/>
        </a:spcAft>
        <a:defRPr sz="3600">
          <a:solidFill>
            <a:srgbClr val="000099"/>
          </a:solidFill>
          <a:latin typeface="Comic Sans MS" pitchFamily="66" charset="0"/>
          <a:cs typeface="Arial" pitchFamily="34" charset="0"/>
        </a:defRPr>
      </a:lvl8pPr>
      <a:lvl9pPr marL="1828800" algn="ctr" rtl="0" fontAlgn="base">
        <a:spcBef>
          <a:spcPct val="0"/>
        </a:spcBef>
        <a:spcAft>
          <a:spcPct val="0"/>
        </a:spcAft>
        <a:defRPr sz="3600">
          <a:solidFill>
            <a:srgbClr val="000099"/>
          </a:solidFill>
          <a:latin typeface="Comic Sans MS" pitchFamily="66" charset="0"/>
          <a:cs typeface="Arial" pitchFamily="34" charset="0"/>
        </a:defRPr>
      </a:lvl9pPr>
    </p:titleStyle>
    <p:bodyStyle>
      <a:lvl1pPr marL="347663" indent="-347663" algn="l" rtl="0" eaLnBrk="0" fontAlgn="base" hangingPunct="0">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spcBef>
          <a:spcPct val="40000"/>
        </a:spcBef>
        <a:spcAft>
          <a:spcPct val="0"/>
        </a:spcAft>
        <a:buFont typeface="Wingdings" pitchFamily="2" charset="2"/>
        <a:buChar char="§"/>
        <a:defRPr>
          <a:solidFill>
            <a:schemeClr val="tx1"/>
          </a:solidFill>
          <a:latin typeface="+mn-lt"/>
          <a:cs typeface="+mn-cs"/>
        </a:defRPr>
      </a:lvl3pPr>
      <a:lvl4pPr marL="1481138" indent="-222250" algn="l" rtl="0" eaLnBrk="0" fontAlgn="base" hangingPunct="0">
        <a:spcBef>
          <a:spcPct val="40000"/>
        </a:spcBef>
        <a:spcAft>
          <a:spcPct val="0"/>
        </a:spcAft>
        <a:buChar char="–"/>
        <a:defRPr sz="1600">
          <a:solidFill>
            <a:schemeClr val="tx1"/>
          </a:solidFill>
          <a:latin typeface="+mn-lt"/>
          <a:cs typeface="+mn-cs"/>
        </a:defRPr>
      </a:lvl4pPr>
      <a:lvl5pPr marL="1828800" indent="-233363" algn="l" rtl="0" eaLnBrk="0" fontAlgn="base" hangingPunct="0">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95300" y="656693"/>
            <a:ext cx="8915400" cy="2632075"/>
          </a:xfrm>
        </p:spPr>
        <p:txBody>
          <a:bodyPr/>
          <a:lstStyle/>
          <a:p>
            <a:pPr eaLnBrk="1" hangingPunct="1">
              <a:lnSpc>
                <a:spcPct val="160000"/>
              </a:lnSpc>
            </a:pPr>
            <a:r>
              <a:rPr lang="en-US" altLang="en-US" sz="4400" smtClean="0"/>
              <a:t>Memory Hierarchy and </a:t>
            </a:r>
            <a:r>
              <a:rPr lang="en-US" altLang="en-US" sz="4400" dirty="0" smtClean="0"/>
              <a:t>Caches</a:t>
            </a:r>
            <a:endParaRPr lang="en-US" altLang="en-US" sz="2800" dirty="0" smtClean="0"/>
          </a:p>
        </p:txBody>
      </p:sp>
      <p:sp>
        <p:nvSpPr>
          <p:cNvPr id="3075" name="Rectangle 3"/>
          <p:cNvSpPr>
            <a:spLocks noGrp="1" noChangeArrowheads="1"/>
          </p:cNvSpPr>
          <p:nvPr>
            <p:ph type="subTitle" idx="1"/>
          </p:nvPr>
        </p:nvSpPr>
        <p:spPr>
          <a:xfrm>
            <a:off x="495300" y="3608389"/>
            <a:ext cx="8915400" cy="2816225"/>
          </a:xfrm>
        </p:spPr>
        <p:txBody>
          <a:bodyPr/>
          <a:lstStyle/>
          <a:p>
            <a:pPr eaLnBrk="1" hangingPunct="1">
              <a:lnSpc>
                <a:spcPct val="90000"/>
              </a:lnSpc>
            </a:pPr>
            <a:r>
              <a:rPr lang="en-US" altLang="en-US" sz="3200" dirty="0" smtClean="0"/>
              <a:t>COE 301 / ICS 233</a:t>
            </a:r>
          </a:p>
          <a:p>
            <a:pPr eaLnBrk="1" hangingPunct="1">
              <a:lnSpc>
                <a:spcPct val="90000"/>
              </a:lnSpc>
            </a:pPr>
            <a:r>
              <a:rPr lang="en-US" altLang="en-US" sz="2800" dirty="0" smtClean="0"/>
              <a:t>Computer Organization</a:t>
            </a:r>
          </a:p>
          <a:p>
            <a:pPr eaLnBrk="1" hangingPunct="1">
              <a:lnSpc>
                <a:spcPct val="90000"/>
              </a:lnSpc>
            </a:pPr>
            <a:r>
              <a:rPr lang="en-US" altLang="en-US" sz="2800" dirty="0" smtClean="0"/>
              <a:t>Dr. </a:t>
            </a:r>
            <a:r>
              <a:rPr lang="en-US" altLang="en-US" sz="2800" dirty="0" err="1" smtClean="0"/>
              <a:t>Muhamed</a:t>
            </a:r>
            <a:r>
              <a:rPr lang="en-US" altLang="en-US" sz="2800" dirty="0" smtClean="0"/>
              <a:t> </a:t>
            </a:r>
            <a:r>
              <a:rPr lang="en-US" altLang="en-US" sz="2800" dirty="0" err="1" smtClean="0"/>
              <a:t>Mudawar</a:t>
            </a:r>
            <a:endParaRPr lang="en-US" altLang="en-US" sz="2800" dirty="0" smtClean="0"/>
          </a:p>
          <a:p>
            <a:pPr eaLnBrk="1" hangingPunct="1">
              <a:lnSpc>
                <a:spcPct val="90000"/>
              </a:lnSpc>
              <a:spcBef>
                <a:spcPct val="100000"/>
              </a:spcBef>
            </a:pPr>
            <a:r>
              <a:rPr lang="en-US" altLang="en-US" dirty="0" smtClean="0"/>
              <a:t>College of Computer Sciences and Engineering</a:t>
            </a:r>
          </a:p>
          <a:p>
            <a:pPr eaLnBrk="1" hangingPunct="1">
              <a:lnSpc>
                <a:spcPct val="90000"/>
              </a:lnSpc>
            </a:pPr>
            <a:r>
              <a:rPr lang="en-US" altLang="en-US" dirty="0" smtClean="0"/>
              <a:t>King Fahd University of Petroleum and Minerals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SDRAM and DDR SDRAM</a:t>
            </a:r>
          </a:p>
        </p:txBody>
      </p:sp>
      <p:sp>
        <p:nvSpPr>
          <p:cNvPr id="14339" name="Rectangle 3"/>
          <p:cNvSpPr>
            <a:spLocks noGrp="1" noChangeArrowheads="1"/>
          </p:cNvSpPr>
          <p:nvPr>
            <p:ph type="body" idx="1"/>
          </p:nvPr>
        </p:nvSpPr>
        <p:spPr>
          <a:xfrm>
            <a:off x="495300" y="872716"/>
            <a:ext cx="8903362" cy="5652628"/>
          </a:xfrm>
        </p:spPr>
        <p:txBody>
          <a:bodyPr/>
          <a:lstStyle/>
          <a:p>
            <a:pPr marL="461963" indent="-461963" eaLnBrk="1" hangingPunct="1">
              <a:lnSpc>
                <a:spcPct val="120000"/>
              </a:lnSpc>
            </a:pPr>
            <a:r>
              <a:rPr lang="en-US" altLang="en-US" sz="2800" dirty="0" smtClean="0"/>
              <a:t>SDRAM is </a:t>
            </a:r>
            <a:r>
              <a:rPr lang="en-US" altLang="en-US" sz="2800" b="1" dirty="0" smtClean="0">
                <a:solidFill>
                  <a:srgbClr val="FF0000"/>
                </a:solidFill>
              </a:rPr>
              <a:t>Synchronous</a:t>
            </a:r>
            <a:r>
              <a:rPr lang="en-US" altLang="en-US" sz="2800" dirty="0" smtClean="0"/>
              <a:t> Dynamic RAM</a:t>
            </a:r>
          </a:p>
          <a:p>
            <a:pPr marL="912813" lvl="1" indent="-461963" eaLnBrk="1" hangingPunct="1">
              <a:lnSpc>
                <a:spcPct val="120000"/>
              </a:lnSpc>
            </a:pPr>
            <a:r>
              <a:rPr lang="en-US" altLang="en-US" sz="2400" dirty="0" smtClean="0"/>
              <a:t>Added clock to DRAM interface</a:t>
            </a:r>
          </a:p>
          <a:p>
            <a:pPr marL="461963" indent="-461963" eaLnBrk="1" hangingPunct="1">
              <a:lnSpc>
                <a:spcPct val="120000"/>
              </a:lnSpc>
            </a:pPr>
            <a:r>
              <a:rPr lang="en-US" altLang="en-US" sz="2800" dirty="0" smtClean="0"/>
              <a:t>SDRAM is synchronous with the system clock</a:t>
            </a:r>
          </a:p>
          <a:p>
            <a:pPr marL="912813" lvl="1" indent="-461963" eaLnBrk="1" hangingPunct="1">
              <a:lnSpc>
                <a:spcPct val="120000"/>
              </a:lnSpc>
            </a:pPr>
            <a:r>
              <a:rPr lang="en-US" altLang="en-US" sz="2400" dirty="0" smtClean="0"/>
              <a:t>Older DRAM technologies were asynchronous</a:t>
            </a:r>
          </a:p>
          <a:p>
            <a:pPr marL="912813" lvl="1" indent="-461963" eaLnBrk="1" hangingPunct="1">
              <a:lnSpc>
                <a:spcPct val="120000"/>
              </a:lnSpc>
            </a:pPr>
            <a:r>
              <a:rPr lang="en-US" altLang="en-US" sz="2400" dirty="0" smtClean="0"/>
              <a:t>As system bus clock improved, SDRAM delivered higher performance than asynchronous DRAM</a:t>
            </a:r>
          </a:p>
          <a:p>
            <a:pPr marL="461963" indent="-461963" eaLnBrk="1" hangingPunct="1">
              <a:lnSpc>
                <a:spcPct val="120000"/>
              </a:lnSpc>
            </a:pPr>
            <a:r>
              <a:rPr lang="en-US" altLang="en-US" sz="2800" dirty="0" smtClean="0"/>
              <a:t>DDR is </a:t>
            </a:r>
            <a:r>
              <a:rPr lang="en-US" altLang="en-US" sz="2800" b="1" dirty="0" smtClean="0">
                <a:solidFill>
                  <a:srgbClr val="FF0000"/>
                </a:solidFill>
              </a:rPr>
              <a:t>Double Data Rate</a:t>
            </a:r>
            <a:r>
              <a:rPr lang="en-US" altLang="en-US" sz="2800" dirty="0" smtClean="0"/>
              <a:t> SDRAM</a:t>
            </a:r>
          </a:p>
          <a:p>
            <a:pPr marL="912813" lvl="1" indent="-461963" eaLnBrk="1" hangingPunct="1">
              <a:lnSpc>
                <a:spcPct val="120000"/>
              </a:lnSpc>
            </a:pPr>
            <a:r>
              <a:rPr lang="en-US" altLang="en-US" sz="2400" dirty="0" smtClean="0"/>
              <a:t>Like SDRAM, DDR is synchronous with the system clock, but the difference is that DDR reads data on both the rising and falling edges of the clock signal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udawar\Documents\+COE 501\501 Images\8GB-DDR3-1333-MT-s-PC3-10600-SODIMM-204-P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7200" y="1378884"/>
            <a:ext cx="2964329" cy="16180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Memory Modules</a:t>
            </a:r>
            <a:endParaRPr lang="en-US" dirty="0"/>
          </a:p>
        </p:txBody>
      </p:sp>
      <p:sp>
        <p:nvSpPr>
          <p:cNvPr id="3" name="Content Placeholder 2"/>
          <p:cNvSpPr>
            <a:spLocks noGrp="1"/>
          </p:cNvSpPr>
          <p:nvPr>
            <p:ph idx="1"/>
          </p:nvPr>
        </p:nvSpPr>
        <p:spPr>
          <a:xfrm>
            <a:off x="272480" y="836712"/>
            <a:ext cx="9400044" cy="2664296"/>
          </a:xfrm>
        </p:spPr>
        <p:txBody>
          <a:bodyPr/>
          <a:lstStyle/>
          <a:p>
            <a:pPr>
              <a:lnSpc>
                <a:spcPct val="130000"/>
              </a:lnSpc>
              <a:spcBef>
                <a:spcPts val="1000"/>
              </a:spcBef>
            </a:pPr>
            <a:r>
              <a:rPr lang="en-US" dirty="0" smtClean="0"/>
              <a:t>Memory Rank: Set of DRAM chips accessed in parallel</a:t>
            </a:r>
          </a:p>
          <a:p>
            <a:pPr lvl="1">
              <a:lnSpc>
                <a:spcPct val="130000"/>
              </a:lnSpc>
              <a:spcBef>
                <a:spcPts val="1000"/>
              </a:spcBef>
            </a:pPr>
            <a:r>
              <a:rPr lang="en-US" dirty="0" smtClean="0"/>
              <a:t>Same Chip Select (CS) and Command (CMD)</a:t>
            </a:r>
          </a:p>
          <a:p>
            <a:pPr lvl="1">
              <a:lnSpc>
                <a:spcPct val="130000"/>
              </a:lnSpc>
              <a:spcBef>
                <a:spcPts val="1000"/>
              </a:spcBef>
            </a:pPr>
            <a:r>
              <a:rPr lang="en-US" dirty="0" smtClean="0"/>
              <a:t>Same address, but different data lines</a:t>
            </a:r>
            <a:endParaRPr lang="en-US" dirty="0"/>
          </a:p>
          <a:p>
            <a:pPr lvl="1">
              <a:lnSpc>
                <a:spcPct val="130000"/>
              </a:lnSpc>
              <a:spcBef>
                <a:spcPts val="1000"/>
              </a:spcBef>
            </a:pPr>
            <a:r>
              <a:rPr lang="en-US" dirty="0" smtClean="0"/>
              <a:t>Increases memory capacity and bandwidth</a:t>
            </a:r>
          </a:p>
          <a:p>
            <a:pPr lvl="1">
              <a:lnSpc>
                <a:spcPct val="130000"/>
              </a:lnSpc>
              <a:spcBef>
                <a:spcPts val="1000"/>
              </a:spcBef>
            </a:pPr>
            <a:r>
              <a:rPr lang="en-US" dirty="0" smtClean="0"/>
              <a:t>Example: 64-bit data bus using </a:t>
            </a:r>
            <a:r>
              <a:rPr lang="en-US" dirty="0"/>
              <a:t>4 × </a:t>
            </a:r>
            <a:r>
              <a:rPr lang="en-US" dirty="0" smtClean="0"/>
              <a:t>16-bit DRAM chips</a:t>
            </a:r>
          </a:p>
        </p:txBody>
      </p:sp>
      <p:grpSp>
        <p:nvGrpSpPr>
          <p:cNvPr id="4" name="Group 3"/>
          <p:cNvGrpSpPr/>
          <p:nvPr/>
        </p:nvGrpSpPr>
        <p:grpSpPr>
          <a:xfrm>
            <a:off x="857546" y="3789002"/>
            <a:ext cx="8239522" cy="2700338"/>
            <a:chOff x="791580" y="3681028"/>
            <a:chExt cx="7605713" cy="2700338"/>
          </a:xfrm>
        </p:grpSpPr>
        <p:grpSp>
          <p:nvGrpSpPr>
            <p:cNvPr id="12" name="Group 21"/>
            <p:cNvGrpSpPr>
              <a:grpSpLocks/>
            </p:cNvGrpSpPr>
            <p:nvPr/>
          </p:nvGrpSpPr>
          <p:grpSpPr bwMode="auto">
            <a:xfrm>
              <a:off x="7136818" y="4355716"/>
              <a:ext cx="1260475" cy="1216025"/>
              <a:chOff x="1491" y="2358"/>
              <a:chExt cx="794" cy="766"/>
            </a:xfrm>
          </p:grpSpPr>
          <p:sp>
            <p:nvSpPr>
              <p:cNvPr id="35" name="Rectangle 22"/>
              <p:cNvSpPr>
                <a:spLocks noChangeArrowheads="1"/>
              </p:cNvSpPr>
              <p:nvPr/>
            </p:nvSpPr>
            <p:spPr bwMode="auto">
              <a:xfrm>
                <a:off x="1491" y="2358"/>
                <a:ext cx="794" cy="7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6" name="Text Box 23"/>
              <p:cNvSpPr txBox="1">
                <a:spLocks noChangeArrowheads="1"/>
              </p:cNvSpPr>
              <p:nvPr/>
            </p:nvSpPr>
            <p:spPr bwMode="auto">
              <a:xfrm>
                <a:off x="1519"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CLK</a:t>
                </a:r>
                <a:endParaRPr lang="en-US" altLang="en-US" sz="1400" dirty="0"/>
              </a:p>
            </p:txBody>
          </p:sp>
          <p:sp>
            <p:nvSpPr>
              <p:cNvPr id="37" name="Text Box 25"/>
              <p:cNvSpPr txBox="1">
                <a:spLocks noChangeArrowheads="1"/>
              </p:cNvSpPr>
              <p:nvPr/>
            </p:nvSpPr>
            <p:spPr bwMode="auto">
              <a:xfrm>
                <a:off x="2001"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CMD</a:t>
                </a:r>
                <a:endParaRPr lang="en-US" altLang="en-US" sz="1400" dirty="0"/>
              </a:p>
            </p:txBody>
          </p:sp>
          <p:sp>
            <p:nvSpPr>
              <p:cNvPr id="38" name="Text Box 27"/>
              <p:cNvSpPr txBox="1">
                <a:spLocks noChangeArrowheads="1"/>
              </p:cNvSpPr>
              <p:nvPr/>
            </p:nvSpPr>
            <p:spPr bwMode="auto">
              <a:xfrm>
                <a:off x="1491" y="2670"/>
                <a:ext cx="56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a:t>Address</a:t>
                </a:r>
              </a:p>
            </p:txBody>
          </p:sp>
          <p:sp>
            <p:nvSpPr>
              <p:cNvPr id="39" name="Text Box 28"/>
              <p:cNvSpPr txBox="1">
                <a:spLocks noChangeArrowheads="1"/>
              </p:cNvSpPr>
              <p:nvPr/>
            </p:nvSpPr>
            <p:spPr bwMode="auto">
              <a:xfrm>
                <a:off x="1604" y="2954"/>
                <a:ext cx="56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a:t>Data</a:t>
                </a:r>
              </a:p>
            </p:txBody>
          </p:sp>
          <p:sp>
            <p:nvSpPr>
              <p:cNvPr id="46" name="Text Box 25"/>
              <p:cNvSpPr txBox="1">
                <a:spLocks noChangeArrowheads="1"/>
              </p:cNvSpPr>
              <p:nvPr/>
            </p:nvSpPr>
            <p:spPr bwMode="auto">
              <a:xfrm>
                <a:off x="1752"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CS</a:t>
                </a:r>
                <a:endParaRPr lang="en-US" altLang="en-US" sz="1400" dirty="0"/>
              </a:p>
            </p:txBody>
          </p:sp>
        </p:grpSp>
        <p:sp>
          <p:nvSpPr>
            <p:cNvPr id="13" name="Freeform 29"/>
            <p:cNvSpPr>
              <a:spLocks/>
            </p:cNvSpPr>
            <p:nvPr/>
          </p:nvSpPr>
          <p:spPr bwMode="auto">
            <a:xfrm>
              <a:off x="791580" y="4131878"/>
              <a:ext cx="6345238" cy="854075"/>
            </a:xfrm>
            <a:custGeom>
              <a:avLst/>
              <a:gdLst>
                <a:gd name="T0" fmla="*/ 0 w 3912"/>
                <a:gd name="T1" fmla="*/ 0 h 822"/>
                <a:gd name="T2" fmla="*/ 3931 w 3912"/>
                <a:gd name="T3" fmla="*/ 0 h 822"/>
                <a:gd name="T4" fmla="*/ 3931 w 3912"/>
                <a:gd name="T5" fmla="*/ 230 h 822"/>
                <a:gd name="T6" fmla="*/ 4173 w 3912"/>
                <a:gd name="T7" fmla="*/ 230 h 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2" h="822">
                  <a:moveTo>
                    <a:pt x="0" y="0"/>
                  </a:moveTo>
                  <a:lnTo>
                    <a:pt x="3685" y="0"/>
                  </a:lnTo>
                  <a:lnTo>
                    <a:pt x="3685" y="822"/>
                  </a:lnTo>
                  <a:lnTo>
                    <a:pt x="3912" y="822"/>
                  </a:lnTo>
                </a:path>
              </a:pathLst>
            </a:custGeom>
            <a:noFill/>
            <a:ln w="38100"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30"/>
            <p:cNvSpPr>
              <a:spLocks/>
            </p:cNvSpPr>
            <p:nvPr/>
          </p:nvSpPr>
          <p:spPr bwMode="auto">
            <a:xfrm>
              <a:off x="3266493" y="4131878"/>
              <a:ext cx="360363" cy="854075"/>
            </a:xfrm>
            <a:custGeom>
              <a:avLst/>
              <a:gdLst>
                <a:gd name="T0" fmla="*/ 227 w 227"/>
                <a:gd name="T1" fmla="*/ 230 h 822"/>
                <a:gd name="T2" fmla="*/ 0 w 227"/>
                <a:gd name="T3" fmla="*/ 230 h 822"/>
                <a:gd name="T4" fmla="*/ 0 w 227"/>
                <a:gd name="T5" fmla="*/ 0 h 822"/>
                <a:gd name="T6" fmla="*/ 0 60000 65536"/>
                <a:gd name="T7" fmla="*/ 0 60000 65536"/>
                <a:gd name="T8" fmla="*/ 0 60000 65536"/>
              </a:gdLst>
              <a:ahLst/>
              <a:cxnLst>
                <a:cxn ang="T6">
                  <a:pos x="T0" y="T1"/>
                </a:cxn>
                <a:cxn ang="T7">
                  <a:pos x="T2" y="T3"/>
                </a:cxn>
                <a:cxn ang="T8">
                  <a:pos x="T4" y="T5"/>
                </a:cxn>
              </a:cxnLst>
              <a:rect l="0" t="0" r="r" b="b"/>
              <a:pathLst>
                <a:path w="227" h="822">
                  <a:moveTo>
                    <a:pt x="227" y="822"/>
                  </a:moveTo>
                  <a:lnTo>
                    <a:pt x="0" y="822"/>
                  </a:lnTo>
                  <a:lnTo>
                    <a:pt x="0" y="0"/>
                  </a:lnTo>
                </a:path>
              </a:pathLst>
            </a:custGeom>
            <a:noFill/>
            <a:ln w="38100" cmpd="sng">
              <a:solidFill>
                <a:schemeClr val="tx1"/>
              </a:solidFill>
              <a:round/>
              <a:headEnd type="triangle" w="med" len="me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31"/>
            <p:cNvSpPr>
              <a:spLocks/>
            </p:cNvSpPr>
            <p:nvPr/>
          </p:nvSpPr>
          <p:spPr bwMode="auto">
            <a:xfrm>
              <a:off x="1017005" y="4131878"/>
              <a:ext cx="360363" cy="854075"/>
            </a:xfrm>
            <a:custGeom>
              <a:avLst/>
              <a:gdLst>
                <a:gd name="T0" fmla="*/ 227 w 227"/>
                <a:gd name="T1" fmla="*/ 230 h 822"/>
                <a:gd name="T2" fmla="*/ 0 w 227"/>
                <a:gd name="T3" fmla="*/ 230 h 822"/>
                <a:gd name="T4" fmla="*/ 0 w 227"/>
                <a:gd name="T5" fmla="*/ 0 h 822"/>
                <a:gd name="T6" fmla="*/ 0 60000 65536"/>
                <a:gd name="T7" fmla="*/ 0 60000 65536"/>
                <a:gd name="T8" fmla="*/ 0 60000 65536"/>
              </a:gdLst>
              <a:ahLst/>
              <a:cxnLst>
                <a:cxn ang="T6">
                  <a:pos x="T0" y="T1"/>
                </a:cxn>
                <a:cxn ang="T7">
                  <a:pos x="T2" y="T3"/>
                </a:cxn>
                <a:cxn ang="T8">
                  <a:pos x="T4" y="T5"/>
                </a:cxn>
              </a:cxnLst>
              <a:rect l="0" t="0" r="r" b="b"/>
              <a:pathLst>
                <a:path w="227" h="822">
                  <a:moveTo>
                    <a:pt x="227" y="822"/>
                  </a:moveTo>
                  <a:lnTo>
                    <a:pt x="0" y="822"/>
                  </a:lnTo>
                  <a:lnTo>
                    <a:pt x="0" y="0"/>
                  </a:lnTo>
                </a:path>
              </a:pathLst>
            </a:custGeom>
            <a:noFill/>
            <a:ln w="38100" cmpd="sng">
              <a:solidFill>
                <a:schemeClr val="tx1"/>
              </a:solidFill>
              <a:round/>
              <a:headEnd type="triangle" w="med" len="me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33"/>
            <p:cNvSpPr>
              <a:spLocks/>
            </p:cNvSpPr>
            <p:nvPr/>
          </p:nvSpPr>
          <p:spPr bwMode="auto">
            <a:xfrm>
              <a:off x="791580" y="3681028"/>
              <a:ext cx="7335838" cy="674688"/>
            </a:xfrm>
            <a:custGeom>
              <a:avLst/>
              <a:gdLst>
                <a:gd name="T0" fmla="*/ 0 w 4621"/>
                <a:gd name="T1" fmla="*/ 0 h 283"/>
                <a:gd name="T2" fmla="*/ 4621 w 4621"/>
                <a:gd name="T3" fmla="*/ 0 h 283"/>
                <a:gd name="T4" fmla="*/ 4621 w 4621"/>
                <a:gd name="T5" fmla="*/ 958 h 283"/>
                <a:gd name="T6" fmla="*/ 0 60000 65536"/>
                <a:gd name="T7" fmla="*/ 0 60000 65536"/>
                <a:gd name="T8" fmla="*/ 0 60000 65536"/>
              </a:gdLst>
              <a:ahLst/>
              <a:cxnLst>
                <a:cxn ang="T6">
                  <a:pos x="T0" y="T1"/>
                </a:cxn>
                <a:cxn ang="T7">
                  <a:pos x="T2" y="T3"/>
                </a:cxn>
                <a:cxn ang="T8">
                  <a:pos x="T4" y="T5"/>
                </a:cxn>
              </a:cxnLst>
              <a:rect l="0" t="0" r="r" b="b"/>
              <a:pathLst>
                <a:path w="4621" h="283">
                  <a:moveTo>
                    <a:pt x="0" y="0"/>
                  </a:moveTo>
                  <a:lnTo>
                    <a:pt x="4621" y="0"/>
                  </a:lnTo>
                  <a:lnTo>
                    <a:pt x="4621" y="283"/>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34"/>
            <p:cNvSpPr>
              <a:spLocks/>
            </p:cNvSpPr>
            <p:nvPr/>
          </p:nvSpPr>
          <p:spPr bwMode="auto">
            <a:xfrm>
              <a:off x="791580" y="3906453"/>
              <a:ext cx="6570663" cy="449263"/>
            </a:xfrm>
            <a:custGeom>
              <a:avLst/>
              <a:gdLst>
                <a:gd name="T0" fmla="*/ 0 w 4621"/>
                <a:gd name="T1" fmla="*/ 0 h 283"/>
                <a:gd name="T2" fmla="*/ 3320 w 4621"/>
                <a:gd name="T3" fmla="*/ 0 h 283"/>
                <a:gd name="T4" fmla="*/ 3320 w 4621"/>
                <a:gd name="T5" fmla="*/ 283 h 283"/>
                <a:gd name="T6" fmla="*/ 0 60000 65536"/>
                <a:gd name="T7" fmla="*/ 0 60000 65536"/>
                <a:gd name="T8" fmla="*/ 0 60000 65536"/>
              </a:gdLst>
              <a:ahLst/>
              <a:cxnLst>
                <a:cxn ang="T6">
                  <a:pos x="T0" y="T1"/>
                </a:cxn>
                <a:cxn ang="T7">
                  <a:pos x="T2" y="T3"/>
                </a:cxn>
                <a:cxn ang="T8">
                  <a:pos x="T4" y="T5"/>
                </a:cxn>
              </a:cxnLst>
              <a:rect l="0" t="0" r="r" b="b"/>
              <a:pathLst>
                <a:path w="4621" h="283">
                  <a:moveTo>
                    <a:pt x="0" y="0"/>
                  </a:moveTo>
                  <a:lnTo>
                    <a:pt x="4621" y="0"/>
                  </a:lnTo>
                  <a:lnTo>
                    <a:pt x="4621" y="283"/>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5"/>
            <p:cNvSpPr>
              <a:spLocks noChangeShapeType="1"/>
            </p:cNvSpPr>
            <p:nvPr/>
          </p:nvSpPr>
          <p:spPr bwMode="auto">
            <a:xfrm>
              <a:off x="1619672" y="3906453"/>
              <a:ext cx="0" cy="449263"/>
            </a:xfrm>
            <a:prstGeom prst="line">
              <a:avLst/>
            </a:prstGeom>
            <a:noFill/>
            <a:ln w="9525">
              <a:solidFill>
                <a:schemeClr val="tx1"/>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6"/>
            <p:cNvSpPr>
              <a:spLocks noChangeShapeType="1"/>
            </p:cNvSpPr>
            <p:nvPr/>
          </p:nvSpPr>
          <p:spPr bwMode="auto">
            <a:xfrm>
              <a:off x="2366380" y="3681028"/>
              <a:ext cx="0" cy="674688"/>
            </a:xfrm>
            <a:prstGeom prst="line">
              <a:avLst/>
            </a:prstGeom>
            <a:noFill/>
            <a:ln w="9525">
              <a:solidFill>
                <a:schemeClr val="tx1"/>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7"/>
            <p:cNvSpPr>
              <a:spLocks noChangeShapeType="1"/>
            </p:cNvSpPr>
            <p:nvPr/>
          </p:nvSpPr>
          <p:spPr bwMode="auto">
            <a:xfrm>
              <a:off x="3887924" y="3906453"/>
              <a:ext cx="0" cy="449263"/>
            </a:xfrm>
            <a:prstGeom prst="line">
              <a:avLst/>
            </a:prstGeom>
            <a:noFill/>
            <a:ln w="9525">
              <a:solidFill>
                <a:schemeClr val="tx1"/>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38"/>
            <p:cNvSpPr>
              <a:spLocks noChangeShapeType="1"/>
            </p:cNvSpPr>
            <p:nvPr/>
          </p:nvSpPr>
          <p:spPr bwMode="auto">
            <a:xfrm>
              <a:off x="4617455" y="3681028"/>
              <a:ext cx="0" cy="674688"/>
            </a:xfrm>
            <a:prstGeom prst="line">
              <a:avLst/>
            </a:prstGeom>
            <a:noFill/>
            <a:ln w="9525">
              <a:solidFill>
                <a:schemeClr val="tx1"/>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39"/>
            <p:cNvSpPr>
              <a:spLocks/>
            </p:cNvSpPr>
            <p:nvPr/>
          </p:nvSpPr>
          <p:spPr bwMode="auto">
            <a:xfrm>
              <a:off x="2006018" y="5571741"/>
              <a:ext cx="2160588" cy="404813"/>
            </a:xfrm>
            <a:custGeom>
              <a:avLst/>
              <a:gdLst>
                <a:gd name="T0" fmla="*/ 0 w 1418"/>
                <a:gd name="T1" fmla="*/ 0 h 453"/>
                <a:gd name="T2" fmla="*/ 0 w 1418"/>
                <a:gd name="T3" fmla="*/ 46 h 453"/>
                <a:gd name="T4" fmla="*/ 1254 w 1418"/>
                <a:gd name="T5" fmla="*/ 46 h 453"/>
                <a:gd name="T6" fmla="*/ 1254 w 1418"/>
                <a:gd name="T7" fmla="*/ 81 h 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8" h="453">
                  <a:moveTo>
                    <a:pt x="0" y="0"/>
                  </a:moveTo>
                  <a:lnTo>
                    <a:pt x="0" y="255"/>
                  </a:lnTo>
                  <a:lnTo>
                    <a:pt x="1418" y="255"/>
                  </a:lnTo>
                  <a:lnTo>
                    <a:pt x="1418" y="453"/>
                  </a:lnTo>
                </a:path>
              </a:pathLst>
            </a:cu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40"/>
            <p:cNvSpPr>
              <a:spLocks noChangeShapeType="1"/>
            </p:cNvSpPr>
            <p:nvPr/>
          </p:nvSpPr>
          <p:spPr bwMode="auto">
            <a:xfrm>
              <a:off x="4301543" y="5571741"/>
              <a:ext cx="0" cy="404813"/>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41"/>
            <p:cNvSpPr>
              <a:spLocks/>
            </p:cNvSpPr>
            <p:nvPr/>
          </p:nvSpPr>
          <p:spPr bwMode="auto">
            <a:xfrm flipH="1">
              <a:off x="4661905" y="5571741"/>
              <a:ext cx="3149600" cy="404813"/>
            </a:xfrm>
            <a:custGeom>
              <a:avLst/>
              <a:gdLst>
                <a:gd name="T0" fmla="*/ 0 w 1418"/>
                <a:gd name="T1" fmla="*/ 0 h 453"/>
                <a:gd name="T2" fmla="*/ 0 w 1418"/>
                <a:gd name="T3" fmla="*/ 46 h 453"/>
                <a:gd name="T4" fmla="*/ 3884 w 1418"/>
                <a:gd name="T5" fmla="*/ 46 h 453"/>
                <a:gd name="T6" fmla="*/ 3884 w 1418"/>
                <a:gd name="T7" fmla="*/ 81 h 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8" h="453">
                  <a:moveTo>
                    <a:pt x="0" y="0"/>
                  </a:moveTo>
                  <a:lnTo>
                    <a:pt x="0" y="255"/>
                  </a:lnTo>
                  <a:lnTo>
                    <a:pt x="1418" y="255"/>
                  </a:lnTo>
                  <a:lnTo>
                    <a:pt x="1418" y="453"/>
                  </a:lnTo>
                </a:path>
              </a:pathLst>
            </a:cu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 Box 42"/>
            <p:cNvSpPr txBox="1">
              <a:spLocks noChangeArrowheads="1"/>
            </p:cNvSpPr>
            <p:nvPr/>
          </p:nvSpPr>
          <p:spPr bwMode="auto">
            <a:xfrm>
              <a:off x="5247693" y="4716078"/>
              <a:ext cx="121443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2400" b="1"/>
                <a:t>. . .</a:t>
              </a:r>
            </a:p>
          </p:txBody>
        </p:sp>
        <p:sp>
          <p:nvSpPr>
            <p:cNvPr id="26" name="Text Box 43"/>
            <p:cNvSpPr txBox="1">
              <a:spLocks noChangeArrowheads="1"/>
            </p:cNvSpPr>
            <p:nvPr/>
          </p:nvSpPr>
          <p:spPr bwMode="auto">
            <a:xfrm>
              <a:off x="3268080" y="6155941"/>
              <a:ext cx="2249488"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dirty="0"/>
                <a:t>Data width = </a:t>
              </a:r>
              <a:r>
                <a:rPr lang="en-US" altLang="en-US" sz="1600" i="1" dirty="0"/>
                <a:t>p</a:t>
              </a:r>
              <a:r>
                <a:rPr lang="en-US" altLang="en-US" sz="1600" dirty="0" smtClean="0"/>
                <a:t> </a:t>
              </a:r>
              <a:r>
                <a:rPr lang="en-US" altLang="en-US" sz="1600" dirty="0"/>
                <a:t>× </a:t>
              </a:r>
              <a:r>
                <a:rPr lang="en-US" altLang="en-US" sz="1600" i="1" dirty="0" smtClean="0"/>
                <a:t>m</a:t>
              </a:r>
              <a:r>
                <a:rPr lang="en-US" altLang="en-US" sz="1600" dirty="0" smtClean="0"/>
                <a:t> </a:t>
              </a:r>
              <a:r>
                <a:rPr lang="en-US" altLang="en-US" sz="1600" dirty="0"/>
                <a:t>bits</a:t>
              </a:r>
            </a:p>
          </p:txBody>
        </p:sp>
        <p:sp>
          <p:nvSpPr>
            <p:cNvPr id="27" name="AutoShape 44"/>
            <p:cNvSpPr>
              <a:spLocks/>
            </p:cNvSpPr>
            <p:nvPr/>
          </p:nvSpPr>
          <p:spPr bwMode="auto">
            <a:xfrm rot="5400000">
              <a:off x="4345993" y="5706678"/>
              <a:ext cx="134938" cy="676275"/>
            </a:xfrm>
            <a:prstGeom prst="rightBrace">
              <a:avLst>
                <a:gd name="adj1" fmla="val 41765"/>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 name="Text Box 45"/>
            <p:cNvSpPr txBox="1">
              <a:spLocks noChangeArrowheads="1"/>
            </p:cNvSpPr>
            <p:nvPr/>
          </p:nvSpPr>
          <p:spPr bwMode="auto">
            <a:xfrm>
              <a:off x="4257093" y="5616191"/>
              <a:ext cx="4492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b="1"/>
                <a:t>. .</a:t>
              </a:r>
            </a:p>
          </p:txBody>
        </p:sp>
        <p:grpSp>
          <p:nvGrpSpPr>
            <p:cNvPr id="29" name="Group 48"/>
            <p:cNvGrpSpPr>
              <a:grpSpLocks/>
            </p:cNvGrpSpPr>
            <p:nvPr/>
          </p:nvGrpSpPr>
          <p:grpSpPr bwMode="auto">
            <a:xfrm>
              <a:off x="2861680" y="5481253"/>
              <a:ext cx="314325" cy="360363"/>
              <a:chOff x="1633" y="3067"/>
              <a:chExt cx="198" cy="227"/>
            </a:xfrm>
          </p:grpSpPr>
          <p:sp>
            <p:nvSpPr>
              <p:cNvPr id="33" name="Line 46"/>
              <p:cNvSpPr>
                <a:spLocks noChangeShapeType="1"/>
              </p:cNvSpPr>
              <p:nvPr/>
            </p:nvSpPr>
            <p:spPr bwMode="auto">
              <a:xfrm flipH="1">
                <a:off x="1718" y="3237"/>
                <a:ext cx="28" cy="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Text Box 47"/>
              <p:cNvSpPr txBox="1">
                <a:spLocks noChangeArrowheads="1"/>
              </p:cNvSpPr>
              <p:nvPr/>
            </p:nvSpPr>
            <p:spPr bwMode="auto">
              <a:xfrm>
                <a:off x="1633" y="3067"/>
                <a:ext cx="19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i="1"/>
                  <a:t>m</a:t>
                </a:r>
                <a:endParaRPr lang="en-US" altLang="en-US" sz="1600"/>
              </a:p>
            </p:txBody>
          </p:sp>
        </p:grpSp>
        <p:grpSp>
          <p:nvGrpSpPr>
            <p:cNvPr id="30" name="Group 49"/>
            <p:cNvGrpSpPr>
              <a:grpSpLocks/>
            </p:cNvGrpSpPr>
            <p:nvPr/>
          </p:nvGrpSpPr>
          <p:grpSpPr bwMode="auto">
            <a:xfrm>
              <a:off x="5336593" y="5481253"/>
              <a:ext cx="314325" cy="360363"/>
              <a:chOff x="1633" y="3067"/>
              <a:chExt cx="198" cy="227"/>
            </a:xfrm>
          </p:grpSpPr>
          <p:sp>
            <p:nvSpPr>
              <p:cNvPr id="31" name="Line 50"/>
              <p:cNvSpPr>
                <a:spLocks noChangeShapeType="1"/>
              </p:cNvSpPr>
              <p:nvPr/>
            </p:nvSpPr>
            <p:spPr bwMode="auto">
              <a:xfrm flipH="1">
                <a:off x="1718" y="3237"/>
                <a:ext cx="28" cy="5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51"/>
              <p:cNvSpPr txBox="1">
                <a:spLocks noChangeArrowheads="1"/>
              </p:cNvSpPr>
              <p:nvPr/>
            </p:nvSpPr>
            <p:spPr bwMode="auto">
              <a:xfrm>
                <a:off x="1633" y="3067"/>
                <a:ext cx="19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i="1"/>
                  <a:t>m</a:t>
                </a:r>
                <a:endParaRPr lang="en-US" altLang="en-US" sz="1600"/>
              </a:p>
            </p:txBody>
          </p:sp>
        </p:grpSp>
        <p:sp>
          <p:nvSpPr>
            <p:cNvPr id="45" name="Freeform 33"/>
            <p:cNvSpPr>
              <a:spLocks/>
            </p:cNvSpPr>
            <p:nvPr/>
          </p:nvSpPr>
          <p:spPr bwMode="auto">
            <a:xfrm>
              <a:off x="791580" y="3789040"/>
              <a:ext cx="6961982" cy="566676"/>
            </a:xfrm>
            <a:custGeom>
              <a:avLst/>
              <a:gdLst>
                <a:gd name="T0" fmla="*/ 0 w 4621"/>
                <a:gd name="T1" fmla="*/ 0 h 283"/>
                <a:gd name="T2" fmla="*/ 4621 w 4621"/>
                <a:gd name="T3" fmla="*/ 0 h 283"/>
                <a:gd name="T4" fmla="*/ 4621 w 4621"/>
                <a:gd name="T5" fmla="*/ 958 h 283"/>
                <a:gd name="T6" fmla="*/ 0 60000 65536"/>
                <a:gd name="T7" fmla="*/ 0 60000 65536"/>
                <a:gd name="T8" fmla="*/ 0 60000 65536"/>
              </a:gdLst>
              <a:ahLst/>
              <a:cxnLst>
                <a:cxn ang="T6">
                  <a:pos x="T0" y="T1"/>
                </a:cxn>
                <a:cxn ang="T7">
                  <a:pos x="T2" y="T3"/>
                </a:cxn>
                <a:cxn ang="T8">
                  <a:pos x="T4" y="T5"/>
                </a:cxn>
              </a:cxnLst>
              <a:rect l="0" t="0" r="r" b="b"/>
              <a:pathLst>
                <a:path w="4621" h="283">
                  <a:moveTo>
                    <a:pt x="0" y="0"/>
                  </a:moveTo>
                  <a:lnTo>
                    <a:pt x="4621" y="0"/>
                  </a:lnTo>
                  <a:lnTo>
                    <a:pt x="4621" y="283"/>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 name="Group 21"/>
            <p:cNvGrpSpPr>
              <a:grpSpLocks/>
            </p:cNvGrpSpPr>
            <p:nvPr/>
          </p:nvGrpSpPr>
          <p:grpSpPr bwMode="auto">
            <a:xfrm>
              <a:off x="3635896" y="4355716"/>
              <a:ext cx="1260475" cy="1216025"/>
              <a:chOff x="1491" y="2358"/>
              <a:chExt cx="794" cy="766"/>
            </a:xfrm>
          </p:grpSpPr>
          <p:sp>
            <p:nvSpPr>
              <p:cNvPr id="48" name="Rectangle 22"/>
              <p:cNvSpPr>
                <a:spLocks noChangeArrowheads="1"/>
              </p:cNvSpPr>
              <p:nvPr/>
            </p:nvSpPr>
            <p:spPr bwMode="auto">
              <a:xfrm>
                <a:off x="1491" y="2358"/>
                <a:ext cx="794" cy="7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49" name="Text Box 23"/>
              <p:cNvSpPr txBox="1">
                <a:spLocks noChangeArrowheads="1"/>
              </p:cNvSpPr>
              <p:nvPr/>
            </p:nvSpPr>
            <p:spPr bwMode="auto">
              <a:xfrm>
                <a:off x="1519"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CLK</a:t>
                </a:r>
                <a:endParaRPr lang="en-US" altLang="en-US" sz="1400" dirty="0"/>
              </a:p>
            </p:txBody>
          </p:sp>
          <p:sp>
            <p:nvSpPr>
              <p:cNvPr id="50" name="Text Box 25"/>
              <p:cNvSpPr txBox="1">
                <a:spLocks noChangeArrowheads="1"/>
              </p:cNvSpPr>
              <p:nvPr/>
            </p:nvSpPr>
            <p:spPr bwMode="auto">
              <a:xfrm>
                <a:off x="2001"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CMD</a:t>
                </a:r>
                <a:endParaRPr lang="en-US" altLang="en-US" sz="1400" dirty="0"/>
              </a:p>
            </p:txBody>
          </p:sp>
          <p:sp>
            <p:nvSpPr>
              <p:cNvPr id="51" name="Text Box 27"/>
              <p:cNvSpPr txBox="1">
                <a:spLocks noChangeArrowheads="1"/>
              </p:cNvSpPr>
              <p:nvPr/>
            </p:nvSpPr>
            <p:spPr bwMode="auto">
              <a:xfrm>
                <a:off x="1491" y="2670"/>
                <a:ext cx="56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a:t>Address</a:t>
                </a:r>
              </a:p>
            </p:txBody>
          </p:sp>
          <p:sp>
            <p:nvSpPr>
              <p:cNvPr id="52" name="Text Box 28"/>
              <p:cNvSpPr txBox="1">
                <a:spLocks noChangeArrowheads="1"/>
              </p:cNvSpPr>
              <p:nvPr/>
            </p:nvSpPr>
            <p:spPr bwMode="auto">
              <a:xfrm>
                <a:off x="1604" y="2954"/>
                <a:ext cx="56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a:t>Data</a:t>
                </a:r>
              </a:p>
            </p:txBody>
          </p:sp>
          <p:sp>
            <p:nvSpPr>
              <p:cNvPr id="53" name="Text Box 25"/>
              <p:cNvSpPr txBox="1">
                <a:spLocks noChangeArrowheads="1"/>
              </p:cNvSpPr>
              <p:nvPr/>
            </p:nvSpPr>
            <p:spPr bwMode="auto">
              <a:xfrm>
                <a:off x="1752"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CS</a:t>
                </a:r>
                <a:endParaRPr lang="en-US" altLang="en-US" sz="1400" dirty="0"/>
              </a:p>
            </p:txBody>
          </p:sp>
        </p:grpSp>
        <p:grpSp>
          <p:nvGrpSpPr>
            <p:cNvPr id="54" name="Group 21"/>
            <p:cNvGrpSpPr>
              <a:grpSpLocks/>
            </p:cNvGrpSpPr>
            <p:nvPr/>
          </p:nvGrpSpPr>
          <p:grpSpPr bwMode="auto">
            <a:xfrm>
              <a:off x="1367644" y="4355716"/>
              <a:ext cx="1260475" cy="1216025"/>
              <a:chOff x="1491" y="2358"/>
              <a:chExt cx="794" cy="766"/>
            </a:xfrm>
          </p:grpSpPr>
          <p:sp>
            <p:nvSpPr>
              <p:cNvPr id="55" name="Rectangle 22"/>
              <p:cNvSpPr>
                <a:spLocks noChangeArrowheads="1"/>
              </p:cNvSpPr>
              <p:nvPr/>
            </p:nvSpPr>
            <p:spPr bwMode="auto">
              <a:xfrm>
                <a:off x="1491" y="2358"/>
                <a:ext cx="794" cy="7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6" name="Text Box 23"/>
              <p:cNvSpPr txBox="1">
                <a:spLocks noChangeArrowheads="1"/>
              </p:cNvSpPr>
              <p:nvPr/>
            </p:nvSpPr>
            <p:spPr bwMode="auto">
              <a:xfrm>
                <a:off x="1519"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CLK</a:t>
                </a:r>
                <a:endParaRPr lang="en-US" altLang="en-US" sz="1400" dirty="0"/>
              </a:p>
            </p:txBody>
          </p:sp>
          <p:sp>
            <p:nvSpPr>
              <p:cNvPr id="57" name="Text Box 25"/>
              <p:cNvSpPr txBox="1">
                <a:spLocks noChangeArrowheads="1"/>
              </p:cNvSpPr>
              <p:nvPr/>
            </p:nvSpPr>
            <p:spPr bwMode="auto">
              <a:xfrm>
                <a:off x="2001"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CMD</a:t>
                </a:r>
                <a:endParaRPr lang="en-US" altLang="en-US" sz="1400" dirty="0"/>
              </a:p>
            </p:txBody>
          </p:sp>
          <p:sp>
            <p:nvSpPr>
              <p:cNvPr id="58" name="Text Box 27"/>
              <p:cNvSpPr txBox="1">
                <a:spLocks noChangeArrowheads="1"/>
              </p:cNvSpPr>
              <p:nvPr/>
            </p:nvSpPr>
            <p:spPr bwMode="auto">
              <a:xfrm>
                <a:off x="1491" y="2670"/>
                <a:ext cx="56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a:t>Address</a:t>
                </a:r>
              </a:p>
            </p:txBody>
          </p:sp>
          <p:sp>
            <p:nvSpPr>
              <p:cNvPr id="59" name="Text Box 28"/>
              <p:cNvSpPr txBox="1">
                <a:spLocks noChangeArrowheads="1"/>
              </p:cNvSpPr>
              <p:nvPr/>
            </p:nvSpPr>
            <p:spPr bwMode="auto">
              <a:xfrm>
                <a:off x="1604" y="2954"/>
                <a:ext cx="56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600"/>
                  <a:t>Data</a:t>
                </a:r>
              </a:p>
            </p:txBody>
          </p:sp>
          <p:sp>
            <p:nvSpPr>
              <p:cNvPr id="60" name="Text Box 25"/>
              <p:cNvSpPr txBox="1">
                <a:spLocks noChangeArrowheads="1"/>
              </p:cNvSpPr>
              <p:nvPr/>
            </p:nvSpPr>
            <p:spPr bwMode="auto">
              <a:xfrm>
                <a:off x="1752" y="2381"/>
                <a:ext cx="25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smtClean="0"/>
                  <a:t>CS</a:t>
                </a:r>
                <a:endParaRPr lang="en-US" altLang="en-US" sz="1400" dirty="0"/>
              </a:p>
            </p:txBody>
          </p:sp>
        </p:grpSp>
        <p:sp>
          <p:nvSpPr>
            <p:cNvPr id="61" name="Line 37"/>
            <p:cNvSpPr>
              <a:spLocks noChangeShapeType="1"/>
            </p:cNvSpPr>
            <p:nvPr/>
          </p:nvSpPr>
          <p:spPr bwMode="auto">
            <a:xfrm>
              <a:off x="4247964" y="3789040"/>
              <a:ext cx="0" cy="565492"/>
            </a:xfrm>
            <a:prstGeom prst="line">
              <a:avLst/>
            </a:prstGeom>
            <a:noFill/>
            <a:ln w="9525">
              <a:solidFill>
                <a:schemeClr val="tx1"/>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37"/>
            <p:cNvSpPr>
              <a:spLocks noChangeShapeType="1"/>
            </p:cNvSpPr>
            <p:nvPr/>
          </p:nvSpPr>
          <p:spPr bwMode="auto">
            <a:xfrm>
              <a:off x="1979712" y="3789040"/>
              <a:ext cx="0" cy="565492"/>
            </a:xfrm>
            <a:prstGeom prst="line">
              <a:avLst/>
            </a:prstGeom>
            <a:noFill/>
            <a:ln w="9525">
              <a:solidFill>
                <a:schemeClr val="tx1"/>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6684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smtClean="0"/>
              <a:t>Trends in DRAM</a:t>
            </a:r>
          </a:p>
        </p:txBody>
      </p:sp>
      <p:graphicFrame>
        <p:nvGraphicFramePr>
          <p:cNvPr id="1115377" name="Group 241"/>
          <p:cNvGraphicFramePr>
            <a:graphicFrameLocks noGrp="1"/>
          </p:cNvGraphicFramePr>
          <p:nvPr>
            <p:extLst>
              <p:ext uri="{D42A27DB-BD31-4B8C-83A1-F6EECF244321}">
                <p14:modId xmlns:p14="http://schemas.microsoft.com/office/powerpoint/2010/main" val="2439895235"/>
              </p:ext>
            </p:extLst>
          </p:nvPr>
        </p:nvGraphicFramePr>
        <p:xfrm>
          <a:off x="194472" y="944724"/>
          <a:ext cx="9517061" cy="3240364"/>
        </p:xfrm>
        <a:graphic>
          <a:graphicData uri="http://schemas.openxmlformats.org/drawingml/2006/table">
            <a:tbl>
              <a:tblPr/>
              <a:tblGrid>
                <a:gridCol w="722918"/>
                <a:gridCol w="1168269"/>
                <a:gridCol w="1603394"/>
                <a:gridCol w="1341960"/>
                <a:gridCol w="1443160"/>
                <a:gridCol w="1638179"/>
                <a:gridCol w="1599181"/>
              </a:tblGrid>
              <a:tr h="1067149">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Year</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Memory</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Standard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Chip</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Capacity</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a:t>
                      </a:r>
                      <a:r>
                        <a:rPr kumimoji="0" lang="en-US" sz="1800" b="0" i="0" u="none" strike="noStrike" cap="none" normalizeH="0" baseline="0" dirty="0" err="1" smtClean="0">
                          <a:ln>
                            <a:noFill/>
                          </a:ln>
                          <a:solidFill>
                            <a:srgbClr val="0000FF"/>
                          </a:solidFill>
                          <a:effectLst/>
                          <a:latin typeface="Arial" pitchFamily="34" charset="0"/>
                          <a:cs typeface="Arial" pitchFamily="34" charset="0"/>
                        </a:rPr>
                        <a:t>Mibit</a:t>
                      </a:r>
                      <a:r>
                        <a:rPr kumimoji="0" lang="en-US" sz="1800" b="0" i="0" u="none" strike="noStrike" cap="none" normalizeH="0" baseline="0" dirty="0" smtClean="0">
                          <a:ln>
                            <a:noFill/>
                          </a:ln>
                          <a:solidFill>
                            <a:srgbClr val="0000FF"/>
                          </a:solidFill>
                          <a:effectLst/>
                          <a:latin typeface="Arial" pitchFamily="34" charset="0"/>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Bus</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Clock</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(MHz)</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Data</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Rate</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(MT/s)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Peak</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Bandwidth</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(MB/s)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Total latency to a new</a:t>
                      </a:r>
                    </a:p>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row / column</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643">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1996</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SDRAM</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64-128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100-166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100-166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800-1333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60 ns</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643">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2000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DDR</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256-512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100-200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200-400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1600-3200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55 ns</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643">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2004</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DDR2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512-2048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200-400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400-800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3200-6400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50 ns</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643">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2010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DDR3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2048-8192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400-800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800-1600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6400-12800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40 ns</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643">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2014</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DDR4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8192-32768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800-1600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1600-3200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12800-25600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35 ns</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37" name="Rectangle 68"/>
          <p:cNvSpPr>
            <a:spLocks noChangeArrowheads="1"/>
          </p:cNvSpPr>
          <p:nvPr/>
        </p:nvSpPr>
        <p:spPr bwMode="auto">
          <a:xfrm>
            <a:off x="389493" y="4365104"/>
            <a:ext cx="9283031" cy="212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7663" indent="-34766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110000"/>
              </a:lnSpc>
              <a:spcBef>
                <a:spcPct val="40000"/>
              </a:spcBef>
              <a:buFont typeface="Wingdings" pitchFamily="2" charset="2"/>
              <a:buChar char="v"/>
            </a:pPr>
            <a:r>
              <a:rPr lang="en-US" altLang="en-US" sz="2400" dirty="0" smtClean="0"/>
              <a:t>Memory chip capacity: 1 </a:t>
            </a:r>
            <a:r>
              <a:rPr lang="en-US" altLang="en-US" sz="2400" dirty="0" err="1" smtClean="0"/>
              <a:t>Mibit</a:t>
            </a:r>
            <a:r>
              <a:rPr lang="en-US" altLang="en-US" sz="2400" dirty="0" smtClean="0"/>
              <a:t> = 2</a:t>
            </a:r>
            <a:r>
              <a:rPr lang="en-US" altLang="en-US" sz="2400" baseline="30000" dirty="0" smtClean="0"/>
              <a:t>20</a:t>
            </a:r>
            <a:r>
              <a:rPr lang="en-US" altLang="en-US" sz="2400" dirty="0" smtClean="0"/>
              <a:t> bits, 1 </a:t>
            </a:r>
            <a:r>
              <a:rPr lang="en-US" altLang="en-US" sz="2400" dirty="0" err="1" smtClean="0"/>
              <a:t>Gibit</a:t>
            </a:r>
            <a:r>
              <a:rPr lang="en-US" altLang="en-US" sz="2400" dirty="0" smtClean="0"/>
              <a:t> = 2</a:t>
            </a:r>
            <a:r>
              <a:rPr lang="en-US" altLang="en-US" sz="2400" baseline="30000" dirty="0" smtClean="0"/>
              <a:t>30</a:t>
            </a:r>
            <a:r>
              <a:rPr lang="en-US" altLang="en-US" sz="2400" dirty="0" smtClean="0"/>
              <a:t> bits</a:t>
            </a:r>
          </a:p>
          <a:p>
            <a:pPr eaLnBrk="1" hangingPunct="1">
              <a:lnSpc>
                <a:spcPct val="110000"/>
              </a:lnSpc>
              <a:spcBef>
                <a:spcPct val="40000"/>
              </a:spcBef>
              <a:buFont typeface="Wingdings" pitchFamily="2" charset="2"/>
              <a:buChar char="v"/>
            </a:pPr>
            <a:r>
              <a:rPr lang="en-US" altLang="en-US" sz="2400" dirty="0" smtClean="0"/>
              <a:t>Data Rate = Millions of Transfers per second (MT/s)</a:t>
            </a:r>
          </a:p>
          <a:p>
            <a:pPr eaLnBrk="1" hangingPunct="1">
              <a:lnSpc>
                <a:spcPct val="110000"/>
              </a:lnSpc>
              <a:spcBef>
                <a:spcPct val="40000"/>
              </a:spcBef>
              <a:buFont typeface="Wingdings" pitchFamily="2" charset="2"/>
              <a:buChar char="v"/>
            </a:pPr>
            <a:r>
              <a:rPr lang="en-US" altLang="en-US" sz="2400" dirty="0" smtClean="0"/>
              <a:t>Data Rate = 2 × Bus Clock for DDR, DDR2, DDR3, DDR4</a:t>
            </a:r>
          </a:p>
          <a:p>
            <a:pPr eaLnBrk="1" hangingPunct="1">
              <a:lnSpc>
                <a:spcPct val="110000"/>
              </a:lnSpc>
              <a:spcBef>
                <a:spcPct val="40000"/>
              </a:spcBef>
              <a:buFont typeface="Wingdings" pitchFamily="2" charset="2"/>
              <a:buChar char="v"/>
            </a:pPr>
            <a:r>
              <a:rPr lang="en-US" altLang="en-US" sz="2400" dirty="0" smtClean="0"/>
              <a:t>1 </a:t>
            </a:r>
            <a:r>
              <a:rPr lang="en-US" altLang="en-US" sz="2400" dirty="0"/>
              <a:t>Transfer = </a:t>
            </a:r>
            <a:r>
              <a:rPr lang="en-US" altLang="en-US" sz="2400" dirty="0" smtClean="0"/>
              <a:t>8 </a:t>
            </a:r>
            <a:r>
              <a:rPr lang="en-US" altLang="en-US" sz="2400" dirty="0"/>
              <a:t>bytes of </a:t>
            </a:r>
            <a:r>
              <a:rPr lang="en-US" altLang="en-US" sz="2400" dirty="0" smtClean="0"/>
              <a:t>data </a:t>
            </a:r>
            <a:r>
              <a:rPr lang="en-US" altLang="en-US" sz="2400" dirty="0" smtClean="0">
                <a:sym typeface="Wingdings" panose="05000000000000000000" pitchFamily="2" charset="2"/>
              </a:rPr>
              <a:t> Bandwidth = MT/s × 8 bytes</a:t>
            </a:r>
            <a:endParaRPr lang="en-US"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Latency versus Bandwidth</a:t>
            </a:r>
            <a:endParaRPr lang="en-US" dirty="0"/>
          </a:p>
        </p:txBody>
      </p:sp>
      <p:sp>
        <p:nvSpPr>
          <p:cNvPr id="3" name="Content Placeholder 2"/>
          <p:cNvSpPr>
            <a:spLocks noGrp="1"/>
          </p:cNvSpPr>
          <p:nvPr>
            <p:ph idx="1"/>
          </p:nvPr>
        </p:nvSpPr>
        <p:spPr>
          <a:xfrm>
            <a:off x="311484" y="872716"/>
            <a:ext cx="9322036" cy="5616624"/>
          </a:xfrm>
        </p:spPr>
        <p:txBody>
          <a:bodyPr/>
          <a:lstStyle/>
          <a:p>
            <a:pPr>
              <a:lnSpc>
                <a:spcPct val="114000"/>
              </a:lnSpc>
            </a:pPr>
            <a:r>
              <a:rPr lang="en-US" dirty="0" smtClean="0"/>
              <a:t>Memory Latency</a:t>
            </a:r>
          </a:p>
          <a:p>
            <a:pPr lvl="1">
              <a:lnSpc>
                <a:spcPct val="114000"/>
              </a:lnSpc>
            </a:pPr>
            <a:r>
              <a:rPr lang="en-US" dirty="0" smtClean="0"/>
              <a:t>Elapsed time between sending address and receiving data</a:t>
            </a:r>
          </a:p>
          <a:p>
            <a:pPr lvl="1">
              <a:lnSpc>
                <a:spcPct val="114000"/>
              </a:lnSpc>
            </a:pPr>
            <a:r>
              <a:rPr lang="en-US" dirty="0" smtClean="0"/>
              <a:t>Measured in nanoseconds</a:t>
            </a:r>
          </a:p>
          <a:p>
            <a:pPr lvl="1">
              <a:lnSpc>
                <a:spcPct val="114000"/>
              </a:lnSpc>
            </a:pPr>
            <a:r>
              <a:rPr lang="en-US" dirty="0" smtClean="0"/>
              <a:t>The total latency to a new row/column is the time between opening a new row of memory and accessing a column within it.</a:t>
            </a:r>
          </a:p>
          <a:p>
            <a:pPr lvl="1">
              <a:lnSpc>
                <a:spcPct val="114000"/>
              </a:lnSpc>
            </a:pPr>
            <a:r>
              <a:rPr lang="en-US" dirty="0" smtClean="0"/>
              <a:t>Reduced from 60 ns to 35 ns (between 1996 and 2016)</a:t>
            </a:r>
          </a:p>
          <a:p>
            <a:pPr lvl="1">
              <a:lnSpc>
                <a:spcPct val="114000"/>
              </a:lnSpc>
            </a:pPr>
            <a:r>
              <a:rPr lang="en-US" dirty="0" smtClean="0"/>
              <a:t>Improvement in memory latency is less than 2X (1996 to 2016) </a:t>
            </a:r>
          </a:p>
          <a:p>
            <a:pPr>
              <a:lnSpc>
                <a:spcPct val="114000"/>
              </a:lnSpc>
            </a:pPr>
            <a:r>
              <a:rPr lang="en-US" dirty="0" smtClean="0"/>
              <a:t>Memory Bandwidth</a:t>
            </a:r>
          </a:p>
          <a:p>
            <a:pPr lvl="1">
              <a:lnSpc>
                <a:spcPct val="114000"/>
              </a:lnSpc>
            </a:pPr>
            <a:r>
              <a:rPr lang="en-US" dirty="0" smtClean="0"/>
              <a:t>Rate at which data is transferred between memory and CPU</a:t>
            </a:r>
          </a:p>
          <a:p>
            <a:pPr lvl="1">
              <a:lnSpc>
                <a:spcPct val="114000"/>
              </a:lnSpc>
            </a:pPr>
            <a:r>
              <a:rPr lang="en-US" dirty="0" smtClean="0"/>
              <a:t>Bandwidth is measured as millions of Bytes per second</a:t>
            </a:r>
          </a:p>
          <a:p>
            <a:pPr lvl="1">
              <a:lnSpc>
                <a:spcPct val="114000"/>
              </a:lnSpc>
            </a:pPr>
            <a:r>
              <a:rPr lang="en-US" dirty="0" smtClean="0"/>
              <a:t>Increased from 800 to 25600 </a:t>
            </a:r>
            <a:r>
              <a:rPr lang="en-US" dirty="0" err="1" smtClean="0"/>
              <a:t>MBytes</a:t>
            </a:r>
            <a:r>
              <a:rPr lang="en-US" dirty="0" smtClean="0"/>
              <a:t>/sec (between 1996 and 2016)</a:t>
            </a:r>
          </a:p>
          <a:p>
            <a:pPr lvl="1">
              <a:lnSpc>
                <a:spcPct val="114000"/>
              </a:lnSpc>
            </a:pPr>
            <a:r>
              <a:rPr lang="en-US" dirty="0" smtClean="0"/>
              <a:t>Improvement in memory bandwidth is 32X (1996 to 2016)</a:t>
            </a:r>
            <a:endParaRPr lang="en-US" dirty="0"/>
          </a:p>
        </p:txBody>
      </p:sp>
    </p:spTree>
    <p:extLst>
      <p:ext uri="{BB962C8B-B14F-4D97-AF65-F5344CB8AC3E}">
        <p14:creationId xmlns:p14="http://schemas.microsoft.com/office/powerpoint/2010/main" val="3564648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altLang="en-US" smtClean="0"/>
              <a:t>DRAM Refresh Cycles</a:t>
            </a:r>
          </a:p>
        </p:txBody>
      </p:sp>
      <p:grpSp>
        <p:nvGrpSpPr>
          <p:cNvPr id="16387" name="Group 146"/>
          <p:cNvGrpSpPr>
            <a:grpSpLocks/>
          </p:cNvGrpSpPr>
          <p:nvPr/>
        </p:nvGrpSpPr>
        <p:grpSpPr bwMode="auto">
          <a:xfrm>
            <a:off x="233476" y="3768812"/>
            <a:ext cx="9450255" cy="2576513"/>
            <a:chOff x="151" y="884"/>
            <a:chExt cx="5495" cy="1623"/>
          </a:xfrm>
        </p:grpSpPr>
        <p:sp>
          <p:nvSpPr>
            <p:cNvPr id="16389" name="Rectangle 14"/>
            <p:cNvSpPr>
              <a:spLocks noChangeArrowheads="1"/>
            </p:cNvSpPr>
            <p:nvPr/>
          </p:nvSpPr>
          <p:spPr bwMode="auto">
            <a:xfrm>
              <a:off x="151" y="1486"/>
              <a:ext cx="87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390" name="Rectangle 135"/>
            <p:cNvSpPr>
              <a:spLocks noChangeArrowheads="1"/>
            </p:cNvSpPr>
            <p:nvPr/>
          </p:nvSpPr>
          <p:spPr bwMode="auto">
            <a:xfrm>
              <a:off x="151" y="970"/>
              <a:ext cx="87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391" name="Rectangle 140"/>
            <p:cNvSpPr>
              <a:spLocks noChangeArrowheads="1"/>
            </p:cNvSpPr>
            <p:nvPr/>
          </p:nvSpPr>
          <p:spPr bwMode="auto">
            <a:xfrm>
              <a:off x="151" y="2088"/>
              <a:ext cx="87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392" name="AutoShape 6"/>
            <p:cNvSpPr>
              <a:spLocks noChangeAspect="1" noChangeArrowheads="1" noTextEdit="1"/>
            </p:cNvSpPr>
            <p:nvPr/>
          </p:nvSpPr>
          <p:spPr bwMode="auto">
            <a:xfrm>
              <a:off x="237" y="884"/>
              <a:ext cx="5280" cy="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6393" name="Group 10"/>
            <p:cNvGrpSpPr>
              <a:grpSpLocks/>
            </p:cNvGrpSpPr>
            <p:nvPr/>
          </p:nvGrpSpPr>
          <p:grpSpPr bwMode="auto">
            <a:xfrm>
              <a:off x="839" y="2314"/>
              <a:ext cx="4624" cy="75"/>
              <a:chOff x="839" y="2314"/>
              <a:chExt cx="4624" cy="75"/>
            </a:xfrm>
          </p:grpSpPr>
          <p:sp>
            <p:nvSpPr>
              <p:cNvPr id="16521" name="Line 8"/>
              <p:cNvSpPr>
                <a:spLocks noChangeShapeType="1"/>
              </p:cNvSpPr>
              <p:nvPr/>
            </p:nvSpPr>
            <p:spPr bwMode="auto">
              <a:xfrm>
                <a:off x="839" y="2346"/>
                <a:ext cx="45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2" name="Freeform 9"/>
              <p:cNvSpPr>
                <a:spLocks/>
              </p:cNvSpPr>
              <p:nvPr/>
            </p:nvSpPr>
            <p:spPr bwMode="auto">
              <a:xfrm>
                <a:off x="5356" y="2314"/>
                <a:ext cx="107" cy="75"/>
              </a:xfrm>
              <a:custGeom>
                <a:avLst/>
                <a:gdLst>
                  <a:gd name="T0" fmla="*/ 0 w 107"/>
                  <a:gd name="T1" fmla="*/ 75 h 75"/>
                  <a:gd name="T2" fmla="*/ 107 w 107"/>
                  <a:gd name="T3" fmla="*/ 32 h 75"/>
                  <a:gd name="T4" fmla="*/ 0 w 107"/>
                  <a:gd name="T5" fmla="*/ 0 h 75"/>
                  <a:gd name="T6" fmla="*/ 0 w 107"/>
                  <a:gd name="T7" fmla="*/ 75 h 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75">
                    <a:moveTo>
                      <a:pt x="0" y="75"/>
                    </a:moveTo>
                    <a:lnTo>
                      <a:pt x="107" y="32"/>
                    </a:lnTo>
                    <a:lnTo>
                      <a:pt x="0" y="0"/>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394" name="Rectangle 11"/>
            <p:cNvSpPr>
              <a:spLocks noChangeArrowheads="1"/>
            </p:cNvSpPr>
            <p:nvPr/>
          </p:nvSpPr>
          <p:spPr bwMode="auto">
            <a:xfrm>
              <a:off x="4958" y="2088"/>
              <a:ext cx="6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395" name="Rectangle 12"/>
            <p:cNvSpPr>
              <a:spLocks noChangeArrowheads="1"/>
            </p:cNvSpPr>
            <p:nvPr/>
          </p:nvSpPr>
          <p:spPr bwMode="auto">
            <a:xfrm>
              <a:off x="5065" y="2141"/>
              <a:ext cx="2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Time</a:t>
              </a:r>
              <a:endParaRPr lang="en-US" altLang="en-US" sz="1600"/>
            </a:p>
          </p:txBody>
        </p:sp>
        <p:sp>
          <p:nvSpPr>
            <p:cNvPr id="16396" name="Rectangle 13"/>
            <p:cNvSpPr>
              <a:spLocks noChangeArrowheads="1"/>
            </p:cNvSpPr>
            <p:nvPr/>
          </p:nvSpPr>
          <p:spPr bwMode="auto">
            <a:xfrm>
              <a:off x="5431" y="2141"/>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397" name="Rectangle 15"/>
            <p:cNvSpPr>
              <a:spLocks noChangeArrowheads="1"/>
            </p:cNvSpPr>
            <p:nvPr/>
          </p:nvSpPr>
          <p:spPr bwMode="auto">
            <a:xfrm>
              <a:off x="280" y="1539"/>
              <a:ext cx="5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Threshold</a:t>
              </a:r>
              <a:endParaRPr lang="en-US" altLang="en-US" sz="1600"/>
            </a:p>
          </p:txBody>
        </p:sp>
        <p:sp>
          <p:nvSpPr>
            <p:cNvPr id="16398" name="Rectangle 16"/>
            <p:cNvSpPr>
              <a:spLocks noChangeArrowheads="1"/>
            </p:cNvSpPr>
            <p:nvPr/>
          </p:nvSpPr>
          <p:spPr bwMode="auto">
            <a:xfrm>
              <a:off x="914" y="1539"/>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399" name="Rectangle 17"/>
            <p:cNvSpPr>
              <a:spLocks noChangeArrowheads="1"/>
            </p:cNvSpPr>
            <p:nvPr/>
          </p:nvSpPr>
          <p:spPr bwMode="auto">
            <a:xfrm>
              <a:off x="366" y="1701"/>
              <a:ext cx="3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voltage</a:t>
              </a:r>
              <a:endParaRPr lang="en-US" altLang="en-US" sz="1600"/>
            </a:p>
          </p:txBody>
        </p:sp>
        <p:sp>
          <p:nvSpPr>
            <p:cNvPr id="16400" name="Rectangle 18"/>
            <p:cNvSpPr>
              <a:spLocks noChangeArrowheads="1"/>
            </p:cNvSpPr>
            <p:nvPr/>
          </p:nvSpPr>
          <p:spPr bwMode="auto">
            <a:xfrm>
              <a:off x="828" y="1701"/>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401" name="Line 19"/>
            <p:cNvSpPr>
              <a:spLocks noChangeShapeType="1"/>
            </p:cNvSpPr>
            <p:nvPr/>
          </p:nvSpPr>
          <p:spPr bwMode="auto">
            <a:xfrm>
              <a:off x="839" y="1228"/>
              <a:ext cx="8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20"/>
            <p:cNvSpPr>
              <a:spLocks noChangeShapeType="1"/>
            </p:cNvSpPr>
            <p:nvPr/>
          </p:nvSpPr>
          <p:spPr bwMode="auto">
            <a:xfrm>
              <a:off x="1011" y="2260"/>
              <a:ext cx="6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3" name="Line 21"/>
            <p:cNvSpPr>
              <a:spLocks noChangeShapeType="1"/>
            </p:cNvSpPr>
            <p:nvPr/>
          </p:nvSpPr>
          <p:spPr bwMode="auto">
            <a:xfrm flipV="1">
              <a:off x="1699" y="1228"/>
              <a:ext cx="1" cy="10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4" name="Rectangle 22"/>
            <p:cNvSpPr>
              <a:spLocks noChangeArrowheads="1"/>
            </p:cNvSpPr>
            <p:nvPr/>
          </p:nvSpPr>
          <p:spPr bwMode="auto">
            <a:xfrm>
              <a:off x="925" y="2002"/>
              <a:ext cx="87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405" name="Rectangle 23"/>
            <p:cNvSpPr>
              <a:spLocks noChangeArrowheads="1"/>
            </p:cNvSpPr>
            <p:nvPr/>
          </p:nvSpPr>
          <p:spPr bwMode="auto">
            <a:xfrm>
              <a:off x="1033" y="2055"/>
              <a:ext cx="4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0 Stored</a:t>
              </a:r>
              <a:endParaRPr lang="en-US" altLang="en-US" sz="1600"/>
            </a:p>
          </p:txBody>
        </p:sp>
        <p:sp>
          <p:nvSpPr>
            <p:cNvPr id="16406" name="Rectangle 24"/>
            <p:cNvSpPr>
              <a:spLocks noChangeArrowheads="1"/>
            </p:cNvSpPr>
            <p:nvPr/>
          </p:nvSpPr>
          <p:spPr bwMode="auto">
            <a:xfrm>
              <a:off x="1613" y="2055"/>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407" name="Rectangle 25"/>
            <p:cNvSpPr>
              <a:spLocks noChangeArrowheads="1"/>
            </p:cNvSpPr>
            <p:nvPr/>
          </p:nvSpPr>
          <p:spPr bwMode="auto">
            <a:xfrm>
              <a:off x="1269" y="970"/>
              <a:ext cx="9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408" name="Rectangle 26"/>
            <p:cNvSpPr>
              <a:spLocks noChangeArrowheads="1"/>
            </p:cNvSpPr>
            <p:nvPr/>
          </p:nvSpPr>
          <p:spPr bwMode="auto">
            <a:xfrm>
              <a:off x="1377" y="1023"/>
              <a:ext cx="51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1 Written</a:t>
              </a:r>
              <a:endParaRPr lang="en-US" altLang="en-US" sz="1600"/>
            </a:p>
          </p:txBody>
        </p:sp>
        <p:sp>
          <p:nvSpPr>
            <p:cNvPr id="16409" name="Rectangle 27"/>
            <p:cNvSpPr>
              <a:spLocks noChangeArrowheads="1"/>
            </p:cNvSpPr>
            <p:nvPr/>
          </p:nvSpPr>
          <p:spPr bwMode="auto">
            <a:xfrm>
              <a:off x="1990" y="1023"/>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grpSp>
          <p:nvGrpSpPr>
            <p:cNvPr id="16410" name="Group 30"/>
            <p:cNvGrpSpPr>
              <a:grpSpLocks/>
            </p:cNvGrpSpPr>
            <p:nvPr/>
          </p:nvGrpSpPr>
          <p:grpSpPr bwMode="auto">
            <a:xfrm>
              <a:off x="1699" y="1228"/>
              <a:ext cx="936" cy="430"/>
              <a:chOff x="1699" y="1228"/>
              <a:chExt cx="936" cy="430"/>
            </a:xfrm>
          </p:grpSpPr>
          <p:sp>
            <p:nvSpPr>
              <p:cNvPr id="16519" name="Line 28"/>
              <p:cNvSpPr>
                <a:spLocks noChangeShapeType="1"/>
              </p:cNvSpPr>
              <p:nvPr/>
            </p:nvSpPr>
            <p:spPr bwMode="auto">
              <a:xfrm flipV="1">
                <a:off x="1699" y="1228"/>
                <a:ext cx="1" cy="43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0" name="Freeform 29"/>
              <p:cNvSpPr>
                <a:spLocks/>
              </p:cNvSpPr>
              <p:nvPr/>
            </p:nvSpPr>
            <p:spPr bwMode="auto">
              <a:xfrm>
                <a:off x="1699" y="1228"/>
                <a:ext cx="936" cy="430"/>
              </a:xfrm>
              <a:custGeom>
                <a:avLst/>
                <a:gdLst>
                  <a:gd name="T0" fmla="*/ 0 w 936"/>
                  <a:gd name="T1" fmla="*/ 0 h 430"/>
                  <a:gd name="T2" fmla="*/ 43 w 936"/>
                  <a:gd name="T3" fmla="*/ 43 h 430"/>
                  <a:gd name="T4" fmla="*/ 97 w 936"/>
                  <a:gd name="T5" fmla="*/ 97 h 430"/>
                  <a:gd name="T6" fmla="*/ 173 w 936"/>
                  <a:gd name="T7" fmla="*/ 172 h 430"/>
                  <a:gd name="T8" fmla="*/ 248 w 936"/>
                  <a:gd name="T9" fmla="*/ 226 h 430"/>
                  <a:gd name="T10" fmla="*/ 323 w 936"/>
                  <a:gd name="T11" fmla="*/ 269 h 430"/>
                  <a:gd name="T12" fmla="*/ 420 w 936"/>
                  <a:gd name="T13" fmla="*/ 312 h 430"/>
                  <a:gd name="T14" fmla="*/ 603 w 936"/>
                  <a:gd name="T15" fmla="*/ 376 h 430"/>
                  <a:gd name="T16" fmla="*/ 699 w 936"/>
                  <a:gd name="T17" fmla="*/ 398 h 430"/>
                  <a:gd name="T18" fmla="*/ 785 w 936"/>
                  <a:gd name="T19" fmla="*/ 408 h 430"/>
                  <a:gd name="T20" fmla="*/ 872 w 936"/>
                  <a:gd name="T21" fmla="*/ 419 h 430"/>
                  <a:gd name="T22" fmla="*/ 936 w 936"/>
                  <a:gd name="T23" fmla="*/ 430 h 4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6" h="430">
                    <a:moveTo>
                      <a:pt x="0" y="0"/>
                    </a:moveTo>
                    <a:lnTo>
                      <a:pt x="43" y="43"/>
                    </a:lnTo>
                    <a:lnTo>
                      <a:pt x="97" y="97"/>
                    </a:lnTo>
                    <a:lnTo>
                      <a:pt x="173" y="172"/>
                    </a:lnTo>
                    <a:lnTo>
                      <a:pt x="248" y="226"/>
                    </a:lnTo>
                    <a:lnTo>
                      <a:pt x="323" y="269"/>
                    </a:lnTo>
                    <a:lnTo>
                      <a:pt x="420" y="312"/>
                    </a:lnTo>
                    <a:lnTo>
                      <a:pt x="603" y="376"/>
                    </a:lnTo>
                    <a:lnTo>
                      <a:pt x="699" y="398"/>
                    </a:lnTo>
                    <a:lnTo>
                      <a:pt x="785" y="408"/>
                    </a:lnTo>
                    <a:lnTo>
                      <a:pt x="872" y="419"/>
                    </a:lnTo>
                    <a:lnTo>
                      <a:pt x="936" y="43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411" name="Group 33"/>
            <p:cNvGrpSpPr>
              <a:grpSpLocks/>
            </p:cNvGrpSpPr>
            <p:nvPr/>
          </p:nvGrpSpPr>
          <p:grpSpPr bwMode="auto">
            <a:xfrm>
              <a:off x="2635" y="1228"/>
              <a:ext cx="946" cy="430"/>
              <a:chOff x="2635" y="1228"/>
              <a:chExt cx="946" cy="430"/>
            </a:xfrm>
          </p:grpSpPr>
          <p:sp>
            <p:nvSpPr>
              <p:cNvPr id="16517" name="Line 31"/>
              <p:cNvSpPr>
                <a:spLocks noChangeShapeType="1"/>
              </p:cNvSpPr>
              <p:nvPr/>
            </p:nvSpPr>
            <p:spPr bwMode="auto">
              <a:xfrm flipV="1">
                <a:off x="2635" y="1228"/>
                <a:ext cx="1" cy="43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8" name="Freeform 32"/>
              <p:cNvSpPr>
                <a:spLocks/>
              </p:cNvSpPr>
              <p:nvPr/>
            </p:nvSpPr>
            <p:spPr bwMode="auto">
              <a:xfrm>
                <a:off x="2635" y="1228"/>
                <a:ext cx="946" cy="430"/>
              </a:xfrm>
              <a:custGeom>
                <a:avLst/>
                <a:gdLst>
                  <a:gd name="T0" fmla="*/ 0 w 946"/>
                  <a:gd name="T1" fmla="*/ 0 h 430"/>
                  <a:gd name="T2" fmla="*/ 43 w 946"/>
                  <a:gd name="T3" fmla="*/ 43 h 430"/>
                  <a:gd name="T4" fmla="*/ 108 w 946"/>
                  <a:gd name="T5" fmla="*/ 97 h 430"/>
                  <a:gd name="T6" fmla="*/ 183 w 946"/>
                  <a:gd name="T7" fmla="*/ 172 h 430"/>
                  <a:gd name="T8" fmla="*/ 258 w 946"/>
                  <a:gd name="T9" fmla="*/ 226 h 430"/>
                  <a:gd name="T10" fmla="*/ 333 w 946"/>
                  <a:gd name="T11" fmla="*/ 269 h 430"/>
                  <a:gd name="T12" fmla="*/ 430 w 946"/>
                  <a:gd name="T13" fmla="*/ 312 h 430"/>
                  <a:gd name="T14" fmla="*/ 613 w 946"/>
                  <a:gd name="T15" fmla="*/ 376 h 430"/>
                  <a:gd name="T16" fmla="*/ 699 w 946"/>
                  <a:gd name="T17" fmla="*/ 398 h 430"/>
                  <a:gd name="T18" fmla="*/ 796 w 946"/>
                  <a:gd name="T19" fmla="*/ 408 h 430"/>
                  <a:gd name="T20" fmla="*/ 882 w 946"/>
                  <a:gd name="T21" fmla="*/ 419 h 430"/>
                  <a:gd name="T22" fmla="*/ 946 w 946"/>
                  <a:gd name="T23" fmla="*/ 430 h 4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46" h="430">
                    <a:moveTo>
                      <a:pt x="0" y="0"/>
                    </a:moveTo>
                    <a:lnTo>
                      <a:pt x="43" y="43"/>
                    </a:lnTo>
                    <a:lnTo>
                      <a:pt x="108" y="97"/>
                    </a:lnTo>
                    <a:lnTo>
                      <a:pt x="183" y="172"/>
                    </a:lnTo>
                    <a:lnTo>
                      <a:pt x="258" y="226"/>
                    </a:lnTo>
                    <a:lnTo>
                      <a:pt x="333" y="269"/>
                    </a:lnTo>
                    <a:lnTo>
                      <a:pt x="430" y="312"/>
                    </a:lnTo>
                    <a:lnTo>
                      <a:pt x="613" y="376"/>
                    </a:lnTo>
                    <a:lnTo>
                      <a:pt x="699" y="398"/>
                    </a:lnTo>
                    <a:lnTo>
                      <a:pt x="796" y="408"/>
                    </a:lnTo>
                    <a:lnTo>
                      <a:pt x="882" y="419"/>
                    </a:lnTo>
                    <a:lnTo>
                      <a:pt x="946" y="43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412" name="Group 36"/>
            <p:cNvGrpSpPr>
              <a:grpSpLocks/>
            </p:cNvGrpSpPr>
            <p:nvPr/>
          </p:nvGrpSpPr>
          <p:grpSpPr bwMode="auto">
            <a:xfrm>
              <a:off x="4528" y="1228"/>
              <a:ext cx="935" cy="430"/>
              <a:chOff x="4528" y="1228"/>
              <a:chExt cx="935" cy="430"/>
            </a:xfrm>
          </p:grpSpPr>
          <p:sp>
            <p:nvSpPr>
              <p:cNvPr id="16515" name="Line 34"/>
              <p:cNvSpPr>
                <a:spLocks noChangeShapeType="1"/>
              </p:cNvSpPr>
              <p:nvPr/>
            </p:nvSpPr>
            <p:spPr bwMode="auto">
              <a:xfrm flipV="1">
                <a:off x="4528" y="1228"/>
                <a:ext cx="1" cy="43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6" name="Freeform 35"/>
              <p:cNvSpPr>
                <a:spLocks/>
              </p:cNvSpPr>
              <p:nvPr/>
            </p:nvSpPr>
            <p:spPr bwMode="auto">
              <a:xfrm>
                <a:off x="4528" y="1228"/>
                <a:ext cx="935" cy="430"/>
              </a:xfrm>
              <a:custGeom>
                <a:avLst/>
                <a:gdLst>
                  <a:gd name="T0" fmla="*/ 0 w 935"/>
                  <a:gd name="T1" fmla="*/ 0 h 430"/>
                  <a:gd name="T2" fmla="*/ 43 w 935"/>
                  <a:gd name="T3" fmla="*/ 43 h 430"/>
                  <a:gd name="T4" fmla="*/ 107 w 935"/>
                  <a:gd name="T5" fmla="*/ 97 h 430"/>
                  <a:gd name="T6" fmla="*/ 172 w 935"/>
                  <a:gd name="T7" fmla="*/ 172 h 430"/>
                  <a:gd name="T8" fmla="*/ 247 w 935"/>
                  <a:gd name="T9" fmla="*/ 226 h 430"/>
                  <a:gd name="T10" fmla="*/ 419 w 935"/>
                  <a:gd name="T11" fmla="*/ 312 h 430"/>
                  <a:gd name="T12" fmla="*/ 602 w 935"/>
                  <a:gd name="T13" fmla="*/ 376 h 430"/>
                  <a:gd name="T14" fmla="*/ 699 w 935"/>
                  <a:gd name="T15" fmla="*/ 398 h 430"/>
                  <a:gd name="T16" fmla="*/ 785 w 935"/>
                  <a:gd name="T17" fmla="*/ 408 h 430"/>
                  <a:gd name="T18" fmla="*/ 871 w 935"/>
                  <a:gd name="T19" fmla="*/ 419 h 430"/>
                  <a:gd name="T20" fmla="*/ 935 w 935"/>
                  <a:gd name="T21" fmla="*/ 430 h 4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35" h="430">
                    <a:moveTo>
                      <a:pt x="0" y="0"/>
                    </a:moveTo>
                    <a:lnTo>
                      <a:pt x="43" y="43"/>
                    </a:lnTo>
                    <a:lnTo>
                      <a:pt x="107" y="97"/>
                    </a:lnTo>
                    <a:lnTo>
                      <a:pt x="172" y="172"/>
                    </a:lnTo>
                    <a:lnTo>
                      <a:pt x="247" y="226"/>
                    </a:lnTo>
                    <a:lnTo>
                      <a:pt x="419" y="312"/>
                    </a:lnTo>
                    <a:lnTo>
                      <a:pt x="602" y="376"/>
                    </a:lnTo>
                    <a:lnTo>
                      <a:pt x="699" y="398"/>
                    </a:lnTo>
                    <a:lnTo>
                      <a:pt x="785" y="408"/>
                    </a:lnTo>
                    <a:lnTo>
                      <a:pt x="871" y="419"/>
                    </a:lnTo>
                    <a:lnTo>
                      <a:pt x="935" y="43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413" name="Group 39"/>
            <p:cNvGrpSpPr>
              <a:grpSpLocks/>
            </p:cNvGrpSpPr>
            <p:nvPr/>
          </p:nvGrpSpPr>
          <p:grpSpPr bwMode="auto">
            <a:xfrm>
              <a:off x="3581" y="1228"/>
              <a:ext cx="947" cy="430"/>
              <a:chOff x="3581" y="1228"/>
              <a:chExt cx="947" cy="430"/>
            </a:xfrm>
          </p:grpSpPr>
          <p:sp>
            <p:nvSpPr>
              <p:cNvPr id="16513" name="Line 37"/>
              <p:cNvSpPr>
                <a:spLocks noChangeShapeType="1"/>
              </p:cNvSpPr>
              <p:nvPr/>
            </p:nvSpPr>
            <p:spPr bwMode="auto">
              <a:xfrm flipV="1">
                <a:off x="3581" y="1228"/>
                <a:ext cx="1" cy="43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4" name="Freeform 38"/>
              <p:cNvSpPr>
                <a:spLocks/>
              </p:cNvSpPr>
              <p:nvPr/>
            </p:nvSpPr>
            <p:spPr bwMode="auto">
              <a:xfrm>
                <a:off x="3581" y="1228"/>
                <a:ext cx="947" cy="430"/>
              </a:xfrm>
              <a:custGeom>
                <a:avLst/>
                <a:gdLst>
                  <a:gd name="T0" fmla="*/ 0 w 947"/>
                  <a:gd name="T1" fmla="*/ 0 h 430"/>
                  <a:gd name="T2" fmla="*/ 43 w 947"/>
                  <a:gd name="T3" fmla="*/ 43 h 430"/>
                  <a:gd name="T4" fmla="*/ 108 w 947"/>
                  <a:gd name="T5" fmla="*/ 97 h 430"/>
                  <a:gd name="T6" fmla="*/ 172 w 947"/>
                  <a:gd name="T7" fmla="*/ 172 h 430"/>
                  <a:gd name="T8" fmla="*/ 248 w 947"/>
                  <a:gd name="T9" fmla="*/ 226 h 430"/>
                  <a:gd name="T10" fmla="*/ 334 w 947"/>
                  <a:gd name="T11" fmla="*/ 269 h 430"/>
                  <a:gd name="T12" fmla="*/ 431 w 947"/>
                  <a:gd name="T13" fmla="*/ 312 h 430"/>
                  <a:gd name="T14" fmla="*/ 517 w 947"/>
                  <a:gd name="T15" fmla="*/ 344 h 430"/>
                  <a:gd name="T16" fmla="*/ 603 w 947"/>
                  <a:gd name="T17" fmla="*/ 376 h 430"/>
                  <a:gd name="T18" fmla="*/ 699 w 947"/>
                  <a:gd name="T19" fmla="*/ 398 h 430"/>
                  <a:gd name="T20" fmla="*/ 796 w 947"/>
                  <a:gd name="T21" fmla="*/ 408 h 430"/>
                  <a:gd name="T22" fmla="*/ 882 w 947"/>
                  <a:gd name="T23" fmla="*/ 419 h 430"/>
                  <a:gd name="T24" fmla="*/ 947 w 947"/>
                  <a:gd name="T25" fmla="*/ 430 h 4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7" h="430">
                    <a:moveTo>
                      <a:pt x="0" y="0"/>
                    </a:moveTo>
                    <a:lnTo>
                      <a:pt x="43" y="43"/>
                    </a:lnTo>
                    <a:lnTo>
                      <a:pt x="108" y="97"/>
                    </a:lnTo>
                    <a:lnTo>
                      <a:pt x="172" y="172"/>
                    </a:lnTo>
                    <a:lnTo>
                      <a:pt x="248" y="226"/>
                    </a:lnTo>
                    <a:lnTo>
                      <a:pt x="334" y="269"/>
                    </a:lnTo>
                    <a:lnTo>
                      <a:pt x="431" y="312"/>
                    </a:lnTo>
                    <a:lnTo>
                      <a:pt x="517" y="344"/>
                    </a:lnTo>
                    <a:lnTo>
                      <a:pt x="603" y="376"/>
                    </a:lnTo>
                    <a:lnTo>
                      <a:pt x="699" y="398"/>
                    </a:lnTo>
                    <a:lnTo>
                      <a:pt x="796" y="408"/>
                    </a:lnTo>
                    <a:lnTo>
                      <a:pt x="882" y="419"/>
                    </a:lnTo>
                    <a:lnTo>
                      <a:pt x="947" y="43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6414" name="Rectangle 40"/>
            <p:cNvSpPr>
              <a:spLocks noChangeArrowheads="1"/>
            </p:cNvSpPr>
            <p:nvPr/>
          </p:nvSpPr>
          <p:spPr bwMode="auto">
            <a:xfrm>
              <a:off x="2291" y="970"/>
              <a:ext cx="9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415" name="Rectangle 41"/>
            <p:cNvSpPr>
              <a:spLocks noChangeArrowheads="1"/>
            </p:cNvSpPr>
            <p:nvPr/>
          </p:nvSpPr>
          <p:spPr bwMode="auto">
            <a:xfrm>
              <a:off x="2398" y="1023"/>
              <a:ext cx="5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Refreshed</a:t>
              </a:r>
              <a:endParaRPr lang="en-US" altLang="en-US" sz="1600"/>
            </a:p>
          </p:txBody>
        </p:sp>
        <p:sp>
          <p:nvSpPr>
            <p:cNvPr id="16416" name="Rectangle 42"/>
            <p:cNvSpPr>
              <a:spLocks noChangeArrowheads="1"/>
            </p:cNvSpPr>
            <p:nvPr/>
          </p:nvSpPr>
          <p:spPr bwMode="auto">
            <a:xfrm>
              <a:off x="3097" y="1023"/>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417" name="Rectangle 43"/>
            <p:cNvSpPr>
              <a:spLocks noChangeArrowheads="1"/>
            </p:cNvSpPr>
            <p:nvPr/>
          </p:nvSpPr>
          <p:spPr bwMode="auto">
            <a:xfrm>
              <a:off x="3237" y="970"/>
              <a:ext cx="9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418" name="Rectangle 44"/>
            <p:cNvSpPr>
              <a:spLocks noChangeArrowheads="1"/>
            </p:cNvSpPr>
            <p:nvPr/>
          </p:nvSpPr>
          <p:spPr bwMode="auto">
            <a:xfrm>
              <a:off x="3345" y="1023"/>
              <a:ext cx="5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Refreshed</a:t>
              </a:r>
              <a:endParaRPr lang="en-US" altLang="en-US" sz="1600"/>
            </a:p>
          </p:txBody>
        </p:sp>
        <p:sp>
          <p:nvSpPr>
            <p:cNvPr id="16419" name="Rectangle 45"/>
            <p:cNvSpPr>
              <a:spLocks noChangeArrowheads="1"/>
            </p:cNvSpPr>
            <p:nvPr/>
          </p:nvSpPr>
          <p:spPr bwMode="auto">
            <a:xfrm>
              <a:off x="4044" y="1023"/>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420" name="Rectangle 46"/>
            <p:cNvSpPr>
              <a:spLocks noChangeArrowheads="1"/>
            </p:cNvSpPr>
            <p:nvPr/>
          </p:nvSpPr>
          <p:spPr bwMode="auto">
            <a:xfrm>
              <a:off x="4184" y="970"/>
              <a:ext cx="9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421" name="Rectangle 47"/>
            <p:cNvSpPr>
              <a:spLocks noChangeArrowheads="1"/>
            </p:cNvSpPr>
            <p:nvPr/>
          </p:nvSpPr>
          <p:spPr bwMode="auto">
            <a:xfrm>
              <a:off x="4291" y="1023"/>
              <a:ext cx="5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Refreshed</a:t>
              </a:r>
              <a:endParaRPr lang="en-US" altLang="en-US" sz="1600"/>
            </a:p>
          </p:txBody>
        </p:sp>
        <p:sp>
          <p:nvSpPr>
            <p:cNvPr id="16422" name="Rectangle 48"/>
            <p:cNvSpPr>
              <a:spLocks noChangeArrowheads="1"/>
            </p:cNvSpPr>
            <p:nvPr/>
          </p:nvSpPr>
          <p:spPr bwMode="auto">
            <a:xfrm>
              <a:off x="4990" y="1023"/>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grpSp>
          <p:nvGrpSpPr>
            <p:cNvPr id="16423" name="Group 57"/>
            <p:cNvGrpSpPr>
              <a:grpSpLocks/>
            </p:cNvGrpSpPr>
            <p:nvPr/>
          </p:nvGrpSpPr>
          <p:grpSpPr bwMode="auto">
            <a:xfrm>
              <a:off x="2635" y="1658"/>
              <a:ext cx="11" cy="570"/>
              <a:chOff x="2635" y="1658"/>
              <a:chExt cx="11" cy="570"/>
            </a:xfrm>
          </p:grpSpPr>
          <p:sp>
            <p:nvSpPr>
              <p:cNvPr id="16505" name="Freeform 49"/>
              <p:cNvSpPr>
                <a:spLocks/>
              </p:cNvSpPr>
              <p:nvPr/>
            </p:nvSpPr>
            <p:spPr bwMode="auto">
              <a:xfrm>
                <a:off x="2635" y="1658"/>
                <a:ext cx="11" cy="43"/>
              </a:xfrm>
              <a:custGeom>
                <a:avLst/>
                <a:gdLst>
                  <a:gd name="T0" fmla="*/ 11 w 11"/>
                  <a:gd name="T1" fmla="*/ 0 h 43"/>
                  <a:gd name="T2" fmla="*/ 0 w 11"/>
                  <a:gd name="T3" fmla="*/ 0 h 43"/>
                  <a:gd name="T4" fmla="*/ 0 w 11"/>
                  <a:gd name="T5" fmla="*/ 0 h 43"/>
                  <a:gd name="T6" fmla="*/ 0 w 11"/>
                  <a:gd name="T7" fmla="*/ 43 h 43"/>
                  <a:gd name="T8" fmla="*/ 0 w 11"/>
                  <a:gd name="T9" fmla="*/ 43 h 43"/>
                  <a:gd name="T10" fmla="*/ 11 w 11"/>
                  <a:gd name="T11" fmla="*/ 43 h 43"/>
                  <a:gd name="T12" fmla="*/ 11 w 11"/>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43">
                    <a:moveTo>
                      <a:pt x="11" y="0"/>
                    </a:moveTo>
                    <a:lnTo>
                      <a:pt x="0" y="0"/>
                    </a:lnTo>
                    <a:lnTo>
                      <a:pt x="0" y="43"/>
                    </a:lnTo>
                    <a:lnTo>
                      <a:pt x="11" y="43"/>
                    </a:lnTo>
                    <a:lnTo>
                      <a:pt x="1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6" name="Freeform 50"/>
              <p:cNvSpPr>
                <a:spLocks/>
              </p:cNvSpPr>
              <p:nvPr/>
            </p:nvSpPr>
            <p:spPr bwMode="auto">
              <a:xfrm>
                <a:off x="2635" y="1722"/>
                <a:ext cx="11" cy="54"/>
              </a:xfrm>
              <a:custGeom>
                <a:avLst/>
                <a:gdLst>
                  <a:gd name="T0" fmla="*/ 11 w 11"/>
                  <a:gd name="T1" fmla="*/ 11 h 54"/>
                  <a:gd name="T2" fmla="*/ 0 w 11"/>
                  <a:gd name="T3" fmla="*/ 0 h 54"/>
                  <a:gd name="T4" fmla="*/ 0 w 11"/>
                  <a:gd name="T5" fmla="*/ 11 h 54"/>
                  <a:gd name="T6" fmla="*/ 0 w 11"/>
                  <a:gd name="T7" fmla="*/ 54 h 54"/>
                  <a:gd name="T8" fmla="*/ 0 w 11"/>
                  <a:gd name="T9" fmla="*/ 54 h 54"/>
                  <a:gd name="T10" fmla="*/ 11 w 11"/>
                  <a:gd name="T11" fmla="*/ 54 h 54"/>
                  <a:gd name="T12" fmla="*/ 11 w 11"/>
                  <a:gd name="T13" fmla="*/ 11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4">
                    <a:moveTo>
                      <a:pt x="11" y="11"/>
                    </a:moveTo>
                    <a:lnTo>
                      <a:pt x="0" y="0"/>
                    </a:lnTo>
                    <a:lnTo>
                      <a:pt x="0" y="11"/>
                    </a:lnTo>
                    <a:lnTo>
                      <a:pt x="0" y="54"/>
                    </a:lnTo>
                    <a:lnTo>
                      <a:pt x="11" y="54"/>
                    </a:lnTo>
                    <a:lnTo>
                      <a:pt x="11"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7" name="Freeform 51"/>
              <p:cNvSpPr>
                <a:spLocks/>
              </p:cNvSpPr>
              <p:nvPr/>
            </p:nvSpPr>
            <p:spPr bwMode="auto">
              <a:xfrm>
                <a:off x="2635" y="1798"/>
                <a:ext cx="11" cy="53"/>
              </a:xfrm>
              <a:custGeom>
                <a:avLst/>
                <a:gdLst>
                  <a:gd name="T0" fmla="*/ 11 w 11"/>
                  <a:gd name="T1" fmla="*/ 10 h 53"/>
                  <a:gd name="T2" fmla="*/ 0 w 11"/>
                  <a:gd name="T3" fmla="*/ 0 h 53"/>
                  <a:gd name="T4" fmla="*/ 0 w 11"/>
                  <a:gd name="T5" fmla="*/ 10 h 53"/>
                  <a:gd name="T6" fmla="*/ 0 w 11"/>
                  <a:gd name="T7" fmla="*/ 53 h 53"/>
                  <a:gd name="T8" fmla="*/ 0 w 11"/>
                  <a:gd name="T9" fmla="*/ 53 h 53"/>
                  <a:gd name="T10" fmla="*/ 11 w 11"/>
                  <a:gd name="T11" fmla="*/ 53 h 53"/>
                  <a:gd name="T12" fmla="*/ 11 w 11"/>
                  <a:gd name="T13" fmla="*/ 10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3">
                    <a:moveTo>
                      <a:pt x="11" y="10"/>
                    </a:moveTo>
                    <a:lnTo>
                      <a:pt x="0" y="0"/>
                    </a:lnTo>
                    <a:lnTo>
                      <a:pt x="0" y="10"/>
                    </a:lnTo>
                    <a:lnTo>
                      <a:pt x="0" y="53"/>
                    </a:lnTo>
                    <a:lnTo>
                      <a:pt x="11" y="53"/>
                    </a:lnTo>
                    <a:lnTo>
                      <a:pt x="11"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8" name="Freeform 52"/>
              <p:cNvSpPr>
                <a:spLocks/>
              </p:cNvSpPr>
              <p:nvPr/>
            </p:nvSpPr>
            <p:spPr bwMode="auto">
              <a:xfrm>
                <a:off x="2635" y="1873"/>
                <a:ext cx="11" cy="54"/>
              </a:xfrm>
              <a:custGeom>
                <a:avLst/>
                <a:gdLst>
                  <a:gd name="T0" fmla="*/ 11 w 11"/>
                  <a:gd name="T1" fmla="*/ 11 h 54"/>
                  <a:gd name="T2" fmla="*/ 0 w 11"/>
                  <a:gd name="T3" fmla="*/ 0 h 54"/>
                  <a:gd name="T4" fmla="*/ 0 w 11"/>
                  <a:gd name="T5" fmla="*/ 11 h 54"/>
                  <a:gd name="T6" fmla="*/ 0 w 11"/>
                  <a:gd name="T7" fmla="*/ 54 h 54"/>
                  <a:gd name="T8" fmla="*/ 0 w 11"/>
                  <a:gd name="T9" fmla="*/ 54 h 54"/>
                  <a:gd name="T10" fmla="*/ 11 w 11"/>
                  <a:gd name="T11" fmla="*/ 54 h 54"/>
                  <a:gd name="T12" fmla="*/ 11 w 11"/>
                  <a:gd name="T13" fmla="*/ 11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4">
                    <a:moveTo>
                      <a:pt x="11" y="11"/>
                    </a:moveTo>
                    <a:lnTo>
                      <a:pt x="0" y="0"/>
                    </a:lnTo>
                    <a:lnTo>
                      <a:pt x="0" y="11"/>
                    </a:lnTo>
                    <a:lnTo>
                      <a:pt x="0" y="54"/>
                    </a:lnTo>
                    <a:lnTo>
                      <a:pt x="11" y="54"/>
                    </a:lnTo>
                    <a:lnTo>
                      <a:pt x="11"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9" name="Freeform 53"/>
              <p:cNvSpPr>
                <a:spLocks/>
              </p:cNvSpPr>
              <p:nvPr/>
            </p:nvSpPr>
            <p:spPr bwMode="auto">
              <a:xfrm>
                <a:off x="2635" y="1948"/>
                <a:ext cx="11" cy="54"/>
              </a:xfrm>
              <a:custGeom>
                <a:avLst/>
                <a:gdLst>
                  <a:gd name="T0" fmla="*/ 11 w 11"/>
                  <a:gd name="T1" fmla="*/ 11 h 54"/>
                  <a:gd name="T2" fmla="*/ 0 w 11"/>
                  <a:gd name="T3" fmla="*/ 0 h 54"/>
                  <a:gd name="T4" fmla="*/ 0 w 11"/>
                  <a:gd name="T5" fmla="*/ 11 h 54"/>
                  <a:gd name="T6" fmla="*/ 0 w 11"/>
                  <a:gd name="T7" fmla="*/ 54 h 54"/>
                  <a:gd name="T8" fmla="*/ 0 w 11"/>
                  <a:gd name="T9" fmla="*/ 54 h 54"/>
                  <a:gd name="T10" fmla="*/ 11 w 11"/>
                  <a:gd name="T11" fmla="*/ 54 h 54"/>
                  <a:gd name="T12" fmla="*/ 11 w 11"/>
                  <a:gd name="T13" fmla="*/ 11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4">
                    <a:moveTo>
                      <a:pt x="11" y="11"/>
                    </a:moveTo>
                    <a:lnTo>
                      <a:pt x="0" y="0"/>
                    </a:lnTo>
                    <a:lnTo>
                      <a:pt x="0" y="11"/>
                    </a:lnTo>
                    <a:lnTo>
                      <a:pt x="0" y="54"/>
                    </a:lnTo>
                    <a:lnTo>
                      <a:pt x="11" y="54"/>
                    </a:lnTo>
                    <a:lnTo>
                      <a:pt x="11"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0" name="Freeform 54"/>
              <p:cNvSpPr>
                <a:spLocks/>
              </p:cNvSpPr>
              <p:nvPr/>
            </p:nvSpPr>
            <p:spPr bwMode="auto">
              <a:xfrm>
                <a:off x="2635" y="2023"/>
                <a:ext cx="11" cy="54"/>
              </a:xfrm>
              <a:custGeom>
                <a:avLst/>
                <a:gdLst>
                  <a:gd name="T0" fmla="*/ 11 w 11"/>
                  <a:gd name="T1" fmla="*/ 11 h 54"/>
                  <a:gd name="T2" fmla="*/ 0 w 11"/>
                  <a:gd name="T3" fmla="*/ 0 h 54"/>
                  <a:gd name="T4" fmla="*/ 0 w 11"/>
                  <a:gd name="T5" fmla="*/ 11 h 54"/>
                  <a:gd name="T6" fmla="*/ 0 w 11"/>
                  <a:gd name="T7" fmla="*/ 54 h 54"/>
                  <a:gd name="T8" fmla="*/ 0 w 11"/>
                  <a:gd name="T9" fmla="*/ 54 h 54"/>
                  <a:gd name="T10" fmla="*/ 11 w 11"/>
                  <a:gd name="T11" fmla="*/ 54 h 54"/>
                  <a:gd name="T12" fmla="*/ 11 w 11"/>
                  <a:gd name="T13" fmla="*/ 11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4">
                    <a:moveTo>
                      <a:pt x="11" y="11"/>
                    </a:moveTo>
                    <a:lnTo>
                      <a:pt x="0" y="0"/>
                    </a:lnTo>
                    <a:lnTo>
                      <a:pt x="0" y="11"/>
                    </a:lnTo>
                    <a:lnTo>
                      <a:pt x="0" y="54"/>
                    </a:lnTo>
                    <a:lnTo>
                      <a:pt x="11" y="54"/>
                    </a:lnTo>
                    <a:lnTo>
                      <a:pt x="11"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1" name="Freeform 55"/>
              <p:cNvSpPr>
                <a:spLocks/>
              </p:cNvSpPr>
              <p:nvPr/>
            </p:nvSpPr>
            <p:spPr bwMode="auto">
              <a:xfrm>
                <a:off x="2635" y="2099"/>
                <a:ext cx="11" cy="53"/>
              </a:xfrm>
              <a:custGeom>
                <a:avLst/>
                <a:gdLst>
                  <a:gd name="T0" fmla="*/ 11 w 11"/>
                  <a:gd name="T1" fmla="*/ 10 h 53"/>
                  <a:gd name="T2" fmla="*/ 0 w 11"/>
                  <a:gd name="T3" fmla="*/ 0 h 53"/>
                  <a:gd name="T4" fmla="*/ 0 w 11"/>
                  <a:gd name="T5" fmla="*/ 10 h 53"/>
                  <a:gd name="T6" fmla="*/ 0 w 11"/>
                  <a:gd name="T7" fmla="*/ 53 h 53"/>
                  <a:gd name="T8" fmla="*/ 0 w 11"/>
                  <a:gd name="T9" fmla="*/ 53 h 53"/>
                  <a:gd name="T10" fmla="*/ 11 w 11"/>
                  <a:gd name="T11" fmla="*/ 53 h 53"/>
                  <a:gd name="T12" fmla="*/ 11 w 11"/>
                  <a:gd name="T13" fmla="*/ 10 h 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3">
                    <a:moveTo>
                      <a:pt x="11" y="10"/>
                    </a:moveTo>
                    <a:lnTo>
                      <a:pt x="0" y="0"/>
                    </a:lnTo>
                    <a:lnTo>
                      <a:pt x="0" y="10"/>
                    </a:lnTo>
                    <a:lnTo>
                      <a:pt x="0" y="53"/>
                    </a:lnTo>
                    <a:lnTo>
                      <a:pt x="11" y="53"/>
                    </a:lnTo>
                    <a:lnTo>
                      <a:pt x="11"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12" name="Freeform 56"/>
              <p:cNvSpPr>
                <a:spLocks/>
              </p:cNvSpPr>
              <p:nvPr/>
            </p:nvSpPr>
            <p:spPr bwMode="auto">
              <a:xfrm>
                <a:off x="2635" y="2174"/>
                <a:ext cx="11" cy="54"/>
              </a:xfrm>
              <a:custGeom>
                <a:avLst/>
                <a:gdLst>
                  <a:gd name="T0" fmla="*/ 11 w 11"/>
                  <a:gd name="T1" fmla="*/ 11 h 54"/>
                  <a:gd name="T2" fmla="*/ 0 w 11"/>
                  <a:gd name="T3" fmla="*/ 0 h 54"/>
                  <a:gd name="T4" fmla="*/ 0 w 11"/>
                  <a:gd name="T5" fmla="*/ 11 h 54"/>
                  <a:gd name="T6" fmla="*/ 0 w 11"/>
                  <a:gd name="T7" fmla="*/ 54 h 54"/>
                  <a:gd name="T8" fmla="*/ 0 w 11"/>
                  <a:gd name="T9" fmla="*/ 54 h 54"/>
                  <a:gd name="T10" fmla="*/ 11 w 11"/>
                  <a:gd name="T11" fmla="*/ 54 h 54"/>
                  <a:gd name="T12" fmla="*/ 11 w 11"/>
                  <a:gd name="T13" fmla="*/ 11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4">
                    <a:moveTo>
                      <a:pt x="11" y="11"/>
                    </a:moveTo>
                    <a:lnTo>
                      <a:pt x="0" y="0"/>
                    </a:lnTo>
                    <a:lnTo>
                      <a:pt x="0" y="11"/>
                    </a:lnTo>
                    <a:lnTo>
                      <a:pt x="0" y="54"/>
                    </a:lnTo>
                    <a:lnTo>
                      <a:pt x="11" y="54"/>
                    </a:lnTo>
                    <a:lnTo>
                      <a:pt x="11" y="1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424" name="Group 120"/>
            <p:cNvGrpSpPr>
              <a:grpSpLocks/>
            </p:cNvGrpSpPr>
            <p:nvPr/>
          </p:nvGrpSpPr>
          <p:grpSpPr bwMode="auto">
            <a:xfrm>
              <a:off x="839" y="1744"/>
              <a:ext cx="4624" cy="11"/>
              <a:chOff x="839" y="1744"/>
              <a:chExt cx="4624" cy="11"/>
            </a:xfrm>
          </p:grpSpPr>
          <p:sp>
            <p:nvSpPr>
              <p:cNvPr id="16443" name="Freeform 58"/>
              <p:cNvSpPr>
                <a:spLocks/>
              </p:cNvSpPr>
              <p:nvPr/>
            </p:nvSpPr>
            <p:spPr bwMode="auto">
              <a:xfrm>
                <a:off x="839" y="1744"/>
                <a:ext cx="43" cy="11"/>
              </a:xfrm>
              <a:custGeom>
                <a:avLst/>
                <a:gdLst>
                  <a:gd name="T0" fmla="*/ 0 w 43"/>
                  <a:gd name="T1" fmla="*/ 0 h 11"/>
                  <a:gd name="T2" fmla="*/ 0 w 43"/>
                  <a:gd name="T3" fmla="*/ 0 h 11"/>
                  <a:gd name="T4" fmla="*/ 0 w 43"/>
                  <a:gd name="T5" fmla="*/ 11 h 11"/>
                  <a:gd name="T6" fmla="*/ 43 w 43"/>
                  <a:gd name="T7" fmla="*/ 11 h 11"/>
                  <a:gd name="T8" fmla="*/ 43 w 43"/>
                  <a:gd name="T9" fmla="*/ 0 h 11"/>
                  <a:gd name="T10" fmla="*/ 43 w 43"/>
                  <a:gd name="T11" fmla="*/ 0 h 11"/>
                  <a:gd name="T12" fmla="*/ 0 w 4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11">
                    <a:moveTo>
                      <a:pt x="0" y="0"/>
                    </a:moveTo>
                    <a:lnTo>
                      <a:pt x="0" y="0"/>
                    </a:lnTo>
                    <a:lnTo>
                      <a:pt x="0" y="11"/>
                    </a:lnTo>
                    <a:lnTo>
                      <a:pt x="43" y="11"/>
                    </a:lnTo>
                    <a:lnTo>
                      <a:pt x="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4" name="Freeform 59"/>
              <p:cNvSpPr>
                <a:spLocks/>
              </p:cNvSpPr>
              <p:nvPr/>
            </p:nvSpPr>
            <p:spPr bwMode="auto">
              <a:xfrm>
                <a:off x="904"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5" name="Freeform 60"/>
              <p:cNvSpPr>
                <a:spLocks/>
              </p:cNvSpPr>
              <p:nvPr/>
            </p:nvSpPr>
            <p:spPr bwMode="auto">
              <a:xfrm>
                <a:off x="979"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6" name="Freeform 61"/>
              <p:cNvSpPr>
                <a:spLocks/>
              </p:cNvSpPr>
              <p:nvPr/>
            </p:nvSpPr>
            <p:spPr bwMode="auto">
              <a:xfrm>
                <a:off x="1054"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7" name="Freeform 62"/>
              <p:cNvSpPr>
                <a:spLocks/>
              </p:cNvSpPr>
              <p:nvPr/>
            </p:nvSpPr>
            <p:spPr bwMode="auto">
              <a:xfrm>
                <a:off x="1130"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8" name="Freeform 63"/>
              <p:cNvSpPr>
                <a:spLocks/>
              </p:cNvSpPr>
              <p:nvPr/>
            </p:nvSpPr>
            <p:spPr bwMode="auto">
              <a:xfrm>
                <a:off x="1205"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49" name="Freeform 64"/>
              <p:cNvSpPr>
                <a:spLocks/>
              </p:cNvSpPr>
              <p:nvPr/>
            </p:nvSpPr>
            <p:spPr bwMode="auto">
              <a:xfrm>
                <a:off x="1280"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0" name="Freeform 65"/>
              <p:cNvSpPr>
                <a:spLocks/>
              </p:cNvSpPr>
              <p:nvPr/>
            </p:nvSpPr>
            <p:spPr bwMode="auto">
              <a:xfrm>
                <a:off x="1355"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1" name="Freeform 66"/>
              <p:cNvSpPr>
                <a:spLocks/>
              </p:cNvSpPr>
              <p:nvPr/>
            </p:nvSpPr>
            <p:spPr bwMode="auto">
              <a:xfrm>
                <a:off x="1431"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2" name="Freeform 67"/>
              <p:cNvSpPr>
                <a:spLocks/>
              </p:cNvSpPr>
              <p:nvPr/>
            </p:nvSpPr>
            <p:spPr bwMode="auto">
              <a:xfrm>
                <a:off x="1506"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3" name="Freeform 68"/>
              <p:cNvSpPr>
                <a:spLocks/>
              </p:cNvSpPr>
              <p:nvPr/>
            </p:nvSpPr>
            <p:spPr bwMode="auto">
              <a:xfrm>
                <a:off x="1581"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4" name="Freeform 69"/>
              <p:cNvSpPr>
                <a:spLocks/>
              </p:cNvSpPr>
              <p:nvPr/>
            </p:nvSpPr>
            <p:spPr bwMode="auto">
              <a:xfrm>
                <a:off x="1656"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5" name="Freeform 70"/>
              <p:cNvSpPr>
                <a:spLocks/>
              </p:cNvSpPr>
              <p:nvPr/>
            </p:nvSpPr>
            <p:spPr bwMode="auto">
              <a:xfrm>
                <a:off x="1732" y="1744"/>
                <a:ext cx="54" cy="11"/>
              </a:xfrm>
              <a:custGeom>
                <a:avLst/>
                <a:gdLst>
                  <a:gd name="T0" fmla="*/ 10 w 54"/>
                  <a:gd name="T1" fmla="*/ 0 h 11"/>
                  <a:gd name="T2" fmla="*/ 0 w 54"/>
                  <a:gd name="T3" fmla="*/ 0 h 11"/>
                  <a:gd name="T4" fmla="*/ 10 w 54"/>
                  <a:gd name="T5" fmla="*/ 11 h 11"/>
                  <a:gd name="T6" fmla="*/ 54 w 54"/>
                  <a:gd name="T7" fmla="*/ 11 h 11"/>
                  <a:gd name="T8" fmla="*/ 54 w 54"/>
                  <a:gd name="T9" fmla="*/ 0 h 11"/>
                  <a:gd name="T10" fmla="*/ 54 w 54"/>
                  <a:gd name="T11" fmla="*/ 0 h 11"/>
                  <a:gd name="T12" fmla="*/ 10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0" y="0"/>
                    </a:moveTo>
                    <a:lnTo>
                      <a:pt x="0" y="0"/>
                    </a:lnTo>
                    <a:lnTo>
                      <a:pt x="10" y="11"/>
                    </a:lnTo>
                    <a:lnTo>
                      <a:pt x="54" y="11"/>
                    </a:lnTo>
                    <a:lnTo>
                      <a:pt x="5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6" name="Freeform 71"/>
              <p:cNvSpPr>
                <a:spLocks/>
              </p:cNvSpPr>
              <p:nvPr/>
            </p:nvSpPr>
            <p:spPr bwMode="auto">
              <a:xfrm>
                <a:off x="1807"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7" name="Freeform 72"/>
              <p:cNvSpPr>
                <a:spLocks/>
              </p:cNvSpPr>
              <p:nvPr/>
            </p:nvSpPr>
            <p:spPr bwMode="auto">
              <a:xfrm>
                <a:off x="1882"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8" name="Freeform 73"/>
              <p:cNvSpPr>
                <a:spLocks/>
              </p:cNvSpPr>
              <p:nvPr/>
            </p:nvSpPr>
            <p:spPr bwMode="auto">
              <a:xfrm>
                <a:off x="1958"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9" name="Freeform 74"/>
              <p:cNvSpPr>
                <a:spLocks/>
              </p:cNvSpPr>
              <p:nvPr/>
            </p:nvSpPr>
            <p:spPr bwMode="auto">
              <a:xfrm>
                <a:off x="2033"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0" name="Freeform 75"/>
              <p:cNvSpPr>
                <a:spLocks/>
              </p:cNvSpPr>
              <p:nvPr/>
            </p:nvSpPr>
            <p:spPr bwMode="auto">
              <a:xfrm>
                <a:off x="2108"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1" name="Freeform 76"/>
              <p:cNvSpPr>
                <a:spLocks/>
              </p:cNvSpPr>
              <p:nvPr/>
            </p:nvSpPr>
            <p:spPr bwMode="auto">
              <a:xfrm>
                <a:off x="2183"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2" name="Freeform 77"/>
              <p:cNvSpPr>
                <a:spLocks/>
              </p:cNvSpPr>
              <p:nvPr/>
            </p:nvSpPr>
            <p:spPr bwMode="auto">
              <a:xfrm>
                <a:off x="2259"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3" name="Freeform 78"/>
              <p:cNvSpPr>
                <a:spLocks/>
              </p:cNvSpPr>
              <p:nvPr/>
            </p:nvSpPr>
            <p:spPr bwMode="auto">
              <a:xfrm>
                <a:off x="2334"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4" name="Freeform 79"/>
              <p:cNvSpPr>
                <a:spLocks/>
              </p:cNvSpPr>
              <p:nvPr/>
            </p:nvSpPr>
            <p:spPr bwMode="auto">
              <a:xfrm>
                <a:off x="2409"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5" name="Freeform 80"/>
              <p:cNvSpPr>
                <a:spLocks/>
              </p:cNvSpPr>
              <p:nvPr/>
            </p:nvSpPr>
            <p:spPr bwMode="auto">
              <a:xfrm>
                <a:off x="2484"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6" name="Freeform 81"/>
              <p:cNvSpPr>
                <a:spLocks/>
              </p:cNvSpPr>
              <p:nvPr/>
            </p:nvSpPr>
            <p:spPr bwMode="auto">
              <a:xfrm>
                <a:off x="2560"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7" name="Freeform 82"/>
              <p:cNvSpPr>
                <a:spLocks/>
              </p:cNvSpPr>
              <p:nvPr/>
            </p:nvSpPr>
            <p:spPr bwMode="auto">
              <a:xfrm>
                <a:off x="2635"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8" name="Freeform 83"/>
              <p:cNvSpPr>
                <a:spLocks/>
              </p:cNvSpPr>
              <p:nvPr/>
            </p:nvSpPr>
            <p:spPr bwMode="auto">
              <a:xfrm>
                <a:off x="2710"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9" name="Freeform 84"/>
              <p:cNvSpPr>
                <a:spLocks/>
              </p:cNvSpPr>
              <p:nvPr/>
            </p:nvSpPr>
            <p:spPr bwMode="auto">
              <a:xfrm>
                <a:off x="2786"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0" name="Freeform 85"/>
              <p:cNvSpPr>
                <a:spLocks/>
              </p:cNvSpPr>
              <p:nvPr/>
            </p:nvSpPr>
            <p:spPr bwMode="auto">
              <a:xfrm>
                <a:off x="2861"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1" name="Freeform 86"/>
              <p:cNvSpPr>
                <a:spLocks/>
              </p:cNvSpPr>
              <p:nvPr/>
            </p:nvSpPr>
            <p:spPr bwMode="auto">
              <a:xfrm>
                <a:off x="2936"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2" name="Freeform 87"/>
              <p:cNvSpPr>
                <a:spLocks/>
              </p:cNvSpPr>
              <p:nvPr/>
            </p:nvSpPr>
            <p:spPr bwMode="auto">
              <a:xfrm>
                <a:off x="3011"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3" name="Freeform 88"/>
              <p:cNvSpPr>
                <a:spLocks/>
              </p:cNvSpPr>
              <p:nvPr/>
            </p:nvSpPr>
            <p:spPr bwMode="auto">
              <a:xfrm>
                <a:off x="3087"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4" name="Freeform 89"/>
              <p:cNvSpPr>
                <a:spLocks/>
              </p:cNvSpPr>
              <p:nvPr/>
            </p:nvSpPr>
            <p:spPr bwMode="auto">
              <a:xfrm>
                <a:off x="3162"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5" name="Freeform 90"/>
              <p:cNvSpPr>
                <a:spLocks/>
              </p:cNvSpPr>
              <p:nvPr/>
            </p:nvSpPr>
            <p:spPr bwMode="auto">
              <a:xfrm>
                <a:off x="3237"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6" name="Freeform 91"/>
              <p:cNvSpPr>
                <a:spLocks/>
              </p:cNvSpPr>
              <p:nvPr/>
            </p:nvSpPr>
            <p:spPr bwMode="auto">
              <a:xfrm>
                <a:off x="3313"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7" name="Freeform 92"/>
              <p:cNvSpPr>
                <a:spLocks/>
              </p:cNvSpPr>
              <p:nvPr/>
            </p:nvSpPr>
            <p:spPr bwMode="auto">
              <a:xfrm>
                <a:off x="3388"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8" name="Freeform 93"/>
              <p:cNvSpPr>
                <a:spLocks/>
              </p:cNvSpPr>
              <p:nvPr/>
            </p:nvSpPr>
            <p:spPr bwMode="auto">
              <a:xfrm>
                <a:off x="3463"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9" name="Freeform 94"/>
              <p:cNvSpPr>
                <a:spLocks/>
              </p:cNvSpPr>
              <p:nvPr/>
            </p:nvSpPr>
            <p:spPr bwMode="auto">
              <a:xfrm>
                <a:off x="3538"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0" name="Freeform 95"/>
              <p:cNvSpPr>
                <a:spLocks/>
              </p:cNvSpPr>
              <p:nvPr/>
            </p:nvSpPr>
            <p:spPr bwMode="auto">
              <a:xfrm>
                <a:off x="3614"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1" name="Freeform 96"/>
              <p:cNvSpPr>
                <a:spLocks/>
              </p:cNvSpPr>
              <p:nvPr/>
            </p:nvSpPr>
            <p:spPr bwMode="auto">
              <a:xfrm>
                <a:off x="3689"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2" name="Freeform 97"/>
              <p:cNvSpPr>
                <a:spLocks/>
              </p:cNvSpPr>
              <p:nvPr/>
            </p:nvSpPr>
            <p:spPr bwMode="auto">
              <a:xfrm>
                <a:off x="3764"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3" name="Freeform 98"/>
              <p:cNvSpPr>
                <a:spLocks/>
              </p:cNvSpPr>
              <p:nvPr/>
            </p:nvSpPr>
            <p:spPr bwMode="auto">
              <a:xfrm>
                <a:off x="3839"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4" name="Freeform 99"/>
              <p:cNvSpPr>
                <a:spLocks/>
              </p:cNvSpPr>
              <p:nvPr/>
            </p:nvSpPr>
            <p:spPr bwMode="auto">
              <a:xfrm>
                <a:off x="3915"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5" name="Freeform 100"/>
              <p:cNvSpPr>
                <a:spLocks/>
              </p:cNvSpPr>
              <p:nvPr/>
            </p:nvSpPr>
            <p:spPr bwMode="auto">
              <a:xfrm>
                <a:off x="3990"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6" name="Freeform 101"/>
              <p:cNvSpPr>
                <a:spLocks/>
              </p:cNvSpPr>
              <p:nvPr/>
            </p:nvSpPr>
            <p:spPr bwMode="auto">
              <a:xfrm>
                <a:off x="4065"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7" name="Freeform 102"/>
              <p:cNvSpPr>
                <a:spLocks/>
              </p:cNvSpPr>
              <p:nvPr/>
            </p:nvSpPr>
            <p:spPr bwMode="auto">
              <a:xfrm>
                <a:off x="4141"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 name="Freeform 103"/>
              <p:cNvSpPr>
                <a:spLocks/>
              </p:cNvSpPr>
              <p:nvPr/>
            </p:nvSpPr>
            <p:spPr bwMode="auto">
              <a:xfrm>
                <a:off x="4216"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9" name="Freeform 104"/>
              <p:cNvSpPr>
                <a:spLocks/>
              </p:cNvSpPr>
              <p:nvPr/>
            </p:nvSpPr>
            <p:spPr bwMode="auto">
              <a:xfrm>
                <a:off x="4291"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0" name="Freeform 105"/>
              <p:cNvSpPr>
                <a:spLocks/>
              </p:cNvSpPr>
              <p:nvPr/>
            </p:nvSpPr>
            <p:spPr bwMode="auto">
              <a:xfrm>
                <a:off x="4366"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1" name="Freeform 106"/>
              <p:cNvSpPr>
                <a:spLocks/>
              </p:cNvSpPr>
              <p:nvPr/>
            </p:nvSpPr>
            <p:spPr bwMode="auto">
              <a:xfrm>
                <a:off x="4442"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2" name="Freeform 107"/>
              <p:cNvSpPr>
                <a:spLocks/>
              </p:cNvSpPr>
              <p:nvPr/>
            </p:nvSpPr>
            <p:spPr bwMode="auto">
              <a:xfrm>
                <a:off x="4517"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3" name="Freeform 108"/>
              <p:cNvSpPr>
                <a:spLocks/>
              </p:cNvSpPr>
              <p:nvPr/>
            </p:nvSpPr>
            <p:spPr bwMode="auto">
              <a:xfrm>
                <a:off x="4592"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4" name="Freeform 109"/>
              <p:cNvSpPr>
                <a:spLocks/>
              </p:cNvSpPr>
              <p:nvPr/>
            </p:nvSpPr>
            <p:spPr bwMode="auto">
              <a:xfrm>
                <a:off x="4667"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5" name="Freeform 110"/>
              <p:cNvSpPr>
                <a:spLocks/>
              </p:cNvSpPr>
              <p:nvPr/>
            </p:nvSpPr>
            <p:spPr bwMode="auto">
              <a:xfrm>
                <a:off x="4743" y="1744"/>
                <a:ext cx="54" cy="11"/>
              </a:xfrm>
              <a:custGeom>
                <a:avLst/>
                <a:gdLst>
                  <a:gd name="T0" fmla="*/ 10 w 54"/>
                  <a:gd name="T1" fmla="*/ 0 h 11"/>
                  <a:gd name="T2" fmla="*/ 0 w 54"/>
                  <a:gd name="T3" fmla="*/ 0 h 11"/>
                  <a:gd name="T4" fmla="*/ 10 w 54"/>
                  <a:gd name="T5" fmla="*/ 11 h 11"/>
                  <a:gd name="T6" fmla="*/ 54 w 54"/>
                  <a:gd name="T7" fmla="*/ 11 h 11"/>
                  <a:gd name="T8" fmla="*/ 54 w 54"/>
                  <a:gd name="T9" fmla="*/ 0 h 11"/>
                  <a:gd name="T10" fmla="*/ 54 w 54"/>
                  <a:gd name="T11" fmla="*/ 0 h 11"/>
                  <a:gd name="T12" fmla="*/ 10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0" y="0"/>
                    </a:moveTo>
                    <a:lnTo>
                      <a:pt x="0" y="0"/>
                    </a:lnTo>
                    <a:lnTo>
                      <a:pt x="10" y="11"/>
                    </a:lnTo>
                    <a:lnTo>
                      <a:pt x="54" y="11"/>
                    </a:lnTo>
                    <a:lnTo>
                      <a:pt x="5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6" name="Freeform 111"/>
              <p:cNvSpPr>
                <a:spLocks/>
              </p:cNvSpPr>
              <p:nvPr/>
            </p:nvSpPr>
            <p:spPr bwMode="auto">
              <a:xfrm>
                <a:off x="4818"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7" name="Freeform 112"/>
              <p:cNvSpPr>
                <a:spLocks/>
              </p:cNvSpPr>
              <p:nvPr/>
            </p:nvSpPr>
            <p:spPr bwMode="auto">
              <a:xfrm>
                <a:off x="4893"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8" name="Freeform 113"/>
              <p:cNvSpPr>
                <a:spLocks/>
              </p:cNvSpPr>
              <p:nvPr/>
            </p:nvSpPr>
            <p:spPr bwMode="auto">
              <a:xfrm>
                <a:off x="4969"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9" name="Freeform 114"/>
              <p:cNvSpPr>
                <a:spLocks/>
              </p:cNvSpPr>
              <p:nvPr/>
            </p:nvSpPr>
            <p:spPr bwMode="auto">
              <a:xfrm>
                <a:off x="5044"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0" name="Freeform 115"/>
              <p:cNvSpPr>
                <a:spLocks/>
              </p:cNvSpPr>
              <p:nvPr/>
            </p:nvSpPr>
            <p:spPr bwMode="auto">
              <a:xfrm>
                <a:off x="5119"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1" name="Freeform 116"/>
              <p:cNvSpPr>
                <a:spLocks/>
              </p:cNvSpPr>
              <p:nvPr/>
            </p:nvSpPr>
            <p:spPr bwMode="auto">
              <a:xfrm>
                <a:off x="5194"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2" name="Freeform 117"/>
              <p:cNvSpPr>
                <a:spLocks/>
              </p:cNvSpPr>
              <p:nvPr/>
            </p:nvSpPr>
            <p:spPr bwMode="auto">
              <a:xfrm>
                <a:off x="5270" y="1744"/>
                <a:ext cx="53" cy="11"/>
              </a:xfrm>
              <a:custGeom>
                <a:avLst/>
                <a:gdLst>
                  <a:gd name="T0" fmla="*/ 10 w 53"/>
                  <a:gd name="T1" fmla="*/ 0 h 11"/>
                  <a:gd name="T2" fmla="*/ 0 w 53"/>
                  <a:gd name="T3" fmla="*/ 0 h 11"/>
                  <a:gd name="T4" fmla="*/ 10 w 53"/>
                  <a:gd name="T5" fmla="*/ 11 h 11"/>
                  <a:gd name="T6" fmla="*/ 53 w 53"/>
                  <a:gd name="T7" fmla="*/ 11 h 11"/>
                  <a:gd name="T8" fmla="*/ 53 w 53"/>
                  <a:gd name="T9" fmla="*/ 0 h 11"/>
                  <a:gd name="T10" fmla="*/ 53 w 53"/>
                  <a:gd name="T11" fmla="*/ 0 h 11"/>
                  <a:gd name="T12" fmla="*/ 10 w 5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1">
                    <a:moveTo>
                      <a:pt x="10" y="0"/>
                    </a:moveTo>
                    <a:lnTo>
                      <a:pt x="0" y="0"/>
                    </a:lnTo>
                    <a:lnTo>
                      <a:pt x="10" y="11"/>
                    </a:lnTo>
                    <a:lnTo>
                      <a:pt x="53" y="11"/>
                    </a:lnTo>
                    <a:lnTo>
                      <a:pt x="5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3" name="Freeform 118"/>
              <p:cNvSpPr>
                <a:spLocks/>
              </p:cNvSpPr>
              <p:nvPr/>
            </p:nvSpPr>
            <p:spPr bwMode="auto">
              <a:xfrm>
                <a:off x="5345" y="1744"/>
                <a:ext cx="54" cy="11"/>
              </a:xfrm>
              <a:custGeom>
                <a:avLst/>
                <a:gdLst>
                  <a:gd name="T0" fmla="*/ 11 w 54"/>
                  <a:gd name="T1" fmla="*/ 0 h 11"/>
                  <a:gd name="T2" fmla="*/ 0 w 54"/>
                  <a:gd name="T3" fmla="*/ 0 h 11"/>
                  <a:gd name="T4" fmla="*/ 11 w 54"/>
                  <a:gd name="T5" fmla="*/ 11 h 11"/>
                  <a:gd name="T6" fmla="*/ 54 w 54"/>
                  <a:gd name="T7" fmla="*/ 11 h 11"/>
                  <a:gd name="T8" fmla="*/ 54 w 54"/>
                  <a:gd name="T9" fmla="*/ 0 h 11"/>
                  <a:gd name="T10" fmla="*/ 54 w 54"/>
                  <a:gd name="T11" fmla="*/ 0 h 11"/>
                  <a:gd name="T12" fmla="*/ 11 w 54"/>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1">
                    <a:moveTo>
                      <a:pt x="11" y="0"/>
                    </a:moveTo>
                    <a:lnTo>
                      <a:pt x="0" y="0"/>
                    </a:lnTo>
                    <a:lnTo>
                      <a:pt x="11" y="11"/>
                    </a:lnTo>
                    <a:lnTo>
                      <a:pt x="54" y="11"/>
                    </a:lnTo>
                    <a:lnTo>
                      <a:pt x="54"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04" name="Freeform 119"/>
              <p:cNvSpPr>
                <a:spLocks/>
              </p:cNvSpPr>
              <p:nvPr/>
            </p:nvSpPr>
            <p:spPr bwMode="auto">
              <a:xfrm>
                <a:off x="5420" y="1744"/>
                <a:ext cx="43" cy="11"/>
              </a:xfrm>
              <a:custGeom>
                <a:avLst/>
                <a:gdLst>
                  <a:gd name="T0" fmla="*/ 11 w 43"/>
                  <a:gd name="T1" fmla="*/ 0 h 11"/>
                  <a:gd name="T2" fmla="*/ 0 w 43"/>
                  <a:gd name="T3" fmla="*/ 0 h 11"/>
                  <a:gd name="T4" fmla="*/ 11 w 43"/>
                  <a:gd name="T5" fmla="*/ 11 h 11"/>
                  <a:gd name="T6" fmla="*/ 43 w 43"/>
                  <a:gd name="T7" fmla="*/ 11 h 11"/>
                  <a:gd name="T8" fmla="*/ 43 w 43"/>
                  <a:gd name="T9" fmla="*/ 0 h 11"/>
                  <a:gd name="T10" fmla="*/ 43 w 43"/>
                  <a:gd name="T11" fmla="*/ 0 h 11"/>
                  <a:gd name="T12" fmla="*/ 11 w 43"/>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11">
                    <a:moveTo>
                      <a:pt x="11" y="0"/>
                    </a:moveTo>
                    <a:lnTo>
                      <a:pt x="0" y="0"/>
                    </a:lnTo>
                    <a:lnTo>
                      <a:pt x="11" y="11"/>
                    </a:lnTo>
                    <a:lnTo>
                      <a:pt x="43" y="11"/>
                    </a:lnTo>
                    <a:lnTo>
                      <a:pt x="43"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425" name="Group 123"/>
            <p:cNvGrpSpPr>
              <a:grpSpLocks/>
            </p:cNvGrpSpPr>
            <p:nvPr/>
          </p:nvGrpSpPr>
          <p:grpSpPr bwMode="auto">
            <a:xfrm>
              <a:off x="893" y="970"/>
              <a:ext cx="75" cy="1376"/>
              <a:chOff x="893" y="970"/>
              <a:chExt cx="75" cy="1376"/>
            </a:xfrm>
          </p:grpSpPr>
          <p:sp>
            <p:nvSpPr>
              <p:cNvPr id="16441" name="Line 121"/>
              <p:cNvSpPr>
                <a:spLocks noChangeShapeType="1"/>
              </p:cNvSpPr>
              <p:nvPr/>
            </p:nvSpPr>
            <p:spPr bwMode="auto">
              <a:xfrm>
                <a:off x="925" y="1056"/>
                <a:ext cx="1" cy="129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2" name="Freeform 122"/>
              <p:cNvSpPr>
                <a:spLocks/>
              </p:cNvSpPr>
              <p:nvPr/>
            </p:nvSpPr>
            <p:spPr bwMode="auto">
              <a:xfrm>
                <a:off x="893" y="970"/>
                <a:ext cx="75" cy="118"/>
              </a:xfrm>
              <a:custGeom>
                <a:avLst/>
                <a:gdLst>
                  <a:gd name="T0" fmla="*/ 75 w 75"/>
                  <a:gd name="T1" fmla="*/ 118 h 118"/>
                  <a:gd name="T2" fmla="*/ 32 w 75"/>
                  <a:gd name="T3" fmla="*/ 0 h 118"/>
                  <a:gd name="T4" fmla="*/ 0 w 75"/>
                  <a:gd name="T5" fmla="*/ 118 h 118"/>
                  <a:gd name="T6" fmla="*/ 75 w 75"/>
                  <a:gd name="T7" fmla="*/ 118 h 1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 h="118">
                    <a:moveTo>
                      <a:pt x="75" y="118"/>
                    </a:moveTo>
                    <a:lnTo>
                      <a:pt x="32" y="0"/>
                    </a:lnTo>
                    <a:lnTo>
                      <a:pt x="0" y="118"/>
                    </a:lnTo>
                    <a:lnTo>
                      <a:pt x="75"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426" name="Line 124"/>
            <p:cNvSpPr>
              <a:spLocks noChangeShapeType="1"/>
            </p:cNvSpPr>
            <p:nvPr/>
          </p:nvSpPr>
          <p:spPr bwMode="auto">
            <a:xfrm>
              <a:off x="1699" y="2346"/>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125"/>
            <p:cNvSpPr>
              <a:spLocks noChangeShapeType="1"/>
            </p:cNvSpPr>
            <p:nvPr/>
          </p:nvSpPr>
          <p:spPr bwMode="auto">
            <a:xfrm>
              <a:off x="2635" y="2346"/>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Rectangle 126"/>
            <p:cNvSpPr>
              <a:spLocks noChangeArrowheads="1"/>
            </p:cNvSpPr>
            <p:nvPr/>
          </p:nvSpPr>
          <p:spPr bwMode="auto">
            <a:xfrm>
              <a:off x="1527" y="1830"/>
              <a:ext cx="1291"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6429" name="Rectangle 128"/>
            <p:cNvSpPr>
              <a:spLocks noChangeArrowheads="1"/>
            </p:cNvSpPr>
            <p:nvPr/>
          </p:nvSpPr>
          <p:spPr bwMode="auto">
            <a:xfrm>
              <a:off x="2484" y="18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16430" name="Rectangle 131"/>
            <p:cNvSpPr>
              <a:spLocks noChangeArrowheads="1"/>
            </p:cNvSpPr>
            <p:nvPr/>
          </p:nvSpPr>
          <p:spPr bwMode="auto">
            <a:xfrm>
              <a:off x="2624" y="203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16431" name="Rectangle 132"/>
            <p:cNvSpPr>
              <a:spLocks noChangeArrowheads="1"/>
            </p:cNvSpPr>
            <p:nvPr/>
          </p:nvSpPr>
          <p:spPr bwMode="auto">
            <a:xfrm>
              <a:off x="1761" y="2006"/>
              <a:ext cx="8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Refresh Cycle</a:t>
              </a:r>
              <a:endParaRPr lang="en-US" altLang="en-US"/>
            </a:p>
          </p:txBody>
        </p:sp>
        <p:sp>
          <p:nvSpPr>
            <p:cNvPr id="16432" name="Rectangle 134"/>
            <p:cNvSpPr>
              <a:spLocks noChangeArrowheads="1"/>
            </p:cNvSpPr>
            <p:nvPr/>
          </p:nvSpPr>
          <p:spPr bwMode="auto">
            <a:xfrm>
              <a:off x="2549" y="2185"/>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16433" name="Rectangle 136"/>
            <p:cNvSpPr>
              <a:spLocks noChangeArrowheads="1"/>
            </p:cNvSpPr>
            <p:nvPr/>
          </p:nvSpPr>
          <p:spPr bwMode="auto">
            <a:xfrm>
              <a:off x="355" y="1023"/>
              <a:ext cx="39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Voltage</a:t>
              </a:r>
              <a:endParaRPr lang="en-US" altLang="en-US" sz="1600"/>
            </a:p>
          </p:txBody>
        </p:sp>
        <p:sp>
          <p:nvSpPr>
            <p:cNvPr id="16434" name="Rectangle 137"/>
            <p:cNvSpPr>
              <a:spLocks noChangeArrowheads="1"/>
            </p:cNvSpPr>
            <p:nvPr/>
          </p:nvSpPr>
          <p:spPr bwMode="auto">
            <a:xfrm>
              <a:off x="839" y="1023"/>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435" name="Rectangle 138"/>
            <p:cNvSpPr>
              <a:spLocks noChangeArrowheads="1"/>
            </p:cNvSpPr>
            <p:nvPr/>
          </p:nvSpPr>
          <p:spPr bwMode="auto">
            <a:xfrm>
              <a:off x="452" y="1185"/>
              <a:ext cx="24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for 1</a:t>
              </a:r>
              <a:endParaRPr lang="en-US" altLang="en-US" sz="1600"/>
            </a:p>
          </p:txBody>
        </p:sp>
        <p:sp>
          <p:nvSpPr>
            <p:cNvPr id="16436" name="Rectangle 139"/>
            <p:cNvSpPr>
              <a:spLocks noChangeArrowheads="1"/>
            </p:cNvSpPr>
            <p:nvPr/>
          </p:nvSpPr>
          <p:spPr bwMode="auto">
            <a:xfrm>
              <a:off x="742" y="1185"/>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437" name="Rectangle 141"/>
            <p:cNvSpPr>
              <a:spLocks noChangeArrowheads="1"/>
            </p:cNvSpPr>
            <p:nvPr/>
          </p:nvSpPr>
          <p:spPr bwMode="auto">
            <a:xfrm>
              <a:off x="355" y="2141"/>
              <a:ext cx="39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Voltage</a:t>
              </a:r>
              <a:endParaRPr lang="en-US" altLang="en-US" sz="1600"/>
            </a:p>
          </p:txBody>
        </p:sp>
        <p:sp>
          <p:nvSpPr>
            <p:cNvPr id="16438" name="Rectangle 142"/>
            <p:cNvSpPr>
              <a:spLocks noChangeArrowheads="1"/>
            </p:cNvSpPr>
            <p:nvPr/>
          </p:nvSpPr>
          <p:spPr bwMode="auto">
            <a:xfrm>
              <a:off x="839" y="2141"/>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sp>
          <p:nvSpPr>
            <p:cNvPr id="16439" name="Rectangle 143"/>
            <p:cNvSpPr>
              <a:spLocks noChangeArrowheads="1"/>
            </p:cNvSpPr>
            <p:nvPr/>
          </p:nvSpPr>
          <p:spPr bwMode="auto">
            <a:xfrm>
              <a:off x="452" y="2303"/>
              <a:ext cx="24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for 0</a:t>
              </a:r>
              <a:endParaRPr lang="en-US" altLang="en-US" sz="1600"/>
            </a:p>
          </p:txBody>
        </p:sp>
        <p:sp>
          <p:nvSpPr>
            <p:cNvPr id="16440" name="Rectangle 144"/>
            <p:cNvSpPr>
              <a:spLocks noChangeArrowheads="1"/>
            </p:cNvSpPr>
            <p:nvPr/>
          </p:nvSpPr>
          <p:spPr bwMode="auto">
            <a:xfrm>
              <a:off x="742" y="2303"/>
              <a:ext cx="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 </a:t>
              </a:r>
              <a:endParaRPr lang="en-US" altLang="en-US"/>
            </a:p>
          </p:txBody>
        </p:sp>
      </p:grpSp>
      <p:sp>
        <p:nvSpPr>
          <p:cNvPr id="16388" name="Rectangle 147"/>
          <p:cNvSpPr>
            <a:spLocks noGrp="1" noChangeArrowheads="1"/>
          </p:cNvSpPr>
          <p:nvPr>
            <p:ph type="body" idx="1"/>
          </p:nvPr>
        </p:nvSpPr>
        <p:spPr>
          <a:xfrm>
            <a:off x="495300" y="944725"/>
            <a:ext cx="8915400" cy="2430463"/>
          </a:xfrm>
        </p:spPr>
        <p:txBody>
          <a:bodyPr/>
          <a:lstStyle/>
          <a:p>
            <a:pPr eaLnBrk="1" hangingPunct="1">
              <a:lnSpc>
                <a:spcPct val="110000"/>
              </a:lnSpc>
              <a:spcBef>
                <a:spcPct val="60000"/>
              </a:spcBef>
            </a:pPr>
            <a:r>
              <a:rPr lang="en-US" altLang="en-US" dirty="0" smtClean="0"/>
              <a:t>Refresh cycle is about tens of milliseconds</a:t>
            </a:r>
          </a:p>
          <a:p>
            <a:pPr eaLnBrk="1" hangingPunct="1">
              <a:lnSpc>
                <a:spcPct val="110000"/>
              </a:lnSpc>
              <a:spcBef>
                <a:spcPct val="60000"/>
              </a:spcBef>
            </a:pPr>
            <a:r>
              <a:rPr lang="en-US" altLang="en-US" dirty="0" smtClean="0"/>
              <a:t>Refreshing is done for the entire memory</a:t>
            </a:r>
          </a:p>
          <a:p>
            <a:pPr eaLnBrk="1" hangingPunct="1">
              <a:lnSpc>
                <a:spcPct val="110000"/>
              </a:lnSpc>
              <a:spcBef>
                <a:spcPct val="60000"/>
              </a:spcBef>
            </a:pPr>
            <a:r>
              <a:rPr lang="en-US" altLang="en-US" dirty="0" smtClean="0"/>
              <a:t>Each row is read and written back to restore the charge</a:t>
            </a:r>
          </a:p>
          <a:p>
            <a:pPr eaLnBrk="1" hangingPunct="1">
              <a:lnSpc>
                <a:spcPct val="110000"/>
              </a:lnSpc>
              <a:spcBef>
                <a:spcPct val="60000"/>
              </a:spcBef>
            </a:pPr>
            <a:r>
              <a:rPr lang="en-US" altLang="en-US" dirty="0" smtClean="0"/>
              <a:t>Some of the memory bandwidth is lost to refresh cycles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Next . . .</a:t>
            </a:r>
          </a:p>
        </p:txBody>
      </p:sp>
      <p:sp>
        <p:nvSpPr>
          <p:cNvPr id="4099" name="Rectangle 3"/>
          <p:cNvSpPr>
            <a:spLocks noGrp="1" noChangeArrowheads="1"/>
          </p:cNvSpPr>
          <p:nvPr>
            <p:ph type="body" idx="1"/>
          </p:nvPr>
        </p:nvSpPr>
        <p:spPr>
          <a:xfrm>
            <a:off x="740533" y="1016732"/>
            <a:ext cx="8619326" cy="5364596"/>
          </a:xfrm>
        </p:spPr>
        <p:txBody>
          <a:bodyPr/>
          <a:lstStyle/>
          <a:p>
            <a:pPr eaLnBrk="1" hangingPunct="1">
              <a:lnSpc>
                <a:spcPct val="150000"/>
              </a:lnSpc>
              <a:spcBef>
                <a:spcPct val="100000"/>
              </a:spcBef>
            </a:pPr>
            <a:r>
              <a:rPr lang="en-US" altLang="en-US" dirty="0" smtClean="0"/>
              <a:t>Random Access Memory and its Structure</a:t>
            </a:r>
          </a:p>
          <a:p>
            <a:pPr eaLnBrk="1" hangingPunct="1">
              <a:lnSpc>
                <a:spcPct val="150000"/>
              </a:lnSpc>
              <a:spcBef>
                <a:spcPct val="100000"/>
              </a:spcBef>
            </a:pPr>
            <a:r>
              <a:rPr lang="en-US" altLang="en-US" b="1" dirty="0" smtClean="0">
                <a:solidFill>
                  <a:srgbClr val="FF0000"/>
                </a:solidFill>
              </a:rPr>
              <a:t>Memory Hierarchy and the need for Cache Memory</a:t>
            </a:r>
          </a:p>
          <a:p>
            <a:pPr eaLnBrk="1" hangingPunct="1">
              <a:lnSpc>
                <a:spcPct val="150000"/>
              </a:lnSpc>
              <a:spcBef>
                <a:spcPct val="100000"/>
              </a:spcBef>
            </a:pPr>
            <a:r>
              <a:rPr lang="en-US" altLang="en-US" dirty="0" smtClean="0"/>
              <a:t>The Basics of Caches</a:t>
            </a:r>
          </a:p>
          <a:p>
            <a:pPr eaLnBrk="1" hangingPunct="1">
              <a:lnSpc>
                <a:spcPct val="150000"/>
              </a:lnSpc>
              <a:spcBef>
                <a:spcPct val="100000"/>
              </a:spcBef>
            </a:pPr>
            <a:r>
              <a:rPr lang="en-US" altLang="en-US" dirty="0" smtClean="0"/>
              <a:t>Cache Performance and Memory Stall Cycles</a:t>
            </a:r>
          </a:p>
          <a:p>
            <a:pPr eaLnBrk="1" hangingPunct="1">
              <a:lnSpc>
                <a:spcPct val="150000"/>
              </a:lnSpc>
              <a:spcBef>
                <a:spcPct val="100000"/>
              </a:spcBef>
            </a:pPr>
            <a:r>
              <a:rPr lang="en-US" altLang="en-US" dirty="0" smtClean="0"/>
              <a:t>Improving Cache Performance</a:t>
            </a:r>
          </a:p>
          <a:p>
            <a:pPr eaLnBrk="1" hangingPunct="1">
              <a:lnSpc>
                <a:spcPct val="150000"/>
              </a:lnSpc>
              <a:spcBef>
                <a:spcPct val="100000"/>
              </a:spcBef>
            </a:pPr>
            <a:r>
              <a:rPr lang="en-US" altLang="en-US" dirty="0" smtClean="0"/>
              <a:t>Multilevel Caches</a:t>
            </a:r>
          </a:p>
        </p:txBody>
      </p:sp>
    </p:spTree>
    <p:extLst>
      <p:ext uri="{BB962C8B-B14F-4D97-AF65-F5344CB8AC3E}">
        <p14:creationId xmlns:p14="http://schemas.microsoft.com/office/powerpoint/2010/main" val="1522652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Processor-Memory Performance Gap</a:t>
            </a:r>
            <a:endParaRPr lang="en-AU" altLang="en-US" smtClean="0"/>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t="3552"/>
          <a:stretch>
            <a:fillRect/>
          </a:stretch>
        </p:blipFill>
        <p:spPr bwMode="auto">
          <a:xfrm>
            <a:off x="300964" y="1016733"/>
            <a:ext cx="913725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3"/>
          <p:cNvSpPr txBox="1">
            <a:spLocks noChangeArrowheads="1"/>
          </p:cNvSpPr>
          <p:nvPr/>
        </p:nvSpPr>
        <p:spPr bwMode="auto">
          <a:xfrm>
            <a:off x="529696" y="5454800"/>
            <a:ext cx="8752020"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7663" indent="-34766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40000"/>
              </a:spcBef>
              <a:buFont typeface="Wingdings" pitchFamily="2" charset="2"/>
              <a:buChar char="v"/>
            </a:pPr>
            <a:r>
              <a:rPr lang="en-US" altLang="en-US" sz="2400" dirty="0"/>
              <a:t>1980 – No cache in microprocessor</a:t>
            </a:r>
          </a:p>
          <a:p>
            <a:pPr eaLnBrk="1" hangingPunct="1">
              <a:spcBef>
                <a:spcPct val="40000"/>
              </a:spcBef>
              <a:buFont typeface="Wingdings" pitchFamily="2" charset="2"/>
              <a:buChar char="v"/>
            </a:pPr>
            <a:r>
              <a:rPr lang="en-US" altLang="en-US" sz="2400" dirty="0"/>
              <a:t>1995 – Two-level cache on microprocessor</a:t>
            </a:r>
          </a:p>
        </p:txBody>
      </p:sp>
      <p:sp>
        <p:nvSpPr>
          <p:cNvPr id="19461" name="Rectangle 5"/>
          <p:cNvSpPr>
            <a:spLocks noChangeArrowheads="1"/>
          </p:cNvSpPr>
          <p:nvPr/>
        </p:nvSpPr>
        <p:spPr bwMode="auto">
          <a:xfrm>
            <a:off x="4870451" y="1232633"/>
            <a:ext cx="3905647" cy="642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altLang="en-US">
                <a:solidFill>
                  <a:srgbClr val="000099"/>
                </a:solidFill>
              </a:rPr>
              <a:t>CPU Performance: 55% per year, slowing down after 2004</a:t>
            </a:r>
          </a:p>
        </p:txBody>
      </p:sp>
      <p:sp>
        <p:nvSpPr>
          <p:cNvPr id="19462" name="Line 309"/>
          <p:cNvSpPr>
            <a:spLocks noChangeShapeType="1"/>
          </p:cNvSpPr>
          <p:nvPr/>
        </p:nvSpPr>
        <p:spPr bwMode="auto">
          <a:xfrm>
            <a:off x="8736542" y="1915257"/>
            <a:ext cx="0" cy="2139950"/>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Rectangle 310"/>
          <p:cNvSpPr>
            <a:spLocks noChangeArrowheads="1"/>
          </p:cNvSpPr>
          <p:nvPr/>
        </p:nvSpPr>
        <p:spPr bwMode="auto">
          <a:xfrm rot="-5400000">
            <a:off x="7490025" y="2820104"/>
            <a:ext cx="20304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ts val="600"/>
              </a:spcBef>
            </a:pPr>
            <a:r>
              <a:rPr lang="en-US" altLang="en-US">
                <a:solidFill>
                  <a:srgbClr val="FF0000"/>
                </a:solidFill>
              </a:rPr>
              <a:t>Performance Gap</a:t>
            </a:r>
          </a:p>
        </p:txBody>
      </p:sp>
      <p:sp>
        <p:nvSpPr>
          <p:cNvPr id="19464" name="Rectangle 6"/>
          <p:cNvSpPr>
            <a:spLocks noChangeArrowheads="1"/>
          </p:cNvSpPr>
          <p:nvPr/>
        </p:nvSpPr>
        <p:spPr bwMode="auto">
          <a:xfrm>
            <a:off x="6591962" y="4285395"/>
            <a:ext cx="24558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99"/>
                </a:solidFill>
              </a:rPr>
              <a:t>DRAM: 7% per year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The Need for Cache Memory</a:t>
            </a:r>
          </a:p>
        </p:txBody>
      </p:sp>
      <p:sp>
        <p:nvSpPr>
          <p:cNvPr id="20483" name="Rectangle 3"/>
          <p:cNvSpPr>
            <a:spLocks noGrp="1" noChangeArrowheads="1"/>
          </p:cNvSpPr>
          <p:nvPr>
            <p:ph type="body" idx="1"/>
          </p:nvPr>
        </p:nvSpPr>
        <p:spPr>
          <a:xfrm>
            <a:off x="495300" y="944724"/>
            <a:ext cx="8915400" cy="5508612"/>
          </a:xfrm>
        </p:spPr>
        <p:txBody>
          <a:bodyPr/>
          <a:lstStyle/>
          <a:p>
            <a:pPr eaLnBrk="1" hangingPunct="1">
              <a:lnSpc>
                <a:spcPct val="120000"/>
              </a:lnSpc>
              <a:spcBef>
                <a:spcPct val="60000"/>
              </a:spcBef>
            </a:pPr>
            <a:r>
              <a:rPr lang="en-US" altLang="en-US" dirty="0" smtClean="0"/>
              <a:t>Widening speed gap between CPU and main memory</a:t>
            </a:r>
          </a:p>
          <a:p>
            <a:pPr lvl="1" eaLnBrk="1" hangingPunct="1">
              <a:lnSpc>
                <a:spcPct val="120000"/>
              </a:lnSpc>
              <a:spcBef>
                <a:spcPct val="60000"/>
              </a:spcBef>
            </a:pPr>
            <a:r>
              <a:rPr lang="en-US" altLang="en-US" dirty="0" smtClean="0"/>
              <a:t>Processor operation takes less than 1 ns</a:t>
            </a:r>
          </a:p>
          <a:p>
            <a:pPr lvl="1" eaLnBrk="1" hangingPunct="1">
              <a:lnSpc>
                <a:spcPct val="120000"/>
              </a:lnSpc>
              <a:spcBef>
                <a:spcPct val="60000"/>
              </a:spcBef>
            </a:pPr>
            <a:r>
              <a:rPr lang="en-US" altLang="en-US" dirty="0" smtClean="0"/>
              <a:t>Main memory requires more than 50 ns to access</a:t>
            </a:r>
          </a:p>
          <a:p>
            <a:pPr eaLnBrk="1" hangingPunct="1">
              <a:lnSpc>
                <a:spcPct val="120000"/>
              </a:lnSpc>
              <a:spcBef>
                <a:spcPct val="60000"/>
              </a:spcBef>
            </a:pPr>
            <a:r>
              <a:rPr lang="en-US" altLang="en-US" dirty="0" smtClean="0"/>
              <a:t>Each instruction involves at least one memory access</a:t>
            </a:r>
          </a:p>
          <a:p>
            <a:pPr lvl="1" eaLnBrk="1" hangingPunct="1">
              <a:lnSpc>
                <a:spcPct val="120000"/>
              </a:lnSpc>
              <a:spcBef>
                <a:spcPct val="60000"/>
              </a:spcBef>
            </a:pPr>
            <a:r>
              <a:rPr lang="en-US" altLang="en-US" dirty="0" smtClean="0"/>
              <a:t>One memory access to fetch the instruction</a:t>
            </a:r>
          </a:p>
          <a:p>
            <a:pPr lvl="1" eaLnBrk="1" hangingPunct="1">
              <a:lnSpc>
                <a:spcPct val="120000"/>
              </a:lnSpc>
              <a:spcBef>
                <a:spcPct val="60000"/>
              </a:spcBef>
            </a:pPr>
            <a:r>
              <a:rPr lang="en-US" altLang="en-US" dirty="0" smtClean="0"/>
              <a:t>A second memory access for load and store instructions</a:t>
            </a:r>
          </a:p>
          <a:p>
            <a:pPr eaLnBrk="1" hangingPunct="1">
              <a:lnSpc>
                <a:spcPct val="120000"/>
              </a:lnSpc>
              <a:spcBef>
                <a:spcPct val="60000"/>
              </a:spcBef>
            </a:pPr>
            <a:r>
              <a:rPr lang="en-US" altLang="en-US" dirty="0" smtClean="0"/>
              <a:t>Memory bandwidth limits the instruction execution rate</a:t>
            </a:r>
          </a:p>
          <a:p>
            <a:pPr eaLnBrk="1" hangingPunct="1">
              <a:lnSpc>
                <a:spcPct val="120000"/>
              </a:lnSpc>
              <a:spcBef>
                <a:spcPct val="60000"/>
              </a:spcBef>
            </a:pPr>
            <a:r>
              <a:rPr lang="en-US" altLang="en-US" dirty="0" smtClean="0"/>
              <a:t>Cache memory can help bridge the CPU-memory gap</a:t>
            </a:r>
          </a:p>
          <a:p>
            <a:pPr eaLnBrk="1" hangingPunct="1">
              <a:lnSpc>
                <a:spcPct val="120000"/>
              </a:lnSpc>
              <a:spcBef>
                <a:spcPct val="60000"/>
              </a:spcBef>
            </a:pPr>
            <a:r>
              <a:rPr lang="en-US" altLang="en-US" dirty="0" smtClean="0"/>
              <a:t>Cache memory is small in size but fast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Typical Memory Hierarchy</a:t>
            </a:r>
          </a:p>
        </p:txBody>
      </p:sp>
      <p:sp>
        <p:nvSpPr>
          <p:cNvPr id="21507" name="Rectangle 3"/>
          <p:cNvSpPr>
            <a:spLocks noGrp="1" noChangeArrowheads="1"/>
          </p:cNvSpPr>
          <p:nvPr>
            <p:ph type="body" idx="1"/>
          </p:nvPr>
        </p:nvSpPr>
        <p:spPr/>
        <p:txBody>
          <a:bodyPr/>
          <a:lstStyle/>
          <a:p>
            <a:pPr eaLnBrk="1" hangingPunct="1">
              <a:lnSpc>
                <a:spcPct val="110000"/>
              </a:lnSpc>
            </a:pPr>
            <a:r>
              <a:rPr lang="en-US" altLang="en-US" dirty="0" smtClean="0"/>
              <a:t>Registers are at the top of the hierarchy</a:t>
            </a:r>
          </a:p>
          <a:p>
            <a:pPr lvl="1" eaLnBrk="1" hangingPunct="1">
              <a:lnSpc>
                <a:spcPct val="110000"/>
              </a:lnSpc>
            </a:pPr>
            <a:r>
              <a:rPr lang="en-US" altLang="en-US" dirty="0" smtClean="0"/>
              <a:t>Typical size &lt; 1 KB</a:t>
            </a:r>
          </a:p>
          <a:p>
            <a:pPr lvl="1" eaLnBrk="1" hangingPunct="1">
              <a:lnSpc>
                <a:spcPct val="110000"/>
              </a:lnSpc>
            </a:pPr>
            <a:r>
              <a:rPr lang="en-US" altLang="en-US" dirty="0" smtClean="0"/>
              <a:t>Access time &lt; 0.5 ns</a:t>
            </a:r>
          </a:p>
          <a:p>
            <a:pPr eaLnBrk="1" hangingPunct="1">
              <a:lnSpc>
                <a:spcPct val="110000"/>
              </a:lnSpc>
            </a:pPr>
            <a:r>
              <a:rPr lang="en-US" altLang="en-US" dirty="0" smtClean="0"/>
              <a:t>Level 1 Cache (8 – 64 </a:t>
            </a:r>
            <a:r>
              <a:rPr lang="en-US" altLang="en-US" dirty="0" err="1" smtClean="0"/>
              <a:t>KiB</a:t>
            </a:r>
            <a:r>
              <a:rPr lang="en-US" altLang="en-US" dirty="0" smtClean="0"/>
              <a:t>)</a:t>
            </a:r>
          </a:p>
          <a:p>
            <a:pPr lvl="1" eaLnBrk="1" hangingPunct="1">
              <a:lnSpc>
                <a:spcPct val="110000"/>
              </a:lnSpc>
            </a:pPr>
            <a:r>
              <a:rPr lang="en-US" altLang="en-US" dirty="0" smtClean="0"/>
              <a:t>Access time: 1 ns</a:t>
            </a:r>
          </a:p>
          <a:p>
            <a:pPr eaLnBrk="1" hangingPunct="1">
              <a:lnSpc>
                <a:spcPct val="110000"/>
              </a:lnSpc>
            </a:pPr>
            <a:r>
              <a:rPr lang="en-US" altLang="en-US" dirty="0" smtClean="0"/>
              <a:t>L2 Cache (1 </a:t>
            </a:r>
            <a:r>
              <a:rPr lang="en-US" altLang="en-US" dirty="0" err="1" smtClean="0"/>
              <a:t>MiB</a:t>
            </a:r>
            <a:r>
              <a:rPr lang="en-US" altLang="en-US" dirty="0" smtClean="0"/>
              <a:t> – 8 </a:t>
            </a:r>
            <a:r>
              <a:rPr lang="en-US" altLang="en-US" dirty="0" err="1" smtClean="0"/>
              <a:t>MiB</a:t>
            </a:r>
            <a:r>
              <a:rPr lang="en-US" altLang="en-US" dirty="0" smtClean="0"/>
              <a:t>)</a:t>
            </a:r>
          </a:p>
          <a:p>
            <a:pPr lvl="1" eaLnBrk="1" hangingPunct="1">
              <a:lnSpc>
                <a:spcPct val="110000"/>
              </a:lnSpc>
            </a:pPr>
            <a:r>
              <a:rPr lang="en-US" altLang="en-US" dirty="0" smtClean="0"/>
              <a:t>Access time: 3 – 10 ns</a:t>
            </a:r>
          </a:p>
          <a:p>
            <a:pPr eaLnBrk="1" hangingPunct="1">
              <a:lnSpc>
                <a:spcPct val="110000"/>
              </a:lnSpc>
            </a:pPr>
            <a:r>
              <a:rPr lang="en-US" altLang="en-US" dirty="0" smtClean="0"/>
              <a:t>Main Memory (8 – 32 </a:t>
            </a:r>
            <a:r>
              <a:rPr lang="en-US" altLang="en-US" dirty="0" err="1" smtClean="0"/>
              <a:t>GiB</a:t>
            </a:r>
            <a:r>
              <a:rPr lang="en-US" altLang="en-US" dirty="0" smtClean="0"/>
              <a:t>)</a:t>
            </a:r>
          </a:p>
          <a:p>
            <a:pPr lvl="1" eaLnBrk="1" hangingPunct="1">
              <a:lnSpc>
                <a:spcPct val="110000"/>
              </a:lnSpc>
            </a:pPr>
            <a:r>
              <a:rPr lang="en-US" altLang="en-US" dirty="0" smtClean="0"/>
              <a:t>Access time: 40 – 50 ns</a:t>
            </a:r>
          </a:p>
          <a:p>
            <a:pPr eaLnBrk="1" hangingPunct="1">
              <a:lnSpc>
                <a:spcPct val="110000"/>
              </a:lnSpc>
            </a:pPr>
            <a:r>
              <a:rPr lang="en-US" altLang="en-US" dirty="0" smtClean="0"/>
              <a:t>Disk Storage (&gt; 200 GB)</a:t>
            </a:r>
          </a:p>
          <a:p>
            <a:pPr lvl="1" eaLnBrk="1" hangingPunct="1">
              <a:lnSpc>
                <a:spcPct val="110000"/>
              </a:lnSpc>
            </a:pPr>
            <a:r>
              <a:rPr lang="en-US" altLang="en-US" dirty="0" smtClean="0"/>
              <a:t>Access time: 5 – 10 </a:t>
            </a:r>
            <a:r>
              <a:rPr lang="en-US" altLang="en-US" dirty="0" err="1" smtClean="0"/>
              <a:t>ms</a:t>
            </a:r>
            <a:endParaRPr lang="en-US" altLang="en-US" dirty="0" smtClean="0"/>
          </a:p>
        </p:txBody>
      </p:sp>
      <p:grpSp>
        <p:nvGrpSpPr>
          <p:cNvPr id="21508" name="Group 20"/>
          <p:cNvGrpSpPr>
            <a:grpSpLocks/>
          </p:cNvGrpSpPr>
          <p:nvPr/>
        </p:nvGrpSpPr>
        <p:grpSpPr bwMode="auto">
          <a:xfrm>
            <a:off x="4889099" y="2084040"/>
            <a:ext cx="4574645" cy="3505200"/>
            <a:chOff x="2665" y="1632"/>
            <a:chExt cx="2660" cy="2208"/>
          </a:xfrm>
        </p:grpSpPr>
        <p:sp>
          <p:nvSpPr>
            <p:cNvPr id="21509" name="Text Box 5"/>
            <p:cNvSpPr txBox="1">
              <a:spLocks noChangeArrowheads="1"/>
            </p:cNvSpPr>
            <p:nvPr/>
          </p:nvSpPr>
          <p:spPr bwMode="auto">
            <a:xfrm>
              <a:off x="3234" y="1632"/>
              <a:ext cx="1507" cy="24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t>Microprocessor</a:t>
              </a:r>
            </a:p>
          </p:txBody>
        </p:sp>
        <p:sp>
          <p:nvSpPr>
            <p:cNvPr id="21510" name="AutoShape 6"/>
            <p:cNvSpPr>
              <a:spLocks noChangeArrowheads="1"/>
            </p:cNvSpPr>
            <p:nvPr/>
          </p:nvSpPr>
          <p:spPr bwMode="auto">
            <a:xfrm>
              <a:off x="3190" y="1872"/>
              <a:ext cx="1595" cy="912"/>
            </a:xfrm>
            <a:prstGeom prst="roundRect">
              <a:avLst>
                <a:gd name="adj" fmla="val 7144"/>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1511" name="Text Box 7"/>
            <p:cNvSpPr txBox="1">
              <a:spLocks noChangeArrowheads="1"/>
            </p:cNvSpPr>
            <p:nvPr/>
          </p:nvSpPr>
          <p:spPr bwMode="auto">
            <a:xfrm>
              <a:off x="3677" y="1920"/>
              <a:ext cx="621"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t>Registers</a:t>
              </a:r>
            </a:p>
          </p:txBody>
        </p:sp>
        <p:sp>
          <p:nvSpPr>
            <p:cNvPr id="21514" name="Text Box 10"/>
            <p:cNvSpPr txBox="1">
              <a:spLocks noChangeArrowheads="1"/>
            </p:cNvSpPr>
            <p:nvPr/>
          </p:nvSpPr>
          <p:spPr bwMode="auto">
            <a:xfrm>
              <a:off x="3013" y="3072"/>
              <a:ext cx="1949"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t>Main Memory</a:t>
              </a:r>
            </a:p>
          </p:txBody>
        </p:sp>
        <p:sp>
          <p:nvSpPr>
            <p:cNvPr id="21515" name="Text Box 11"/>
            <p:cNvSpPr txBox="1">
              <a:spLocks noChangeArrowheads="1"/>
            </p:cNvSpPr>
            <p:nvPr/>
          </p:nvSpPr>
          <p:spPr bwMode="auto">
            <a:xfrm>
              <a:off x="2747" y="3600"/>
              <a:ext cx="2481"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t>Magnetic or Flash Disk</a:t>
              </a:r>
            </a:p>
          </p:txBody>
        </p:sp>
        <p:sp>
          <p:nvSpPr>
            <p:cNvPr id="21516" name="Line 12"/>
            <p:cNvSpPr>
              <a:spLocks noChangeShapeType="1"/>
            </p:cNvSpPr>
            <p:nvPr/>
          </p:nvSpPr>
          <p:spPr bwMode="auto">
            <a:xfrm>
              <a:off x="3988" y="2160"/>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7" name="Text Box 13"/>
            <p:cNvSpPr txBox="1">
              <a:spLocks noChangeArrowheads="1"/>
            </p:cNvSpPr>
            <p:nvPr/>
          </p:nvSpPr>
          <p:spPr bwMode="auto">
            <a:xfrm>
              <a:off x="4076" y="2832"/>
              <a:ext cx="845"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600" b="1"/>
                <a:t>Memory Bus</a:t>
              </a:r>
            </a:p>
          </p:txBody>
        </p:sp>
        <p:sp>
          <p:nvSpPr>
            <p:cNvPr id="21518" name="Line 14"/>
            <p:cNvSpPr>
              <a:spLocks noChangeShapeType="1"/>
            </p:cNvSpPr>
            <p:nvPr/>
          </p:nvSpPr>
          <p:spPr bwMode="auto">
            <a:xfrm>
              <a:off x="3988" y="331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519" name="Text Box 15"/>
            <p:cNvSpPr txBox="1">
              <a:spLocks noChangeArrowheads="1"/>
            </p:cNvSpPr>
            <p:nvPr/>
          </p:nvSpPr>
          <p:spPr bwMode="auto">
            <a:xfrm>
              <a:off x="4076" y="3360"/>
              <a:ext cx="753"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600" b="1"/>
                <a:t>I/O Bus</a:t>
              </a:r>
            </a:p>
          </p:txBody>
        </p:sp>
        <p:sp>
          <p:nvSpPr>
            <p:cNvPr id="21520" name="AutoShape 16"/>
            <p:cNvSpPr>
              <a:spLocks noChangeArrowheads="1"/>
            </p:cNvSpPr>
            <p:nvPr/>
          </p:nvSpPr>
          <p:spPr bwMode="auto">
            <a:xfrm>
              <a:off x="2836" y="2304"/>
              <a:ext cx="133" cy="1200"/>
            </a:xfrm>
            <a:prstGeom prst="upArrow">
              <a:avLst>
                <a:gd name="adj1" fmla="val 50000"/>
                <a:gd name="adj2" fmla="val 95238"/>
              </a:avLst>
            </a:prstGeom>
            <a:solidFill>
              <a:srgbClr val="CC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1521" name="Text Box 17"/>
            <p:cNvSpPr txBox="1">
              <a:spLocks noChangeArrowheads="1"/>
            </p:cNvSpPr>
            <p:nvPr/>
          </p:nvSpPr>
          <p:spPr bwMode="auto">
            <a:xfrm rot="16200000">
              <a:off x="2188" y="2781"/>
              <a:ext cx="11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CC0000"/>
                  </a:solidFill>
                </a:rPr>
                <a:t>Faster</a:t>
              </a:r>
            </a:p>
          </p:txBody>
        </p:sp>
        <p:sp>
          <p:nvSpPr>
            <p:cNvPr id="21522" name="AutoShape 18"/>
            <p:cNvSpPr>
              <a:spLocks noChangeArrowheads="1"/>
            </p:cNvSpPr>
            <p:nvPr/>
          </p:nvSpPr>
          <p:spPr bwMode="auto">
            <a:xfrm flipV="1">
              <a:off x="5007" y="2304"/>
              <a:ext cx="133" cy="1200"/>
            </a:xfrm>
            <a:prstGeom prst="upArrow">
              <a:avLst>
                <a:gd name="adj1" fmla="val 50000"/>
                <a:gd name="adj2" fmla="val 95238"/>
              </a:avLst>
            </a:prstGeom>
            <a:solidFill>
              <a:srgbClr val="CC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1523" name="Text Box 19"/>
            <p:cNvSpPr txBox="1">
              <a:spLocks noChangeArrowheads="1"/>
            </p:cNvSpPr>
            <p:nvPr/>
          </p:nvSpPr>
          <p:spPr bwMode="auto">
            <a:xfrm rot="16200000">
              <a:off x="4651" y="2782"/>
              <a:ext cx="11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CC0000"/>
                  </a:solidFill>
                </a:rPr>
                <a:t>Bigger</a:t>
              </a:r>
            </a:p>
          </p:txBody>
        </p:sp>
        <p:sp>
          <p:nvSpPr>
            <p:cNvPr id="21512" name="Text Box 8"/>
            <p:cNvSpPr txBox="1">
              <a:spLocks noChangeArrowheads="1"/>
            </p:cNvSpPr>
            <p:nvPr/>
          </p:nvSpPr>
          <p:spPr bwMode="auto">
            <a:xfrm>
              <a:off x="3544" y="2208"/>
              <a:ext cx="887"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t>L1 Cache</a:t>
              </a:r>
            </a:p>
          </p:txBody>
        </p:sp>
        <p:sp>
          <p:nvSpPr>
            <p:cNvPr id="21513" name="Text Box 9"/>
            <p:cNvSpPr txBox="1">
              <a:spLocks noChangeArrowheads="1"/>
            </p:cNvSpPr>
            <p:nvPr/>
          </p:nvSpPr>
          <p:spPr bwMode="auto">
            <a:xfrm>
              <a:off x="3234" y="2496"/>
              <a:ext cx="1507"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t>L2 Cache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Principle of Locality of Reference</a:t>
            </a:r>
          </a:p>
        </p:txBody>
      </p:sp>
      <p:sp>
        <p:nvSpPr>
          <p:cNvPr id="22531" name="Rectangle 3"/>
          <p:cNvSpPr>
            <a:spLocks noGrp="1" noChangeArrowheads="1"/>
          </p:cNvSpPr>
          <p:nvPr>
            <p:ph type="body" idx="1"/>
          </p:nvPr>
        </p:nvSpPr>
        <p:spPr/>
        <p:txBody>
          <a:bodyPr/>
          <a:lstStyle/>
          <a:p>
            <a:pPr eaLnBrk="1" hangingPunct="1">
              <a:lnSpc>
                <a:spcPct val="110000"/>
              </a:lnSpc>
              <a:spcBef>
                <a:spcPct val="60000"/>
              </a:spcBef>
            </a:pPr>
            <a:r>
              <a:rPr lang="en-US" altLang="en-US" dirty="0" smtClean="0"/>
              <a:t>Programs access small portion of their address space</a:t>
            </a:r>
          </a:p>
          <a:p>
            <a:pPr lvl="1" eaLnBrk="1" hangingPunct="1">
              <a:lnSpc>
                <a:spcPct val="110000"/>
              </a:lnSpc>
              <a:spcBef>
                <a:spcPct val="60000"/>
              </a:spcBef>
            </a:pPr>
            <a:r>
              <a:rPr lang="en-US" altLang="en-US" dirty="0" smtClean="0"/>
              <a:t>At any time, only a small set of instructions &amp; data is needed</a:t>
            </a:r>
          </a:p>
          <a:p>
            <a:pPr eaLnBrk="1" hangingPunct="1">
              <a:lnSpc>
                <a:spcPct val="110000"/>
              </a:lnSpc>
              <a:spcBef>
                <a:spcPct val="60000"/>
              </a:spcBef>
            </a:pPr>
            <a:r>
              <a:rPr lang="en-US" altLang="en-US" b="1" dirty="0" smtClean="0">
                <a:solidFill>
                  <a:srgbClr val="FF0000"/>
                </a:solidFill>
              </a:rPr>
              <a:t>Temporal Locality</a:t>
            </a:r>
            <a:r>
              <a:rPr lang="en-US" altLang="en-US" dirty="0" smtClean="0"/>
              <a:t> (in time)</a:t>
            </a:r>
          </a:p>
          <a:p>
            <a:pPr lvl="1" eaLnBrk="1" hangingPunct="1">
              <a:lnSpc>
                <a:spcPct val="110000"/>
              </a:lnSpc>
              <a:spcBef>
                <a:spcPct val="60000"/>
              </a:spcBef>
            </a:pPr>
            <a:r>
              <a:rPr lang="en-US" altLang="en-US" dirty="0" smtClean="0"/>
              <a:t>If an item is accessed, probably it will be accessed again soon</a:t>
            </a:r>
          </a:p>
          <a:p>
            <a:pPr lvl="1" eaLnBrk="1" hangingPunct="1">
              <a:lnSpc>
                <a:spcPct val="110000"/>
              </a:lnSpc>
              <a:spcBef>
                <a:spcPct val="60000"/>
              </a:spcBef>
            </a:pPr>
            <a:r>
              <a:rPr lang="en-US" altLang="en-US" dirty="0" smtClean="0"/>
              <a:t>Same loop instructions are fetched each iteration</a:t>
            </a:r>
          </a:p>
          <a:p>
            <a:pPr lvl="1" eaLnBrk="1" hangingPunct="1">
              <a:lnSpc>
                <a:spcPct val="110000"/>
              </a:lnSpc>
              <a:spcBef>
                <a:spcPct val="60000"/>
              </a:spcBef>
            </a:pPr>
            <a:r>
              <a:rPr lang="en-US" altLang="en-US" dirty="0" smtClean="0"/>
              <a:t>Same procedure may be called and executed many times</a:t>
            </a:r>
            <a:endParaRPr lang="en-US" altLang="en-US" dirty="0" smtClean="0">
              <a:solidFill>
                <a:srgbClr val="FF0000"/>
              </a:solidFill>
            </a:endParaRPr>
          </a:p>
          <a:p>
            <a:pPr eaLnBrk="1" hangingPunct="1">
              <a:lnSpc>
                <a:spcPct val="110000"/>
              </a:lnSpc>
              <a:spcBef>
                <a:spcPct val="60000"/>
              </a:spcBef>
            </a:pPr>
            <a:r>
              <a:rPr lang="en-US" altLang="en-US" b="1" dirty="0" smtClean="0">
                <a:solidFill>
                  <a:srgbClr val="FF0000"/>
                </a:solidFill>
              </a:rPr>
              <a:t>Spatial Locality</a:t>
            </a:r>
            <a:r>
              <a:rPr lang="en-US" altLang="en-US" b="1" dirty="0" smtClean="0"/>
              <a:t> </a:t>
            </a:r>
            <a:r>
              <a:rPr lang="en-US" altLang="en-US" dirty="0" smtClean="0"/>
              <a:t>(in space)</a:t>
            </a:r>
          </a:p>
          <a:p>
            <a:pPr lvl="1" eaLnBrk="1" hangingPunct="1">
              <a:lnSpc>
                <a:spcPct val="110000"/>
              </a:lnSpc>
              <a:spcBef>
                <a:spcPct val="60000"/>
              </a:spcBef>
            </a:pPr>
            <a:r>
              <a:rPr lang="en-US" altLang="en-US" dirty="0" smtClean="0"/>
              <a:t>Tendency to access contiguous instructions/data in memory</a:t>
            </a:r>
          </a:p>
          <a:p>
            <a:pPr lvl="1" eaLnBrk="1" hangingPunct="1">
              <a:lnSpc>
                <a:spcPct val="110000"/>
              </a:lnSpc>
              <a:spcBef>
                <a:spcPct val="60000"/>
              </a:spcBef>
            </a:pPr>
            <a:r>
              <a:rPr lang="en-US" altLang="en-US" dirty="0" smtClean="0"/>
              <a:t>Sequential execution of Instructions</a:t>
            </a:r>
            <a:endParaRPr lang="en-US" altLang="en-US" dirty="0" smtClean="0">
              <a:solidFill>
                <a:srgbClr val="FF0000"/>
              </a:solidFill>
            </a:endParaRPr>
          </a:p>
          <a:p>
            <a:pPr lvl="1" eaLnBrk="1" hangingPunct="1">
              <a:lnSpc>
                <a:spcPct val="110000"/>
              </a:lnSpc>
              <a:spcBef>
                <a:spcPct val="60000"/>
              </a:spcBef>
            </a:pPr>
            <a:r>
              <a:rPr lang="en-US" altLang="en-US" dirty="0" smtClean="0"/>
              <a:t>Traversing arrays element by element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Presentation Outline</a:t>
            </a:r>
          </a:p>
        </p:txBody>
      </p:sp>
      <p:sp>
        <p:nvSpPr>
          <p:cNvPr id="4099" name="Rectangle 3"/>
          <p:cNvSpPr>
            <a:spLocks noGrp="1" noChangeArrowheads="1"/>
          </p:cNvSpPr>
          <p:nvPr>
            <p:ph type="body" idx="1"/>
          </p:nvPr>
        </p:nvSpPr>
        <p:spPr>
          <a:xfrm>
            <a:off x="858177" y="1016732"/>
            <a:ext cx="8306594" cy="5364596"/>
          </a:xfrm>
        </p:spPr>
        <p:txBody>
          <a:bodyPr/>
          <a:lstStyle/>
          <a:p>
            <a:pPr eaLnBrk="1" hangingPunct="1">
              <a:lnSpc>
                <a:spcPct val="150000"/>
              </a:lnSpc>
              <a:spcBef>
                <a:spcPct val="100000"/>
              </a:spcBef>
            </a:pPr>
            <a:r>
              <a:rPr lang="en-US" altLang="en-US" b="1" dirty="0" smtClean="0">
                <a:solidFill>
                  <a:srgbClr val="FF0000"/>
                </a:solidFill>
              </a:rPr>
              <a:t>Random Access Memory and its Structure</a:t>
            </a:r>
          </a:p>
          <a:p>
            <a:pPr eaLnBrk="1" hangingPunct="1">
              <a:lnSpc>
                <a:spcPct val="150000"/>
              </a:lnSpc>
              <a:spcBef>
                <a:spcPct val="100000"/>
              </a:spcBef>
            </a:pPr>
            <a:r>
              <a:rPr lang="en-US" altLang="en-US" dirty="0" smtClean="0"/>
              <a:t>Memory Hierarchy and the need for Cache Memory</a:t>
            </a:r>
          </a:p>
          <a:p>
            <a:pPr eaLnBrk="1" hangingPunct="1">
              <a:lnSpc>
                <a:spcPct val="150000"/>
              </a:lnSpc>
              <a:spcBef>
                <a:spcPct val="100000"/>
              </a:spcBef>
            </a:pPr>
            <a:r>
              <a:rPr lang="en-US" altLang="en-US" dirty="0" smtClean="0"/>
              <a:t>The Basics of Caches</a:t>
            </a:r>
          </a:p>
          <a:p>
            <a:pPr eaLnBrk="1" hangingPunct="1">
              <a:lnSpc>
                <a:spcPct val="150000"/>
              </a:lnSpc>
              <a:spcBef>
                <a:spcPct val="100000"/>
              </a:spcBef>
            </a:pPr>
            <a:r>
              <a:rPr lang="en-US" altLang="en-US" dirty="0" smtClean="0"/>
              <a:t>Cache Performance and Memory Stall Cycles</a:t>
            </a:r>
          </a:p>
          <a:p>
            <a:pPr eaLnBrk="1" hangingPunct="1">
              <a:lnSpc>
                <a:spcPct val="150000"/>
              </a:lnSpc>
              <a:spcBef>
                <a:spcPct val="100000"/>
              </a:spcBef>
            </a:pPr>
            <a:r>
              <a:rPr lang="en-US" altLang="en-US" dirty="0" smtClean="0"/>
              <a:t>Improving Cache Performance</a:t>
            </a:r>
          </a:p>
          <a:p>
            <a:pPr eaLnBrk="1" hangingPunct="1">
              <a:lnSpc>
                <a:spcPct val="150000"/>
              </a:lnSpc>
              <a:spcBef>
                <a:spcPct val="100000"/>
              </a:spcBef>
            </a:pPr>
            <a:r>
              <a:rPr lang="en-US" altLang="en-US" dirty="0" smtClean="0"/>
              <a:t>Multilevel Caches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What is a Cache Memory ?</a:t>
            </a:r>
          </a:p>
        </p:txBody>
      </p:sp>
      <p:sp>
        <p:nvSpPr>
          <p:cNvPr id="23555" name="Rectangle 3"/>
          <p:cNvSpPr>
            <a:spLocks noGrp="1" noChangeArrowheads="1"/>
          </p:cNvSpPr>
          <p:nvPr>
            <p:ph type="body" idx="1"/>
          </p:nvPr>
        </p:nvSpPr>
        <p:spPr>
          <a:xfrm>
            <a:off x="495300" y="872716"/>
            <a:ext cx="8894763" cy="5616624"/>
          </a:xfrm>
        </p:spPr>
        <p:txBody>
          <a:bodyPr lIns="0" rIns="0"/>
          <a:lstStyle/>
          <a:p>
            <a:pPr eaLnBrk="1" hangingPunct="1">
              <a:lnSpc>
                <a:spcPct val="120000"/>
              </a:lnSpc>
              <a:spcBef>
                <a:spcPct val="50000"/>
              </a:spcBef>
            </a:pPr>
            <a:r>
              <a:rPr lang="en-US" altLang="en-US" dirty="0" smtClean="0"/>
              <a:t>Small and fast (SRAM) memory technology</a:t>
            </a:r>
          </a:p>
          <a:p>
            <a:pPr lvl="1" eaLnBrk="1" hangingPunct="1">
              <a:lnSpc>
                <a:spcPct val="120000"/>
              </a:lnSpc>
              <a:spcBef>
                <a:spcPct val="50000"/>
              </a:spcBef>
            </a:pPr>
            <a:r>
              <a:rPr lang="en-US" altLang="en-US" dirty="0" smtClean="0"/>
              <a:t>Stores the subset of instructions &amp; data currently being accessed</a:t>
            </a:r>
          </a:p>
          <a:p>
            <a:pPr eaLnBrk="1" hangingPunct="1">
              <a:lnSpc>
                <a:spcPct val="120000"/>
              </a:lnSpc>
              <a:spcBef>
                <a:spcPct val="50000"/>
              </a:spcBef>
            </a:pPr>
            <a:r>
              <a:rPr lang="en-US" altLang="en-US" dirty="0" smtClean="0"/>
              <a:t>Used to reduce average access time to memory</a:t>
            </a:r>
          </a:p>
          <a:p>
            <a:pPr eaLnBrk="1" hangingPunct="1">
              <a:lnSpc>
                <a:spcPct val="120000"/>
              </a:lnSpc>
              <a:spcBef>
                <a:spcPct val="50000"/>
              </a:spcBef>
            </a:pPr>
            <a:r>
              <a:rPr lang="en-US" altLang="en-US" dirty="0" smtClean="0"/>
              <a:t>Caches exploit </a:t>
            </a:r>
            <a:r>
              <a:rPr lang="en-US" altLang="en-US" b="1" dirty="0" smtClean="0">
                <a:solidFill>
                  <a:srgbClr val="FF0000"/>
                </a:solidFill>
              </a:rPr>
              <a:t>temporal locality</a:t>
            </a:r>
            <a:r>
              <a:rPr lang="en-US" altLang="en-US" b="1" dirty="0" smtClean="0"/>
              <a:t> </a:t>
            </a:r>
            <a:r>
              <a:rPr lang="en-US" altLang="en-US" dirty="0" smtClean="0"/>
              <a:t>by …</a:t>
            </a:r>
          </a:p>
          <a:p>
            <a:pPr lvl="1" eaLnBrk="1" hangingPunct="1">
              <a:lnSpc>
                <a:spcPct val="120000"/>
              </a:lnSpc>
              <a:spcBef>
                <a:spcPct val="50000"/>
              </a:spcBef>
            </a:pPr>
            <a:r>
              <a:rPr lang="en-US" altLang="en-US" dirty="0" smtClean="0"/>
              <a:t>Keeping recently accessed data closer to the processor</a:t>
            </a:r>
          </a:p>
          <a:p>
            <a:pPr eaLnBrk="1" hangingPunct="1">
              <a:lnSpc>
                <a:spcPct val="120000"/>
              </a:lnSpc>
              <a:spcBef>
                <a:spcPct val="50000"/>
              </a:spcBef>
            </a:pPr>
            <a:r>
              <a:rPr lang="en-US" altLang="en-US" dirty="0" smtClean="0"/>
              <a:t>Caches exploit </a:t>
            </a:r>
            <a:r>
              <a:rPr lang="en-US" altLang="en-US" b="1" dirty="0" smtClean="0">
                <a:solidFill>
                  <a:srgbClr val="FF0000"/>
                </a:solidFill>
              </a:rPr>
              <a:t>spatial locality</a:t>
            </a:r>
            <a:r>
              <a:rPr lang="en-US" altLang="en-US" b="1" dirty="0" smtClean="0"/>
              <a:t> </a:t>
            </a:r>
            <a:r>
              <a:rPr lang="en-US" altLang="en-US" dirty="0" smtClean="0"/>
              <a:t>by …</a:t>
            </a:r>
          </a:p>
          <a:p>
            <a:pPr lvl="1" eaLnBrk="1" hangingPunct="1">
              <a:lnSpc>
                <a:spcPct val="120000"/>
              </a:lnSpc>
              <a:spcBef>
                <a:spcPct val="50000"/>
              </a:spcBef>
            </a:pPr>
            <a:r>
              <a:rPr lang="en-US" altLang="en-US" dirty="0" smtClean="0"/>
              <a:t>Moving blocks consisting of multiple contiguous words</a:t>
            </a:r>
          </a:p>
          <a:p>
            <a:pPr eaLnBrk="1" hangingPunct="1">
              <a:lnSpc>
                <a:spcPct val="120000"/>
              </a:lnSpc>
              <a:spcBef>
                <a:spcPct val="50000"/>
              </a:spcBef>
            </a:pPr>
            <a:r>
              <a:rPr lang="en-US" altLang="en-US" dirty="0" smtClean="0"/>
              <a:t>Goal is to achieve</a:t>
            </a:r>
          </a:p>
          <a:p>
            <a:pPr lvl="1" eaLnBrk="1" hangingPunct="1">
              <a:lnSpc>
                <a:spcPct val="120000"/>
              </a:lnSpc>
              <a:spcBef>
                <a:spcPct val="50000"/>
              </a:spcBef>
            </a:pPr>
            <a:r>
              <a:rPr lang="en-US" altLang="en-US" b="1" dirty="0" smtClean="0">
                <a:solidFill>
                  <a:srgbClr val="FF0000"/>
                </a:solidFill>
              </a:rPr>
              <a:t>Fast speed</a:t>
            </a:r>
            <a:r>
              <a:rPr lang="en-US" altLang="en-US" b="1" dirty="0" smtClean="0"/>
              <a:t> </a:t>
            </a:r>
            <a:r>
              <a:rPr lang="en-US" altLang="en-US" dirty="0" smtClean="0"/>
              <a:t>of cache memory access </a:t>
            </a:r>
          </a:p>
          <a:p>
            <a:pPr lvl="1" eaLnBrk="1" hangingPunct="1">
              <a:lnSpc>
                <a:spcPct val="120000"/>
              </a:lnSpc>
              <a:spcBef>
                <a:spcPct val="50000"/>
              </a:spcBef>
            </a:pPr>
            <a:r>
              <a:rPr lang="en-US" altLang="en-US" dirty="0" smtClean="0"/>
              <a:t>Balance the </a:t>
            </a:r>
            <a:r>
              <a:rPr lang="en-US" altLang="en-US" b="1" dirty="0" smtClean="0">
                <a:solidFill>
                  <a:srgbClr val="FF0000"/>
                </a:solidFill>
              </a:rPr>
              <a:t>cost</a:t>
            </a:r>
            <a:r>
              <a:rPr lang="en-US" altLang="en-US" dirty="0" smtClean="0">
                <a:solidFill>
                  <a:srgbClr val="FF0000"/>
                </a:solidFill>
              </a:rPr>
              <a:t> </a:t>
            </a:r>
            <a:r>
              <a:rPr lang="en-US" altLang="en-US" dirty="0" smtClean="0"/>
              <a:t>of the memory system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4"/>
          <p:cNvSpPr>
            <a:spLocks noGrp="1" noChangeArrowheads="1"/>
          </p:cNvSpPr>
          <p:nvPr>
            <p:ph type="title"/>
          </p:nvPr>
        </p:nvSpPr>
        <p:spPr/>
        <p:txBody>
          <a:bodyPr/>
          <a:lstStyle/>
          <a:p>
            <a:pPr eaLnBrk="1" hangingPunct="1"/>
            <a:r>
              <a:rPr lang="en-US" altLang="en-US" smtClean="0"/>
              <a:t>Cache Memories in the Datapath</a:t>
            </a:r>
          </a:p>
        </p:txBody>
      </p:sp>
      <p:sp>
        <p:nvSpPr>
          <p:cNvPr id="229" name="Text Box 108"/>
          <p:cNvSpPr txBox="1">
            <a:spLocks noChangeArrowheads="1"/>
          </p:cNvSpPr>
          <p:nvPr/>
        </p:nvSpPr>
        <p:spPr bwMode="auto">
          <a:xfrm>
            <a:off x="2795078" y="4545014"/>
            <a:ext cx="3995077" cy="7381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144" rIns="9144" bIns="9144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a:t>I-Cache miss or D-Cache miss causes pipeline to stall</a:t>
            </a:r>
          </a:p>
        </p:txBody>
      </p:sp>
      <p:grpSp>
        <p:nvGrpSpPr>
          <p:cNvPr id="17" name="Group 16"/>
          <p:cNvGrpSpPr/>
          <p:nvPr/>
        </p:nvGrpSpPr>
        <p:grpSpPr>
          <a:xfrm>
            <a:off x="272480" y="1160749"/>
            <a:ext cx="9400044" cy="4940015"/>
            <a:chOff x="119373" y="1160748"/>
            <a:chExt cx="8676964" cy="4940015"/>
          </a:xfrm>
        </p:grpSpPr>
        <p:sp>
          <p:nvSpPr>
            <p:cNvPr id="24616" name="Line 41"/>
            <p:cNvSpPr>
              <a:spLocks noChangeShapeType="1"/>
            </p:cNvSpPr>
            <p:nvPr/>
          </p:nvSpPr>
          <p:spPr bwMode="auto">
            <a:xfrm flipV="1">
              <a:off x="4716463" y="3375025"/>
              <a:ext cx="15478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78" name="Line 19"/>
            <p:cNvSpPr>
              <a:spLocks noChangeShapeType="1"/>
            </p:cNvSpPr>
            <p:nvPr/>
          </p:nvSpPr>
          <p:spPr bwMode="auto">
            <a:xfrm>
              <a:off x="8101013" y="2384218"/>
              <a:ext cx="287337"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4580" name="Freeform 153"/>
            <p:cNvSpPr>
              <a:spLocks/>
            </p:cNvSpPr>
            <p:nvPr/>
          </p:nvSpPr>
          <p:spPr bwMode="auto">
            <a:xfrm rot="-5400000">
              <a:off x="1788624" y="1836362"/>
              <a:ext cx="1061205" cy="107948"/>
            </a:xfrm>
            <a:custGeom>
              <a:avLst/>
              <a:gdLst>
                <a:gd name="T0" fmla="*/ 0 w 144"/>
                <a:gd name="T1" fmla="*/ 0 h 950"/>
                <a:gd name="T2" fmla="*/ 0 w 144"/>
                <a:gd name="T3" fmla="*/ 2147483647 h 950"/>
                <a:gd name="T4" fmla="*/ 2147483647 w 144"/>
                <a:gd name="T5" fmla="*/ 2147483647 h 950"/>
                <a:gd name="T6" fmla="*/ 0 60000 65536"/>
                <a:gd name="T7" fmla="*/ 0 60000 65536"/>
                <a:gd name="T8" fmla="*/ 0 60000 65536"/>
              </a:gdLst>
              <a:ahLst/>
              <a:cxnLst>
                <a:cxn ang="T6">
                  <a:pos x="T0" y="T1"/>
                </a:cxn>
                <a:cxn ang="T7">
                  <a:pos x="T2" y="T3"/>
                </a:cxn>
                <a:cxn ang="T8">
                  <a:pos x="T4" y="T5"/>
                </a:cxn>
              </a:cxnLst>
              <a:rect l="0" t="0" r="r" b="b"/>
              <a:pathLst>
                <a:path w="144" h="950">
                  <a:moveTo>
                    <a:pt x="0" y="0"/>
                  </a:moveTo>
                  <a:lnTo>
                    <a:pt x="0" y="950"/>
                  </a:lnTo>
                  <a:lnTo>
                    <a:pt x="144" y="950"/>
                  </a:lnTo>
                </a:path>
              </a:pathLst>
            </a:custGeom>
            <a:noFill/>
            <a:ln w="508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581" name="Freeform 153"/>
            <p:cNvSpPr>
              <a:spLocks/>
            </p:cNvSpPr>
            <p:nvPr/>
          </p:nvSpPr>
          <p:spPr bwMode="auto">
            <a:xfrm rot="16200000" flipH="1">
              <a:off x="1804082" y="2877344"/>
              <a:ext cx="1030288" cy="107949"/>
            </a:xfrm>
            <a:custGeom>
              <a:avLst/>
              <a:gdLst>
                <a:gd name="T0" fmla="*/ 0 w 144"/>
                <a:gd name="T1" fmla="*/ 0 h 950"/>
                <a:gd name="T2" fmla="*/ 0 w 144"/>
                <a:gd name="T3" fmla="*/ 2147483647 h 950"/>
                <a:gd name="T4" fmla="*/ 2147483647 w 144"/>
                <a:gd name="T5" fmla="*/ 2147483647 h 950"/>
                <a:gd name="T6" fmla="*/ 0 60000 65536"/>
                <a:gd name="T7" fmla="*/ 0 60000 65536"/>
                <a:gd name="T8" fmla="*/ 0 60000 65536"/>
              </a:gdLst>
              <a:ahLst/>
              <a:cxnLst>
                <a:cxn ang="T6">
                  <a:pos x="T0" y="T1"/>
                </a:cxn>
                <a:cxn ang="T7">
                  <a:pos x="T2" y="T3"/>
                </a:cxn>
                <a:cxn ang="T8">
                  <a:pos x="T4" y="T5"/>
                </a:cxn>
              </a:cxnLst>
              <a:rect l="0" t="0" r="r" b="b"/>
              <a:pathLst>
                <a:path w="144" h="950">
                  <a:moveTo>
                    <a:pt x="0" y="0"/>
                  </a:moveTo>
                  <a:lnTo>
                    <a:pt x="0" y="950"/>
                  </a:lnTo>
                  <a:lnTo>
                    <a:pt x="144" y="950"/>
                  </a:lnTo>
                </a:path>
              </a:pathLst>
            </a:custGeom>
            <a:noFill/>
            <a:ln w="508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203" name="Straight Connector 202"/>
            <p:cNvCxnSpPr/>
            <p:nvPr/>
          </p:nvCxnSpPr>
          <p:spPr bwMode="auto">
            <a:xfrm>
              <a:off x="722201" y="2952750"/>
              <a:ext cx="1588" cy="10445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24584" name="Line 41"/>
            <p:cNvSpPr>
              <a:spLocks noChangeShapeType="1"/>
            </p:cNvSpPr>
            <p:nvPr/>
          </p:nvSpPr>
          <p:spPr bwMode="auto">
            <a:xfrm flipV="1">
              <a:off x="6438900" y="3376613"/>
              <a:ext cx="1958975" cy="15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8" name="Freeform 127"/>
            <p:cNvSpPr/>
            <p:nvPr/>
          </p:nvSpPr>
          <p:spPr bwMode="auto">
            <a:xfrm>
              <a:off x="260350" y="2705100"/>
              <a:ext cx="8228013" cy="1292225"/>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24586" name="Freeform 123"/>
            <p:cNvSpPr>
              <a:spLocks/>
            </p:cNvSpPr>
            <p:nvPr/>
          </p:nvSpPr>
          <p:spPr bwMode="auto">
            <a:xfrm>
              <a:off x="3528900" y="2389188"/>
              <a:ext cx="5267437" cy="1473200"/>
            </a:xfrm>
            <a:custGeom>
              <a:avLst/>
              <a:gdLst>
                <a:gd name="T0" fmla="*/ 2147483647 w 10011"/>
                <a:gd name="T1" fmla="*/ 0 h 10000"/>
                <a:gd name="T2" fmla="*/ 2147483647 w 10011"/>
                <a:gd name="T3" fmla="*/ 0 h 10000"/>
                <a:gd name="T4" fmla="*/ 2147483647 w 10011"/>
                <a:gd name="T5" fmla="*/ 2147483647 h 10000"/>
                <a:gd name="T6" fmla="*/ 2147483647 w 10011"/>
                <a:gd name="T7" fmla="*/ 2147483647 h 10000"/>
                <a:gd name="T8" fmla="*/ 2147483647 w 10011"/>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11" h="10000">
                  <a:moveTo>
                    <a:pt x="9440" y="0"/>
                  </a:moveTo>
                  <a:lnTo>
                    <a:pt x="10011" y="0"/>
                  </a:lnTo>
                  <a:lnTo>
                    <a:pt x="10011" y="10000"/>
                  </a:lnTo>
                  <a:lnTo>
                    <a:pt x="11" y="10000"/>
                  </a:lnTo>
                  <a:cubicBezTo>
                    <a:pt x="11" y="8241"/>
                    <a:pt x="-7" y="7191"/>
                    <a:pt x="2" y="4521"/>
                  </a:cubicBezTo>
                </a:path>
              </a:pathLst>
            </a:custGeom>
            <a:noFill/>
            <a:ln w="5080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cxnSp>
          <p:nvCxnSpPr>
            <p:cNvPr id="15515" name="Straight Arrow Connector 15514"/>
            <p:cNvCxnSpPr>
              <a:stCxn id="24692" idx="2"/>
              <a:endCxn id="169" idx="1"/>
            </p:cNvCxnSpPr>
            <p:nvPr/>
          </p:nvCxnSpPr>
          <p:spPr bwMode="auto">
            <a:xfrm>
              <a:off x="2836799" y="3374232"/>
              <a:ext cx="1839865" cy="0"/>
            </a:xfrm>
            <a:prstGeom prst="straightConnector1">
              <a:avLst/>
            </a:prstGeom>
            <a:ln w="25400">
              <a:tailEnd type="triangle"/>
            </a:ln>
          </p:spPr>
          <p:style>
            <a:lnRef idx="1">
              <a:schemeClr val="accent4"/>
            </a:lnRef>
            <a:fillRef idx="0">
              <a:schemeClr val="accent4"/>
            </a:fillRef>
            <a:effectRef idx="0">
              <a:schemeClr val="accent4"/>
            </a:effectRef>
            <a:fontRef idx="minor">
              <a:schemeClr val="tx1"/>
            </a:fontRef>
          </p:style>
        </p:cxnSp>
        <p:cxnSp>
          <p:nvCxnSpPr>
            <p:cNvPr id="176" name="Straight Connector 175"/>
            <p:cNvCxnSpPr/>
            <p:nvPr/>
          </p:nvCxnSpPr>
          <p:spPr bwMode="auto">
            <a:xfrm>
              <a:off x="6946900" y="3027363"/>
              <a:ext cx="0" cy="97155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cxnSp>
          <p:nvCxnSpPr>
            <p:cNvPr id="173" name="Straight Connector 172"/>
            <p:cNvCxnSpPr/>
            <p:nvPr/>
          </p:nvCxnSpPr>
          <p:spPr bwMode="auto">
            <a:xfrm>
              <a:off x="6353175" y="3333750"/>
              <a:ext cx="0" cy="6635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24591" name="Rectangle 111"/>
            <p:cNvSpPr>
              <a:spLocks noChangeArrowheads="1"/>
            </p:cNvSpPr>
            <p:nvPr/>
          </p:nvSpPr>
          <p:spPr bwMode="auto">
            <a:xfrm>
              <a:off x="6848475" y="1411288"/>
              <a:ext cx="6318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altLang="en-US" sz="1000"/>
                <a:t>ALU result</a:t>
              </a:r>
            </a:p>
          </p:txBody>
        </p:sp>
        <p:sp>
          <p:nvSpPr>
            <p:cNvPr id="24592" name="Line 113"/>
            <p:cNvSpPr>
              <a:spLocks noChangeShapeType="1"/>
            </p:cNvSpPr>
            <p:nvPr/>
          </p:nvSpPr>
          <p:spPr bwMode="auto">
            <a:xfrm>
              <a:off x="7624763" y="2584450"/>
              <a:ext cx="336550" cy="4763"/>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24593" name="Group 114"/>
            <p:cNvGrpSpPr>
              <a:grpSpLocks/>
            </p:cNvGrpSpPr>
            <p:nvPr/>
          </p:nvGrpSpPr>
          <p:grpSpPr bwMode="auto">
            <a:xfrm>
              <a:off x="7670800" y="2360613"/>
              <a:ext cx="179388" cy="274637"/>
              <a:chOff x="5263" y="2534"/>
              <a:chExt cx="123" cy="173"/>
            </a:xfrm>
          </p:grpSpPr>
          <p:sp>
            <p:nvSpPr>
              <p:cNvPr id="24730" name="Line 115"/>
              <p:cNvSpPr>
                <a:spLocks noChangeShapeType="1"/>
              </p:cNvSpPr>
              <p:nvPr/>
            </p:nvSpPr>
            <p:spPr bwMode="auto">
              <a:xfrm flipH="1">
                <a:off x="5309" y="264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31" name="Rectangle 116"/>
              <p:cNvSpPr>
                <a:spLocks noChangeArrowheads="1"/>
              </p:cNvSpPr>
              <p:nvPr/>
            </p:nvSpPr>
            <p:spPr bwMode="auto">
              <a:xfrm>
                <a:off x="5263" y="2534"/>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 32</a:t>
                </a:r>
              </a:p>
            </p:txBody>
          </p:sp>
        </p:grpSp>
        <p:grpSp>
          <p:nvGrpSpPr>
            <p:cNvPr id="24594" name="Group 117"/>
            <p:cNvGrpSpPr>
              <a:grpSpLocks/>
            </p:cNvGrpSpPr>
            <p:nvPr/>
          </p:nvGrpSpPr>
          <p:grpSpPr bwMode="auto">
            <a:xfrm>
              <a:off x="7958138" y="2024063"/>
              <a:ext cx="169862" cy="704850"/>
              <a:chOff x="2514" y="1642"/>
              <a:chExt cx="116" cy="403"/>
            </a:xfrm>
          </p:grpSpPr>
          <p:sp>
            <p:nvSpPr>
              <p:cNvPr id="24726" name="AutoShape 118"/>
              <p:cNvSpPr>
                <a:spLocks noChangeArrowheads="1"/>
              </p:cNvSpPr>
              <p:nvPr/>
            </p:nvSpPr>
            <p:spPr bwMode="auto">
              <a:xfrm rot="-5400000">
                <a:off x="2371" y="1786"/>
                <a:ext cx="40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4727"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nSpc>
                    <a:spcPct val="70000"/>
                  </a:lnSpc>
                </a:pPr>
                <a:endParaRPr lang="en-US" altLang="en-US" sz="1000" b="1">
                  <a:latin typeface="Courier New" pitchFamily="49" charset="0"/>
                  <a:cs typeface="Courier New" pitchFamily="49" charset="0"/>
                </a:endParaRPr>
              </a:p>
            </p:txBody>
          </p:sp>
          <p:sp>
            <p:nvSpPr>
              <p:cNvPr id="24728" name="Rectangle 120"/>
              <p:cNvSpPr>
                <a:spLocks noChangeArrowheads="1"/>
              </p:cNvSpPr>
              <p:nvPr/>
            </p:nvSpPr>
            <p:spPr bwMode="auto">
              <a:xfrm flipH="1">
                <a:off x="2515" y="1660"/>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0</a:t>
                </a:r>
              </a:p>
            </p:txBody>
          </p:sp>
          <p:sp>
            <p:nvSpPr>
              <p:cNvPr id="24729"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1</a:t>
                </a:r>
              </a:p>
            </p:txBody>
          </p:sp>
        </p:grpSp>
        <p:sp>
          <p:nvSpPr>
            <p:cNvPr id="24595" name="Freeform 122"/>
            <p:cNvSpPr>
              <a:spLocks/>
            </p:cNvSpPr>
            <p:nvPr/>
          </p:nvSpPr>
          <p:spPr bwMode="auto">
            <a:xfrm>
              <a:off x="6559550" y="1644650"/>
              <a:ext cx="1400175" cy="703263"/>
            </a:xfrm>
            <a:custGeom>
              <a:avLst/>
              <a:gdLst>
                <a:gd name="T0" fmla="*/ 0 w 1123"/>
                <a:gd name="T1" fmla="*/ 2147483647 h 460"/>
                <a:gd name="T2" fmla="*/ 0 w 1123"/>
                <a:gd name="T3" fmla="*/ 0 h 460"/>
                <a:gd name="T4" fmla="*/ 2147483647 w 1123"/>
                <a:gd name="T5" fmla="*/ 0 h 460"/>
                <a:gd name="T6" fmla="*/ 2147483647 w 1123"/>
                <a:gd name="T7" fmla="*/ 2147483647 h 460"/>
                <a:gd name="T8" fmla="*/ 2147483647 w 1123"/>
                <a:gd name="T9" fmla="*/ 2147483647 h 460"/>
                <a:gd name="T10" fmla="*/ 0 60000 65536"/>
                <a:gd name="T11" fmla="*/ 0 60000 65536"/>
                <a:gd name="T12" fmla="*/ 0 60000 65536"/>
                <a:gd name="T13" fmla="*/ 0 60000 65536"/>
                <a:gd name="T14" fmla="*/ 0 60000 65536"/>
                <a:gd name="T15" fmla="*/ 0 w 1123"/>
                <a:gd name="T16" fmla="*/ 0 h 460"/>
                <a:gd name="T17" fmla="*/ 1123 w 1123"/>
                <a:gd name="T18" fmla="*/ 460 h 460"/>
              </a:gdLst>
              <a:ahLst/>
              <a:cxnLst>
                <a:cxn ang="T10">
                  <a:pos x="T0" y="T1"/>
                </a:cxn>
                <a:cxn ang="T11">
                  <a:pos x="T2" y="T3"/>
                </a:cxn>
                <a:cxn ang="T12">
                  <a:pos x="T4" y="T5"/>
                </a:cxn>
                <a:cxn ang="T13">
                  <a:pos x="T6" y="T7"/>
                </a:cxn>
                <a:cxn ang="T14">
                  <a:pos x="T8" y="T9"/>
                </a:cxn>
              </a:cxnLst>
              <a:rect l="T15" t="T16" r="T17" b="T18"/>
              <a:pathLst>
                <a:path w="1123" h="460">
                  <a:moveTo>
                    <a:pt x="0" y="460"/>
                  </a:moveTo>
                  <a:lnTo>
                    <a:pt x="0" y="0"/>
                  </a:lnTo>
                  <a:lnTo>
                    <a:pt x="950" y="0"/>
                  </a:lnTo>
                  <a:lnTo>
                    <a:pt x="950" y="316"/>
                  </a:lnTo>
                  <a:lnTo>
                    <a:pt x="1123" y="316"/>
                  </a:lnTo>
                </a:path>
              </a:pathLst>
            </a:custGeom>
            <a:noFill/>
            <a:ln w="5080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24596" name="Group 8"/>
            <p:cNvGrpSpPr>
              <a:grpSpLocks/>
            </p:cNvGrpSpPr>
            <p:nvPr/>
          </p:nvGrpSpPr>
          <p:grpSpPr bwMode="auto">
            <a:xfrm>
              <a:off x="6769100" y="1787525"/>
              <a:ext cx="855663" cy="1281113"/>
              <a:chOff x="6099436" y="4142700"/>
              <a:chExt cx="855001" cy="1282573"/>
            </a:xfrm>
          </p:grpSpPr>
          <p:grpSp>
            <p:nvGrpSpPr>
              <p:cNvPr id="24720" name="Group 7"/>
              <p:cNvGrpSpPr>
                <a:grpSpLocks/>
              </p:cNvGrpSpPr>
              <p:nvPr/>
            </p:nvGrpSpPr>
            <p:grpSpPr bwMode="auto">
              <a:xfrm>
                <a:off x="6099436" y="4142700"/>
                <a:ext cx="855001" cy="1279223"/>
                <a:chOff x="4473" y="1613"/>
                <a:chExt cx="692" cy="806"/>
              </a:xfrm>
            </p:grpSpPr>
            <p:sp>
              <p:nvSpPr>
                <p:cNvPr id="24722" name="Text Box 8"/>
                <p:cNvSpPr txBox="1">
                  <a:spLocks noChangeArrowheads="1"/>
                </p:cNvSpPr>
                <p:nvPr/>
              </p:nvSpPr>
              <p:spPr bwMode="auto">
                <a:xfrm>
                  <a:off x="4473" y="1613"/>
                  <a:ext cx="692" cy="806"/>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ts val="1000"/>
                    </a:spcBef>
                  </a:pPr>
                  <a:endParaRPr lang="en-US" altLang="en-US" sz="800" b="1" dirty="0" smtClean="0"/>
                </a:p>
                <a:p>
                  <a:pPr algn="ctr" eaLnBrk="1" hangingPunct="1">
                    <a:spcBef>
                      <a:spcPts val="0"/>
                    </a:spcBef>
                  </a:pPr>
                  <a:r>
                    <a:rPr lang="en-US" altLang="en-US" sz="1200" b="1" dirty="0" smtClean="0"/>
                    <a:t>D-Cache</a:t>
                  </a:r>
                  <a:endParaRPr lang="en-US" altLang="en-US" sz="1200" b="1" dirty="0"/>
                </a:p>
              </p:txBody>
            </p:sp>
            <p:sp>
              <p:nvSpPr>
                <p:cNvPr id="24723" name="Rectangle 9"/>
                <p:cNvSpPr>
                  <a:spLocks noChangeArrowheads="1"/>
                </p:cNvSpPr>
                <p:nvPr/>
              </p:nvSpPr>
              <p:spPr bwMode="auto">
                <a:xfrm>
                  <a:off x="4473" y="1901"/>
                  <a:ext cx="44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a:t> Address</a:t>
                  </a:r>
                </a:p>
              </p:txBody>
            </p:sp>
            <p:sp>
              <p:nvSpPr>
                <p:cNvPr id="24724" name="Rectangle 10"/>
                <p:cNvSpPr>
                  <a:spLocks noChangeArrowheads="1"/>
                </p:cNvSpPr>
                <p:nvPr/>
              </p:nvSpPr>
              <p:spPr bwMode="auto">
                <a:xfrm>
                  <a:off x="4502" y="2202"/>
                  <a:ext cx="4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dirty="0" err="1"/>
                    <a:t>Data_in</a:t>
                  </a:r>
                  <a:endParaRPr lang="en-US" altLang="en-US" sz="1000" dirty="0"/>
                </a:p>
              </p:txBody>
            </p:sp>
            <p:sp>
              <p:nvSpPr>
                <p:cNvPr id="24725" name="Rectangle 11"/>
                <p:cNvSpPr>
                  <a:spLocks noChangeArrowheads="1"/>
                </p:cNvSpPr>
                <p:nvPr/>
              </p:nvSpPr>
              <p:spPr bwMode="auto">
                <a:xfrm>
                  <a:off x="4703" y="2015"/>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sz="1000"/>
                    <a:t>Data_out</a:t>
                  </a:r>
                </a:p>
              </p:txBody>
            </p:sp>
          </p:grpSp>
          <p:sp>
            <p:nvSpPr>
              <p:cNvPr id="132" name="Isosceles Triangle 131"/>
              <p:cNvSpPr/>
              <p:nvPr/>
            </p:nvSpPr>
            <p:spPr bwMode="auto">
              <a:xfrm>
                <a:off x="6232683" y="5379183"/>
                <a:ext cx="87245" cy="46090"/>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
          <p:nvSpPr>
            <p:cNvPr id="24597" name="Line 19"/>
            <p:cNvSpPr>
              <a:spLocks noChangeShapeType="1"/>
            </p:cNvSpPr>
            <p:nvPr/>
          </p:nvSpPr>
          <p:spPr bwMode="auto">
            <a:xfrm flipV="1">
              <a:off x="6446838" y="2347913"/>
              <a:ext cx="314325"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24598" name="Group 114"/>
            <p:cNvGrpSpPr>
              <a:grpSpLocks/>
            </p:cNvGrpSpPr>
            <p:nvPr/>
          </p:nvGrpSpPr>
          <p:grpSpPr bwMode="auto">
            <a:xfrm>
              <a:off x="7497763" y="1416050"/>
              <a:ext cx="179387" cy="274638"/>
              <a:chOff x="5263" y="2534"/>
              <a:chExt cx="123" cy="173"/>
            </a:xfrm>
          </p:grpSpPr>
          <p:sp>
            <p:nvSpPr>
              <p:cNvPr id="24718" name="Line 115"/>
              <p:cNvSpPr>
                <a:spLocks noChangeShapeType="1"/>
              </p:cNvSpPr>
              <p:nvPr/>
            </p:nvSpPr>
            <p:spPr bwMode="auto">
              <a:xfrm flipH="1">
                <a:off x="5309" y="264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19" name="Rectangle 116"/>
              <p:cNvSpPr>
                <a:spLocks noChangeArrowheads="1"/>
              </p:cNvSpPr>
              <p:nvPr/>
            </p:nvSpPr>
            <p:spPr bwMode="auto">
              <a:xfrm>
                <a:off x="5263" y="2534"/>
                <a:ext cx="12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 32</a:t>
                </a:r>
              </a:p>
            </p:txBody>
          </p:sp>
        </p:grpSp>
        <p:sp>
          <p:nvSpPr>
            <p:cNvPr id="24599" name="Line 19"/>
            <p:cNvSpPr>
              <a:spLocks noChangeShapeType="1"/>
            </p:cNvSpPr>
            <p:nvPr/>
          </p:nvSpPr>
          <p:spPr bwMode="auto">
            <a:xfrm flipV="1">
              <a:off x="6438900" y="2869060"/>
              <a:ext cx="330200"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55" name="Rectangle 125"/>
            <p:cNvSpPr>
              <a:spLocks noChangeArrowheads="1"/>
            </p:cNvSpPr>
            <p:nvPr/>
          </p:nvSpPr>
          <p:spPr bwMode="auto">
            <a:xfrm>
              <a:off x="6256451" y="2024063"/>
              <a:ext cx="182559" cy="586756"/>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200" dirty="0"/>
                <a:t>R</a:t>
              </a:r>
            </a:p>
          </p:txBody>
        </p:sp>
        <p:sp>
          <p:nvSpPr>
            <p:cNvPr id="156" name="Rectangle 125"/>
            <p:cNvSpPr>
              <a:spLocks noChangeArrowheads="1"/>
            </p:cNvSpPr>
            <p:nvPr/>
          </p:nvSpPr>
          <p:spPr bwMode="auto">
            <a:xfrm>
              <a:off x="6256451" y="2606675"/>
              <a:ext cx="182559" cy="586225"/>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200" dirty="0"/>
                <a:t>D</a:t>
              </a:r>
            </a:p>
          </p:txBody>
        </p:sp>
        <p:grpSp>
          <p:nvGrpSpPr>
            <p:cNvPr id="24602" name="Group 169"/>
            <p:cNvGrpSpPr>
              <a:grpSpLocks/>
            </p:cNvGrpSpPr>
            <p:nvPr/>
          </p:nvGrpSpPr>
          <p:grpSpPr bwMode="auto">
            <a:xfrm>
              <a:off x="6256338" y="3192463"/>
              <a:ext cx="182562" cy="363537"/>
              <a:chOff x="4103949" y="4985124"/>
              <a:chExt cx="182563" cy="362348"/>
            </a:xfrm>
          </p:grpSpPr>
          <p:sp>
            <p:nvSpPr>
              <p:cNvPr id="172" name="Rectangle 125"/>
              <p:cNvSpPr>
                <a:spLocks noChangeArrowheads="1"/>
              </p:cNvSpPr>
              <p:nvPr/>
            </p:nvSpPr>
            <p:spPr bwMode="auto">
              <a:xfrm>
                <a:off x="4103949" y="4985124"/>
                <a:ext cx="182563" cy="362348"/>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000" dirty="0"/>
                  <a:t>Rd3</a:t>
                </a:r>
              </a:p>
            </p:txBody>
          </p:sp>
          <p:sp>
            <p:nvSpPr>
              <p:cNvPr id="174" name="Isosceles Triangle 173"/>
              <p:cNvSpPr/>
              <p:nvPr/>
            </p:nvSpPr>
            <p:spPr bwMode="auto">
              <a:xfrm>
                <a:off x="4151574" y="5300003"/>
                <a:ext cx="87312" cy="4588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24603" name="Group 8"/>
            <p:cNvGrpSpPr>
              <a:grpSpLocks/>
            </p:cNvGrpSpPr>
            <p:nvPr/>
          </p:nvGrpSpPr>
          <p:grpSpPr bwMode="auto">
            <a:xfrm>
              <a:off x="8397875" y="2060847"/>
              <a:ext cx="182563" cy="1495152"/>
              <a:chOff x="7721116" y="3974534"/>
              <a:chExt cx="182799" cy="1494998"/>
            </a:xfrm>
          </p:grpSpPr>
          <p:sp>
            <p:nvSpPr>
              <p:cNvPr id="163" name="Rectangle 125"/>
              <p:cNvSpPr>
                <a:spLocks noChangeArrowheads="1"/>
              </p:cNvSpPr>
              <p:nvPr/>
            </p:nvSpPr>
            <p:spPr bwMode="auto">
              <a:xfrm>
                <a:off x="7721116" y="3974534"/>
                <a:ext cx="182563" cy="651961"/>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200" dirty="0" smtClean="0"/>
                  <a:t>Data</a:t>
                </a:r>
                <a:endParaRPr lang="en-US" sz="1200" dirty="0"/>
              </a:p>
            </p:txBody>
          </p:sp>
          <p:grpSp>
            <p:nvGrpSpPr>
              <p:cNvPr id="24713" name="Group 174"/>
              <p:cNvGrpSpPr>
                <a:grpSpLocks/>
              </p:cNvGrpSpPr>
              <p:nvPr/>
            </p:nvGrpSpPr>
            <p:grpSpPr bwMode="auto">
              <a:xfrm>
                <a:off x="7721373" y="5105995"/>
                <a:ext cx="182542" cy="363537"/>
                <a:chOff x="4103949" y="4985124"/>
                <a:chExt cx="182563" cy="362348"/>
              </a:xfrm>
            </p:grpSpPr>
            <p:sp>
              <p:nvSpPr>
                <p:cNvPr id="177" name="Rectangle 125"/>
                <p:cNvSpPr>
                  <a:spLocks noChangeArrowheads="1"/>
                </p:cNvSpPr>
                <p:nvPr/>
              </p:nvSpPr>
              <p:spPr bwMode="auto">
                <a:xfrm>
                  <a:off x="4103949" y="4985124"/>
                  <a:ext cx="182563" cy="362348"/>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000" dirty="0"/>
                    <a:t>Rd4</a:t>
                  </a:r>
                </a:p>
              </p:txBody>
            </p:sp>
            <p:sp>
              <p:nvSpPr>
                <p:cNvPr id="178" name="Isosceles Triangle 177"/>
                <p:cNvSpPr/>
                <p:nvPr/>
              </p:nvSpPr>
              <p:spPr bwMode="auto">
                <a:xfrm>
                  <a:off x="4151384" y="5300008"/>
                  <a:ext cx="87436" cy="45883"/>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sp>
          <p:nvSpPr>
            <p:cNvPr id="24604" name="Line 30"/>
            <p:cNvSpPr>
              <a:spLocks noChangeShapeType="1"/>
            </p:cNvSpPr>
            <p:nvPr/>
          </p:nvSpPr>
          <p:spPr bwMode="auto">
            <a:xfrm flipV="1">
              <a:off x="4497276" y="2781300"/>
              <a:ext cx="179388"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4606" name="Line 19"/>
            <p:cNvSpPr>
              <a:spLocks noChangeShapeType="1"/>
            </p:cNvSpPr>
            <p:nvPr/>
          </p:nvSpPr>
          <p:spPr bwMode="auto">
            <a:xfrm flipV="1">
              <a:off x="5902325" y="2347913"/>
              <a:ext cx="354013"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24607" name="Group 20"/>
            <p:cNvGrpSpPr>
              <a:grpSpLocks/>
            </p:cNvGrpSpPr>
            <p:nvPr/>
          </p:nvGrpSpPr>
          <p:grpSpPr bwMode="auto">
            <a:xfrm>
              <a:off x="5197400" y="2951008"/>
              <a:ext cx="166688" cy="257175"/>
              <a:chOff x="4375" y="2401"/>
              <a:chExt cx="114" cy="162"/>
            </a:xfrm>
          </p:grpSpPr>
          <p:sp>
            <p:nvSpPr>
              <p:cNvPr id="24710" name="Line 21"/>
              <p:cNvSpPr>
                <a:spLocks noChangeShapeType="1"/>
              </p:cNvSpPr>
              <p:nvPr/>
            </p:nvSpPr>
            <p:spPr bwMode="auto">
              <a:xfrm flipH="1">
                <a:off x="4419" y="250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711" name="Rectangle 22"/>
              <p:cNvSpPr>
                <a:spLocks noChangeArrowheads="1"/>
              </p:cNvSpPr>
              <p:nvPr/>
            </p:nvSpPr>
            <p:spPr bwMode="auto">
              <a:xfrm>
                <a:off x="4375" y="240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 32</a:t>
                </a:r>
              </a:p>
            </p:txBody>
          </p:sp>
        </p:grpSp>
        <p:grpSp>
          <p:nvGrpSpPr>
            <p:cNvPr id="24608" name="Group 9"/>
            <p:cNvGrpSpPr>
              <a:grpSpLocks/>
            </p:cNvGrpSpPr>
            <p:nvPr/>
          </p:nvGrpSpPr>
          <p:grpSpPr bwMode="auto">
            <a:xfrm>
              <a:off x="5480050" y="1787525"/>
              <a:ext cx="422275" cy="1090614"/>
              <a:chOff x="5180177" y="3960180"/>
              <a:chExt cx="421879" cy="1333280"/>
            </a:xfrm>
          </p:grpSpPr>
          <p:sp>
            <p:nvSpPr>
              <p:cNvPr id="24708" name="Freeform 23"/>
              <p:cNvSpPr>
                <a:spLocks/>
              </p:cNvSpPr>
              <p:nvPr/>
            </p:nvSpPr>
            <p:spPr bwMode="auto">
              <a:xfrm rot="-5400000">
                <a:off x="4724477" y="4415880"/>
                <a:ext cx="1333280" cy="421879"/>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24709" name="Rectangle 24"/>
              <p:cNvSpPr>
                <a:spLocks noChangeArrowheads="1"/>
              </p:cNvSpPr>
              <p:nvPr/>
            </p:nvSpPr>
            <p:spPr bwMode="auto">
              <a:xfrm>
                <a:off x="5243898" y="4189029"/>
                <a:ext cx="351566" cy="88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grpSp>
        <p:grpSp>
          <p:nvGrpSpPr>
            <p:cNvPr id="24609" name="Group 6"/>
            <p:cNvGrpSpPr>
              <a:grpSpLocks/>
            </p:cNvGrpSpPr>
            <p:nvPr/>
          </p:nvGrpSpPr>
          <p:grpSpPr bwMode="auto">
            <a:xfrm>
              <a:off x="5172075" y="1722438"/>
              <a:ext cx="168275" cy="266700"/>
              <a:chOff x="4871777" y="2765897"/>
              <a:chExt cx="168275" cy="266700"/>
            </a:xfrm>
          </p:grpSpPr>
          <p:sp>
            <p:nvSpPr>
              <p:cNvPr id="24706" name="Rectangle 27"/>
              <p:cNvSpPr>
                <a:spLocks noChangeArrowheads="1"/>
              </p:cNvSpPr>
              <p:nvPr/>
            </p:nvSpPr>
            <p:spPr bwMode="auto">
              <a:xfrm>
                <a:off x="4871777" y="2765897"/>
                <a:ext cx="1682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 32</a:t>
                </a:r>
              </a:p>
            </p:txBody>
          </p:sp>
          <p:sp>
            <p:nvSpPr>
              <p:cNvPr id="24707" name="Line 28"/>
              <p:cNvSpPr>
                <a:spLocks noChangeShapeType="1"/>
              </p:cNvSpPr>
              <p:nvPr/>
            </p:nvSpPr>
            <p:spPr bwMode="auto">
              <a:xfrm flipH="1">
                <a:off x="4947977" y="2940522"/>
                <a:ext cx="42863"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4610" name="Line 30"/>
            <p:cNvSpPr>
              <a:spLocks noChangeShapeType="1"/>
            </p:cNvSpPr>
            <p:nvPr/>
          </p:nvSpPr>
          <p:spPr bwMode="auto">
            <a:xfrm flipV="1">
              <a:off x="5219700" y="2744788"/>
              <a:ext cx="252413"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4611" name="Line 95"/>
            <p:cNvSpPr>
              <a:spLocks noChangeShapeType="1"/>
            </p:cNvSpPr>
            <p:nvPr/>
          </p:nvSpPr>
          <p:spPr bwMode="auto">
            <a:xfrm flipV="1">
              <a:off x="4716463" y="1943100"/>
              <a:ext cx="760412"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cxnSp>
          <p:nvCxnSpPr>
            <p:cNvPr id="171" name="Straight Connector 170"/>
            <p:cNvCxnSpPr>
              <a:stCxn id="159" idx="2"/>
            </p:cNvCxnSpPr>
            <p:nvPr/>
          </p:nvCxnSpPr>
          <p:spPr bwMode="auto">
            <a:xfrm>
              <a:off x="4768739" y="1595438"/>
              <a:ext cx="0" cy="240188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51" name="Rectangle 125"/>
            <p:cNvSpPr>
              <a:spLocks noChangeArrowheads="1"/>
            </p:cNvSpPr>
            <p:nvPr/>
          </p:nvSpPr>
          <p:spPr bwMode="auto">
            <a:xfrm>
              <a:off x="4677690" y="1649260"/>
              <a:ext cx="182384" cy="657866"/>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200" dirty="0"/>
                <a:t>A</a:t>
              </a:r>
            </a:p>
          </p:txBody>
        </p:sp>
        <p:sp>
          <p:nvSpPr>
            <p:cNvPr id="153" name="Rectangle 125"/>
            <p:cNvSpPr>
              <a:spLocks noChangeArrowheads="1"/>
            </p:cNvSpPr>
            <p:nvPr/>
          </p:nvSpPr>
          <p:spPr bwMode="auto">
            <a:xfrm>
              <a:off x="4677689" y="2420292"/>
              <a:ext cx="182385" cy="657866"/>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200" dirty="0"/>
                <a:t>B</a:t>
              </a:r>
            </a:p>
          </p:txBody>
        </p:sp>
        <p:grpSp>
          <p:nvGrpSpPr>
            <p:cNvPr id="24615" name="Group 2"/>
            <p:cNvGrpSpPr>
              <a:grpSpLocks/>
            </p:cNvGrpSpPr>
            <p:nvPr/>
          </p:nvGrpSpPr>
          <p:grpSpPr bwMode="auto">
            <a:xfrm>
              <a:off x="4676664" y="3192463"/>
              <a:ext cx="182562" cy="363537"/>
              <a:chOff x="4103949" y="4985124"/>
              <a:chExt cx="182563" cy="362348"/>
            </a:xfrm>
          </p:grpSpPr>
          <p:sp>
            <p:nvSpPr>
              <p:cNvPr id="169" name="Rectangle 125"/>
              <p:cNvSpPr>
                <a:spLocks noChangeArrowheads="1"/>
              </p:cNvSpPr>
              <p:nvPr/>
            </p:nvSpPr>
            <p:spPr bwMode="auto">
              <a:xfrm>
                <a:off x="4103949" y="4985124"/>
                <a:ext cx="182563" cy="362348"/>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000" dirty="0"/>
                  <a:t>Rd2</a:t>
                </a:r>
              </a:p>
            </p:txBody>
          </p:sp>
          <p:sp>
            <p:nvSpPr>
              <p:cNvPr id="158" name="Isosceles Triangle 157"/>
              <p:cNvSpPr/>
              <p:nvPr/>
            </p:nvSpPr>
            <p:spPr bwMode="auto">
              <a:xfrm>
                <a:off x="4151574" y="5300003"/>
                <a:ext cx="87312" cy="4588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
          <p:nvSpPr>
            <p:cNvPr id="24617" name="Line 30"/>
            <p:cNvSpPr>
              <a:spLocks noChangeShapeType="1"/>
            </p:cNvSpPr>
            <p:nvPr/>
          </p:nvSpPr>
          <p:spPr bwMode="auto">
            <a:xfrm flipV="1">
              <a:off x="4460764" y="1952625"/>
              <a:ext cx="215900"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88" name="Freeform 187"/>
            <p:cNvSpPr/>
            <p:nvPr/>
          </p:nvSpPr>
          <p:spPr bwMode="auto">
            <a:xfrm flipV="1">
              <a:off x="3752739" y="1722438"/>
              <a:ext cx="565150" cy="369887"/>
            </a:xfrm>
            <a:custGeom>
              <a:avLst/>
              <a:gdLst>
                <a:gd name="connsiteX0" fmla="*/ 0 w 453224"/>
                <a:gd name="connsiteY0" fmla="*/ 0 h 1347746"/>
                <a:gd name="connsiteX1" fmla="*/ 202758 w 453224"/>
                <a:gd name="connsiteY1" fmla="*/ 0 h 1347746"/>
                <a:gd name="connsiteX2" fmla="*/ 206733 w 453224"/>
                <a:gd name="connsiteY2" fmla="*/ 1347746 h 1347746"/>
                <a:gd name="connsiteX3" fmla="*/ 453224 w 453224"/>
                <a:gd name="connsiteY3" fmla="*/ 1347746 h 1347746"/>
                <a:gd name="connsiteX0" fmla="*/ 0 w 453224"/>
                <a:gd name="connsiteY0" fmla="*/ 0 h 1347746"/>
                <a:gd name="connsiteX1" fmla="*/ 311492 w 453224"/>
                <a:gd name="connsiteY1" fmla="*/ 0 h 1347746"/>
                <a:gd name="connsiteX2" fmla="*/ 206733 w 453224"/>
                <a:gd name="connsiteY2" fmla="*/ 1347746 h 1347746"/>
                <a:gd name="connsiteX3" fmla="*/ 453224 w 453224"/>
                <a:gd name="connsiteY3" fmla="*/ 1347746 h 1347746"/>
                <a:gd name="connsiteX0" fmla="*/ 0 w 453224"/>
                <a:gd name="connsiteY0" fmla="*/ 0 h 1400648"/>
                <a:gd name="connsiteX1" fmla="*/ 311492 w 453224"/>
                <a:gd name="connsiteY1" fmla="*/ 0 h 1400648"/>
                <a:gd name="connsiteX2" fmla="*/ 264893 w 453224"/>
                <a:gd name="connsiteY2" fmla="*/ 1400648 h 1400648"/>
                <a:gd name="connsiteX3" fmla="*/ 453224 w 453224"/>
                <a:gd name="connsiteY3" fmla="*/ 1347746 h 1400648"/>
                <a:gd name="connsiteX0" fmla="*/ 0 w 453224"/>
                <a:gd name="connsiteY0" fmla="*/ 0 h 1400648"/>
                <a:gd name="connsiteX1" fmla="*/ 276090 w 453224"/>
                <a:gd name="connsiteY1" fmla="*/ 0 h 1400648"/>
                <a:gd name="connsiteX2" fmla="*/ 264893 w 453224"/>
                <a:gd name="connsiteY2" fmla="*/ 1400648 h 1400648"/>
                <a:gd name="connsiteX3" fmla="*/ 453224 w 453224"/>
                <a:gd name="connsiteY3" fmla="*/ 1347746 h 1400648"/>
                <a:gd name="connsiteX0" fmla="*/ 0 w 453224"/>
                <a:gd name="connsiteY0" fmla="*/ 0 h 1400648"/>
                <a:gd name="connsiteX1" fmla="*/ 263447 w 453224"/>
                <a:gd name="connsiteY1" fmla="*/ 0 h 1400648"/>
                <a:gd name="connsiteX2" fmla="*/ 264893 w 453224"/>
                <a:gd name="connsiteY2" fmla="*/ 1400648 h 1400648"/>
                <a:gd name="connsiteX3" fmla="*/ 453224 w 453224"/>
                <a:gd name="connsiteY3" fmla="*/ 1347746 h 1400648"/>
                <a:gd name="connsiteX0" fmla="*/ 0 w 453224"/>
                <a:gd name="connsiteY0" fmla="*/ 0 h 1374199"/>
                <a:gd name="connsiteX1" fmla="*/ 263447 w 453224"/>
                <a:gd name="connsiteY1" fmla="*/ 0 h 1374199"/>
                <a:gd name="connsiteX2" fmla="*/ 229491 w 453224"/>
                <a:gd name="connsiteY2" fmla="*/ 1374199 h 1374199"/>
                <a:gd name="connsiteX3" fmla="*/ 453224 w 453224"/>
                <a:gd name="connsiteY3" fmla="*/ 1347746 h 1374199"/>
                <a:gd name="connsiteX0" fmla="*/ 0 w 453224"/>
                <a:gd name="connsiteY0" fmla="*/ 0 h 1374199"/>
                <a:gd name="connsiteX1" fmla="*/ 238161 w 453224"/>
                <a:gd name="connsiteY1" fmla="*/ 0 h 1374199"/>
                <a:gd name="connsiteX2" fmla="*/ 229491 w 453224"/>
                <a:gd name="connsiteY2" fmla="*/ 1374199 h 1374199"/>
                <a:gd name="connsiteX3" fmla="*/ 453224 w 453224"/>
                <a:gd name="connsiteY3" fmla="*/ 1347746 h 1374199"/>
                <a:gd name="connsiteX0" fmla="*/ 0 w 453224"/>
                <a:gd name="connsiteY0" fmla="*/ 0 h 1374199"/>
                <a:gd name="connsiteX1" fmla="*/ 230575 w 453224"/>
                <a:gd name="connsiteY1" fmla="*/ 0 h 1374199"/>
                <a:gd name="connsiteX2" fmla="*/ 229491 w 453224"/>
                <a:gd name="connsiteY2" fmla="*/ 1374199 h 1374199"/>
                <a:gd name="connsiteX3" fmla="*/ 453224 w 453224"/>
                <a:gd name="connsiteY3" fmla="*/ 1347746 h 1374199"/>
                <a:gd name="connsiteX0" fmla="*/ 0 w 453224"/>
                <a:gd name="connsiteY0" fmla="*/ 0 h 1347745"/>
                <a:gd name="connsiteX1" fmla="*/ 230575 w 453224"/>
                <a:gd name="connsiteY1" fmla="*/ 0 h 1347745"/>
                <a:gd name="connsiteX2" fmla="*/ 219377 w 453224"/>
                <a:gd name="connsiteY2" fmla="*/ 1347745 h 1347745"/>
                <a:gd name="connsiteX3" fmla="*/ 453224 w 453224"/>
                <a:gd name="connsiteY3" fmla="*/ 1347746 h 1347745"/>
                <a:gd name="connsiteX0" fmla="*/ 0 w 453224"/>
                <a:gd name="connsiteY0" fmla="*/ 0 h 1347745"/>
                <a:gd name="connsiteX1" fmla="*/ 222989 w 453224"/>
                <a:gd name="connsiteY1" fmla="*/ 0 h 1347745"/>
                <a:gd name="connsiteX2" fmla="*/ 219377 w 453224"/>
                <a:gd name="connsiteY2" fmla="*/ 1347745 h 1347745"/>
                <a:gd name="connsiteX3" fmla="*/ 453224 w 453224"/>
                <a:gd name="connsiteY3" fmla="*/ 1347746 h 1347745"/>
                <a:gd name="connsiteX0" fmla="*/ 0 w 453224"/>
                <a:gd name="connsiteY0" fmla="*/ 0 h 1347745"/>
                <a:gd name="connsiteX1" fmla="*/ 220460 w 453224"/>
                <a:gd name="connsiteY1" fmla="*/ 0 h 1347745"/>
                <a:gd name="connsiteX2" fmla="*/ 219377 w 453224"/>
                <a:gd name="connsiteY2" fmla="*/ 1347745 h 1347745"/>
                <a:gd name="connsiteX3" fmla="*/ 453224 w 453224"/>
                <a:gd name="connsiteY3" fmla="*/ 1347746 h 1347745"/>
                <a:gd name="connsiteX0" fmla="*/ 0 w 453224"/>
                <a:gd name="connsiteY0" fmla="*/ 18174 h 1365919"/>
                <a:gd name="connsiteX1" fmla="*/ 225517 w 453224"/>
                <a:gd name="connsiteY1" fmla="*/ 0 h 1365919"/>
                <a:gd name="connsiteX2" fmla="*/ 219377 w 453224"/>
                <a:gd name="connsiteY2" fmla="*/ 1365919 h 1365919"/>
                <a:gd name="connsiteX3" fmla="*/ 453224 w 453224"/>
                <a:gd name="connsiteY3" fmla="*/ 1365920 h 1365919"/>
                <a:gd name="connsiteX0" fmla="*/ 0 w 453224"/>
                <a:gd name="connsiteY0" fmla="*/ 18174 h 1365919"/>
                <a:gd name="connsiteX1" fmla="*/ 220460 w 453224"/>
                <a:gd name="connsiteY1" fmla="*/ 0 h 1365919"/>
                <a:gd name="connsiteX2" fmla="*/ 219377 w 453224"/>
                <a:gd name="connsiteY2" fmla="*/ 1365919 h 1365919"/>
                <a:gd name="connsiteX3" fmla="*/ 453224 w 453224"/>
                <a:gd name="connsiteY3" fmla="*/ 1365920 h 1365919"/>
                <a:gd name="connsiteX0" fmla="*/ 0 w 453224"/>
                <a:gd name="connsiteY0" fmla="*/ 977 h 1348722"/>
                <a:gd name="connsiteX1" fmla="*/ 146222 w 453224"/>
                <a:gd name="connsiteY1" fmla="*/ 13246 h 1348722"/>
                <a:gd name="connsiteX2" fmla="*/ 219377 w 453224"/>
                <a:gd name="connsiteY2" fmla="*/ 1348722 h 1348722"/>
                <a:gd name="connsiteX3" fmla="*/ 453224 w 453224"/>
                <a:gd name="connsiteY3" fmla="*/ 1348723 h 1348722"/>
                <a:gd name="connsiteX0" fmla="*/ 0 w 453224"/>
                <a:gd name="connsiteY0" fmla="*/ 977 h 1348722"/>
                <a:gd name="connsiteX1" fmla="*/ 146222 w 453224"/>
                <a:gd name="connsiteY1" fmla="*/ 13246 h 1348722"/>
                <a:gd name="connsiteX2" fmla="*/ 219377 w 453224"/>
                <a:gd name="connsiteY2" fmla="*/ 1348722 h 1348722"/>
                <a:gd name="connsiteX3" fmla="*/ 453224 w 453224"/>
                <a:gd name="connsiteY3" fmla="*/ 1348723 h 1348722"/>
                <a:gd name="connsiteX0" fmla="*/ 0 w 453224"/>
                <a:gd name="connsiteY0" fmla="*/ 977 h 1348722"/>
                <a:gd name="connsiteX1" fmla="*/ 146222 w 453224"/>
                <a:gd name="connsiteY1" fmla="*/ 13246 h 1348722"/>
                <a:gd name="connsiteX2" fmla="*/ 219377 w 453224"/>
                <a:gd name="connsiteY2" fmla="*/ 1348722 h 1348722"/>
                <a:gd name="connsiteX3" fmla="*/ 453224 w 453224"/>
                <a:gd name="connsiteY3" fmla="*/ 1348723 h 1348722"/>
                <a:gd name="connsiteX0" fmla="*/ 0 w 453224"/>
                <a:gd name="connsiteY0" fmla="*/ 977 h 1348722"/>
                <a:gd name="connsiteX1" fmla="*/ 146222 w 453224"/>
                <a:gd name="connsiteY1" fmla="*/ 13246 h 1348722"/>
                <a:gd name="connsiteX2" fmla="*/ 219377 w 453224"/>
                <a:gd name="connsiteY2" fmla="*/ 1348722 h 1348722"/>
                <a:gd name="connsiteX3" fmla="*/ 453224 w 453224"/>
                <a:gd name="connsiteY3" fmla="*/ 1348723 h 1348722"/>
                <a:gd name="connsiteX0" fmla="*/ 0 w 453224"/>
                <a:gd name="connsiteY0" fmla="*/ 19945 h 1367690"/>
                <a:gd name="connsiteX1" fmla="*/ 128076 w 453224"/>
                <a:gd name="connsiteY1" fmla="*/ 0 h 1367690"/>
                <a:gd name="connsiteX2" fmla="*/ 219377 w 453224"/>
                <a:gd name="connsiteY2" fmla="*/ 1367690 h 1367690"/>
                <a:gd name="connsiteX3" fmla="*/ 453224 w 453224"/>
                <a:gd name="connsiteY3" fmla="*/ 1367691 h 1367690"/>
                <a:gd name="connsiteX0" fmla="*/ 0 w 453224"/>
                <a:gd name="connsiteY0" fmla="*/ 620 h 1348365"/>
                <a:gd name="connsiteX1" fmla="*/ 125051 w 453224"/>
                <a:gd name="connsiteY1" fmla="*/ 28996 h 1348365"/>
                <a:gd name="connsiteX2" fmla="*/ 219377 w 453224"/>
                <a:gd name="connsiteY2" fmla="*/ 1348365 h 1348365"/>
                <a:gd name="connsiteX3" fmla="*/ 453224 w 453224"/>
                <a:gd name="connsiteY3" fmla="*/ 1348366 h 1348365"/>
                <a:gd name="connsiteX0" fmla="*/ 0 w 453224"/>
                <a:gd name="connsiteY0" fmla="*/ 620 h 1348365"/>
                <a:gd name="connsiteX1" fmla="*/ 125051 w 453224"/>
                <a:gd name="connsiteY1" fmla="*/ 28996 h 1348365"/>
                <a:gd name="connsiteX2" fmla="*/ 219377 w 453224"/>
                <a:gd name="connsiteY2" fmla="*/ 1348365 h 1348365"/>
                <a:gd name="connsiteX3" fmla="*/ 453224 w 453224"/>
                <a:gd name="connsiteY3" fmla="*/ 1348366 h 1348365"/>
                <a:gd name="connsiteX0" fmla="*/ 0 w 453224"/>
                <a:gd name="connsiteY0" fmla="*/ 620 h 1348365"/>
                <a:gd name="connsiteX1" fmla="*/ 125051 w 453224"/>
                <a:gd name="connsiteY1" fmla="*/ 28996 h 1348365"/>
                <a:gd name="connsiteX2" fmla="*/ 219377 w 453224"/>
                <a:gd name="connsiteY2" fmla="*/ 1348365 h 1348365"/>
                <a:gd name="connsiteX3" fmla="*/ 453224 w 453224"/>
                <a:gd name="connsiteY3" fmla="*/ 1348366 h 1348365"/>
                <a:gd name="connsiteX0" fmla="*/ 0 w 453224"/>
                <a:gd name="connsiteY0" fmla="*/ 456 h 1348201"/>
                <a:gd name="connsiteX1" fmla="*/ 115978 w 453224"/>
                <a:gd name="connsiteY1" fmla="*/ 44937 h 1348201"/>
                <a:gd name="connsiteX2" fmla="*/ 219377 w 453224"/>
                <a:gd name="connsiteY2" fmla="*/ 1348201 h 1348201"/>
                <a:gd name="connsiteX3" fmla="*/ 453224 w 453224"/>
                <a:gd name="connsiteY3" fmla="*/ 1348202 h 1348201"/>
                <a:gd name="connsiteX0" fmla="*/ 0 w 453224"/>
                <a:gd name="connsiteY0" fmla="*/ 456 h 1348201"/>
                <a:gd name="connsiteX1" fmla="*/ 115978 w 453224"/>
                <a:gd name="connsiteY1" fmla="*/ 44937 h 1348201"/>
                <a:gd name="connsiteX2" fmla="*/ 219377 w 453224"/>
                <a:gd name="connsiteY2" fmla="*/ 1348201 h 1348201"/>
                <a:gd name="connsiteX3" fmla="*/ 453224 w 453224"/>
                <a:gd name="connsiteY3" fmla="*/ 1348202 h 1348201"/>
                <a:gd name="connsiteX0" fmla="*/ 0 w 453224"/>
                <a:gd name="connsiteY0" fmla="*/ 19949 h 1367694"/>
                <a:gd name="connsiteX1" fmla="*/ 109930 w 453224"/>
                <a:gd name="connsiteY1" fmla="*/ 0 h 1367694"/>
                <a:gd name="connsiteX2" fmla="*/ 219377 w 453224"/>
                <a:gd name="connsiteY2" fmla="*/ 1367694 h 1367694"/>
                <a:gd name="connsiteX3" fmla="*/ 453224 w 453224"/>
                <a:gd name="connsiteY3" fmla="*/ 1367695 h 1367694"/>
                <a:gd name="connsiteX0" fmla="*/ 0 w 453224"/>
                <a:gd name="connsiteY0" fmla="*/ 357 h 1348102"/>
                <a:gd name="connsiteX1" fmla="*/ 109930 w 453224"/>
                <a:gd name="connsiteY1" fmla="*/ 60944 h 1348102"/>
                <a:gd name="connsiteX2" fmla="*/ 219377 w 453224"/>
                <a:gd name="connsiteY2" fmla="*/ 1348102 h 1348102"/>
                <a:gd name="connsiteX3" fmla="*/ 453224 w 453224"/>
                <a:gd name="connsiteY3" fmla="*/ 1348103 h 1348102"/>
                <a:gd name="connsiteX0" fmla="*/ 0 w 453224"/>
                <a:gd name="connsiteY0" fmla="*/ 973 h 1348718"/>
                <a:gd name="connsiteX1" fmla="*/ 109930 w 453224"/>
                <a:gd name="connsiteY1" fmla="*/ 13240 h 1348718"/>
                <a:gd name="connsiteX2" fmla="*/ 219377 w 453224"/>
                <a:gd name="connsiteY2" fmla="*/ 1348718 h 1348718"/>
                <a:gd name="connsiteX3" fmla="*/ 453224 w 453224"/>
                <a:gd name="connsiteY3" fmla="*/ 1348719 h 1348718"/>
                <a:gd name="connsiteX0" fmla="*/ 0 w 453224"/>
                <a:gd name="connsiteY0" fmla="*/ 977 h 1348722"/>
                <a:gd name="connsiteX1" fmla="*/ 109930 w 453224"/>
                <a:gd name="connsiteY1" fmla="*/ 13244 h 1348722"/>
                <a:gd name="connsiteX2" fmla="*/ 219377 w 453224"/>
                <a:gd name="connsiteY2" fmla="*/ 1348722 h 1348722"/>
                <a:gd name="connsiteX3" fmla="*/ 453224 w 453224"/>
                <a:gd name="connsiteY3" fmla="*/ 1348723 h 1348722"/>
                <a:gd name="connsiteX0" fmla="*/ 0 w 453224"/>
                <a:gd name="connsiteY0" fmla="*/ 977 h 1348722"/>
                <a:gd name="connsiteX1" fmla="*/ 79687 w 453224"/>
                <a:gd name="connsiteY1" fmla="*/ 13243 h 1348722"/>
                <a:gd name="connsiteX2" fmla="*/ 219377 w 453224"/>
                <a:gd name="connsiteY2" fmla="*/ 1348722 h 1348722"/>
                <a:gd name="connsiteX3" fmla="*/ 453224 w 453224"/>
                <a:gd name="connsiteY3" fmla="*/ 1348723 h 1348722"/>
                <a:gd name="connsiteX0" fmla="*/ 0 w 453224"/>
                <a:gd name="connsiteY0" fmla="*/ 977 h 1348722"/>
                <a:gd name="connsiteX1" fmla="*/ 79687 w 453224"/>
                <a:gd name="connsiteY1" fmla="*/ 13243 h 1348722"/>
                <a:gd name="connsiteX2" fmla="*/ 219377 w 453224"/>
                <a:gd name="connsiteY2" fmla="*/ 1348722 h 1348722"/>
                <a:gd name="connsiteX3" fmla="*/ 453224 w 453224"/>
                <a:gd name="connsiteY3" fmla="*/ 1348723 h 1348722"/>
                <a:gd name="connsiteX0" fmla="*/ 0 w 453224"/>
                <a:gd name="connsiteY0" fmla="*/ 977 h 1348722"/>
                <a:gd name="connsiteX1" fmla="*/ 79687 w 453224"/>
                <a:gd name="connsiteY1" fmla="*/ 13243 h 1348722"/>
                <a:gd name="connsiteX2" fmla="*/ 219377 w 453224"/>
                <a:gd name="connsiteY2" fmla="*/ 1348722 h 1348722"/>
                <a:gd name="connsiteX3" fmla="*/ 453224 w 453224"/>
                <a:gd name="connsiteY3" fmla="*/ 1348723 h 1348722"/>
                <a:gd name="connsiteX0" fmla="*/ 0 w 453224"/>
                <a:gd name="connsiteY0" fmla="*/ 977 h 1348722"/>
                <a:gd name="connsiteX1" fmla="*/ 79687 w 453224"/>
                <a:gd name="connsiteY1" fmla="*/ 13243 h 1348722"/>
                <a:gd name="connsiteX2" fmla="*/ 219377 w 453224"/>
                <a:gd name="connsiteY2" fmla="*/ 1348722 h 1348722"/>
                <a:gd name="connsiteX3" fmla="*/ 453224 w 453224"/>
                <a:gd name="connsiteY3" fmla="*/ 1348723 h 1348722"/>
                <a:gd name="connsiteX0" fmla="*/ 0 w 453224"/>
                <a:gd name="connsiteY0" fmla="*/ 977 h 1348722"/>
                <a:gd name="connsiteX1" fmla="*/ 79687 w 453224"/>
                <a:gd name="connsiteY1" fmla="*/ 13243 h 1348722"/>
                <a:gd name="connsiteX2" fmla="*/ 219377 w 453224"/>
                <a:gd name="connsiteY2" fmla="*/ 1348722 h 1348722"/>
                <a:gd name="connsiteX3" fmla="*/ 453224 w 453224"/>
                <a:gd name="connsiteY3" fmla="*/ 1348723 h 1348722"/>
              </a:gdLst>
              <a:ahLst/>
              <a:cxnLst>
                <a:cxn ang="0">
                  <a:pos x="connsiteX0" y="connsiteY0"/>
                </a:cxn>
                <a:cxn ang="0">
                  <a:pos x="connsiteX1" y="connsiteY1"/>
                </a:cxn>
                <a:cxn ang="0">
                  <a:pos x="connsiteX2" y="connsiteY2"/>
                </a:cxn>
                <a:cxn ang="0">
                  <a:pos x="connsiteX3" y="connsiteY3"/>
                </a:cxn>
              </a:cxnLst>
              <a:rect l="l" t="t" r="r" b="b"/>
              <a:pathLst>
                <a:path w="453224" h="1348722">
                  <a:moveTo>
                    <a:pt x="0" y="977"/>
                  </a:moveTo>
                  <a:cubicBezTo>
                    <a:pt x="73487" y="-5081"/>
                    <a:pt x="42492" y="19299"/>
                    <a:pt x="79687" y="13243"/>
                  </a:cubicBezTo>
                  <a:cubicBezTo>
                    <a:pt x="159815" y="783694"/>
                    <a:pt x="133791" y="503927"/>
                    <a:pt x="219377" y="1348722"/>
                  </a:cubicBezTo>
                  <a:lnTo>
                    <a:pt x="453224" y="1348723"/>
                  </a:lnTo>
                </a:path>
              </a:pathLst>
            </a:custGeom>
            <a:noFill/>
            <a:ln w="50800">
              <a:solidFill>
                <a:schemeClr val="tx1"/>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19" name="Line 52"/>
            <p:cNvSpPr>
              <a:spLocks noChangeShapeType="1"/>
            </p:cNvSpPr>
            <p:nvPr/>
          </p:nvSpPr>
          <p:spPr bwMode="auto">
            <a:xfrm>
              <a:off x="3752739" y="2490789"/>
              <a:ext cx="565150"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4621" name="TextBox 129"/>
            <p:cNvSpPr txBox="1">
              <a:spLocks noChangeArrowheads="1"/>
            </p:cNvSpPr>
            <p:nvPr/>
          </p:nvSpPr>
          <p:spPr bwMode="auto">
            <a:xfrm>
              <a:off x="428514" y="3783013"/>
              <a:ext cx="2587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400"/>
                <a:t>clk</a:t>
              </a:r>
            </a:p>
          </p:txBody>
        </p:sp>
        <p:cxnSp>
          <p:nvCxnSpPr>
            <p:cNvPr id="134" name="Straight Connector 133"/>
            <p:cNvCxnSpPr/>
            <p:nvPr/>
          </p:nvCxnSpPr>
          <p:spPr bwMode="auto">
            <a:xfrm flipH="1">
              <a:off x="3235425" y="2995613"/>
              <a:ext cx="1587" cy="1001712"/>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24623" name="Line 40"/>
            <p:cNvSpPr>
              <a:spLocks noChangeShapeType="1"/>
            </p:cNvSpPr>
            <p:nvPr/>
          </p:nvSpPr>
          <p:spPr bwMode="auto">
            <a:xfrm>
              <a:off x="2373201" y="2509838"/>
              <a:ext cx="474663" cy="15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624" name="Rectangle 44"/>
            <p:cNvSpPr>
              <a:spLocks noChangeArrowheads="1"/>
            </p:cNvSpPr>
            <p:nvPr/>
          </p:nvSpPr>
          <p:spPr bwMode="auto">
            <a:xfrm>
              <a:off x="2638314" y="2024063"/>
              <a:ext cx="125412"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 5</a:t>
              </a:r>
            </a:p>
          </p:txBody>
        </p:sp>
        <p:sp>
          <p:nvSpPr>
            <p:cNvPr id="24625" name="Rectangle 67"/>
            <p:cNvSpPr>
              <a:spLocks noChangeArrowheads="1"/>
            </p:cNvSpPr>
            <p:nvPr/>
          </p:nvSpPr>
          <p:spPr bwMode="auto">
            <a:xfrm>
              <a:off x="2456669" y="2046288"/>
              <a:ext cx="1682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dirty="0" err="1"/>
                <a:t>Rs</a:t>
              </a:r>
              <a:endParaRPr lang="en-US" altLang="en-US" sz="1000" dirty="0"/>
            </a:p>
          </p:txBody>
        </p:sp>
        <p:sp>
          <p:nvSpPr>
            <p:cNvPr id="24626" name="Line 68"/>
            <p:cNvSpPr>
              <a:spLocks noChangeShapeType="1"/>
            </p:cNvSpPr>
            <p:nvPr/>
          </p:nvSpPr>
          <p:spPr bwMode="auto">
            <a:xfrm flipH="1">
              <a:off x="2679589" y="2471738"/>
              <a:ext cx="42862"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627" name="Rectangle 69"/>
            <p:cNvSpPr>
              <a:spLocks noChangeArrowheads="1"/>
            </p:cNvSpPr>
            <p:nvPr/>
          </p:nvSpPr>
          <p:spPr bwMode="auto">
            <a:xfrm>
              <a:off x="2638314" y="2335213"/>
              <a:ext cx="12541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 5</a:t>
              </a:r>
            </a:p>
          </p:txBody>
        </p:sp>
        <p:sp>
          <p:nvSpPr>
            <p:cNvPr id="24628" name="Rectangle 70"/>
            <p:cNvSpPr>
              <a:spLocks noChangeArrowheads="1"/>
            </p:cNvSpPr>
            <p:nvPr/>
          </p:nvSpPr>
          <p:spPr bwMode="auto">
            <a:xfrm>
              <a:off x="2384314" y="3471863"/>
              <a:ext cx="1682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a:t>Rd</a:t>
              </a:r>
            </a:p>
          </p:txBody>
        </p:sp>
        <p:sp>
          <p:nvSpPr>
            <p:cNvPr id="24629" name="Rectangle 78"/>
            <p:cNvSpPr>
              <a:spLocks noChangeArrowheads="1"/>
            </p:cNvSpPr>
            <p:nvPr/>
          </p:nvSpPr>
          <p:spPr bwMode="auto">
            <a:xfrm>
              <a:off x="2456669" y="2333625"/>
              <a:ext cx="1682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a:t>Rt</a:t>
              </a:r>
            </a:p>
          </p:txBody>
        </p:sp>
        <p:sp>
          <p:nvSpPr>
            <p:cNvPr id="24630" name="Rectangle 108"/>
            <p:cNvSpPr>
              <a:spLocks noChangeArrowheads="1"/>
            </p:cNvSpPr>
            <p:nvPr/>
          </p:nvSpPr>
          <p:spPr bwMode="auto">
            <a:xfrm>
              <a:off x="3592401" y="3165475"/>
              <a:ext cx="1666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 32</a:t>
              </a:r>
            </a:p>
          </p:txBody>
        </p:sp>
        <p:sp>
          <p:nvSpPr>
            <p:cNvPr id="24631" name="Line 109"/>
            <p:cNvSpPr>
              <a:spLocks noChangeShapeType="1"/>
            </p:cNvSpPr>
            <p:nvPr/>
          </p:nvSpPr>
          <p:spPr bwMode="auto">
            <a:xfrm flipH="1">
              <a:off x="3465401" y="3230563"/>
              <a:ext cx="127000" cy="38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632" name="Line 40"/>
            <p:cNvSpPr>
              <a:spLocks noChangeShapeType="1"/>
            </p:cNvSpPr>
            <p:nvPr/>
          </p:nvSpPr>
          <p:spPr bwMode="auto">
            <a:xfrm>
              <a:off x="2373201" y="2219325"/>
              <a:ext cx="473075" cy="31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633" name="Line 68"/>
            <p:cNvSpPr>
              <a:spLocks noChangeShapeType="1"/>
            </p:cNvSpPr>
            <p:nvPr/>
          </p:nvSpPr>
          <p:spPr bwMode="auto">
            <a:xfrm flipH="1">
              <a:off x="2687526" y="2182813"/>
              <a:ext cx="41275"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4634" name="Group 15376"/>
            <p:cNvGrpSpPr>
              <a:grpSpLocks/>
            </p:cNvGrpSpPr>
            <p:nvPr/>
          </p:nvGrpSpPr>
          <p:grpSpPr bwMode="auto">
            <a:xfrm>
              <a:off x="2847864" y="1843088"/>
              <a:ext cx="904875" cy="1201737"/>
              <a:chOff x="3018050" y="3753009"/>
              <a:chExt cx="905601" cy="1202071"/>
            </a:xfrm>
          </p:grpSpPr>
          <p:sp>
            <p:nvSpPr>
              <p:cNvPr id="2" name="Rectangle 1"/>
              <p:cNvSpPr/>
              <p:nvPr/>
            </p:nvSpPr>
            <p:spPr>
              <a:xfrm>
                <a:off x="3018050" y="3764124"/>
                <a:ext cx="905601" cy="1190956"/>
              </a:xfrm>
              <a:prstGeom prst="rect">
                <a:avLst/>
              </a:prstGeom>
              <a:solidFill>
                <a:srgbClr val="99FF9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696" name="Text Box 32"/>
              <p:cNvSpPr txBox="1">
                <a:spLocks noChangeArrowheads="1"/>
              </p:cNvSpPr>
              <p:nvPr/>
            </p:nvSpPr>
            <p:spPr bwMode="auto">
              <a:xfrm rot="16200000">
                <a:off x="2785800" y="4222958"/>
                <a:ext cx="1191941" cy="25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144" rIns="9144"/>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1200" b="1" dirty="0"/>
                  <a:t>Register File</a:t>
                </a:r>
              </a:p>
            </p:txBody>
          </p:sp>
          <p:sp>
            <p:nvSpPr>
              <p:cNvPr id="24697" name="Rectangle 33"/>
              <p:cNvSpPr>
                <a:spLocks noChangeArrowheads="1"/>
              </p:cNvSpPr>
              <p:nvPr/>
            </p:nvSpPr>
            <p:spPr bwMode="auto">
              <a:xfrm>
                <a:off x="3018777" y="4038568"/>
                <a:ext cx="278709" cy="18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a:t> RA</a:t>
                </a:r>
              </a:p>
            </p:txBody>
          </p:sp>
          <p:sp>
            <p:nvSpPr>
              <p:cNvPr id="24698" name="Rectangle 34"/>
              <p:cNvSpPr>
                <a:spLocks noChangeArrowheads="1"/>
              </p:cNvSpPr>
              <p:nvPr/>
            </p:nvSpPr>
            <p:spPr bwMode="auto">
              <a:xfrm>
                <a:off x="3061258" y="4289842"/>
                <a:ext cx="236228" cy="27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a:t>RB</a:t>
                </a:r>
              </a:p>
            </p:txBody>
          </p:sp>
          <p:sp>
            <p:nvSpPr>
              <p:cNvPr id="24699" name="Rectangle 35"/>
              <p:cNvSpPr>
                <a:spLocks noChangeArrowheads="1"/>
              </p:cNvSpPr>
              <p:nvPr/>
            </p:nvSpPr>
            <p:spPr bwMode="auto">
              <a:xfrm>
                <a:off x="3472571" y="3894552"/>
                <a:ext cx="379398" cy="18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sz="1000"/>
                  <a:t>BusA</a:t>
                </a:r>
              </a:p>
            </p:txBody>
          </p:sp>
          <p:sp>
            <p:nvSpPr>
              <p:cNvPr id="24700" name="Rectangle 38"/>
              <p:cNvSpPr>
                <a:spLocks noChangeArrowheads="1"/>
              </p:cNvSpPr>
              <p:nvPr/>
            </p:nvSpPr>
            <p:spPr bwMode="auto">
              <a:xfrm>
                <a:off x="3472571" y="4289666"/>
                <a:ext cx="379398" cy="18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sz="1000"/>
                  <a:t>BusB</a:t>
                </a:r>
              </a:p>
            </p:txBody>
          </p:sp>
          <p:sp>
            <p:nvSpPr>
              <p:cNvPr id="24701" name="Rectangle 42"/>
              <p:cNvSpPr>
                <a:spLocks noChangeArrowheads="1"/>
              </p:cNvSpPr>
              <p:nvPr/>
            </p:nvSpPr>
            <p:spPr bwMode="auto">
              <a:xfrm>
                <a:off x="3061258" y="4757514"/>
                <a:ext cx="262210" cy="18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dirty="0"/>
                  <a:t>RW</a:t>
                </a:r>
              </a:p>
            </p:txBody>
          </p:sp>
          <p:sp>
            <p:nvSpPr>
              <p:cNvPr id="24702" name="Rectangle 45"/>
              <p:cNvSpPr>
                <a:spLocks noChangeArrowheads="1"/>
              </p:cNvSpPr>
              <p:nvPr/>
            </p:nvSpPr>
            <p:spPr bwMode="auto">
              <a:xfrm>
                <a:off x="3472571" y="4748521"/>
                <a:ext cx="379398" cy="18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sz="1000"/>
                  <a:t>BusW</a:t>
                </a:r>
              </a:p>
            </p:txBody>
          </p:sp>
          <p:sp>
            <p:nvSpPr>
              <p:cNvPr id="146" name="Isosceles Triangle 145"/>
              <p:cNvSpPr/>
              <p:nvPr/>
            </p:nvSpPr>
            <p:spPr bwMode="auto">
              <a:xfrm>
                <a:off x="3366503" y="4907442"/>
                <a:ext cx="87383" cy="46051"/>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cxnSp>
          <p:nvCxnSpPr>
            <p:cNvPr id="183" name="Straight Connector 182"/>
            <p:cNvCxnSpPr>
              <a:stCxn id="145" idx="3"/>
            </p:cNvCxnSpPr>
            <p:nvPr/>
          </p:nvCxnSpPr>
          <p:spPr bwMode="auto">
            <a:xfrm flipH="1">
              <a:off x="2168414" y="2869060"/>
              <a:ext cx="5556" cy="112826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nvGrpSpPr>
            <p:cNvPr id="24636" name="Group 2"/>
            <p:cNvGrpSpPr>
              <a:grpSpLocks/>
            </p:cNvGrpSpPr>
            <p:nvPr/>
          </p:nvGrpSpPr>
          <p:grpSpPr bwMode="auto">
            <a:xfrm>
              <a:off x="2699681" y="3217863"/>
              <a:ext cx="141287" cy="312737"/>
              <a:chOff x="2652066" y="3217491"/>
              <a:chExt cx="141282" cy="312723"/>
            </a:xfrm>
          </p:grpSpPr>
          <p:sp>
            <p:nvSpPr>
              <p:cNvPr id="24692" name="AutoShape 91"/>
              <p:cNvSpPr>
                <a:spLocks noChangeArrowheads="1"/>
              </p:cNvSpPr>
              <p:nvPr/>
            </p:nvSpPr>
            <p:spPr bwMode="auto">
              <a:xfrm rot="-5400000">
                <a:off x="2564261" y="3305296"/>
                <a:ext cx="312723" cy="137113"/>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4693" name="Rectangle 93"/>
              <p:cNvSpPr>
                <a:spLocks noChangeArrowheads="1"/>
              </p:cNvSpPr>
              <p:nvPr/>
            </p:nvSpPr>
            <p:spPr bwMode="auto">
              <a:xfrm flipH="1">
                <a:off x="2653851" y="3232064"/>
                <a:ext cx="139497" cy="14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0</a:t>
                </a:r>
              </a:p>
            </p:txBody>
          </p:sp>
          <p:sp>
            <p:nvSpPr>
              <p:cNvPr id="24694" name="Rectangle 94"/>
              <p:cNvSpPr>
                <a:spLocks noChangeArrowheads="1"/>
              </p:cNvSpPr>
              <p:nvPr/>
            </p:nvSpPr>
            <p:spPr bwMode="auto">
              <a:xfrm flipH="1">
                <a:off x="2655042" y="3400235"/>
                <a:ext cx="138306" cy="10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1</a:t>
                </a:r>
              </a:p>
            </p:txBody>
          </p:sp>
        </p:grpSp>
        <p:sp>
          <p:nvSpPr>
            <p:cNvPr id="24637" name="Freeform 86"/>
            <p:cNvSpPr>
              <a:spLocks/>
            </p:cNvSpPr>
            <p:nvPr/>
          </p:nvSpPr>
          <p:spPr bwMode="auto">
            <a:xfrm>
              <a:off x="2502670" y="2511425"/>
              <a:ext cx="184856" cy="808038"/>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54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24638" name="Group 71"/>
            <p:cNvGrpSpPr>
              <a:grpSpLocks/>
            </p:cNvGrpSpPr>
            <p:nvPr/>
          </p:nvGrpSpPr>
          <p:grpSpPr bwMode="auto">
            <a:xfrm>
              <a:off x="3201008" y="1233488"/>
              <a:ext cx="391393" cy="271462"/>
              <a:chOff x="3875" y="3082"/>
              <a:chExt cx="117" cy="186"/>
            </a:xfrm>
          </p:grpSpPr>
          <p:sp>
            <p:nvSpPr>
              <p:cNvPr id="24690" name="Oval 72"/>
              <p:cNvSpPr>
                <a:spLocks noChangeArrowheads="1"/>
              </p:cNvSpPr>
              <p:nvPr/>
            </p:nvSpPr>
            <p:spPr bwMode="auto">
              <a:xfrm>
                <a:off x="3875" y="3082"/>
                <a:ext cx="117" cy="173"/>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4691" name="Rectangle 73"/>
              <p:cNvSpPr>
                <a:spLocks noChangeArrowheads="1"/>
              </p:cNvSpPr>
              <p:nvPr/>
            </p:nvSpPr>
            <p:spPr bwMode="auto">
              <a:xfrm>
                <a:off x="3875" y="3094"/>
                <a:ext cx="1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lnSpc>
                    <a:spcPct val="80000"/>
                  </a:lnSpc>
                </a:pPr>
                <a:r>
                  <a:rPr lang="en-US" altLang="en-US" sz="1400" dirty="0" smtClean="0"/>
                  <a:t>Ext</a:t>
                </a:r>
                <a:endParaRPr lang="en-US" altLang="en-US" sz="1400" dirty="0"/>
              </a:p>
            </p:txBody>
          </p:sp>
        </p:grpSp>
        <p:grpSp>
          <p:nvGrpSpPr>
            <p:cNvPr id="24639" name="Group 16"/>
            <p:cNvGrpSpPr>
              <a:grpSpLocks/>
            </p:cNvGrpSpPr>
            <p:nvPr/>
          </p:nvGrpSpPr>
          <p:grpSpPr bwMode="auto">
            <a:xfrm>
              <a:off x="4317889" y="1624013"/>
              <a:ext cx="169862" cy="715962"/>
              <a:chOff x="3983277" y="3558182"/>
              <a:chExt cx="169863" cy="715718"/>
            </a:xfrm>
          </p:grpSpPr>
          <p:sp>
            <p:nvSpPr>
              <p:cNvPr id="24685" name="AutoShape 91"/>
              <p:cNvSpPr>
                <a:spLocks noChangeArrowheads="1"/>
              </p:cNvSpPr>
              <p:nvPr/>
            </p:nvSpPr>
            <p:spPr bwMode="auto">
              <a:xfrm rot="-5400000">
                <a:off x="3710350" y="3831109"/>
                <a:ext cx="715718" cy="169863"/>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4686" name="Rectangle 93"/>
              <p:cNvSpPr>
                <a:spLocks noChangeArrowheads="1"/>
              </p:cNvSpPr>
              <p:nvPr/>
            </p:nvSpPr>
            <p:spPr bwMode="auto">
              <a:xfrm flipH="1">
                <a:off x="3989925" y="3573016"/>
                <a:ext cx="156569" cy="15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0</a:t>
                </a:r>
              </a:p>
            </p:txBody>
          </p:sp>
          <p:sp>
            <p:nvSpPr>
              <p:cNvPr id="24687" name="Rectangle 94"/>
              <p:cNvSpPr>
                <a:spLocks noChangeArrowheads="1"/>
              </p:cNvSpPr>
              <p:nvPr/>
            </p:nvSpPr>
            <p:spPr bwMode="auto">
              <a:xfrm flipH="1">
                <a:off x="3990664" y="3927840"/>
                <a:ext cx="155091" cy="14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2</a:t>
                </a:r>
              </a:p>
            </p:txBody>
          </p:sp>
          <p:sp>
            <p:nvSpPr>
              <p:cNvPr id="24688" name="Rectangle 94"/>
              <p:cNvSpPr>
                <a:spLocks noChangeArrowheads="1"/>
              </p:cNvSpPr>
              <p:nvPr/>
            </p:nvSpPr>
            <p:spPr bwMode="auto">
              <a:xfrm flipH="1">
                <a:off x="3990664" y="4107898"/>
                <a:ext cx="155091" cy="14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3</a:t>
                </a:r>
              </a:p>
            </p:txBody>
          </p:sp>
          <p:sp>
            <p:nvSpPr>
              <p:cNvPr id="24689" name="Rectangle 93"/>
              <p:cNvSpPr>
                <a:spLocks noChangeArrowheads="1"/>
              </p:cNvSpPr>
              <p:nvPr/>
            </p:nvSpPr>
            <p:spPr bwMode="auto">
              <a:xfrm flipH="1">
                <a:off x="3989925" y="3740966"/>
                <a:ext cx="156569" cy="15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1</a:t>
                </a:r>
              </a:p>
            </p:txBody>
          </p:sp>
        </p:grpSp>
        <p:grpSp>
          <p:nvGrpSpPr>
            <p:cNvPr id="24640" name="Group 180"/>
            <p:cNvGrpSpPr>
              <a:grpSpLocks/>
            </p:cNvGrpSpPr>
            <p:nvPr/>
          </p:nvGrpSpPr>
          <p:grpSpPr bwMode="auto">
            <a:xfrm>
              <a:off x="4321064" y="2398713"/>
              <a:ext cx="169862" cy="715962"/>
              <a:chOff x="3983277" y="3558182"/>
              <a:chExt cx="169863" cy="715718"/>
            </a:xfrm>
          </p:grpSpPr>
          <p:sp>
            <p:nvSpPr>
              <p:cNvPr id="24680" name="AutoShape 91"/>
              <p:cNvSpPr>
                <a:spLocks noChangeArrowheads="1"/>
              </p:cNvSpPr>
              <p:nvPr/>
            </p:nvSpPr>
            <p:spPr bwMode="auto">
              <a:xfrm rot="-5400000">
                <a:off x="3710350" y="3831109"/>
                <a:ext cx="715718" cy="169863"/>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4681" name="Rectangle 93"/>
              <p:cNvSpPr>
                <a:spLocks noChangeArrowheads="1"/>
              </p:cNvSpPr>
              <p:nvPr/>
            </p:nvSpPr>
            <p:spPr bwMode="auto">
              <a:xfrm flipH="1">
                <a:off x="3989925" y="3573016"/>
                <a:ext cx="156569" cy="15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0</a:t>
                </a:r>
              </a:p>
            </p:txBody>
          </p:sp>
          <p:sp>
            <p:nvSpPr>
              <p:cNvPr id="24682" name="Rectangle 94"/>
              <p:cNvSpPr>
                <a:spLocks noChangeArrowheads="1"/>
              </p:cNvSpPr>
              <p:nvPr/>
            </p:nvSpPr>
            <p:spPr bwMode="auto">
              <a:xfrm flipH="1">
                <a:off x="3990664" y="3927840"/>
                <a:ext cx="155091" cy="14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2</a:t>
                </a:r>
              </a:p>
            </p:txBody>
          </p:sp>
          <p:sp>
            <p:nvSpPr>
              <p:cNvPr id="24683" name="Rectangle 94"/>
              <p:cNvSpPr>
                <a:spLocks noChangeArrowheads="1"/>
              </p:cNvSpPr>
              <p:nvPr/>
            </p:nvSpPr>
            <p:spPr bwMode="auto">
              <a:xfrm flipH="1">
                <a:off x="3990664" y="4107898"/>
                <a:ext cx="155091" cy="14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3</a:t>
                </a:r>
              </a:p>
            </p:txBody>
          </p:sp>
          <p:sp>
            <p:nvSpPr>
              <p:cNvPr id="24684" name="Rectangle 93"/>
              <p:cNvSpPr>
                <a:spLocks noChangeArrowheads="1"/>
              </p:cNvSpPr>
              <p:nvPr/>
            </p:nvSpPr>
            <p:spPr bwMode="auto">
              <a:xfrm flipH="1">
                <a:off x="3989925" y="3740966"/>
                <a:ext cx="156569" cy="15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1</a:t>
                </a:r>
              </a:p>
            </p:txBody>
          </p:sp>
        </p:grpSp>
        <p:sp>
          <p:nvSpPr>
            <p:cNvPr id="21" name="Freeform 20"/>
            <p:cNvSpPr/>
            <p:nvPr/>
          </p:nvSpPr>
          <p:spPr bwMode="auto">
            <a:xfrm>
              <a:off x="4136914" y="1878013"/>
              <a:ext cx="1914636" cy="2260600"/>
            </a:xfrm>
            <a:custGeom>
              <a:avLst/>
              <a:gdLst>
                <a:gd name="connsiteX0" fmla="*/ 1645920 w 1652016"/>
                <a:gd name="connsiteY0" fmla="*/ 249936 h 2042160"/>
                <a:gd name="connsiteX1" fmla="*/ 1652016 w 1652016"/>
                <a:gd name="connsiteY1" fmla="*/ 2042160 h 2042160"/>
                <a:gd name="connsiteX2" fmla="*/ 24384 w 1652016"/>
                <a:gd name="connsiteY2" fmla="*/ 2042160 h 2042160"/>
                <a:gd name="connsiteX3" fmla="*/ 0 w 1652016"/>
                <a:gd name="connsiteY3" fmla="*/ 0 h 2042160"/>
                <a:gd name="connsiteX4" fmla="*/ 170688 w 1652016"/>
                <a:gd name="connsiteY4" fmla="*/ 0 h 2042160"/>
                <a:gd name="connsiteX0" fmla="*/ 1645920 w 1652016"/>
                <a:gd name="connsiteY0" fmla="*/ 249936 h 2042160"/>
                <a:gd name="connsiteX1" fmla="*/ 1652016 w 1652016"/>
                <a:gd name="connsiteY1" fmla="*/ 2042160 h 2042160"/>
                <a:gd name="connsiteX2" fmla="*/ 855 w 1652016"/>
                <a:gd name="connsiteY2" fmla="*/ 2042160 h 2042160"/>
                <a:gd name="connsiteX3" fmla="*/ 0 w 1652016"/>
                <a:gd name="connsiteY3" fmla="*/ 0 h 2042160"/>
                <a:gd name="connsiteX4" fmla="*/ 170688 w 1652016"/>
                <a:gd name="connsiteY4" fmla="*/ 0 h 2042160"/>
                <a:gd name="connsiteX0" fmla="*/ 1645920 w 1652016"/>
                <a:gd name="connsiteY0" fmla="*/ 249936 h 2042160"/>
                <a:gd name="connsiteX1" fmla="*/ 1652016 w 1652016"/>
                <a:gd name="connsiteY1" fmla="*/ 2042160 h 2042160"/>
                <a:gd name="connsiteX2" fmla="*/ 855 w 1652016"/>
                <a:gd name="connsiteY2" fmla="*/ 2042160 h 2042160"/>
                <a:gd name="connsiteX3" fmla="*/ 0 w 1652016"/>
                <a:gd name="connsiteY3" fmla="*/ 0 h 2042160"/>
                <a:gd name="connsiteX4" fmla="*/ 205982 w 1652016"/>
                <a:gd name="connsiteY4" fmla="*/ 0 h 2042160"/>
                <a:gd name="connsiteX0" fmla="*/ 1645920 w 1652016"/>
                <a:gd name="connsiteY0" fmla="*/ 435525 h 2227749"/>
                <a:gd name="connsiteX1" fmla="*/ 1652016 w 1652016"/>
                <a:gd name="connsiteY1" fmla="*/ 2227749 h 2227749"/>
                <a:gd name="connsiteX2" fmla="*/ 855 w 1652016"/>
                <a:gd name="connsiteY2" fmla="*/ 2227749 h 2227749"/>
                <a:gd name="connsiteX3" fmla="*/ 0 w 1652016"/>
                <a:gd name="connsiteY3" fmla="*/ 185589 h 2227749"/>
                <a:gd name="connsiteX4" fmla="*/ 224435 w 1652016"/>
                <a:gd name="connsiteY4" fmla="*/ 0 h 2227749"/>
                <a:gd name="connsiteX0" fmla="*/ 1645065 w 1651161"/>
                <a:gd name="connsiteY0" fmla="*/ 455408 h 2247632"/>
                <a:gd name="connsiteX1" fmla="*/ 1651161 w 1651161"/>
                <a:gd name="connsiteY1" fmla="*/ 2247632 h 2247632"/>
                <a:gd name="connsiteX2" fmla="*/ 0 w 1651161"/>
                <a:gd name="connsiteY2" fmla="*/ 2247632 h 2247632"/>
                <a:gd name="connsiteX3" fmla="*/ 5296 w 1651161"/>
                <a:gd name="connsiteY3" fmla="*/ 0 h 2247632"/>
                <a:gd name="connsiteX4" fmla="*/ 223580 w 1651161"/>
                <a:gd name="connsiteY4" fmla="*/ 19883 h 2247632"/>
                <a:gd name="connsiteX0" fmla="*/ 1645065 w 1651161"/>
                <a:gd name="connsiteY0" fmla="*/ 462037 h 2254261"/>
                <a:gd name="connsiteX1" fmla="*/ 1651161 w 1651161"/>
                <a:gd name="connsiteY1" fmla="*/ 2254261 h 2254261"/>
                <a:gd name="connsiteX2" fmla="*/ 0 w 1651161"/>
                <a:gd name="connsiteY2" fmla="*/ 2254261 h 2254261"/>
                <a:gd name="connsiteX3" fmla="*/ 5296 w 1651161"/>
                <a:gd name="connsiteY3" fmla="*/ 6629 h 2254261"/>
                <a:gd name="connsiteX4" fmla="*/ 211278 w 1651161"/>
                <a:gd name="connsiteY4" fmla="*/ 0 h 2254261"/>
                <a:gd name="connsiteX0" fmla="*/ 1645065 w 1651161"/>
                <a:gd name="connsiteY0" fmla="*/ 455408 h 2247632"/>
                <a:gd name="connsiteX1" fmla="*/ 1651161 w 1651161"/>
                <a:gd name="connsiteY1" fmla="*/ 2247632 h 2247632"/>
                <a:gd name="connsiteX2" fmla="*/ 0 w 1651161"/>
                <a:gd name="connsiteY2" fmla="*/ 2247632 h 2247632"/>
                <a:gd name="connsiteX3" fmla="*/ 5296 w 1651161"/>
                <a:gd name="connsiteY3" fmla="*/ 0 h 2247632"/>
                <a:gd name="connsiteX4" fmla="*/ 211278 w 1651161"/>
                <a:gd name="connsiteY4" fmla="*/ 6627 h 2247632"/>
                <a:gd name="connsiteX0" fmla="*/ 1645065 w 1651161"/>
                <a:gd name="connsiteY0" fmla="*/ 461311 h 2253535"/>
                <a:gd name="connsiteX1" fmla="*/ 1651161 w 1651161"/>
                <a:gd name="connsiteY1" fmla="*/ 2253535 h 2253535"/>
                <a:gd name="connsiteX2" fmla="*/ 0 w 1651161"/>
                <a:gd name="connsiteY2" fmla="*/ 2253535 h 2253535"/>
                <a:gd name="connsiteX3" fmla="*/ 5296 w 1651161"/>
                <a:gd name="connsiteY3" fmla="*/ 5903 h 2253535"/>
                <a:gd name="connsiteX4" fmla="*/ 211278 w 1651161"/>
                <a:gd name="connsiteY4" fmla="*/ 0 h 2253535"/>
                <a:gd name="connsiteX0" fmla="*/ 1645065 w 1651161"/>
                <a:gd name="connsiteY0" fmla="*/ 472114 h 2264338"/>
                <a:gd name="connsiteX1" fmla="*/ 1651161 w 1651161"/>
                <a:gd name="connsiteY1" fmla="*/ 2264338 h 2264338"/>
                <a:gd name="connsiteX2" fmla="*/ 0 w 1651161"/>
                <a:gd name="connsiteY2" fmla="*/ 2264338 h 2264338"/>
                <a:gd name="connsiteX3" fmla="*/ 9172 w 1651161"/>
                <a:gd name="connsiteY3" fmla="*/ 0 h 2264338"/>
                <a:gd name="connsiteX4" fmla="*/ 211278 w 1651161"/>
                <a:gd name="connsiteY4" fmla="*/ 10803 h 2264338"/>
                <a:gd name="connsiteX0" fmla="*/ 1647850 w 1653946"/>
                <a:gd name="connsiteY0" fmla="*/ 467938 h 2260162"/>
                <a:gd name="connsiteX1" fmla="*/ 1653946 w 1653946"/>
                <a:gd name="connsiteY1" fmla="*/ 2260162 h 2260162"/>
                <a:gd name="connsiteX2" fmla="*/ 2785 w 1653946"/>
                <a:gd name="connsiteY2" fmla="*/ 2260162 h 2260162"/>
                <a:gd name="connsiteX3" fmla="*/ 329 w 1653946"/>
                <a:gd name="connsiteY3" fmla="*/ 0 h 2260162"/>
                <a:gd name="connsiteX4" fmla="*/ 214063 w 1653946"/>
                <a:gd name="connsiteY4" fmla="*/ 6627 h 2260162"/>
                <a:gd name="connsiteX0" fmla="*/ 1645065 w 1651161"/>
                <a:gd name="connsiteY0" fmla="*/ 463761 h 2255985"/>
                <a:gd name="connsiteX1" fmla="*/ 1651161 w 1651161"/>
                <a:gd name="connsiteY1" fmla="*/ 2255985 h 2255985"/>
                <a:gd name="connsiteX2" fmla="*/ 0 w 1651161"/>
                <a:gd name="connsiteY2" fmla="*/ 2255985 h 2255985"/>
                <a:gd name="connsiteX3" fmla="*/ 13047 w 1651161"/>
                <a:gd name="connsiteY3" fmla="*/ 0 h 2255985"/>
                <a:gd name="connsiteX4" fmla="*/ 211278 w 1651161"/>
                <a:gd name="connsiteY4" fmla="*/ 2450 h 2255985"/>
                <a:gd name="connsiteX0" fmla="*/ 1645065 w 1651161"/>
                <a:gd name="connsiteY0" fmla="*/ 461311 h 2253535"/>
                <a:gd name="connsiteX1" fmla="*/ 1651161 w 1651161"/>
                <a:gd name="connsiteY1" fmla="*/ 2253535 h 2253535"/>
                <a:gd name="connsiteX2" fmla="*/ 0 w 1651161"/>
                <a:gd name="connsiteY2" fmla="*/ 2253535 h 2253535"/>
                <a:gd name="connsiteX3" fmla="*/ 1419 w 1651161"/>
                <a:gd name="connsiteY3" fmla="*/ 5904 h 2253535"/>
                <a:gd name="connsiteX4" fmla="*/ 211278 w 1651161"/>
                <a:gd name="connsiteY4" fmla="*/ 0 h 2253535"/>
                <a:gd name="connsiteX0" fmla="*/ 1645065 w 1651161"/>
                <a:gd name="connsiteY0" fmla="*/ 463761 h 2255985"/>
                <a:gd name="connsiteX1" fmla="*/ 1651161 w 1651161"/>
                <a:gd name="connsiteY1" fmla="*/ 2255985 h 2255985"/>
                <a:gd name="connsiteX2" fmla="*/ 0 w 1651161"/>
                <a:gd name="connsiteY2" fmla="*/ 2255985 h 2255985"/>
                <a:gd name="connsiteX3" fmla="*/ 13047 w 1651161"/>
                <a:gd name="connsiteY3" fmla="*/ 0 h 2255985"/>
                <a:gd name="connsiteX4" fmla="*/ 211278 w 1651161"/>
                <a:gd name="connsiteY4" fmla="*/ 2450 h 2255985"/>
                <a:gd name="connsiteX0" fmla="*/ 1632132 w 1638228"/>
                <a:gd name="connsiteY0" fmla="*/ 463761 h 2255985"/>
                <a:gd name="connsiteX1" fmla="*/ 1638228 w 1638228"/>
                <a:gd name="connsiteY1" fmla="*/ 2255985 h 2255985"/>
                <a:gd name="connsiteX2" fmla="*/ 15959 w 1638228"/>
                <a:gd name="connsiteY2" fmla="*/ 2255985 h 2255985"/>
                <a:gd name="connsiteX3" fmla="*/ 114 w 1638228"/>
                <a:gd name="connsiteY3" fmla="*/ 0 h 2255985"/>
                <a:gd name="connsiteX4" fmla="*/ 198345 w 1638228"/>
                <a:gd name="connsiteY4" fmla="*/ 2450 h 2255985"/>
                <a:gd name="connsiteX0" fmla="*/ 1616173 w 1622269"/>
                <a:gd name="connsiteY0" fmla="*/ 461311 h 2253535"/>
                <a:gd name="connsiteX1" fmla="*/ 1622269 w 1622269"/>
                <a:gd name="connsiteY1" fmla="*/ 2253535 h 2253535"/>
                <a:gd name="connsiteX2" fmla="*/ 0 w 1622269"/>
                <a:gd name="connsiteY2" fmla="*/ 2253535 h 2253535"/>
                <a:gd name="connsiteX3" fmla="*/ 31104 w 1622269"/>
                <a:gd name="connsiteY3" fmla="*/ 1967 h 2253535"/>
                <a:gd name="connsiteX4" fmla="*/ 182386 w 1622269"/>
                <a:gd name="connsiteY4" fmla="*/ 0 h 2253535"/>
                <a:gd name="connsiteX0" fmla="*/ 1585154 w 1591250"/>
                <a:gd name="connsiteY0" fmla="*/ 461311 h 2253535"/>
                <a:gd name="connsiteX1" fmla="*/ 1591250 w 1591250"/>
                <a:gd name="connsiteY1" fmla="*/ 2253535 h 2253535"/>
                <a:gd name="connsiteX2" fmla="*/ 23154 w 1591250"/>
                <a:gd name="connsiteY2" fmla="*/ 2253535 h 2253535"/>
                <a:gd name="connsiteX3" fmla="*/ 85 w 1591250"/>
                <a:gd name="connsiteY3" fmla="*/ 1967 h 2253535"/>
                <a:gd name="connsiteX4" fmla="*/ 151367 w 1591250"/>
                <a:gd name="connsiteY4" fmla="*/ 0 h 2253535"/>
                <a:gd name="connsiteX0" fmla="*/ 1587280 w 1593376"/>
                <a:gd name="connsiteY0" fmla="*/ 461311 h 2253535"/>
                <a:gd name="connsiteX1" fmla="*/ 1593376 w 1593376"/>
                <a:gd name="connsiteY1" fmla="*/ 2253535 h 2253535"/>
                <a:gd name="connsiteX2" fmla="*/ 0 w 1593376"/>
                <a:gd name="connsiteY2" fmla="*/ 2253535 h 2253535"/>
                <a:gd name="connsiteX3" fmla="*/ 2211 w 1593376"/>
                <a:gd name="connsiteY3" fmla="*/ 1967 h 2253535"/>
                <a:gd name="connsiteX4" fmla="*/ 153493 w 1593376"/>
                <a:gd name="connsiteY4" fmla="*/ 0 h 2253535"/>
                <a:gd name="connsiteX0" fmla="*/ 1585245 w 1591341"/>
                <a:gd name="connsiteY0" fmla="*/ 461311 h 2253535"/>
                <a:gd name="connsiteX1" fmla="*/ 1591341 w 1591341"/>
                <a:gd name="connsiteY1" fmla="*/ 2253535 h 2253535"/>
                <a:gd name="connsiteX2" fmla="*/ 8799 w 1591341"/>
                <a:gd name="connsiteY2" fmla="*/ 2253535 h 2253535"/>
                <a:gd name="connsiteX3" fmla="*/ 176 w 1591341"/>
                <a:gd name="connsiteY3" fmla="*/ 1967 h 2253535"/>
                <a:gd name="connsiteX4" fmla="*/ 151458 w 1591341"/>
                <a:gd name="connsiteY4" fmla="*/ 0 h 2253535"/>
                <a:gd name="connsiteX0" fmla="*/ 1585245 w 1591341"/>
                <a:gd name="connsiteY0" fmla="*/ 472597 h 2264821"/>
                <a:gd name="connsiteX1" fmla="*/ 1591341 w 1591341"/>
                <a:gd name="connsiteY1" fmla="*/ 2264821 h 2264821"/>
                <a:gd name="connsiteX2" fmla="*/ 8799 w 1591341"/>
                <a:gd name="connsiteY2" fmla="*/ 2264821 h 2264821"/>
                <a:gd name="connsiteX3" fmla="*/ 176 w 1591341"/>
                <a:gd name="connsiteY3" fmla="*/ 0 h 2264821"/>
                <a:gd name="connsiteX4" fmla="*/ 151458 w 1591341"/>
                <a:gd name="connsiteY4" fmla="*/ 11286 h 2264821"/>
                <a:gd name="connsiteX0" fmla="*/ 1585245 w 1591341"/>
                <a:gd name="connsiteY0" fmla="*/ 474564 h 2266788"/>
                <a:gd name="connsiteX1" fmla="*/ 1591341 w 1591341"/>
                <a:gd name="connsiteY1" fmla="*/ 2266788 h 2266788"/>
                <a:gd name="connsiteX2" fmla="*/ 8799 w 1591341"/>
                <a:gd name="connsiteY2" fmla="*/ 2266788 h 2266788"/>
                <a:gd name="connsiteX3" fmla="*/ 176 w 1591341"/>
                <a:gd name="connsiteY3" fmla="*/ 1967 h 2266788"/>
                <a:gd name="connsiteX4" fmla="*/ 147847 w 1591341"/>
                <a:gd name="connsiteY4" fmla="*/ 0 h 2266788"/>
                <a:gd name="connsiteX0" fmla="*/ 1585208 w 1591304"/>
                <a:gd name="connsiteY0" fmla="*/ 474564 h 2271205"/>
                <a:gd name="connsiteX1" fmla="*/ 1591304 w 1591304"/>
                <a:gd name="connsiteY1" fmla="*/ 2266788 h 2271205"/>
                <a:gd name="connsiteX2" fmla="*/ 12373 w 1591304"/>
                <a:gd name="connsiteY2" fmla="*/ 2271205 h 2271205"/>
                <a:gd name="connsiteX3" fmla="*/ 139 w 1591304"/>
                <a:gd name="connsiteY3" fmla="*/ 1967 h 2271205"/>
                <a:gd name="connsiteX4" fmla="*/ 147810 w 1591304"/>
                <a:gd name="connsiteY4" fmla="*/ 0 h 2271205"/>
                <a:gd name="connsiteX0" fmla="*/ 1581633 w 1587729"/>
                <a:gd name="connsiteY0" fmla="*/ 474564 h 2271205"/>
                <a:gd name="connsiteX1" fmla="*/ 1587729 w 1587729"/>
                <a:gd name="connsiteY1" fmla="*/ 2266788 h 2271205"/>
                <a:gd name="connsiteX2" fmla="*/ 8798 w 1587729"/>
                <a:gd name="connsiteY2" fmla="*/ 2271205 h 2271205"/>
                <a:gd name="connsiteX3" fmla="*/ 176 w 1587729"/>
                <a:gd name="connsiteY3" fmla="*/ 10856 h 2271205"/>
                <a:gd name="connsiteX4" fmla="*/ 144235 w 1587729"/>
                <a:gd name="connsiteY4" fmla="*/ 0 h 2271205"/>
                <a:gd name="connsiteX0" fmla="*/ 1583670 w 1589766"/>
                <a:gd name="connsiteY0" fmla="*/ 474564 h 2271205"/>
                <a:gd name="connsiteX1" fmla="*/ 1589766 w 1589766"/>
                <a:gd name="connsiteY1" fmla="*/ 2266788 h 2271205"/>
                <a:gd name="connsiteX2" fmla="*/ 0 w 1589766"/>
                <a:gd name="connsiteY2" fmla="*/ 2271205 h 2271205"/>
                <a:gd name="connsiteX3" fmla="*/ 2213 w 1589766"/>
                <a:gd name="connsiteY3" fmla="*/ 10856 h 2271205"/>
                <a:gd name="connsiteX4" fmla="*/ 146272 w 1589766"/>
                <a:gd name="connsiteY4" fmla="*/ 0 h 2271205"/>
                <a:gd name="connsiteX0" fmla="*/ 1583670 w 1589766"/>
                <a:gd name="connsiteY0" fmla="*/ 477041 h 2273682"/>
                <a:gd name="connsiteX1" fmla="*/ 1589766 w 1589766"/>
                <a:gd name="connsiteY1" fmla="*/ 2269265 h 2273682"/>
                <a:gd name="connsiteX2" fmla="*/ 0 w 1589766"/>
                <a:gd name="connsiteY2" fmla="*/ 2273682 h 2273682"/>
                <a:gd name="connsiteX3" fmla="*/ 2213 w 1589766"/>
                <a:gd name="connsiteY3" fmla="*/ 0 h 2273682"/>
                <a:gd name="connsiteX4" fmla="*/ 146272 w 1589766"/>
                <a:gd name="connsiteY4" fmla="*/ 2477 h 2273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9766" h="2273682">
                  <a:moveTo>
                    <a:pt x="1583670" y="477041"/>
                  </a:moveTo>
                  <a:lnTo>
                    <a:pt x="1589766" y="2269265"/>
                  </a:lnTo>
                  <a:lnTo>
                    <a:pt x="0" y="2273682"/>
                  </a:lnTo>
                  <a:cubicBezTo>
                    <a:pt x="1765" y="1524471"/>
                    <a:pt x="448" y="749211"/>
                    <a:pt x="2213" y="0"/>
                  </a:cubicBezTo>
                  <a:cubicBezTo>
                    <a:pt x="70874" y="0"/>
                    <a:pt x="77611" y="2477"/>
                    <a:pt x="146272" y="2477"/>
                  </a:cubicBezTo>
                </a:path>
              </a:pathLst>
            </a:custGeom>
            <a:noFill/>
            <a:ln w="50800">
              <a:solidFill>
                <a:schemeClr val="tx1"/>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 name="Straight Arrow Connector 23"/>
            <p:cNvCxnSpPr/>
            <p:nvPr/>
          </p:nvCxnSpPr>
          <p:spPr bwMode="auto">
            <a:xfrm>
              <a:off x="4136914" y="2673350"/>
              <a:ext cx="180975" cy="0"/>
            </a:xfrm>
            <a:prstGeom prst="straightConnector1">
              <a:avLst/>
            </a:prstGeom>
            <a:ln w="50800">
              <a:solidFill>
                <a:schemeClr val="tx1"/>
              </a:solidFill>
              <a:headEnd type="oval" w="sm" len="sm"/>
              <a:tailEnd type="triangle" w="sm" len="sm"/>
            </a:ln>
          </p:spPr>
          <p:style>
            <a:lnRef idx="1">
              <a:schemeClr val="accent4"/>
            </a:lnRef>
            <a:fillRef idx="0">
              <a:schemeClr val="accent4"/>
            </a:fillRef>
            <a:effectRef idx="0">
              <a:schemeClr val="accent4"/>
            </a:effectRef>
            <a:fontRef idx="minor">
              <a:schemeClr val="tx1"/>
            </a:fontRef>
          </p:style>
        </p:cxnSp>
        <p:cxnSp>
          <p:nvCxnSpPr>
            <p:cNvPr id="202" name="Straight Arrow Connector 201"/>
            <p:cNvCxnSpPr/>
            <p:nvPr/>
          </p:nvCxnSpPr>
          <p:spPr bwMode="auto">
            <a:xfrm>
              <a:off x="3995530" y="2852738"/>
              <a:ext cx="322359" cy="0"/>
            </a:xfrm>
            <a:prstGeom prst="straightConnector1">
              <a:avLst/>
            </a:prstGeom>
            <a:ln w="50800">
              <a:solidFill>
                <a:schemeClr val="tx1"/>
              </a:solidFill>
              <a:headEnd type="oval" w="sm" len="sm"/>
              <a:tailEnd type="triangle" w="sm" len="sm"/>
            </a:ln>
          </p:spPr>
          <p:style>
            <a:lnRef idx="1">
              <a:schemeClr val="accent4"/>
            </a:lnRef>
            <a:fillRef idx="0">
              <a:schemeClr val="accent4"/>
            </a:fillRef>
            <a:effectRef idx="0">
              <a:schemeClr val="accent4"/>
            </a:effectRef>
            <a:fontRef idx="minor">
              <a:schemeClr val="tx1"/>
            </a:fontRef>
          </p:style>
        </p:cxnSp>
        <p:sp>
          <p:nvSpPr>
            <p:cNvPr id="24645" name="Text Box 178"/>
            <p:cNvSpPr txBox="1">
              <a:spLocks noChangeArrowheads="1"/>
            </p:cNvSpPr>
            <p:nvPr/>
          </p:nvSpPr>
          <p:spPr bwMode="auto">
            <a:xfrm>
              <a:off x="1076214" y="1738313"/>
              <a:ext cx="830262" cy="1235075"/>
            </a:xfrm>
            <a:prstGeom prst="rect">
              <a:avLst/>
            </a:prstGeom>
            <a:solidFill>
              <a:srgbClr val="CC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 rIns="9144" bIns="9144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1200" b="1"/>
            </a:p>
            <a:p>
              <a:pPr algn="ctr" eaLnBrk="1" hangingPunct="1"/>
              <a:r>
                <a:rPr lang="en-US" altLang="en-US" sz="1200" b="1"/>
                <a:t>I-Cache</a:t>
              </a:r>
            </a:p>
          </p:txBody>
        </p:sp>
        <p:sp>
          <p:nvSpPr>
            <p:cNvPr id="24646" name="Rectangle 179"/>
            <p:cNvSpPr>
              <a:spLocks noChangeArrowheads="1"/>
            </p:cNvSpPr>
            <p:nvPr/>
          </p:nvSpPr>
          <p:spPr bwMode="auto">
            <a:xfrm>
              <a:off x="1111139" y="2522538"/>
              <a:ext cx="50641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a:t> Address</a:t>
              </a:r>
            </a:p>
          </p:txBody>
        </p:sp>
        <p:sp>
          <p:nvSpPr>
            <p:cNvPr id="24647" name="Line 180"/>
            <p:cNvSpPr>
              <a:spLocks noChangeShapeType="1"/>
            </p:cNvSpPr>
            <p:nvPr/>
          </p:nvSpPr>
          <p:spPr bwMode="auto">
            <a:xfrm flipV="1">
              <a:off x="1906476" y="2419350"/>
              <a:ext cx="179388" cy="0"/>
            </a:xfrm>
            <a:prstGeom prst="line">
              <a:avLst/>
            </a:prstGeom>
            <a:noFill/>
            <a:ln w="508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48" name="Text Box 181"/>
            <p:cNvSpPr txBox="1">
              <a:spLocks noChangeArrowheads="1"/>
            </p:cNvSpPr>
            <p:nvPr/>
          </p:nvSpPr>
          <p:spPr bwMode="auto">
            <a:xfrm rot="-5400000">
              <a:off x="361045" y="2523331"/>
              <a:ext cx="731838" cy="180975"/>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a:t>PC</a:t>
              </a:r>
            </a:p>
          </p:txBody>
        </p:sp>
        <p:sp>
          <p:nvSpPr>
            <p:cNvPr id="24649" name="Line 182"/>
            <p:cNvSpPr>
              <a:spLocks noChangeShapeType="1"/>
            </p:cNvSpPr>
            <p:nvPr/>
          </p:nvSpPr>
          <p:spPr bwMode="auto">
            <a:xfrm>
              <a:off x="817451" y="2606675"/>
              <a:ext cx="258763" cy="0"/>
            </a:xfrm>
            <a:prstGeom prst="line">
              <a:avLst/>
            </a:prstGeom>
            <a:noFill/>
            <a:ln w="508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0" name="Rectangle 183"/>
            <p:cNvSpPr>
              <a:spLocks noChangeArrowheads="1"/>
            </p:cNvSpPr>
            <p:nvPr/>
          </p:nvSpPr>
          <p:spPr bwMode="auto">
            <a:xfrm>
              <a:off x="1268301" y="2309813"/>
              <a:ext cx="59055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sz="1000"/>
                <a:t>Instruction</a:t>
              </a:r>
            </a:p>
          </p:txBody>
        </p:sp>
        <p:sp>
          <p:nvSpPr>
            <p:cNvPr id="201" name="Isosceles Triangle 200"/>
            <p:cNvSpPr/>
            <p:nvPr/>
          </p:nvSpPr>
          <p:spPr bwMode="auto">
            <a:xfrm>
              <a:off x="687276" y="2928938"/>
              <a:ext cx="87313" cy="4603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nvGrpSpPr>
            <p:cNvPr id="24652" name="Group 12"/>
            <p:cNvGrpSpPr>
              <a:grpSpLocks/>
            </p:cNvGrpSpPr>
            <p:nvPr/>
          </p:nvGrpSpPr>
          <p:grpSpPr bwMode="auto">
            <a:xfrm>
              <a:off x="2082689" y="1973709"/>
              <a:ext cx="182562" cy="895351"/>
              <a:chOff x="1566652" y="2182468"/>
              <a:chExt cx="182559" cy="895160"/>
            </a:xfrm>
          </p:grpSpPr>
          <p:sp>
            <p:nvSpPr>
              <p:cNvPr id="140" name="Rectangle 125"/>
              <p:cNvSpPr>
                <a:spLocks noChangeArrowheads="1"/>
              </p:cNvSpPr>
              <p:nvPr/>
            </p:nvSpPr>
            <p:spPr bwMode="auto">
              <a:xfrm>
                <a:off x="1566652" y="2182468"/>
                <a:ext cx="182559" cy="894366"/>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200" dirty="0"/>
                  <a:t>Instruction</a:t>
                </a:r>
              </a:p>
            </p:txBody>
          </p:sp>
          <p:sp>
            <p:nvSpPr>
              <p:cNvPr id="145" name="Isosceles Triangle 144"/>
              <p:cNvSpPr/>
              <p:nvPr/>
            </p:nvSpPr>
            <p:spPr bwMode="auto">
              <a:xfrm>
                <a:off x="1614276" y="3031600"/>
                <a:ext cx="87311" cy="4602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
          <p:nvSpPr>
            <p:cNvPr id="24653" name="Rectangle 77"/>
            <p:cNvSpPr>
              <a:spLocks noChangeArrowheads="1"/>
            </p:cNvSpPr>
            <p:nvPr/>
          </p:nvSpPr>
          <p:spPr bwMode="auto">
            <a:xfrm>
              <a:off x="2564297" y="1160748"/>
              <a:ext cx="420687"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000" dirty="0"/>
                <a:t>Imm16</a:t>
              </a:r>
            </a:p>
          </p:txBody>
        </p:sp>
        <p:sp>
          <p:nvSpPr>
            <p:cNvPr id="24654" name="Freeform 86"/>
            <p:cNvSpPr>
              <a:spLocks/>
            </p:cNvSpPr>
            <p:nvPr/>
          </p:nvSpPr>
          <p:spPr bwMode="auto">
            <a:xfrm>
              <a:off x="2373200" y="2516188"/>
              <a:ext cx="314325" cy="930275"/>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4655" name="Freeform 153"/>
            <p:cNvSpPr>
              <a:spLocks/>
            </p:cNvSpPr>
            <p:nvPr/>
          </p:nvSpPr>
          <p:spPr bwMode="auto">
            <a:xfrm rot="-5400000" flipH="1" flipV="1">
              <a:off x="2652479" y="1080455"/>
              <a:ext cx="264279" cy="822837"/>
            </a:xfrm>
            <a:custGeom>
              <a:avLst/>
              <a:gdLst>
                <a:gd name="T0" fmla="*/ 0 w 144"/>
                <a:gd name="T1" fmla="*/ 0 h 950"/>
                <a:gd name="T2" fmla="*/ 0 w 144"/>
                <a:gd name="T3" fmla="*/ 2147483647 h 950"/>
                <a:gd name="T4" fmla="*/ 2147483647 w 144"/>
                <a:gd name="T5" fmla="*/ 2147483647 h 950"/>
                <a:gd name="T6" fmla="*/ 0 60000 65536"/>
                <a:gd name="T7" fmla="*/ 0 60000 65536"/>
                <a:gd name="T8" fmla="*/ 0 60000 65536"/>
              </a:gdLst>
              <a:ahLst/>
              <a:cxnLst>
                <a:cxn ang="T6">
                  <a:pos x="T0" y="T1"/>
                </a:cxn>
                <a:cxn ang="T7">
                  <a:pos x="T2" y="T3"/>
                </a:cxn>
                <a:cxn ang="T8">
                  <a:pos x="T4" y="T5"/>
                </a:cxn>
              </a:cxnLst>
              <a:rect l="0" t="0" r="r" b="b"/>
              <a:pathLst>
                <a:path w="144" h="950">
                  <a:moveTo>
                    <a:pt x="0" y="0"/>
                  </a:moveTo>
                  <a:lnTo>
                    <a:pt x="0" y="950"/>
                  </a:lnTo>
                  <a:lnTo>
                    <a:pt x="144" y="950"/>
                  </a:lnTo>
                </a:path>
              </a:pathLst>
            </a:custGeom>
            <a:noFill/>
            <a:ln w="3175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656" name="Text Box 108"/>
            <p:cNvSpPr txBox="1">
              <a:spLocks noChangeArrowheads="1"/>
            </p:cNvSpPr>
            <p:nvPr/>
          </p:nvSpPr>
          <p:spPr bwMode="auto">
            <a:xfrm>
              <a:off x="415925" y="5454650"/>
              <a:ext cx="7677150" cy="646113"/>
            </a:xfrm>
            <a:prstGeom prst="rect">
              <a:avLst/>
            </a:prstGeom>
            <a:solidFill>
              <a:srgbClr val="CC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 rIns="9144" bIns="9144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a:t>Interface to L2 Cache or Main Memory</a:t>
              </a:r>
            </a:p>
          </p:txBody>
        </p:sp>
        <p:cxnSp>
          <p:nvCxnSpPr>
            <p:cNvPr id="12" name="Straight Arrow Connector 11"/>
            <p:cNvCxnSpPr/>
            <p:nvPr/>
          </p:nvCxnSpPr>
          <p:spPr>
            <a:xfrm flipH="1">
              <a:off x="1253915" y="2973388"/>
              <a:ext cx="0" cy="24717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a:off x="7197725" y="3078163"/>
              <a:ext cx="0" cy="2366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flipH="1">
              <a:off x="1566826" y="2963863"/>
              <a:ext cx="0" cy="2490787"/>
            </a:xfrm>
            <a:prstGeom prst="straightConnector1">
              <a:avLst/>
            </a:prstGeom>
            <a:ln w="76200">
              <a:solidFill>
                <a:srgbClr val="000099"/>
              </a:solidFill>
              <a:headEnd type="triangle" w="sm" len="sm"/>
              <a:tailEnd type="none"/>
            </a:ln>
          </p:spPr>
          <p:style>
            <a:lnRef idx="1">
              <a:schemeClr val="accent1"/>
            </a:lnRef>
            <a:fillRef idx="0">
              <a:schemeClr val="accent1"/>
            </a:fillRef>
            <a:effectRef idx="0">
              <a:schemeClr val="accent1"/>
            </a:effectRef>
            <a:fontRef idx="minor">
              <a:schemeClr val="tx1"/>
            </a:fontRef>
          </p:style>
        </p:cxnSp>
        <p:sp>
          <p:nvSpPr>
            <p:cNvPr id="24660" name="TextBox 25"/>
            <p:cNvSpPr txBox="1">
              <a:spLocks noChangeArrowheads="1"/>
            </p:cNvSpPr>
            <p:nvPr/>
          </p:nvSpPr>
          <p:spPr bwMode="auto">
            <a:xfrm rot="-5400000">
              <a:off x="932446" y="4793457"/>
              <a:ext cx="8286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000" b="1">
                  <a:solidFill>
                    <a:srgbClr val="FF0000"/>
                  </a:solidFill>
                </a:rPr>
                <a:t>I-Cache miss</a:t>
              </a:r>
            </a:p>
          </p:txBody>
        </p:sp>
        <p:sp>
          <p:nvSpPr>
            <p:cNvPr id="24661" name="TextBox 220"/>
            <p:cNvSpPr txBox="1">
              <a:spLocks noChangeArrowheads="1"/>
            </p:cNvSpPr>
            <p:nvPr/>
          </p:nvSpPr>
          <p:spPr bwMode="auto">
            <a:xfrm rot="-5400000">
              <a:off x="6636543" y="4758532"/>
              <a:ext cx="9001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000" b="1">
                  <a:solidFill>
                    <a:srgbClr val="FF0000"/>
                  </a:solidFill>
                </a:rPr>
                <a:t>D-Cache miss</a:t>
              </a:r>
            </a:p>
          </p:txBody>
        </p:sp>
        <p:sp>
          <p:nvSpPr>
            <p:cNvPr id="24662" name="TextBox 221"/>
            <p:cNvSpPr txBox="1">
              <a:spLocks noChangeArrowheads="1"/>
            </p:cNvSpPr>
            <p:nvPr/>
          </p:nvSpPr>
          <p:spPr bwMode="auto">
            <a:xfrm rot="-5400000">
              <a:off x="1166441" y="4661694"/>
              <a:ext cx="10922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000" b="1" dirty="0">
                  <a:solidFill>
                    <a:srgbClr val="000099"/>
                  </a:solidFill>
                </a:rPr>
                <a:t>Instruction Block</a:t>
              </a:r>
            </a:p>
          </p:txBody>
        </p:sp>
        <p:cxnSp>
          <p:nvCxnSpPr>
            <p:cNvPr id="223" name="Straight Arrow Connector 222"/>
            <p:cNvCxnSpPr/>
            <p:nvPr/>
          </p:nvCxnSpPr>
          <p:spPr>
            <a:xfrm>
              <a:off x="7418388" y="3078163"/>
              <a:ext cx="0" cy="2376487"/>
            </a:xfrm>
            <a:prstGeom prst="straightConnector1">
              <a:avLst/>
            </a:prstGeom>
            <a:ln w="76200">
              <a:solidFill>
                <a:srgbClr val="339933"/>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4664" name="TextBox 223"/>
            <p:cNvSpPr txBox="1">
              <a:spLocks noChangeArrowheads="1"/>
            </p:cNvSpPr>
            <p:nvPr/>
          </p:nvSpPr>
          <p:spPr bwMode="auto">
            <a:xfrm rot="-5400000">
              <a:off x="7112718" y="4745038"/>
              <a:ext cx="927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000" b="1" dirty="0">
                  <a:solidFill>
                    <a:srgbClr val="339933"/>
                  </a:solidFill>
                </a:rPr>
                <a:t>Data Block</a:t>
              </a:r>
            </a:p>
          </p:txBody>
        </p:sp>
        <p:cxnSp>
          <p:nvCxnSpPr>
            <p:cNvPr id="225" name="Straight Arrow Connector 224"/>
            <p:cNvCxnSpPr/>
            <p:nvPr/>
          </p:nvCxnSpPr>
          <p:spPr>
            <a:xfrm flipH="1" flipV="1">
              <a:off x="899592" y="2608263"/>
              <a:ext cx="0" cy="2836862"/>
            </a:xfrm>
            <a:prstGeom prst="straightConnector1">
              <a:avLst/>
            </a:prstGeom>
            <a:ln w="50800">
              <a:solidFill>
                <a:schemeClr val="tx1"/>
              </a:solidFill>
              <a:headEnd type="triangle" w="sm" len="sm"/>
              <a:tailEnd type="oval" w="sm" len="sm"/>
            </a:ln>
          </p:spPr>
          <p:style>
            <a:lnRef idx="1">
              <a:schemeClr val="accent1"/>
            </a:lnRef>
            <a:fillRef idx="0">
              <a:schemeClr val="accent1"/>
            </a:fillRef>
            <a:effectRef idx="0">
              <a:schemeClr val="accent1"/>
            </a:effectRef>
            <a:fontRef idx="minor">
              <a:schemeClr val="tx1"/>
            </a:fontRef>
          </p:style>
        </p:cxnSp>
        <p:sp>
          <p:nvSpPr>
            <p:cNvPr id="24666" name="TextBox 225"/>
            <p:cNvSpPr txBox="1">
              <a:spLocks noChangeArrowheads="1"/>
            </p:cNvSpPr>
            <p:nvPr/>
          </p:nvSpPr>
          <p:spPr bwMode="auto">
            <a:xfrm rot="-5400000">
              <a:off x="581584" y="4762501"/>
              <a:ext cx="892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000" b="1" dirty="0"/>
                <a:t>Block Address</a:t>
              </a:r>
            </a:p>
          </p:txBody>
        </p:sp>
        <p:cxnSp>
          <p:nvCxnSpPr>
            <p:cNvPr id="227" name="Straight Arrow Connector 226"/>
            <p:cNvCxnSpPr/>
            <p:nvPr/>
          </p:nvCxnSpPr>
          <p:spPr>
            <a:xfrm flipV="1">
              <a:off x="6559550" y="2357438"/>
              <a:ext cx="0" cy="3079750"/>
            </a:xfrm>
            <a:prstGeom prst="straightConnector1">
              <a:avLst/>
            </a:prstGeom>
            <a:ln w="50800">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sp>
          <p:nvSpPr>
            <p:cNvPr id="24668" name="TextBox 227"/>
            <p:cNvSpPr txBox="1">
              <a:spLocks noChangeArrowheads="1"/>
            </p:cNvSpPr>
            <p:nvPr/>
          </p:nvSpPr>
          <p:spPr bwMode="auto">
            <a:xfrm rot="-5400000">
              <a:off x="6234212" y="4762501"/>
              <a:ext cx="8921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000" b="1" dirty="0"/>
                <a:t>Block Address</a:t>
              </a:r>
            </a:p>
          </p:txBody>
        </p:sp>
        <p:sp>
          <p:nvSpPr>
            <p:cNvPr id="13" name="Freeform 12"/>
            <p:cNvSpPr/>
            <p:nvPr/>
          </p:nvSpPr>
          <p:spPr>
            <a:xfrm>
              <a:off x="3851920" y="2235200"/>
              <a:ext cx="465969" cy="1620838"/>
            </a:xfrm>
            <a:custGeom>
              <a:avLst/>
              <a:gdLst>
                <a:gd name="connsiteX0" fmla="*/ 0 w 428487"/>
                <a:gd name="connsiteY0" fmla="*/ 1621183 h 1621183"/>
                <a:gd name="connsiteX1" fmla="*/ 4418 w 428487"/>
                <a:gd name="connsiteY1" fmla="*/ 0 h 1621183"/>
                <a:gd name="connsiteX2" fmla="*/ 428487 w 428487"/>
                <a:gd name="connsiteY2" fmla="*/ 0 h 1621183"/>
              </a:gdLst>
              <a:ahLst/>
              <a:cxnLst>
                <a:cxn ang="0">
                  <a:pos x="connsiteX0" y="connsiteY0"/>
                </a:cxn>
                <a:cxn ang="0">
                  <a:pos x="connsiteX1" y="connsiteY1"/>
                </a:cxn>
                <a:cxn ang="0">
                  <a:pos x="connsiteX2" y="connsiteY2"/>
                </a:cxn>
              </a:cxnLst>
              <a:rect l="l" t="t" r="r" b="b"/>
              <a:pathLst>
                <a:path w="428487" h="1621183">
                  <a:moveTo>
                    <a:pt x="0" y="1621183"/>
                  </a:moveTo>
                  <a:cubicBezTo>
                    <a:pt x="1473" y="1080789"/>
                    <a:pt x="2945" y="540394"/>
                    <a:pt x="4418" y="0"/>
                  </a:cubicBezTo>
                  <a:lnTo>
                    <a:pt x="428487" y="0"/>
                  </a:lnTo>
                </a:path>
              </a:pathLst>
            </a:custGeom>
            <a:noFill/>
            <a:ln w="50800">
              <a:solidFill>
                <a:schemeClr val="tx1"/>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7" name="Straight Arrow Connector 156"/>
            <p:cNvCxnSpPr/>
            <p:nvPr/>
          </p:nvCxnSpPr>
          <p:spPr bwMode="auto">
            <a:xfrm>
              <a:off x="3851920" y="3019425"/>
              <a:ext cx="465969" cy="0"/>
            </a:xfrm>
            <a:prstGeom prst="straightConnector1">
              <a:avLst/>
            </a:prstGeom>
            <a:ln w="50800">
              <a:solidFill>
                <a:schemeClr val="tx1"/>
              </a:solidFill>
              <a:headEnd type="oval" w="sm" len="sm"/>
              <a:tailEnd type="triangle" w="sm" len="sm"/>
            </a:ln>
          </p:spPr>
          <p:style>
            <a:lnRef idx="1">
              <a:schemeClr val="accent4"/>
            </a:lnRef>
            <a:fillRef idx="0">
              <a:schemeClr val="accent4"/>
            </a:fillRef>
            <a:effectRef idx="0">
              <a:schemeClr val="accent4"/>
            </a:effectRef>
            <a:fontRef idx="minor">
              <a:schemeClr val="tx1"/>
            </a:fontRef>
          </p:style>
        </p:cxnSp>
        <p:sp>
          <p:nvSpPr>
            <p:cNvPr id="159" name="Rectangle 125"/>
            <p:cNvSpPr>
              <a:spLocks noChangeArrowheads="1"/>
            </p:cNvSpPr>
            <p:nvPr/>
          </p:nvSpPr>
          <p:spPr bwMode="auto">
            <a:xfrm>
              <a:off x="4677172" y="1160748"/>
              <a:ext cx="182384" cy="434682"/>
            </a:xfrm>
            <a:prstGeom prst="rect">
              <a:avLst/>
            </a:prstGeom>
            <a:solidFill>
              <a:srgbClr val="99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none" lIns="0" tIns="0" rIns="0" bIns="0" anchor="ctr"/>
            <a:lstStyle/>
            <a:p>
              <a:pPr algn="ctr">
                <a:defRPr/>
              </a:pPr>
              <a:r>
                <a:rPr lang="en-US" sz="1200" dirty="0" err="1"/>
                <a:t>Imm</a:t>
              </a:r>
              <a:endParaRPr lang="en-US" sz="1200" dirty="0"/>
            </a:p>
          </p:txBody>
        </p:sp>
        <p:grpSp>
          <p:nvGrpSpPr>
            <p:cNvPr id="24673" name="Group 2"/>
            <p:cNvGrpSpPr>
              <a:grpSpLocks/>
            </p:cNvGrpSpPr>
            <p:nvPr/>
          </p:nvGrpSpPr>
          <p:grpSpPr bwMode="auto">
            <a:xfrm>
              <a:off x="5164063" y="2565400"/>
              <a:ext cx="141287" cy="312738"/>
              <a:chOff x="2652066" y="3217491"/>
              <a:chExt cx="141282" cy="312723"/>
            </a:xfrm>
          </p:grpSpPr>
          <p:sp>
            <p:nvSpPr>
              <p:cNvPr id="24675" name="AutoShape 91"/>
              <p:cNvSpPr>
                <a:spLocks noChangeArrowheads="1"/>
              </p:cNvSpPr>
              <p:nvPr/>
            </p:nvSpPr>
            <p:spPr bwMode="auto">
              <a:xfrm rot="-5400000">
                <a:off x="2564261" y="3305296"/>
                <a:ext cx="312723" cy="137113"/>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4676" name="Rectangle 93"/>
              <p:cNvSpPr>
                <a:spLocks noChangeArrowheads="1"/>
              </p:cNvSpPr>
              <p:nvPr/>
            </p:nvSpPr>
            <p:spPr bwMode="auto">
              <a:xfrm flipH="1">
                <a:off x="2653851" y="3232064"/>
                <a:ext cx="139497" cy="14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1</a:t>
                </a:r>
              </a:p>
            </p:txBody>
          </p:sp>
          <p:sp>
            <p:nvSpPr>
              <p:cNvPr id="24677" name="Rectangle 94"/>
              <p:cNvSpPr>
                <a:spLocks noChangeArrowheads="1"/>
              </p:cNvSpPr>
              <p:nvPr/>
            </p:nvSpPr>
            <p:spPr bwMode="auto">
              <a:xfrm flipH="1">
                <a:off x="2655042" y="3400235"/>
                <a:ext cx="138306" cy="10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a:t>0</a:t>
                </a:r>
              </a:p>
            </p:txBody>
          </p:sp>
        </p:grpSp>
        <p:sp>
          <p:nvSpPr>
            <p:cNvPr id="24674" name="Line 30"/>
            <p:cNvSpPr>
              <a:spLocks noChangeShapeType="1"/>
            </p:cNvSpPr>
            <p:nvPr/>
          </p:nvSpPr>
          <p:spPr bwMode="auto">
            <a:xfrm flipV="1">
              <a:off x="4857639" y="2781300"/>
              <a:ext cx="306424"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 name="Freeform 2"/>
            <p:cNvSpPr/>
            <p:nvPr/>
          </p:nvSpPr>
          <p:spPr>
            <a:xfrm>
              <a:off x="4857294" y="1376362"/>
              <a:ext cx="309746" cy="1262477"/>
            </a:xfrm>
            <a:custGeom>
              <a:avLst/>
              <a:gdLst>
                <a:gd name="connsiteX0" fmla="*/ 0 w 362779"/>
                <a:gd name="connsiteY0" fmla="*/ 0 h 1272209"/>
                <a:gd name="connsiteX1" fmla="*/ 168966 w 362779"/>
                <a:gd name="connsiteY1" fmla="*/ 0 h 1272209"/>
                <a:gd name="connsiteX2" fmla="*/ 168966 w 362779"/>
                <a:gd name="connsiteY2" fmla="*/ 1272209 h 1272209"/>
                <a:gd name="connsiteX3" fmla="*/ 362779 w 362779"/>
                <a:gd name="connsiteY3" fmla="*/ 1272209 h 1272209"/>
              </a:gdLst>
              <a:ahLst/>
              <a:cxnLst>
                <a:cxn ang="0">
                  <a:pos x="connsiteX0" y="connsiteY0"/>
                </a:cxn>
                <a:cxn ang="0">
                  <a:pos x="connsiteX1" y="connsiteY1"/>
                </a:cxn>
                <a:cxn ang="0">
                  <a:pos x="connsiteX2" y="connsiteY2"/>
                </a:cxn>
                <a:cxn ang="0">
                  <a:pos x="connsiteX3" y="connsiteY3"/>
                </a:cxn>
              </a:cxnLst>
              <a:rect l="l" t="t" r="r" b="b"/>
              <a:pathLst>
                <a:path w="362779" h="1272209">
                  <a:moveTo>
                    <a:pt x="0" y="0"/>
                  </a:moveTo>
                  <a:lnTo>
                    <a:pt x="168966" y="0"/>
                  </a:lnTo>
                  <a:lnTo>
                    <a:pt x="168966" y="1272209"/>
                  </a:lnTo>
                  <a:lnTo>
                    <a:pt x="362779" y="1272209"/>
                  </a:lnTo>
                </a:path>
              </a:pathLst>
            </a:custGeom>
            <a:noFill/>
            <a:ln w="50800">
              <a:solidFill>
                <a:schemeClr val="tx1"/>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24690" idx="6"/>
            </p:cNvCxnSpPr>
            <p:nvPr/>
          </p:nvCxnSpPr>
          <p:spPr>
            <a:xfrm>
              <a:off x="3592401" y="1359733"/>
              <a:ext cx="1084771" cy="0"/>
            </a:xfrm>
            <a:prstGeom prst="straightConnector1">
              <a:avLst/>
            </a:prstGeom>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4968044" y="2781301"/>
              <a:ext cx="1283669" cy="379412"/>
            </a:xfrm>
            <a:custGeom>
              <a:avLst/>
              <a:gdLst>
                <a:gd name="connsiteX0" fmla="*/ 0 w 1356691"/>
                <a:gd name="connsiteY0" fmla="*/ 0 h 457200"/>
                <a:gd name="connsiteX1" fmla="*/ 0 w 1356691"/>
                <a:gd name="connsiteY1" fmla="*/ 457200 h 457200"/>
                <a:gd name="connsiteX2" fmla="*/ 581439 w 1356691"/>
                <a:gd name="connsiteY2" fmla="*/ 457200 h 457200"/>
                <a:gd name="connsiteX3" fmla="*/ 924339 w 1356691"/>
                <a:gd name="connsiteY3" fmla="*/ 104361 h 457200"/>
                <a:gd name="connsiteX4" fmla="*/ 1356691 w 1356691"/>
                <a:gd name="connsiteY4" fmla="*/ 104361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691" h="457200">
                  <a:moveTo>
                    <a:pt x="0" y="0"/>
                  </a:moveTo>
                  <a:lnTo>
                    <a:pt x="0" y="457200"/>
                  </a:lnTo>
                  <a:lnTo>
                    <a:pt x="581439" y="457200"/>
                  </a:lnTo>
                  <a:lnTo>
                    <a:pt x="924339" y="104361"/>
                  </a:lnTo>
                  <a:lnTo>
                    <a:pt x="1356691" y="104361"/>
                  </a:lnTo>
                </a:path>
              </a:pathLst>
            </a:custGeom>
            <a:noFill/>
            <a:ln w="50800">
              <a:solidFill>
                <a:schemeClr val="tx1"/>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984984" y="3046343"/>
              <a:ext cx="5701816" cy="631135"/>
            </a:xfrm>
            <a:custGeom>
              <a:avLst/>
              <a:gdLst>
                <a:gd name="connsiteX0" fmla="*/ 5719969 w 5824330"/>
                <a:gd name="connsiteY0" fmla="*/ 327992 h 631135"/>
                <a:gd name="connsiteX1" fmla="*/ 5824330 w 5824330"/>
                <a:gd name="connsiteY1" fmla="*/ 327992 h 631135"/>
                <a:gd name="connsiteX2" fmla="*/ 5824330 w 5824330"/>
                <a:gd name="connsiteY2" fmla="*/ 631135 h 631135"/>
                <a:gd name="connsiteX3" fmla="*/ 0 w 5824330"/>
                <a:gd name="connsiteY3" fmla="*/ 631135 h 631135"/>
                <a:gd name="connsiteX4" fmla="*/ 0 w 5824330"/>
                <a:gd name="connsiteY4" fmla="*/ 0 h 631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4330" h="631135">
                  <a:moveTo>
                    <a:pt x="5719969" y="327992"/>
                  </a:moveTo>
                  <a:lnTo>
                    <a:pt x="5824330" y="327992"/>
                  </a:lnTo>
                  <a:lnTo>
                    <a:pt x="5824330" y="631135"/>
                  </a:lnTo>
                  <a:lnTo>
                    <a:pt x="0" y="631135"/>
                  </a:lnTo>
                  <a:lnTo>
                    <a:pt x="0" y="0"/>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995530" y="2057400"/>
              <a:ext cx="4224131" cy="2211457"/>
            </a:xfrm>
            <a:custGeom>
              <a:avLst/>
              <a:gdLst>
                <a:gd name="connsiteX0" fmla="*/ 4224131 w 4224131"/>
                <a:gd name="connsiteY0" fmla="*/ 327991 h 2211457"/>
                <a:gd name="connsiteX1" fmla="*/ 4224131 w 4224131"/>
                <a:gd name="connsiteY1" fmla="*/ 2211457 h 2211457"/>
                <a:gd name="connsiteX2" fmla="*/ 0 w 4224131"/>
                <a:gd name="connsiteY2" fmla="*/ 2211457 h 2211457"/>
                <a:gd name="connsiteX3" fmla="*/ 0 w 4224131"/>
                <a:gd name="connsiteY3" fmla="*/ 0 h 2211457"/>
                <a:gd name="connsiteX4" fmla="*/ 323022 w 4224131"/>
                <a:gd name="connsiteY4" fmla="*/ 0 h 221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4131" h="2211457">
                  <a:moveTo>
                    <a:pt x="4224131" y="327991"/>
                  </a:moveTo>
                  <a:lnTo>
                    <a:pt x="4224131" y="2211457"/>
                  </a:lnTo>
                  <a:lnTo>
                    <a:pt x="0" y="2211457"/>
                  </a:lnTo>
                  <a:lnTo>
                    <a:pt x="0" y="0"/>
                  </a:lnTo>
                  <a:lnTo>
                    <a:pt x="323022" y="0"/>
                  </a:lnTo>
                </a:path>
              </a:pathLst>
            </a:custGeom>
            <a:noFill/>
            <a:ln w="50800">
              <a:solidFill>
                <a:schemeClr val="tx1"/>
              </a:solidFill>
              <a:headEnd type="oval" w="sm" len="sm"/>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180"/>
            <p:cNvGrpSpPr>
              <a:grpSpLocks/>
            </p:cNvGrpSpPr>
            <p:nvPr/>
          </p:nvGrpSpPr>
          <p:grpSpPr bwMode="auto">
            <a:xfrm>
              <a:off x="287524" y="2240868"/>
              <a:ext cx="169862" cy="715962"/>
              <a:chOff x="3983277" y="3558182"/>
              <a:chExt cx="169863" cy="715718"/>
            </a:xfrm>
          </p:grpSpPr>
          <p:sp>
            <p:nvSpPr>
              <p:cNvPr id="168" name="AutoShape 91"/>
              <p:cNvSpPr>
                <a:spLocks noChangeArrowheads="1"/>
              </p:cNvSpPr>
              <p:nvPr/>
            </p:nvSpPr>
            <p:spPr bwMode="auto">
              <a:xfrm rot="-5400000">
                <a:off x="3710350" y="3831109"/>
                <a:ext cx="715718" cy="169863"/>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170" name="Rectangle 93"/>
              <p:cNvSpPr>
                <a:spLocks noChangeArrowheads="1"/>
              </p:cNvSpPr>
              <p:nvPr/>
            </p:nvSpPr>
            <p:spPr bwMode="auto">
              <a:xfrm flipH="1">
                <a:off x="3989925" y="3618047"/>
                <a:ext cx="156569" cy="15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dirty="0"/>
                  <a:t>0</a:t>
                </a:r>
              </a:p>
            </p:txBody>
          </p:sp>
          <p:sp>
            <p:nvSpPr>
              <p:cNvPr id="175" name="Rectangle 94"/>
              <p:cNvSpPr>
                <a:spLocks noChangeArrowheads="1"/>
              </p:cNvSpPr>
              <p:nvPr/>
            </p:nvSpPr>
            <p:spPr bwMode="auto">
              <a:xfrm flipH="1">
                <a:off x="3990664" y="4062066"/>
                <a:ext cx="155091" cy="14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dirty="0"/>
                  <a:t>2</a:t>
                </a:r>
              </a:p>
            </p:txBody>
          </p:sp>
          <p:sp>
            <p:nvSpPr>
              <p:cNvPr id="180" name="Rectangle 93"/>
              <p:cNvSpPr>
                <a:spLocks noChangeArrowheads="1"/>
              </p:cNvSpPr>
              <p:nvPr/>
            </p:nvSpPr>
            <p:spPr bwMode="auto">
              <a:xfrm flipH="1">
                <a:off x="3989925" y="3846116"/>
                <a:ext cx="156569" cy="15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900" dirty="0"/>
                  <a:t>1</a:t>
                </a:r>
              </a:p>
            </p:txBody>
          </p:sp>
        </p:grpSp>
        <p:sp>
          <p:nvSpPr>
            <p:cNvPr id="181" name="Line 182"/>
            <p:cNvSpPr>
              <a:spLocks noChangeShapeType="1"/>
            </p:cNvSpPr>
            <p:nvPr/>
          </p:nvSpPr>
          <p:spPr bwMode="auto">
            <a:xfrm>
              <a:off x="467545" y="2615818"/>
              <a:ext cx="168932" cy="0"/>
            </a:xfrm>
            <a:prstGeom prst="line">
              <a:avLst/>
            </a:prstGeom>
            <a:noFill/>
            <a:ln w="508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 name="Line 182"/>
            <p:cNvSpPr>
              <a:spLocks noChangeShapeType="1"/>
            </p:cNvSpPr>
            <p:nvPr/>
          </p:nvSpPr>
          <p:spPr bwMode="auto">
            <a:xfrm>
              <a:off x="119373" y="2384884"/>
              <a:ext cx="168932" cy="0"/>
            </a:xfrm>
            <a:prstGeom prst="line">
              <a:avLst/>
            </a:prstGeom>
            <a:noFill/>
            <a:ln w="508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 name="Line 182"/>
            <p:cNvSpPr>
              <a:spLocks noChangeShapeType="1"/>
            </p:cNvSpPr>
            <p:nvPr/>
          </p:nvSpPr>
          <p:spPr bwMode="auto">
            <a:xfrm>
              <a:off x="119373" y="2600908"/>
              <a:ext cx="168932" cy="0"/>
            </a:xfrm>
            <a:prstGeom prst="line">
              <a:avLst/>
            </a:prstGeom>
            <a:noFill/>
            <a:ln w="508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 name="Line 182"/>
            <p:cNvSpPr>
              <a:spLocks noChangeShapeType="1"/>
            </p:cNvSpPr>
            <p:nvPr/>
          </p:nvSpPr>
          <p:spPr bwMode="auto">
            <a:xfrm>
              <a:off x="119373" y="2816932"/>
              <a:ext cx="168932" cy="0"/>
            </a:xfrm>
            <a:prstGeom prst="line">
              <a:avLst/>
            </a:prstGeom>
            <a:noFill/>
            <a:ln w="508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Almost Everything is a Cache !</a:t>
            </a:r>
          </a:p>
        </p:txBody>
      </p:sp>
      <p:sp>
        <p:nvSpPr>
          <p:cNvPr id="25603" name="Rectangle 3"/>
          <p:cNvSpPr>
            <a:spLocks noGrp="1" noChangeArrowheads="1"/>
          </p:cNvSpPr>
          <p:nvPr>
            <p:ph type="body" idx="1"/>
          </p:nvPr>
        </p:nvSpPr>
        <p:spPr/>
        <p:txBody>
          <a:bodyPr/>
          <a:lstStyle/>
          <a:p>
            <a:pPr eaLnBrk="1" hangingPunct="1">
              <a:lnSpc>
                <a:spcPct val="120000"/>
              </a:lnSpc>
              <a:spcBef>
                <a:spcPct val="60000"/>
              </a:spcBef>
            </a:pPr>
            <a:r>
              <a:rPr lang="en-US" altLang="en-US" dirty="0" smtClean="0"/>
              <a:t>In computer architecture, almost everything is a cache!</a:t>
            </a:r>
          </a:p>
          <a:p>
            <a:pPr eaLnBrk="1" hangingPunct="1">
              <a:lnSpc>
                <a:spcPct val="120000"/>
              </a:lnSpc>
              <a:spcBef>
                <a:spcPct val="60000"/>
              </a:spcBef>
            </a:pPr>
            <a:r>
              <a:rPr lang="en-US" altLang="en-US" dirty="0" smtClean="0"/>
              <a:t>Registers: a </a:t>
            </a:r>
            <a:r>
              <a:rPr lang="en-US" altLang="en-US" b="1" dirty="0" smtClean="0">
                <a:solidFill>
                  <a:srgbClr val="FF0000"/>
                </a:solidFill>
              </a:rPr>
              <a:t>cache on variables</a:t>
            </a:r>
            <a:r>
              <a:rPr lang="en-US" altLang="en-US" b="1" dirty="0" smtClean="0"/>
              <a:t> </a:t>
            </a:r>
            <a:r>
              <a:rPr lang="en-US" altLang="en-US" dirty="0" smtClean="0"/>
              <a:t>– software managed</a:t>
            </a:r>
          </a:p>
          <a:p>
            <a:pPr eaLnBrk="1" hangingPunct="1">
              <a:lnSpc>
                <a:spcPct val="120000"/>
              </a:lnSpc>
              <a:spcBef>
                <a:spcPct val="60000"/>
              </a:spcBef>
            </a:pPr>
            <a:r>
              <a:rPr lang="en-US" altLang="en-US" dirty="0" smtClean="0"/>
              <a:t>First-level cache: a </a:t>
            </a:r>
            <a:r>
              <a:rPr lang="en-US" altLang="en-US" b="1" dirty="0" smtClean="0">
                <a:solidFill>
                  <a:srgbClr val="FF0000"/>
                </a:solidFill>
              </a:rPr>
              <a:t>cache on second-level cache</a:t>
            </a:r>
          </a:p>
          <a:p>
            <a:pPr eaLnBrk="1" hangingPunct="1">
              <a:lnSpc>
                <a:spcPct val="120000"/>
              </a:lnSpc>
              <a:spcBef>
                <a:spcPct val="60000"/>
              </a:spcBef>
            </a:pPr>
            <a:r>
              <a:rPr lang="en-US" altLang="en-US" dirty="0" smtClean="0"/>
              <a:t>Second-level cache: a </a:t>
            </a:r>
            <a:r>
              <a:rPr lang="en-US" altLang="en-US" b="1" dirty="0" smtClean="0">
                <a:solidFill>
                  <a:srgbClr val="FF0000"/>
                </a:solidFill>
              </a:rPr>
              <a:t>cache on memory </a:t>
            </a:r>
            <a:r>
              <a:rPr lang="en-US" altLang="en-US" dirty="0" smtClean="0"/>
              <a:t>(or L3 cache)</a:t>
            </a:r>
            <a:endParaRPr lang="en-US" altLang="en-US" b="1" dirty="0" smtClean="0"/>
          </a:p>
          <a:p>
            <a:pPr eaLnBrk="1" hangingPunct="1">
              <a:lnSpc>
                <a:spcPct val="120000"/>
              </a:lnSpc>
              <a:spcBef>
                <a:spcPct val="60000"/>
              </a:spcBef>
            </a:pPr>
            <a:r>
              <a:rPr lang="en-US" altLang="en-US" dirty="0" smtClean="0"/>
              <a:t>Memory: a </a:t>
            </a:r>
            <a:r>
              <a:rPr lang="en-US" altLang="en-US" b="1" dirty="0" smtClean="0">
                <a:solidFill>
                  <a:srgbClr val="FF0000"/>
                </a:solidFill>
              </a:rPr>
              <a:t>cache on hard disk</a:t>
            </a:r>
            <a:endParaRPr lang="en-US" altLang="en-US" b="1" dirty="0" smtClean="0"/>
          </a:p>
          <a:p>
            <a:pPr lvl="1" eaLnBrk="1" hangingPunct="1">
              <a:lnSpc>
                <a:spcPct val="120000"/>
              </a:lnSpc>
              <a:spcBef>
                <a:spcPct val="60000"/>
              </a:spcBef>
            </a:pPr>
            <a:r>
              <a:rPr lang="en-US" altLang="en-US" dirty="0" smtClean="0"/>
              <a:t>Stores recent programs and their data</a:t>
            </a:r>
          </a:p>
          <a:p>
            <a:pPr lvl="1" eaLnBrk="1" hangingPunct="1">
              <a:lnSpc>
                <a:spcPct val="120000"/>
              </a:lnSpc>
              <a:spcBef>
                <a:spcPct val="60000"/>
              </a:spcBef>
            </a:pPr>
            <a:r>
              <a:rPr lang="en-US" altLang="en-US" dirty="0" smtClean="0"/>
              <a:t>Hard disk can be viewed as an extension to main memory</a:t>
            </a:r>
          </a:p>
          <a:p>
            <a:pPr eaLnBrk="1" hangingPunct="1">
              <a:lnSpc>
                <a:spcPct val="120000"/>
              </a:lnSpc>
              <a:spcBef>
                <a:spcPct val="60000"/>
              </a:spcBef>
            </a:pPr>
            <a:r>
              <a:rPr lang="en-US" altLang="en-US" dirty="0" smtClean="0"/>
              <a:t>Branch target and prediction buffer</a:t>
            </a:r>
          </a:p>
          <a:p>
            <a:pPr lvl="1" eaLnBrk="1" hangingPunct="1">
              <a:lnSpc>
                <a:spcPct val="120000"/>
              </a:lnSpc>
              <a:spcBef>
                <a:spcPct val="60000"/>
              </a:spcBef>
            </a:pPr>
            <a:r>
              <a:rPr lang="en-US" altLang="en-US" b="1" dirty="0" smtClean="0">
                <a:solidFill>
                  <a:srgbClr val="FF0000"/>
                </a:solidFill>
              </a:rPr>
              <a:t>Cache on branch target</a:t>
            </a:r>
            <a:r>
              <a:rPr lang="en-US" altLang="en-US" b="1" dirty="0" smtClean="0"/>
              <a:t> </a:t>
            </a:r>
            <a:r>
              <a:rPr lang="en-US" altLang="en-US" b="1" dirty="0" smtClean="0">
                <a:solidFill>
                  <a:srgbClr val="FF0000"/>
                </a:solidFill>
              </a:rPr>
              <a:t>and prediction</a:t>
            </a:r>
            <a:r>
              <a:rPr lang="en-US" altLang="en-US" b="1" dirty="0" smtClean="0"/>
              <a:t> </a:t>
            </a:r>
            <a:r>
              <a:rPr lang="en-US" altLang="en-US" dirty="0" smtClean="0"/>
              <a:t>information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Next . . .</a:t>
            </a:r>
          </a:p>
        </p:txBody>
      </p:sp>
      <p:sp>
        <p:nvSpPr>
          <p:cNvPr id="4099" name="Rectangle 3"/>
          <p:cNvSpPr>
            <a:spLocks noGrp="1" noChangeArrowheads="1"/>
          </p:cNvSpPr>
          <p:nvPr>
            <p:ph type="body" idx="1"/>
          </p:nvPr>
        </p:nvSpPr>
        <p:spPr>
          <a:xfrm>
            <a:off x="740533" y="1016732"/>
            <a:ext cx="8619326" cy="5364596"/>
          </a:xfrm>
        </p:spPr>
        <p:txBody>
          <a:bodyPr/>
          <a:lstStyle/>
          <a:p>
            <a:pPr eaLnBrk="1" hangingPunct="1">
              <a:lnSpc>
                <a:spcPct val="150000"/>
              </a:lnSpc>
              <a:spcBef>
                <a:spcPct val="100000"/>
              </a:spcBef>
            </a:pPr>
            <a:r>
              <a:rPr lang="en-US" altLang="en-US" dirty="0" smtClean="0"/>
              <a:t>Random Access Memory and its Structure</a:t>
            </a:r>
          </a:p>
          <a:p>
            <a:pPr eaLnBrk="1" hangingPunct="1">
              <a:lnSpc>
                <a:spcPct val="150000"/>
              </a:lnSpc>
              <a:spcBef>
                <a:spcPct val="100000"/>
              </a:spcBef>
            </a:pPr>
            <a:r>
              <a:rPr lang="en-US" altLang="en-US" dirty="0" smtClean="0"/>
              <a:t>Memory Hierarchy and the need for Cache Memory</a:t>
            </a:r>
          </a:p>
          <a:p>
            <a:pPr eaLnBrk="1" hangingPunct="1">
              <a:lnSpc>
                <a:spcPct val="150000"/>
              </a:lnSpc>
              <a:spcBef>
                <a:spcPct val="100000"/>
              </a:spcBef>
            </a:pPr>
            <a:r>
              <a:rPr lang="en-US" altLang="en-US" b="1" dirty="0" smtClean="0">
                <a:solidFill>
                  <a:srgbClr val="FF0000"/>
                </a:solidFill>
              </a:rPr>
              <a:t>The Basics of Caches</a:t>
            </a:r>
          </a:p>
          <a:p>
            <a:pPr eaLnBrk="1" hangingPunct="1">
              <a:lnSpc>
                <a:spcPct val="150000"/>
              </a:lnSpc>
              <a:spcBef>
                <a:spcPct val="100000"/>
              </a:spcBef>
            </a:pPr>
            <a:r>
              <a:rPr lang="en-US" altLang="en-US" dirty="0" smtClean="0"/>
              <a:t>Cache Performance and Memory Stall Cycles</a:t>
            </a:r>
          </a:p>
          <a:p>
            <a:pPr eaLnBrk="1" hangingPunct="1">
              <a:lnSpc>
                <a:spcPct val="150000"/>
              </a:lnSpc>
              <a:spcBef>
                <a:spcPct val="100000"/>
              </a:spcBef>
            </a:pPr>
            <a:r>
              <a:rPr lang="en-US" altLang="en-US" dirty="0" smtClean="0"/>
              <a:t>Improving Cache Performance</a:t>
            </a:r>
          </a:p>
          <a:p>
            <a:pPr eaLnBrk="1" hangingPunct="1">
              <a:lnSpc>
                <a:spcPct val="150000"/>
              </a:lnSpc>
              <a:spcBef>
                <a:spcPct val="100000"/>
              </a:spcBef>
            </a:pPr>
            <a:r>
              <a:rPr lang="en-US" altLang="en-US" dirty="0" smtClean="0"/>
              <a:t>Multilevel Caches</a:t>
            </a:r>
          </a:p>
        </p:txBody>
      </p:sp>
    </p:spTree>
    <p:extLst>
      <p:ext uri="{BB962C8B-B14F-4D97-AF65-F5344CB8AC3E}">
        <p14:creationId xmlns:p14="http://schemas.microsoft.com/office/powerpoint/2010/main" val="991499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Four Basic Questions on Caches</a:t>
            </a:r>
          </a:p>
        </p:txBody>
      </p:sp>
      <p:sp>
        <p:nvSpPr>
          <p:cNvPr id="27651" name="Rectangle 3"/>
          <p:cNvSpPr>
            <a:spLocks noGrp="1" noChangeArrowheads="1"/>
          </p:cNvSpPr>
          <p:nvPr>
            <p:ph type="body" idx="1"/>
          </p:nvPr>
        </p:nvSpPr>
        <p:spPr>
          <a:xfrm>
            <a:off x="495300" y="908720"/>
            <a:ext cx="8915400" cy="5616624"/>
          </a:xfrm>
        </p:spPr>
        <p:txBody>
          <a:bodyPr/>
          <a:lstStyle/>
          <a:p>
            <a:pPr eaLnBrk="1" hangingPunct="1">
              <a:lnSpc>
                <a:spcPct val="110000"/>
              </a:lnSpc>
              <a:spcBef>
                <a:spcPct val="35000"/>
              </a:spcBef>
            </a:pPr>
            <a:r>
              <a:rPr lang="en-US" altLang="en-US" dirty="0" smtClean="0"/>
              <a:t>Q1: Where can a block be placed in a cache?</a:t>
            </a:r>
          </a:p>
          <a:p>
            <a:pPr lvl="1" eaLnBrk="1" hangingPunct="1">
              <a:lnSpc>
                <a:spcPct val="110000"/>
              </a:lnSpc>
              <a:spcBef>
                <a:spcPct val="35000"/>
              </a:spcBef>
            </a:pPr>
            <a:r>
              <a:rPr lang="en-US" altLang="en-US" b="1" dirty="0" smtClean="0">
                <a:solidFill>
                  <a:srgbClr val="FF0000"/>
                </a:solidFill>
              </a:rPr>
              <a:t>Block placement</a:t>
            </a:r>
          </a:p>
          <a:p>
            <a:pPr lvl="1" eaLnBrk="1" hangingPunct="1">
              <a:lnSpc>
                <a:spcPct val="110000"/>
              </a:lnSpc>
              <a:spcBef>
                <a:spcPct val="35000"/>
              </a:spcBef>
            </a:pPr>
            <a:r>
              <a:rPr lang="en-US" altLang="en-US" dirty="0" smtClean="0"/>
              <a:t>Direct Mapped, Set Associative, Fully Associative</a:t>
            </a:r>
          </a:p>
          <a:p>
            <a:pPr eaLnBrk="1" hangingPunct="1">
              <a:lnSpc>
                <a:spcPct val="110000"/>
              </a:lnSpc>
              <a:spcBef>
                <a:spcPct val="35000"/>
              </a:spcBef>
            </a:pPr>
            <a:r>
              <a:rPr lang="en-US" altLang="en-US" dirty="0" smtClean="0"/>
              <a:t>Q2: How is a block found in a cache?</a:t>
            </a:r>
          </a:p>
          <a:p>
            <a:pPr lvl="1" eaLnBrk="1" hangingPunct="1">
              <a:lnSpc>
                <a:spcPct val="110000"/>
              </a:lnSpc>
              <a:spcBef>
                <a:spcPct val="35000"/>
              </a:spcBef>
            </a:pPr>
            <a:r>
              <a:rPr lang="en-US" altLang="en-US" b="1" dirty="0" smtClean="0">
                <a:solidFill>
                  <a:srgbClr val="FF0000"/>
                </a:solidFill>
              </a:rPr>
              <a:t>Block identification</a:t>
            </a:r>
          </a:p>
          <a:p>
            <a:pPr lvl="1" eaLnBrk="1" hangingPunct="1">
              <a:lnSpc>
                <a:spcPct val="110000"/>
              </a:lnSpc>
              <a:spcBef>
                <a:spcPct val="35000"/>
              </a:spcBef>
            </a:pPr>
            <a:r>
              <a:rPr lang="en-US" altLang="en-US" dirty="0" smtClean="0"/>
              <a:t>Block address, tag, index</a:t>
            </a:r>
          </a:p>
          <a:p>
            <a:pPr eaLnBrk="1" hangingPunct="1">
              <a:lnSpc>
                <a:spcPct val="110000"/>
              </a:lnSpc>
              <a:spcBef>
                <a:spcPct val="35000"/>
              </a:spcBef>
            </a:pPr>
            <a:r>
              <a:rPr lang="en-US" altLang="en-US" dirty="0" smtClean="0"/>
              <a:t>Q3: Which block should be replaced on a cache miss?</a:t>
            </a:r>
          </a:p>
          <a:p>
            <a:pPr lvl="1" eaLnBrk="1" hangingPunct="1">
              <a:lnSpc>
                <a:spcPct val="110000"/>
              </a:lnSpc>
              <a:spcBef>
                <a:spcPct val="35000"/>
              </a:spcBef>
            </a:pPr>
            <a:r>
              <a:rPr lang="en-US" altLang="en-US" b="1" dirty="0" smtClean="0">
                <a:solidFill>
                  <a:srgbClr val="FF0000"/>
                </a:solidFill>
              </a:rPr>
              <a:t>Block replacement</a:t>
            </a:r>
          </a:p>
          <a:p>
            <a:pPr lvl="1" eaLnBrk="1" hangingPunct="1">
              <a:lnSpc>
                <a:spcPct val="110000"/>
              </a:lnSpc>
              <a:spcBef>
                <a:spcPct val="35000"/>
              </a:spcBef>
            </a:pPr>
            <a:r>
              <a:rPr lang="en-US" altLang="en-US" dirty="0" smtClean="0"/>
              <a:t>FIFO, Random, LRU</a:t>
            </a:r>
          </a:p>
          <a:p>
            <a:pPr eaLnBrk="1" hangingPunct="1">
              <a:lnSpc>
                <a:spcPct val="110000"/>
              </a:lnSpc>
              <a:spcBef>
                <a:spcPct val="35000"/>
              </a:spcBef>
            </a:pPr>
            <a:r>
              <a:rPr lang="en-US" altLang="en-US" dirty="0" smtClean="0"/>
              <a:t>Q4: What happens on a write?</a:t>
            </a:r>
          </a:p>
          <a:p>
            <a:pPr lvl="1" eaLnBrk="1" hangingPunct="1">
              <a:lnSpc>
                <a:spcPct val="110000"/>
              </a:lnSpc>
              <a:spcBef>
                <a:spcPct val="35000"/>
              </a:spcBef>
            </a:pPr>
            <a:r>
              <a:rPr lang="en-US" altLang="en-US" b="1" dirty="0" smtClean="0">
                <a:solidFill>
                  <a:srgbClr val="FF0000"/>
                </a:solidFill>
              </a:rPr>
              <a:t>Write strategy</a:t>
            </a:r>
          </a:p>
          <a:p>
            <a:pPr lvl="1" eaLnBrk="1" hangingPunct="1">
              <a:lnSpc>
                <a:spcPct val="110000"/>
              </a:lnSpc>
              <a:spcBef>
                <a:spcPct val="35000"/>
              </a:spcBef>
            </a:pPr>
            <a:r>
              <a:rPr lang="en-US" altLang="en-US" dirty="0" smtClean="0"/>
              <a:t>Write Back or Write Through cache (with Write Buffer)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 Cache Memory</a:t>
            </a:r>
            <a:endParaRPr lang="en-US" dirty="0"/>
          </a:p>
        </p:txBody>
      </p:sp>
      <p:sp>
        <p:nvSpPr>
          <p:cNvPr id="4" name="Rounded Rectangle 3"/>
          <p:cNvSpPr/>
          <p:nvPr/>
        </p:nvSpPr>
        <p:spPr>
          <a:xfrm>
            <a:off x="1208584" y="1196752"/>
            <a:ext cx="1833204" cy="900100"/>
          </a:xfrm>
          <a:prstGeom prst="roundRect">
            <a:avLst/>
          </a:prstGeom>
          <a:no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Processor</a:t>
            </a:r>
            <a:endParaRPr lang="en-US" sz="2400" dirty="0"/>
          </a:p>
        </p:txBody>
      </p:sp>
      <p:sp>
        <p:nvSpPr>
          <p:cNvPr id="5" name="Rounded Rectangle 4"/>
          <p:cNvSpPr/>
          <p:nvPr/>
        </p:nvSpPr>
        <p:spPr>
          <a:xfrm>
            <a:off x="4133909" y="1196752"/>
            <a:ext cx="1482165" cy="900100"/>
          </a:xfrm>
          <a:prstGeom prst="roundRect">
            <a:avLst/>
          </a:prstGeom>
          <a:no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2400" dirty="0" smtClean="0"/>
              <a:t>Cache</a:t>
            </a:r>
          </a:p>
          <a:p>
            <a:pPr algn="ctr"/>
            <a:r>
              <a:rPr lang="en-US" sz="2400" dirty="0" smtClean="0"/>
              <a:t>Memory</a:t>
            </a:r>
            <a:endParaRPr lang="en-US" sz="2400" dirty="0"/>
          </a:p>
        </p:txBody>
      </p:sp>
      <p:sp>
        <p:nvSpPr>
          <p:cNvPr id="6" name="Rounded Rectangle 5"/>
          <p:cNvSpPr/>
          <p:nvPr/>
        </p:nvSpPr>
        <p:spPr>
          <a:xfrm>
            <a:off x="6708195" y="1196752"/>
            <a:ext cx="1950217" cy="900100"/>
          </a:xfrm>
          <a:prstGeom prst="roundRect">
            <a:avLst/>
          </a:prstGeom>
          <a:no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smtClean="0"/>
              <a:t>Main</a:t>
            </a:r>
          </a:p>
          <a:p>
            <a:pPr algn="ctr"/>
            <a:r>
              <a:rPr lang="en-US" sz="2400" dirty="0" smtClean="0"/>
              <a:t>Memory</a:t>
            </a:r>
            <a:endParaRPr lang="en-US" sz="2400" dirty="0"/>
          </a:p>
        </p:txBody>
      </p:sp>
      <p:cxnSp>
        <p:nvCxnSpPr>
          <p:cNvPr id="8" name="Straight Arrow Connector 7"/>
          <p:cNvCxnSpPr/>
          <p:nvPr/>
        </p:nvCxnSpPr>
        <p:spPr>
          <a:xfrm>
            <a:off x="3041788" y="1484784"/>
            <a:ext cx="10921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41788" y="1880828"/>
            <a:ext cx="1092121"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bwMode="auto">
          <a:xfrm>
            <a:off x="3041788" y="1160748"/>
            <a:ext cx="1068609" cy="2880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rtlCol="0" anchor="ctr" anchorCtr="0">
            <a:noAutofit/>
          </a:bodyPr>
          <a:lstStyle/>
          <a:p>
            <a:pPr algn="ctr" eaLnBrk="1" hangingPunct="1">
              <a:lnSpc>
                <a:spcPct val="150000"/>
              </a:lnSpc>
            </a:pPr>
            <a:r>
              <a:rPr lang="en-US" sz="1600" dirty="0" smtClean="0">
                <a:latin typeface="+mn-lt"/>
              </a:rPr>
              <a:t>Address</a:t>
            </a:r>
          </a:p>
        </p:txBody>
      </p:sp>
      <p:sp>
        <p:nvSpPr>
          <p:cNvPr id="14" name="TextBox 13"/>
          <p:cNvSpPr txBox="1"/>
          <p:nvPr/>
        </p:nvSpPr>
        <p:spPr bwMode="auto">
          <a:xfrm>
            <a:off x="3041788" y="1556792"/>
            <a:ext cx="1068609" cy="2880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rtlCol="0" anchor="ctr" anchorCtr="0">
            <a:noAutofit/>
          </a:bodyPr>
          <a:lstStyle/>
          <a:p>
            <a:pPr algn="ctr" eaLnBrk="1" hangingPunct="1">
              <a:lnSpc>
                <a:spcPct val="150000"/>
              </a:lnSpc>
            </a:pPr>
            <a:r>
              <a:rPr lang="en-US" sz="1600" dirty="0" smtClean="0">
                <a:latin typeface="+mn-lt"/>
              </a:rPr>
              <a:t>Data</a:t>
            </a:r>
          </a:p>
        </p:txBody>
      </p:sp>
      <p:cxnSp>
        <p:nvCxnSpPr>
          <p:cNvPr id="15" name="Straight Arrow Connector 14"/>
          <p:cNvCxnSpPr/>
          <p:nvPr/>
        </p:nvCxnSpPr>
        <p:spPr>
          <a:xfrm>
            <a:off x="5616074" y="1484784"/>
            <a:ext cx="10921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616074" y="1880828"/>
            <a:ext cx="1092121"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5616074" y="1160748"/>
            <a:ext cx="1068609" cy="2880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rtlCol="0" anchor="ctr" anchorCtr="0">
            <a:noAutofit/>
          </a:bodyPr>
          <a:lstStyle/>
          <a:p>
            <a:pPr algn="ctr" eaLnBrk="1" hangingPunct="1">
              <a:lnSpc>
                <a:spcPct val="150000"/>
              </a:lnSpc>
            </a:pPr>
            <a:r>
              <a:rPr lang="en-US" sz="1600" dirty="0" smtClean="0">
                <a:latin typeface="+mn-lt"/>
              </a:rPr>
              <a:t>Address</a:t>
            </a:r>
          </a:p>
        </p:txBody>
      </p:sp>
      <p:sp>
        <p:nvSpPr>
          <p:cNvPr id="18" name="TextBox 17"/>
          <p:cNvSpPr txBox="1"/>
          <p:nvPr/>
        </p:nvSpPr>
        <p:spPr bwMode="auto">
          <a:xfrm>
            <a:off x="5616074" y="1556792"/>
            <a:ext cx="1068609" cy="2880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rtlCol="0" anchor="ctr" anchorCtr="0">
            <a:noAutofit/>
          </a:bodyPr>
          <a:lstStyle/>
          <a:p>
            <a:pPr algn="ctr" eaLnBrk="1" hangingPunct="1">
              <a:lnSpc>
                <a:spcPct val="150000"/>
              </a:lnSpc>
            </a:pPr>
            <a:r>
              <a:rPr lang="en-US" sz="1600" dirty="0" smtClean="0">
                <a:latin typeface="+mn-lt"/>
              </a:rPr>
              <a:t>Data</a:t>
            </a:r>
          </a:p>
        </p:txBody>
      </p:sp>
      <p:grpSp>
        <p:nvGrpSpPr>
          <p:cNvPr id="44" name="Group 43"/>
          <p:cNvGrpSpPr/>
          <p:nvPr/>
        </p:nvGrpSpPr>
        <p:grpSpPr>
          <a:xfrm>
            <a:off x="1832653" y="2024844"/>
            <a:ext cx="7020780" cy="396044"/>
            <a:chOff x="1691680" y="2240868"/>
            <a:chExt cx="6480720" cy="756084"/>
          </a:xfrm>
        </p:grpSpPr>
        <p:cxnSp>
          <p:nvCxnSpPr>
            <p:cNvPr id="13" name="Straight Connector 12"/>
            <p:cNvCxnSpPr/>
            <p:nvPr/>
          </p:nvCxnSpPr>
          <p:spPr>
            <a:xfrm flipV="1">
              <a:off x="1691680" y="2240868"/>
              <a:ext cx="2124236" cy="756084"/>
            </a:xfrm>
            <a:prstGeom prst="line">
              <a:avLst/>
            </a:prstGeom>
            <a:ln w="63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184068" y="2240868"/>
              <a:ext cx="2988332" cy="756084"/>
            </a:xfrm>
            <a:prstGeom prst="line">
              <a:avLst/>
            </a:prstGeom>
            <a:ln w="63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sp>
        <p:nvSpPr>
          <p:cNvPr id="43" name="Rectangle 3"/>
          <p:cNvSpPr txBox="1">
            <a:spLocks noChangeArrowheads="1"/>
          </p:cNvSpPr>
          <p:nvPr/>
        </p:nvSpPr>
        <p:spPr bwMode="auto">
          <a:xfrm>
            <a:off x="378287" y="4437112"/>
            <a:ext cx="9177224" cy="205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7663" indent="-347663" algn="l" rtl="0" eaLnBrk="0" fontAlgn="base" hangingPunct="0">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spcBef>
                <a:spcPct val="40000"/>
              </a:spcBef>
              <a:spcAft>
                <a:spcPct val="0"/>
              </a:spcAft>
              <a:buFont typeface="Wingdings" pitchFamily="2" charset="2"/>
              <a:buChar char="§"/>
              <a:defRPr sz="2400">
                <a:solidFill>
                  <a:schemeClr val="tx1"/>
                </a:solidFill>
                <a:latin typeface="+mn-lt"/>
                <a:cs typeface="+mn-cs"/>
              </a:defRPr>
            </a:lvl3pPr>
            <a:lvl4pPr marL="1481138" indent="-222250" algn="l" rtl="0" eaLnBrk="0" fontAlgn="base" hangingPunct="0">
              <a:spcBef>
                <a:spcPct val="40000"/>
              </a:spcBef>
              <a:spcAft>
                <a:spcPct val="0"/>
              </a:spcAft>
              <a:buChar char="–"/>
              <a:defRPr sz="1600">
                <a:solidFill>
                  <a:schemeClr val="tx1"/>
                </a:solidFill>
                <a:latin typeface="+mn-lt"/>
                <a:cs typeface="+mn-cs"/>
              </a:defRPr>
            </a:lvl4pPr>
            <a:lvl5pPr marL="1828800" indent="-233363" algn="l" rtl="0" eaLnBrk="0" fontAlgn="base" hangingPunct="0">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a:lstStyle>
          <a:p>
            <a:pPr eaLnBrk="1" hangingPunct="1">
              <a:lnSpc>
                <a:spcPct val="120000"/>
              </a:lnSpc>
              <a:spcBef>
                <a:spcPct val="35000"/>
              </a:spcBef>
            </a:pPr>
            <a:r>
              <a:rPr lang="en-US" b="1" kern="0" dirty="0" smtClean="0">
                <a:solidFill>
                  <a:srgbClr val="FF0000"/>
                </a:solidFill>
              </a:rPr>
              <a:t>Cache Block</a:t>
            </a:r>
            <a:r>
              <a:rPr lang="en-US" kern="0" dirty="0" smtClean="0"/>
              <a:t> (or Cache Line)</a:t>
            </a:r>
          </a:p>
          <a:p>
            <a:pPr marL="628650" lvl="1" indent="-358775" eaLnBrk="1" hangingPunct="1">
              <a:lnSpc>
                <a:spcPct val="120000"/>
              </a:lnSpc>
              <a:spcBef>
                <a:spcPct val="35000"/>
              </a:spcBef>
            </a:pPr>
            <a:r>
              <a:rPr lang="en-US" kern="0" dirty="0" smtClean="0"/>
              <a:t>Unit of data transfer between main memory and a cache</a:t>
            </a:r>
          </a:p>
          <a:p>
            <a:pPr marL="628650" lvl="1" indent="-358775" eaLnBrk="1" hangingPunct="1">
              <a:lnSpc>
                <a:spcPct val="120000"/>
              </a:lnSpc>
              <a:spcBef>
                <a:spcPct val="35000"/>
              </a:spcBef>
            </a:pPr>
            <a:r>
              <a:rPr lang="en-US" kern="0" dirty="0" smtClean="0"/>
              <a:t>Large block size </a:t>
            </a:r>
            <a:r>
              <a:rPr lang="en-US" kern="0" dirty="0" smtClean="0">
                <a:sym typeface="Wingdings" pitchFamily="2" charset="2"/>
              </a:rPr>
              <a:t> Less tag overhead + Burst transfer from DRAM</a:t>
            </a:r>
            <a:r>
              <a:rPr lang="en-US" kern="0" dirty="0" smtClean="0"/>
              <a:t> </a:t>
            </a:r>
          </a:p>
          <a:p>
            <a:pPr marL="628650" lvl="1" indent="-358775" eaLnBrk="1" hangingPunct="1">
              <a:lnSpc>
                <a:spcPct val="120000"/>
              </a:lnSpc>
              <a:spcBef>
                <a:spcPct val="35000"/>
              </a:spcBef>
            </a:pPr>
            <a:r>
              <a:rPr lang="en-US" kern="0" dirty="0" smtClean="0"/>
              <a:t>Typically, cache block size = 64 bytes in recent caches</a:t>
            </a:r>
          </a:p>
        </p:txBody>
      </p:sp>
      <p:grpSp>
        <p:nvGrpSpPr>
          <p:cNvPr id="9" name="Group 8"/>
          <p:cNvGrpSpPr/>
          <p:nvPr/>
        </p:nvGrpSpPr>
        <p:grpSpPr>
          <a:xfrm>
            <a:off x="135965" y="2348880"/>
            <a:ext cx="9536560" cy="1872208"/>
            <a:chOff x="125506" y="2780928"/>
            <a:chExt cx="8802978" cy="1872208"/>
          </a:xfrm>
        </p:grpSpPr>
        <p:sp>
          <p:nvSpPr>
            <p:cNvPr id="3" name="TextBox 2"/>
            <p:cNvSpPr txBox="1"/>
            <p:nvPr/>
          </p:nvSpPr>
          <p:spPr bwMode="auto">
            <a:xfrm>
              <a:off x="1619672" y="2924944"/>
              <a:ext cx="1476164" cy="39604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r>
                <a:rPr lang="en-US" sz="1600" dirty="0" smtClean="0">
                  <a:latin typeface="+mn-lt"/>
                </a:rPr>
                <a:t>Address Tag 0</a:t>
              </a:r>
            </a:p>
          </p:txBody>
        </p:sp>
        <p:sp>
          <p:nvSpPr>
            <p:cNvPr id="20" name="TextBox 19"/>
            <p:cNvSpPr txBox="1"/>
            <p:nvPr/>
          </p:nvSpPr>
          <p:spPr bwMode="auto">
            <a:xfrm>
              <a:off x="1619672" y="3320988"/>
              <a:ext cx="1476164" cy="39604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r>
                <a:rPr lang="en-US" sz="1600" dirty="0" smtClean="0">
                  <a:latin typeface="+mn-lt"/>
                </a:rPr>
                <a:t>Address Tag 1</a:t>
              </a:r>
            </a:p>
          </p:txBody>
        </p:sp>
        <p:sp>
          <p:nvSpPr>
            <p:cNvPr id="22" name="TextBox 21"/>
            <p:cNvSpPr txBox="1"/>
            <p:nvPr/>
          </p:nvSpPr>
          <p:spPr bwMode="auto">
            <a:xfrm>
              <a:off x="1619672" y="4113076"/>
              <a:ext cx="1476164" cy="39604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r>
                <a:rPr lang="en-US" sz="1600" dirty="0" smtClean="0">
                  <a:latin typeface="+mn-lt"/>
                </a:rPr>
                <a:t>Tag </a:t>
              </a:r>
              <a:r>
                <a:rPr lang="en-US" sz="1600" i="1" dirty="0" smtClean="0">
                  <a:latin typeface="+mn-lt"/>
                </a:rPr>
                <a:t>N</a:t>
              </a:r>
              <a:r>
                <a:rPr lang="en-US" sz="1600" dirty="0" smtClean="0">
                  <a:latin typeface="+mn-lt"/>
                </a:rPr>
                <a:t> – 1</a:t>
              </a:r>
            </a:p>
          </p:txBody>
        </p:sp>
        <p:sp>
          <p:nvSpPr>
            <p:cNvPr id="19" name="TextBox 18"/>
            <p:cNvSpPr txBox="1"/>
            <p:nvPr/>
          </p:nvSpPr>
          <p:spPr bwMode="auto">
            <a:xfrm>
              <a:off x="3239852" y="2924944"/>
              <a:ext cx="4932548" cy="39604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r>
                <a:rPr lang="en-US" sz="1600" dirty="0" smtClean="0">
                  <a:latin typeface="+mn-lt"/>
                </a:rPr>
                <a:t>Cache Block 0</a:t>
              </a:r>
            </a:p>
          </p:txBody>
        </p:sp>
        <p:sp>
          <p:nvSpPr>
            <p:cNvPr id="21" name="TextBox 20"/>
            <p:cNvSpPr txBox="1"/>
            <p:nvPr/>
          </p:nvSpPr>
          <p:spPr bwMode="auto">
            <a:xfrm>
              <a:off x="3239852" y="3320988"/>
              <a:ext cx="4932548" cy="39604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r>
                <a:rPr lang="en-US" sz="1600" dirty="0" smtClean="0">
                  <a:latin typeface="+mn-lt"/>
                </a:rPr>
                <a:t>Cache Block 1</a:t>
              </a:r>
            </a:p>
          </p:txBody>
        </p:sp>
        <p:sp>
          <p:nvSpPr>
            <p:cNvPr id="23" name="TextBox 22"/>
            <p:cNvSpPr txBox="1"/>
            <p:nvPr/>
          </p:nvSpPr>
          <p:spPr bwMode="auto">
            <a:xfrm>
              <a:off x="3239852" y="4113076"/>
              <a:ext cx="4932548" cy="39604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r>
                <a:rPr lang="en-US" sz="1600" dirty="0" smtClean="0">
                  <a:latin typeface="+mn-lt"/>
                </a:rPr>
                <a:t>Cache Block </a:t>
              </a:r>
              <a:r>
                <a:rPr lang="en-US" sz="1600" i="1" dirty="0" smtClean="0">
                  <a:latin typeface="+mn-lt"/>
                </a:rPr>
                <a:t>N </a:t>
              </a:r>
              <a:r>
                <a:rPr lang="en-US" sz="1600" dirty="0" smtClean="0">
                  <a:latin typeface="+mn-lt"/>
                </a:rPr>
                <a:t>– 1</a:t>
              </a:r>
            </a:p>
          </p:txBody>
        </p:sp>
        <p:sp>
          <p:nvSpPr>
            <p:cNvPr id="7" name="Right Brace 6"/>
            <p:cNvSpPr/>
            <p:nvPr/>
          </p:nvSpPr>
          <p:spPr>
            <a:xfrm>
              <a:off x="8262410" y="2924944"/>
              <a:ext cx="216024" cy="1584176"/>
            </a:xfrm>
            <a:prstGeom prst="rightBrace">
              <a:avLst>
                <a:gd name="adj1" fmla="val 59863"/>
                <a:gd name="adj2"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bwMode="auto">
            <a:xfrm rot="16200000">
              <a:off x="7794358" y="3519010"/>
              <a:ext cx="1872208" cy="39604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r>
                <a:rPr lang="en-US" sz="2000" i="1" dirty="0" smtClean="0">
                  <a:latin typeface="+mn-lt"/>
                </a:rPr>
                <a:t>N</a:t>
              </a:r>
              <a:r>
                <a:rPr lang="en-US" sz="2000" dirty="0" smtClean="0">
                  <a:latin typeface="+mn-lt"/>
                </a:rPr>
                <a:t> Cache Blocks</a:t>
              </a:r>
            </a:p>
          </p:txBody>
        </p:sp>
        <p:sp>
          <p:nvSpPr>
            <p:cNvPr id="25" name="Right Brace 24"/>
            <p:cNvSpPr/>
            <p:nvPr/>
          </p:nvSpPr>
          <p:spPr>
            <a:xfrm flipH="1">
              <a:off x="1367644" y="2924944"/>
              <a:ext cx="216024" cy="1584176"/>
            </a:xfrm>
            <a:prstGeom prst="rightBrace">
              <a:avLst>
                <a:gd name="adj1" fmla="val 59863"/>
                <a:gd name="adj2" fmla="val 50000"/>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bwMode="auto">
            <a:xfrm>
              <a:off x="125506" y="2924944"/>
              <a:ext cx="1242138" cy="1584176"/>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lnSpc>
                  <a:spcPct val="120000"/>
                </a:lnSpc>
              </a:pPr>
              <a:r>
                <a:rPr lang="en-US" sz="2000" b="1" dirty="0" smtClean="0">
                  <a:solidFill>
                    <a:srgbClr val="FF0000"/>
                  </a:solidFill>
                  <a:latin typeface="+mn-lt"/>
                </a:rPr>
                <a:t>Tags</a:t>
              </a:r>
              <a:r>
                <a:rPr lang="en-US" sz="2000" dirty="0" smtClean="0">
                  <a:solidFill>
                    <a:srgbClr val="FF0000"/>
                  </a:solidFill>
                  <a:latin typeface="+mn-lt"/>
                </a:rPr>
                <a:t> </a:t>
              </a:r>
              <a:r>
                <a:rPr lang="en-US" sz="2000" dirty="0" smtClean="0">
                  <a:latin typeface="+mn-lt"/>
                </a:rPr>
                <a:t>identify</a:t>
              </a:r>
            </a:p>
            <a:p>
              <a:pPr algn="ctr" eaLnBrk="1" hangingPunct="1">
                <a:lnSpc>
                  <a:spcPct val="120000"/>
                </a:lnSpc>
              </a:pPr>
              <a:r>
                <a:rPr lang="en-US" sz="2000" dirty="0" smtClean="0">
                  <a:latin typeface="+mn-lt"/>
                </a:rPr>
                <a:t>blocks in</a:t>
              </a:r>
            </a:p>
            <a:p>
              <a:pPr algn="ctr" eaLnBrk="1" hangingPunct="1">
                <a:lnSpc>
                  <a:spcPct val="120000"/>
                </a:lnSpc>
              </a:pPr>
              <a:r>
                <a:rPr lang="en-US" sz="2000" dirty="0" smtClean="0">
                  <a:latin typeface="+mn-lt"/>
                </a:rPr>
                <a:t>the cache</a:t>
              </a:r>
            </a:p>
          </p:txBody>
        </p:sp>
        <p:sp>
          <p:nvSpPr>
            <p:cNvPr id="29" name="TextBox 28"/>
            <p:cNvSpPr txBox="1"/>
            <p:nvPr/>
          </p:nvSpPr>
          <p:spPr bwMode="auto">
            <a:xfrm>
              <a:off x="3239852" y="3717032"/>
              <a:ext cx="4932548" cy="39604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lnSpc>
                  <a:spcPct val="50000"/>
                </a:lnSpc>
              </a:pPr>
              <a:r>
                <a:rPr lang="en-US" sz="2400" b="1" dirty="0" smtClean="0">
                  <a:latin typeface="Calibri" pitchFamily="34" charset="0"/>
                </a:rPr>
                <a:t>. . .</a:t>
              </a:r>
            </a:p>
          </p:txBody>
        </p:sp>
        <p:sp>
          <p:nvSpPr>
            <p:cNvPr id="31" name="TextBox 30"/>
            <p:cNvSpPr txBox="1"/>
            <p:nvPr/>
          </p:nvSpPr>
          <p:spPr bwMode="auto">
            <a:xfrm>
              <a:off x="1619672" y="3717032"/>
              <a:ext cx="1476164" cy="396044"/>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ctr" anchorCtr="0">
              <a:noAutofit/>
            </a:bodyPr>
            <a:lstStyle/>
            <a:p>
              <a:pPr algn="ctr" eaLnBrk="1" hangingPunct="1">
                <a:lnSpc>
                  <a:spcPct val="50000"/>
                </a:lnSpc>
              </a:pPr>
              <a:r>
                <a:rPr lang="en-US" sz="2400" b="1" dirty="0" smtClean="0">
                  <a:latin typeface="Calibri" pitchFamily="34" charset="0"/>
                </a:rPr>
                <a:t>. . .</a:t>
              </a:r>
            </a:p>
          </p:txBody>
        </p:sp>
      </p:grpSp>
    </p:spTree>
    <p:extLst>
      <p:ext uri="{BB962C8B-B14F-4D97-AF65-F5344CB8AC3E}">
        <p14:creationId xmlns:p14="http://schemas.microsoft.com/office/powerpoint/2010/main" val="3624658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Block Placement: Direct Mapped</a:t>
            </a:r>
          </a:p>
        </p:txBody>
      </p:sp>
      <p:sp>
        <p:nvSpPr>
          <p:cNvPr id="28675" name="Rectangle 3"/>
          <p:cNvSpPr>
            <a:spLocks noGrp="1" noChangeArrowheads="1"/>
          </p:cNvSpPr>
          <p:nvPr>
            <p:ph type="body" idx="1"/>
          </p:nvPr>
        </p:nvSpPr>
        <p:spPr>
          <a:xfrm>
            <a:off x="565812" y="944724"/>
            <a:ext cx="8824251" cy="1692188"/>
          </a:xfrm>
        </p:spPr>
        <p:txBody>
          <a:bodyPr/>
          <a:lstStyle/>
          <a:p>
            <a:pPr eaLnBrk="1" hangingPunct="1">
              <a:lnSpc>
                <a:spcPct val="120000"/>
              </a:lnSpc>
            </a:pPr>
            <a:r>
              <a:rPr lang="en-US" altLang="en-US" b="1" dirty="0" smtClean="0">
                <a:solidFill>
                  <a:srgbClr val="FF0000"/>
                </a:solidFill>
              </a:rPr>
              <a:t>Block</a:t>
            </a:r>
            <a:r>
              <a:rPr lang="en-US" altLang="en-US" dirty="0" smtClean="0"/>
              <a:t>: unit of data transfer between cache and memory</a:t>
            </a:r>
          </a:p>
          <a:p>
            <a:pPr eaLnBrk="1" hangingPunct="1">
              <a:lnSpc>
                <a:spcPct val="120000"/>
              </a:lnSpc>
            </a:pPr>
            <a:r>
              <a:rPr lang="en-US" altLang="en-US" b="1" dirty="0" smtClean="0">
                <a:solidFill>
                  <a:srgbClr val="FF0000"/>
                </a:solidFill>
              </a:rPr>
              <a:t>Direct Mapped Cache</a:t>
            </a:r>
            <a:r>
              <a:rPr lang="en-US" altLang="en-US" dirty="0" smtClean="0"/>
              <a:t>:</a:t>
            </a:r>
          </a:p>
          <a:p>
            <a:pPr lvl="1" eaLnBrk="1" hangingPunct="1">
              <a:lnSpc>
                <a:spcPct val="120000"/>
              </a:lnSpc>
            </a:pPr>
            <a:r>
              <a:rPr lang="en-US" altLang="en-US" dirty="0" smtClean="0"/>
              <a:t>A block can be placed in exactly one location in the cache</a:t>
            </a:r>
          </a:p>
        </p:txBody>
      </p:sp>
      <p:grpSp>
        <p:nvGrpSpPr>
          <p:cNvPr id="28676" name="Group 4"/>
          <p:cNvGrpSpPr>
            <a:grpSpLocks/>
          </p:cNvGrpSpPr>
          <p:nvPr/>
        </p:nvGrpSpPr>
        <p:grpSpPr bwMode="auto">
          <a:xfrm>
            <a:off x="1095509" y="2816932"/>
            <a:ext cx="7314273" cy="3581400"/>
            <a:chOff x="624" y="1584"/>
            <a:chExt cx="4608" cy="2256"/>
          </a:xfrm>
        </p:grpSpPr>
        <p:sp>
          <p:nvSpPr>
            <p:cNvPr id="28680" name="Rectangle 5"/>
            <p:cNvSpPr>
              <a:spLocks noChangeArrowheads="1"/>
            </p:cNvSpPr>
            <p:nvPr/>
          </p:nvSpPr>
          <p:spPr bwMode="auto">
            <a:xfrm>
              <a:off x="624"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1" name="Rectangle 6"/>
            <p:cNvSpPr>
              <a:spLocks noChangeArrowheads="1"/>
            </p:cNvSpPr>
            <p:nvPr/>
          </p:nvSpPr>
          <p:spPr bwMode="auto">
            <a:xfrm>
              <a:off x="768" y="2736"/>
              <a:ext cx="144" cy="72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2" name="Rectangle 7"/>
            <p:cNvSpPr>
              <a:spLocks noChangeArrowheads="1"/>
            </p:cNvSpPr>
            <p:nvPr/>
          </p:nvSpPr>
          <p:spPr bwMode="auto">
            <a:xfrm>
              <a:off x="912"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3" name="Rectangle 8"/>
            <p:cNvSpPr>
              <a:spLocks noChangeArrowheads="1"/>
            </p:cNvSpPr>
            <p:nvPr/>
          </p:nvSpPr>
          <p:spPr bwMode="auto">
            <a:xfrm>
              <a:off x="1056"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4" name="Rectangle 9"/>
            <p:cNvSpPr>
              <a:spLocks noChangeArrowheads="1"/>
            </p:cNvSpPr>
            <p:nvPr/>
          </p:nvSpPr>
          <p:spPr bwMode="auto">
            <a:xfrm>
              <a:off x="1200"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5" name="Rectangle 10"/>
            <p:cNvSpPr>
              <a:spLocks noChangeArrowheads="1"/>
            </p:cNvSpPr>
            <p:nvPr/>
          </p:nvSpPr>
          <p:spPr bwMode="auto">
            <a:xfrm>
              <a:off x="1344" y="2736"/>
              <a:ext cx="144" cy="720"/>
            </a:xfrm>
            <a:prstGeom prst="rect">
              <a:avLst/>
            </a:prstGeom>
            <a:solidFill>
              <a:srgbClr val="FCA31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6" name="Rectangle 11"/>
            <p:cNvSpPr>
              <a:spLocks noChangeArrowheads="1"/>
            </p:cNvSpPr>
            <p:nvPr/>
          </p:nvSpPr>
          <p:spPr bwMode="auto">
            <a:xfrm>
              <a:off x="1488"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7" name="Rectangle 12"/>
            <p:cNvSpPr>
              <a:spLocks noChangeArrowheads="1"/>
            </p:cNvSpPr>
            <p:nvPr/>
          </p:nvSpPr>
          <p:spPr bwMode="auto">
            <a:xfrm>
              <a:off x="1632"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8" name="Rectangle 13"/>
            <p:cNvSpPr>
              <a:spLocks noChangeArrowheads="1"/>
            </p:cNvSpPr>
            <p:nvPr/>
          </p:nvSpPr>
          <p:spPr bwMode="auto">
            <a:xfrm>
              <a:off x="1776"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89" name="Rectangle 14"/>
            <p:cNvSpPr>
              <a:spLocks noChangeArrowheads="1"/>
            </p:cNvSpPr>
            <p:nvPr/>
          </p:nvSpPr>
          <p:spPr bwMode="auto">
            <a:xfrm>
              <a:off x="1920" y="2736"/>
              <a:ext cx="144" cy="72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0" name="Rectangle 15"/>
            <p:cNvSpPr>
              <a:spLocks noChangeArrowheads="1"/>
            </p:cNvSpPr>
            <p:nvPr/>
          </p:nvSpPr>
          <p:spPr bwMode="auto">
            <a:xfrm>
              <a:off x="2064"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1" name="Rectangle 16"/>
            <p:cNvSpPr>
              <a:spLocks noChangeArrowheads="1"/>
            </p:cNvSpPr>
            <p:nvPr/>
          </p:nvSpPr>
          <p:spPr bwMode="auto">
            <a:xfrm>
              <a:off x="2208"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2" name="Rectangle 17"/>
            <p:cNvSpPr>
              <a:spLocks noChangeArrowheads="1"/>
            </p:cNvSpPr>
            <p:nvPr/>
          </p:nvSpPr>
          <p:spPr bwMode="auto">
            <a:xfrm>
              <a:off x="2352"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3" name="Rectangle 18"/>
            <p:cNvSpPr>
              <a:spLocks noChangeArrowheads="1"/>
            </p:cNvSpPr>
            <p:nvPr/>
          </p:nvSpPr>
          <p:spPr bwMode="auto">
            <a:xfrm>
              <a:off x="2496" y="2736"/>
              <a:ext cx="144" cy="720"/>
            </a:xfrm>
            <a:prstGeom prst="rect">
              <a:avLst/>
            </a:prstGeom>
            <a:solidFill>
              <a:srgbClr val="FCA31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4" name="Rectangle 19"/>
            <p:cNvSpPr>
              <a:spLocks noChangeArrowheads="1"/>
            </p:cNvSpPr>
            <p:nvPr/>
          </p:nvSpPr>
          <p:spPr bwMode="auto">
            <a:xfrm>
              <a:off x="2640"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5" name="Rectangle 20"/>
            <p:cNvSpPr>
              <a:spLocks noChangeArrowheads="1"/>
            </p:cNvSpPr>
            <p:nvPr/>
          </p:nvSpPr>
          <p:spPr bwMode="auto">
            <a:xfrm>
              <a:off x="2784"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6" name="Rectangle 21"/>
            <p:cNvSpPr>
              <a:spLocks noChangeArrowheads="1"/>
            </p:cNvSpPr>
            <p:nvPr/>
          </p:nvSpPr>
          <p:spPr bwMode="auto">
            <a:xfrm>
              <a:off x="2928"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7" name="Rectangle 22"/>
            <p:cNvSpPr>
              <a:spLocks noChangeArrowheads="1"/>
            </p:cNvSpPr>
            <p:nvPr/>
          </p:nvSpPr>
          <p:spPr bwMode="auto">
            <a:xfrm>
              <a:off x="3072" y="2736"/>
              <a:ext cx="144" cy="72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8" name="Rectangle 23"/>
            <p:cNvSpPr>
              <a:spLocks noChangeArrowheads="1"/>
            </p:cNvSpPr>
            <p:nvPr/>
          </p:nvSpPr>
          <p:spPr bwMode="auto">
            <a:xfrm>
              <a:off x="3216"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699" name="Rectangle 24"/>
            <p:cNvSpPr>
              <a:spLocks noChangeArrowheads="1"/>
            </p:cNvSpPr>
            <p:nvPr/>
          </p:nvSpPr>
          <p:spPr bwMode="auto">
            <a:xfrm>
              <a:off x="3360"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0" name="Rectangle 25"/>
            <p:cNvSpPr>
              <a:spLocks noChangeArrowheads="1"/>
            </p:cNvSpPr>
            <p:nvPr/>
          </p:nvSpPr>
          <p:spPr bwMode="auto">
            <a:xfrm>
              <a:off x="3504"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1" name="Rectangle 26"/>
            <p:cNvSpPr>
              <a:spLocks noChangeArrowheads="1"/>
            </p:cNvSpPr>
            <p:nvPr/>
          </p:nvSpPr>
          <p:spPr bwMode="auto">
            <a:xfrm>
              <a:off x="3648" y="2736"/>
              <a:ext cx="144" cy="720"/>
            </a:xfrm>
            <a:prstGeom prst="rect">
              <a:avLst/>
            </a:prstGeom>
            <a:solidFill>
              <a:srgbClr val="FCA31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2" name="Rectangle 27"/>
            <p:cNvSpPr>
              <a:spLocks noChangeArrowheads="1"/>
            </p:cNvSpPr>
            <p:nvPr/>
          </p:nvSpPr>
          <p:spPr bwMode="auto">
            <a:xfrm>
              <a:off x="3792"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3" name="Rectangle 28"/>
            <p:cNvSpPr>
              <a:spLocks noChangeArrowheads="1"/>
            </p:cNvSpPr>
            <p:nvPr/>
          </p:nvSpPr>
          <p:spPr bwMode="auto">
            <a:xfrm>
              <a:off x="3936"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4" name="Rectangle 29"/>
            <p:cNvSpPr>
              <a:spLocks noChangeArrowheads="1"/>
            </p:cNvSpPr>
            <p:nvPr/>
          </p:nvSpPr>
          <p:spPr bwMode="auto">
            <a:xfrm>
              <a:off x="4080"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5" name="Rectangle 30"/>
            <p:cNvSpPr>
              <a:spLocks noChangeArrowheads="1"/>
            </p:cNvSpPr>
            <p:nvPr/>
          </p:nvSpPr>
          <p:spPr bwMode="auto">
            <a:xfrm>
              <a:off x="4224" y="2736"/>
              <a:ext cx="144" cy="72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6" name="Rectangle 31"/>
            <p:cNvSpPr>
              <a:spLocks noChangeArrowheads="1"/>
            </p:cNvSpPr>
            <p:nvPr/>
          </p:nvSpPr>
          <p:spPr bwMode="auto">
            <a:xfrm>
              <a:off x="4368"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7" name="Rectangle 32"/>
            <p:cNvSpPr>
              <a:spLocks noChangeArrowheads="1"/>
            </p:cNvSpPr>
            <p:nvPr/>
          </p:nvSpPr>
          <p:spPr bwMode="auto">
            <a:xfrm>
              <a:off x="4512"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8" name="Rectangle 33"/>
            <p:cNvSpPr>
              <a:spLocks noChangeArrowheads="1"/>
            </p:cNvSpPr>
            <p:nvPr/>
          </p:nvSpPr>
          <p:spPr bwMode="auto">
            <a:xfrm>
              <a:off x="4656"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09" name="Rectangle 34"/>
            <p:cNvSpPr>
              <a:spLocks noChangeArrowheads="1"/>
            </p:cNvSpPr>
            <p:nvPr/>
          </p:nvSpPr>
          <p:spPr bwMode="auto">
            <a:xfrm>
              <a:off x="4800" y="2736"/>
              <a:ext cx="144" cy="720"/>
            </a:xfrm>
            <a:prstGeom prst="rect">
              <a:avLst/>
            </a:prstGeom>
            <a:solidFill>
              <a:srgbClr val="FCA31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0" name="Rectangle 35"/>
            <p:cNvSpPr>
              <a:spLocks noChangeArrowheads="1"/>
            </p:cNvSpPr>
            <p:nvPr/>
          </p:nvSpPr>
          <p:spPr bwMode="auto">
            <a:xfrm>
              <a:off x="4944"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1" name="Rectangle 36"/>
            <p:cNvSpPr>
              <a:spLocks noChangeArrowheads="1"/>
            </p:cNvSpPr>
            <p:nvPr/>
          </p:nvSpPr>
          <p:spPr bwMode="auto">
            <a:xfrm>
              <a:off x="5088" y="2736"/>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2" name="Rectangle 37"/>
            <p:cNvSpPr>
              <a:spLocks noChangeArrowheads="1"/>
            </p:cNvSpPr>
            <p:nvPr/>
          </p:nvSpPr>
          <p:spPr bwMode="auto">
            <a:xfrm>
              <a:off x="2352" y="1872"/>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3" name="Rectangle 38"/>
            <p:cNvSpPr>
              <a:spLocks noChangeArrowheads="1"/>
            </p:cNvSpPr>
            <p:nvPr/>
          </p:nvSpPr>
          <p:spPr bwMode="auto">
            <a:xfrm>
              <a:off x="2496" y="1872"/>
              <a:ext cx="144" cy="72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4" name="Rectangle 39"/>
            <p:cNvSpPr>
              <a:spLocks noChangeArrowheads="1"/>
            </p:cNvSpPr>
            <p:nvPr/>
          </p:nvSpPr>
          <p:spPr bwMode="auto">
            <a:xfrm>
              <a:off x="2640" y="1872"/>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5" name="Rectangle 40"/>
            <p:cNvSpPr>
              <a:spLocks noChangeArrowheads="1"/>
            </p:cNvSpPr>
            <p:nvPr/>
          </p:nvSpPr>
          <p:spPr bwMode="auto">
            <a:xfrm>
              <a:off x="2784" y="1872"/>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6" name="Rectangle 41"/>
            <p:cNvSpPr>
              <a:spLocks noChangeArrowheads="1"/>
            </p:cNvSpPr>
            <p:nvPr/>
          </p:nvSpPr>
          <p:spPr bwMode="auto">
            <a:xfrm>
              <a:off x="2928" y="1872"/>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7" name="Rectangle 42"/>
            <p:cNvSpPr>
              <a:spLocks noChangeArrowheads="1"/>
            </p:cNvSpPr>
            <p:nvPr/>
          </p:nvSpPr>
          <p:spPr bwMode="auto">
            <a:xfrm>
              <a:off x="3072" y="1872"/>
              <a:ext cx="144" cy="720"/>
            </a:xfrm>
            <a:prstGeom prst="rect">
              <a:avLst/>
            </a:prstGeom>
            <a:solidFill>
              <a:srgbClr val="FCA31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8" name="Rectangle 43"/>
            <p:cNvSpPr>
              <a:spLocks noChangeArrowheads="1"/>
            </p:cNvSpPr>
            <p:nvPr/>
          </p:nvSpPr>
          <p:spPr bwMode="auto">
            <a:xfrm>
              <a:off x="3216" y="1872"/>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8719" name="Rectangle 44"/>
            <p:cNvSpPr>
              <a:spLocks noChangeArrowheads="1"/>
            </p:cNvSpPr>
            <p:nvPr/>
          </p:nvSpPr>
          <p:spPr bwMode="auto">
            <a:xfrm>
              <a:off x="3360" y="1872"/>
              <a:ext cx="144" cy="7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grpSp>
          <p:nvGrpSpPr>
            <p:cNvPr id="28720" name="Group 45"/>
            <p:cNvGrpSpPr>
              <a:grpSpLocks/>
            </p:cNvGrpSpPr>
            <p:nvPr/>
          </p:nvGrpSpPr>
          <p:grpSpPr bwMode="auto">
            <a:xfrm>
              <a:off x="2352" y="1584"/>
              <a:ext cx="1152" cy="288"/>
              <a:chOff x="2352" y="1584"/>
              <a:chExt cx="1152" cy="288"/>
            </a:xfrm>
          </p:grpSpPr>
          <p:sp>
            <p:nvSpPr>
              <p:cNvPr id="28762" name="Text Box 46"/>
              <p:cNvSpPr txBox="1">
                <a:spLocks noChangeArrowheads="1"/>
              </p:cNvSpPr>
              <p:nvPr/>
            </p:nvSpPr>
            <p:spPr bwMode="auto">
              <a:xfrm rot="-5400000">
                <a:off x="2280" y="165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000</a:t>
                </a:r>
              </a:p>
            </p:txBody>
          </p:sp>
          <p:sp>
            <p:nvSpPr>
              <p:cNvPr id="28763" name="Text Box 47"/>
              <p:cNvSpPr txBox="1">
                <a:spLocks noChangeArrowheads="1"/>
              </p:cNvSpPr>
              <p:nvPr/>
            </p:nvSpPr>
            <p:spPr bwMode="auto">
              <a:xfrm rot="-5400000">
                <a:off x="2424" y="165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001</a:t>
                </a:r>
              </a:p>
            </p:txBody>
          </p:sp>
          <p:sp>
            <p:nvSpPr>
              <p:cNvPr id="28764" name="Text Box 48"/>
              <p:cNvSpPr txBox="1">
                <a:spLocks noChangeArrowheads="1"/>
              </p:cNvSpPr>
              <p:nvPr/>
            </p:nvSpPr>
            <p:spPr bwMode="auto">
              <a:xfrm rot="-5400000">
                <a:off x="2568" y="165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010</a:t>
                </a:r>
              </a:p>
            </p:txBody>
          </p:sp>
          <p:sp>
            <p:nvSpPr>
              <p:cNvPr id="28765" name="Text Box 49"/>
              <p:cNvSpPr txBox="1">
                <a:spLocks noChangeArrowheads="1"/>
              </p:cNvSpPr>
              <p:nvPr/>
            </p:nvSpPr>
            <p:spPr bwMode="auto">
              <a:xfrm rot="-5400000">
                <a:off x="2712" y="165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011</a:t>
                </a:r>
              </a:p>
            </p:txBody>
          </p:sp>
          <p:sp>
            <p:nvSpPr>
              <p:cNvPr id="28766" name="Text Box 50"/>
              <p:cNvSpPr txBox="1">
                <a:spLocks noChangeArrowheads="1"/>
              </p:cNvSpPr>
              <p:nvPr/>
            </p:nvSpPr>
            <p:spPr bwMode="auto">
              <a:xfrm rot="-5400000">
                <a:off x="2856" y="165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100</a:t>
                </a:r>
              </a:p>
            </p:txBody>
          </p:sp>
          <p:sp>
            <p:nvSpPr>
              <p:cNvPr id="28767" name="Text Box 51"/>
              <p:cNvSpPr txBox="1">
                <a:spLocks noChangeArrowheads="1"/>
              </p:cNvSpPr>
              <p:nvPr/>
            </p:nvSpPr>
            <p:spPr bwMode="auto">
              <a:xfrm rot="-5400000">
                <a:off x="3000" y="165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101</a:t>
                </a:r>
              </a:p>
            </p:txBody>
          </p:sp>
          <p:sp>
            <p:nvSpPr>
              <p:cNvPr id="28768" name="Text Box 52"/>
              <p:cNvSpPr txBox="1">
                <a:spLocks noChangeArrowheads="1"/>
              </p:cNvSpPr>
              <p:nvPr/>
            </p:nvSpPr>
            <p:spPr bwMode="auto">
              <a:xfrm rot="-5400000">
                <a:off x="3144" y="165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110</a:t>
                </a:r>
              </a:p>
            </p:txBody>
          </p:sp>
          <p:sp>
            <p:nvSpPr>
              <p:cNvPr id="28769" name="Text Box 53"/>
              <p:cNvSpPr txBox="1">
                <a:spLocks noChangeArrowheads="1"/>
              </p:cNvSpPr>
              <p:nvPr/>
            </p:nvSpPr>
            <p:spPr bwMode="auto">
              <a:xfrm rot="-5400000">
                <a:off x="3288" y="1656"/>
                <a:ext cx="2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dirty="0"/>
                  <a:t>111</a:t>
                </a:r>
              </a:p>
            </p:txBody>
          </p:sp>
        </p:grpSp>
        <p:grpSp>
          <p:nvGrpSpPr>
            <p:cNvPr id="28721" name="Group 54"/>
            <p:cNvGrpSpPr>
              <a:grpSpLocks/>
            </p:cNvGrpSpPr>
            <p:nvPr/>
          </p:nvGrpSpPr>
          <p:grpSpPr bwMode="auto">
            <a:xfrm>
              <a:off x="624" y="3504"/>
              <a:ext cx="4608" cy="336"/>
              <a:chOff x="624" y="3456"/>
              <a:chExt cx="4608" cy="336"/>
            </a:xfrm>
          </p:grpSpPr>
          <p:sp>
            <p:nvSpPr>
              <p:cNvPr id="28730" name="Text Box 55"/>
              <p:cNvSpPr txBox="1">
                <a:spLocks noChangeArrowheads="1"/>
              </p:cNvSpPr>
              <p:nvPr/>
            </p:nvSpPr>
            <p:spPr bwMode="auto">
              <a:xfrm rot="-5400000">
                <a:off x="528"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00000</a:t>
                </a:r>
              </a:p>
            </p:txBody>
          </p:sp>
          <p:sp>
            <p:nvSpPr>
              <p:cNvPr id="28731" name="Text Box 56"/>
              <p:cNvSpPr txBox="1">
                <a:spLocks noChangeArrowheads="1"/>
              </p:cNvSpPr>
              <p:nvPr/>
            </p:nvSpPr>
            <p:spPr bwMode="auto">
              <a:xfrm rot="-5400000">
                <a:off x="672"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00001</a:t>
                </a:r>
              </a:p>
            </p:txBody>
          </p:sp>
          <p:sp>
            <p:nvSpPr>
              <p:cNvPr id="28732" name="Text Box 57"/>
              <p:cNvSpPr txBox="1">
                <a:spLocks noChangeArrowheads="1"/>
              </p:cNvSpPr>
              <p:nvPr/>
            </p:nvSpPr>
            <p:spPr bwMode="auto">
              <a:xfrm rot="-5400000">
                <a:off x="816"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00010</a:t>
                </a:r>
              </a:p>
            </p:txBody>
          </p:sp>
          <p:sp>
            <p:nvSpPr>
              <p:cNvPr id="28733" name="Text Box 58"/>
              <p:cNvSpPr txBox="1">
                <a:spLocks noChangeArrowheads="1"/>
              </p:cNvSpPr>
              <p:nvPr/>
            </p:nvSpPr>
            <p:spPr bwMode="auto">
              <a:xfrm rot="-5400000">
                <a:off x="960"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00011</a:t>
                </a:r>
              </a:p>
            </p:txBody>
          </p:sp>
          <p:sp>
            <p:nvSpPr>
              <p:cNvPr id="28734" name="Text Box 59"/>
              <p:cNvSpPr txBox="1">
                <a:spLocks noChangeArrowheads="1"/>
              </p:cNvSpPr>
              <p:nvPr/>
            </p:nvSpPr>
            <p:spPr bwMode="auto">
              <a:xfrm rot="-5400000">
                <a:off x="1104"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00100</a:t>
                </a:r>
              </a:p>
            </p:txBody>
          </p:sp>
          <p:sp>
            <p:nvSpPr>
              <p:cNvPr id="28735" name="Text Box 60"/>
              <p:cNvSpPr txBox="1">
                <a:spLocks noChangeArrowheads="1"/>
              </p:cNvSpPr>
              <p:nvPr/>
            </p:nvSpPr>
            <p:spPr bwMode="auto">
              <a:xfrm rot="-5400000">
                <a:off x="1248"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00101</a:t>
                </a:r>
              </a:p>
            </p:txBody>
          </p:sp>
          <p:sp>
            <p:nvSpPr>
              <p:cNvPr id="28736" name="Text Box 61"/>
              <p:cNvSpPr txBox="1">
                <a:spLocks noChangeArrowheads="1"/>
              </p:cNvSpPr>
              <p:nvPr/>
            </p:nvSpPr>
            <p:spPr bwMode="auto">
              <a:xfrm rot="-5400000">
                <a:off x="1392"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00110</a:t>
                </a:r>
              </a:p>
            </p:txBody>
          </p:sp>
          <p:sp>
            <p:nvSpPr>
              <p:cNvPr id="28737" name="Text Box 62"/>
              <p:cNvSpPr txBox="1">
                <a:spLocks noChangeArrowheads="1"/>
              </p:cNvSpPr>
              <p:nvPr/>
            </p:nvSpPr>
            <p:spPr bwMode="auto">
              <a:xfrm rot="-5400000">
                <a:off x="1536"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00111</a:t>
                </a:r>
              </a:p>
            </p:txBody>
          </p:sp>
          <p:sp>
            <p:nvSpPr>
              <p:cNvPr id="28738" name="Text Box 63"/>
              <p:cNvSpPr txBox="1">
                <a:spLocks noChangeArrowheads="1"/>
              </p:cNvSpPr>
              <p:nvPr/>
            </p:nvSpPr>
            <p:spPr bwMode="auto">
              <a:xfrm rot="-5400000">
                <a:off x="1680"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01000</a:t>
                </a:r>
              </a:p>
            </p:txBody>
          </p:sp>
          <p:sp>
            <p:nvSpPr>
              <p:cNvPr id="28739" name="Text Box 64"/>
              <p:cNvSpPr txBox="1">
                <a:spLocks noChangeArrowheads="1"/>
              </p:cNvSpPr>
              <p:nvPr/>
            </p:nvSpPr>
            <p:spPr bwMode="auto">
              <a:xfrm rot="-5400000">
                <a:off x="1824"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01001</a:t>
                </a:r>
              </a:p>
            </p:txBody>
          </p:sp>
          <p:sp>
            <p:nvSpPr>
              <p:cNvPr id="28740" name="Text Box 65"/>
              <p:cNvSpPr txBox="1">
                <a:spLocks noChangeArrowheads="1"/>
              </p:cNvSpPr>
              <p:nvPr/>
            </p:nvSpPr>
            <p:spPr bwMode="auto">
              <a:xfrm rot="-5400000">
                <a:off x="1968"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01010</a:t>
                </a:r>
              </a:p>
            </p:txBody>
          </p:sp>
          <p:sp>
            <p:nvSpPr>
              <p:cNvPr id="28741" name="Text Box 66"/>
              <p:cNvSpPr txBox="1">
                <a:spLocks noChangeArrowheads="1"/>
              </p:cNvSpPr>
              <p:nvPr/>
            </p:nvSpPr>
            <p:spPr bwMode="auto">
              <a:xfrm rot="-5400000">
                <a:off x="2112"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01011</a:t>
                </a:r>
              </a:p>
            </p:txBody>
          </p:sp>
          <p:sp>
            <p:nvSpPr>
              <p:cNvPr id="28742" name="Text Box 67"/>
              <p:cNvSpPr txBox="1">
                <a:spLocks noChangeArrowheads="1"/>
              </p:cNvSpPr>
              <p:nvPr/>
            </p:nvSpPr>
            <p:spPr bwMode="auto">
              <a:xfrm rot="-5400000">
                <a:off x="2256"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01100</a:t>
                </a:r>
              </a:p>
            </p:txBody>
          </p:sp>
          <p:sp>
            <p:nvSpPr>
              <p:cNvPr id="28743" name="Text Box 68"/>
              <p:cNvSpPr txBox="1">
                <a:spLocks noChangeArrowheads="1"/>
              </p:cNvSpPr>
              <p:nvPr/>
            </p:nvSpPr>
            <p:spPr bwMode="auto">
              <a:xfrm rot="-5400000">
                <a:off x="2400"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01101</a:t>
                </a:r>
              </a:p>
            </p:txBody>
          </p:sp>
          <p:sp>
            <p:nvSpPr>
              <p:cNvPr id="28744" name="Text Box 69"/>
              <p:cNvSpPr txBox="1">
                <a:spLocks noChangeArrowheads="1"/>
              </p:cNvSpPr>
              <p:nvPr/>
            </p:nvSpPr>
            <p:spPr bwMode="auto">
              <a:xfrm rot="-5400000">
                <a:off x="2544"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01110</a:t>
                </a:r>
              </a:p>
            </p:txBody>
          </p:sp>
          <p:sp>
            <p:nvSpPr>
              <p:cNvPr id="28745" name="Text Box 70"/>
              <p:cNvSpPr txBox="1">
                <a:spLocks noChangeArrowheads="1"/>
              </p:cNvSpPr>
              <p:nvPr/>
            </p:nvSpPr>
            <p:spPr bwMode="auto">
              <a:xfrm rot="-5400000">
                <a:off x="2688"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01111</a:t>
                </a:r>
              </a:p>
            </p:txBody>
          </p:sp>
          <p:sp>
            <p:nvSpPr>
              <p:cNvPr id="28746" name="Text Box 71"/>
              <p:cNvSpPr txBox="1">
                <a:spLocks noChangeArrowheads="1"/>
              </p:cNvSpPr>
              <p:nvPr/>
            </p:nvSpPr>
            <p:spPr bwMode="auto">
              <a:xfrm rot="-5400000">
                <a:off x="2832"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10000</a:t>
                </a:r>
              </a:p>
            </p:txBody>
          </p:sp>
          <p:sp>
            <p:nvSpPr>
              <p:cNvPr id="28747" name="Text Box 72"/>
              <p:cNvSpPr txBox="1">
                <a:spLocks noChangeArrowheads="1"/>
              </p:cNvSpPr>
              <p:nvPr/>
            </p:nvSpPr>
            <p:spPr bwMode="auto">
              <a:xfrm rot="-5400000">
                <a:off x="2976"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10001</a:t>
                </a:r>
              </a:p>
            </p:txBody>
          </p:sp>
          <p:sp>
            <p:nvSpPr>
              <p:cNvPr id="28748" name="Text Box 73"/>
              <p:cNvSpPr txBox="1">
                <a:spLocks noChangeArrowheads="1"/>
              </p:cNvSpPr>
              <p:nvPr/>
            </p:nvSpPr>
            <p:spPr bwMode="auto">
              <a:xfrm rot="-5400000">
                <a:off x="3120"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10010</a:t>
                </a:r>
              </a:p>
            </p:txBody>
          </p:sp>
          <p:sp>
            <p:nvSpPr>
              <p:cNvPr id="28749" name="Text Box 74"/>
              <p:cNvSpPr txBox="1">
                <a:spLocks noChangeArrowheads="1"/>
              </p:cNvSpPr>
              <p:nvPr/>
            </p:nvSpPr>
            <p:spPr bwMode="auto">
              <a:xfrm rot="-5400000">
                <a:off x="3264"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10011</a:t>
                </a:r>
              </a:p>
            </p:txBody>
          </p:sp>
          <p:sp>
            <p:nvSpPr>
              <p:cNvPr id="28750" name="Text Box 75"/>
              <p:cNvSpPr txBox="1">
                <a:spLocks noChangeArrowheads="1"/>
              </p:cNvSpPr>
              <p:nvPr/>
            </p:nvSpPr>
            <p:spPr bwMode="auto">
              <a:xfrm rot="-5400000">
                <a:off x="3408"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10100</a:t>
                </a:r>
              </a:p>
            </p:txBody>
          </p:sp>
          <p:sp>
            <p:nvSpPr>
              <p:cNvPr id="28751" name="Text Box 76"/>
              <p:cNvSpPr txBox="1">
                <a:spLocks noChangeArrowheads="1"/>
              </p:cNvSpPr>
              <p:nvPr/>
            </p:nvSpPr>
            <p:spPr bwMode="auto">
              <a:xfrm rot="-5400000">
                <a:off x="3552"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10101</a:t>
                </a:r>
              </a:p>
            </p:txBody>
          </p:sp>
          <p:sp>
            <p:nvSpPr>
              <p:cNvPr id="28752" name="Text Box 77"/>
              <p:cNvSpPr txBox="1">
                <a:spLocks noChangeArrowheads="1"/>
              </p:cNvSpPr>
              <p:nvPr/>
            </p:nvSpPr>
            <p:spPr bwMode="auto">
              <a:xfrm rot="-5400000">
                <a:off x="3696"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10110</a:t>
                </a:r>
              </a:p>
            </p:txBody>
          </p:sp>
          <p:sp>
            <p:nvSpPr>
              <p:cNvPr id="28753" name="Text Box 78"/>
              <p:cNvSpPr txBox="1">
                <a:spLocks noChangeArrowheads="1"/>
              </p:cNvSpPr>
              <p:nvPr/>
            </p:nvSpPr>
            <p:spPr bwMode="auto">
              <a:xfrm rot="-5400000">
                <a:off x="3840"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10111</a:t>
                </a:r>
              </a:p>
            </p:txBody>
          </p:sp>
          <p:sp>
            <p:nvSpPr>
              <p:cNvPr id="28754" name="Text Box 79"/>
              <p:cNvSpPr txBox="1">
                <a:spLocks noChangeArrowheads="1"/>
              </p:cNvSpPr>
              <p:nvPr/>
            </p:nvSpPr>
            <p:spPr bwMode="auto">
              <a:xfrm rot="-5400000">
                <a:off x="3984"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11000</a:t>
                </a:r>
              </a:p>
            </p:txBody>
          </p:sp>
          <p:sp>
            <p:nvSpPr>
              <p:cNvPr id="28755" name="Text Box 80"/>
              <p:cNvSpPr txBox="1">
                <a:spLocks noChangeArrowheads="1"/>
              </p:cNvSpPr>
              <p:nvPr/>
            </p:nvSpPr>
            <p:spPr bwMode="auto">
              <a:xfrm rot="-5400000">
                <a:off x="4128"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11001</a:t>
                </a:r>
              </a:p>
            </p:txBody>
          </p:sp>
          <p:sp>
            <p:nvSpPr>
              <p:cNvPr id="28756" name="Text Box 81"/>
              <p:cNvSpPr txBox="1">
                <a:spLocks noChangeArrowheads="1"/>
              </p:cNvSpPr>
              <p:nvPr/>
            </p:nvSpPr>
            <p:spPr bwMode="auto">
              <a:xfrm rot="-5400000">
                <a:off x="4272"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11010</a:t>
                </a:r>
              </a:p>
            </p:txBody>
          </p:sp>
          <p:sp>
            <p:nvSpPr>
              <p:cNvPr id="28757" name="Text Box 82"/>
              <p:cNvSpPr txBox="1">
                <a:spLocks noChangeArrowheads="1"/>
              </p:cNvSpPr>
              <p:nvPr/>
            </p:nvSpPr>
            <p:spPr bwMode="auto">
              <a:xfrm rot="-5400000">
                <a:off x="4416"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11011</a:t>
                </a:r>
              </a:p>
            </p:txBody>
          </p:sp>
          <p:sp>
            <p:nvSpPr>
              <p:cNvPr id="28758" name="Text Box 83"/>
              <p:cNvSpPr txBox="1">
                <a:spLocks noChangeArrowheads="1"/>
              </p:cNvSpPr>
              <p:nvPr/>
            </p:nvSpPr>
            <p:spPr bwMode="auto">
              <a:xfrm rot="-5400000">
                <a:off x="4560"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11100</a:t>
                </a:r>
              </a:p>
            </p:txBody>
          </p:sp>
          <p:sp>
            <p:nvSpPr>
              <p:cNvPr id="28759" name="Text Box 84"/>
              <p:cNvSpPr txBox="1">
                <a:spLocks noChangeArrowheads="1"/>
              </p:cNvSpPr>
              <p:nvPr/>
            </p:nvSpPr>
            <p:spPr bwMode="auto">
              <a:xfrm rot="-5400000">
                <a:off x="4704"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11101</a:t>
                </a:r>
              </a:p>
            </p:txBody>
          </p:sp>
          <p:sp>
            <p:nvSpPr>
              <p:cNvPr id="28760" name="Text Box 85"/>
              <p:cNvSpPr txBox="1">
                <a:spLocks noChangeArrowheads="1"/>
              </p:cNvSpPr>
              <p:nvPr/>
            </p:nvSpPr>
            <p:spPr bwMode="auto">
              <a:xfrm rot="-5400000">
                <a:off x="4848"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11110</a:t>
                </a:r>
              </a:p>
            </p:txBody>
          </p:sp>
          <p:sp>
            <p:nvSpPr>
              <p:cNvPr id="28761" name="Text Box 86"/>
              <p:cNvSpPr txBox="1">
                <a:spLocks noChangeArrowheads="1"/>
              </p:cNvSpPr>
              <p:nvPr/>
            </p:nvSpPr>
            <p:spPr bwMode="auto">
              <a:xfrm rot="-5400000">
                <a:off x="4992" y="3552"/>
                <a:ext cx="3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11111</a:t>
                </a:r>
              </a:p>
            </p:txBody>
          </p:sp>
        </p:grpSp>
        <p:sp>
          <p:nvSpPr>
            <p:cNvPr id="28722" name="Line 87"/>
            <p:cNvSpPr>
              <a:spLocks noChangeShapeType="1"/>
            </p:cNvSpPr>
            <p:nvPr/>
          </p:nvSpPr>
          <p:spPr bwMode="auto">
            <a:xfrm flipV="1">
              <a:off x="816" y="2160"/>
              <a:ext cx="1728" cy="96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23" name="Line 88"/>
            <p:cNvSpPr>
              <a:spLocks noChangeShapeType="1"/>
            </p:cNvSpPr>
            <p:nvPr/>
          </p:nvSpPr>
          <p:spPr bwMode="auto">
            <a:xfrm flipV="1">
              <a:off x="1968" y="2256"/>
              <a:ext cx="576" cy="864"/>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24" name="Line 89"/>
            <p:cNvSpPr>
              <a:spLocks noChangeShapeType="1"/>
            </p:cNvSpPr>
            <p:nvPr/>
          </p:nvSpPr>
          <p:spPr bwMode="auto">
            <a:xfrm flipH="1" flipV="1">
              <a:off x="2592" y="2256"/>
              <a:ext cx="576" cy="864"/>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25" name="Line 90"/>
            <p:cNvSpPr>
              <a:spLocks noChangeShapeType="1"/>
            </p:cNvSpPr>
            <p:nvPr/>
          </p:nvSpPr>
          <p:spPr bwMode="auto">
            <a:xfrm flipH="1" flipV="1">
              <a:off x="2592" y="2160"/>
              <a:ext cx="1728" cy="96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26" name="Line 91"/>
            <p:cNvSpPr>
              <a:spLocks noChangeShapeType="1"/>
            </p:cNvSpPr>
            <p:nvPr/>
          </p:nvSpPr>
          <p:spPr bwMode="auto">
            <a:xfrm flipV="1">
              <a:off x="1392" y="2160"/>
              <a:ext cx="1728" cy="96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27" name="Line 92"/>
            <p:cNvSpPr>
              <a:spLocks noChangeShapeType="1"/>
            </p:cNvSpPr>
            <p:nvPr/>
          </p:nvSpPr>
          <p:spPr bwMode="auto">
            <a:xfrm flipV="1">
              <a:off x="2544" y="2256"/>
              <a:ext cx="576" cy="864"/>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28" name="Line 93"/>
            <p:cNvSpPr>
              <a:spLocks noChangeShapeType="1"/>
            </p:cNvSpPr>
            <p:nvPr/>
          </p:nvSpPr>
          <p:spPr bwMode="auto">
            <a:xfrm flipH="1" flipV="1">
              <a:off x="3168" y="2256"/>
              <a:ext cx="576" cy="864"/>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29" name="Line 94"/>
            <p:cNvSpPr>
              <a:spLocks noChangeShapeType="1"/>
            </p:cNvSpPr>
            <p:nvPr/>
          </p:nvSpPr>
          <p:spPr bwMode="auto">
            <a:xfrm flipH="1" flipV="1">
              <a:off x="3168" y="2160"/>
              <a:ext cx="1728" cy="96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8677" name="Rectangle 95"/>
          <p:cNvSpPr>
            <a:spLocks noChangeArrowheads="1"/>
          </p:cNvSpPr>
          <p:nvPr/>
        </p:nvSpPr>
        <p:spPr bwMode="auto">
          <a:xfrm>
            <a:off x="1004359" y="3105783"/>
            <a:ext cx="253497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30000"/>
              </a:spcBef>
              <a:buSzPct val="100000"/>
            </a:pPr>
            <a:r>
              <a:rPr lang="en-US" altLang="en-US" sz="1600" dirty="0"/>
              <a:t>In this example:</a:t>
            </a:r>
          </a:p>
          <a:p>
            <a:pPr>
              <a:spcBef>
                <a:spcPct val="30000"/>
              </a:spcBef>
              <a:buSzPct val="100000"/>
            </a:pPr>
            <a:r>
              <a:rPr lang="en-US" altLang="en-US" sz="1600" dirty="0">
                <a:solidFill>
                  <a:srgbClr val="FF0000"/>
                </a:solidFill>
              </a:rPr>
              <a:t>Cache index =</a:t>
            </a:r>
          </a:p>
          <a:p>
            <a:pPr>
              <a:buSzPct val="100000"/>
            </a:pPr>
            <a:r>
              <a:rPr lang="en-US" altLang="en-US" sz="1600" dirty="0">
                <a:solidFill>
                  <a:srgbClr val="FF0000"/>
                </a:solidFill>
              </a:rPr>
              <a:t>least significant 3 bits of </a:t>
            </a:r>
            <a:r>
              <a:rPr lang="en-US" altLang="en-US" sz="1600" dirty="0" smtClean="0">
                <a:solidFill>
                  <a:srgbClr val="FF0000"/>
                </a:solidFill>
              </a:rPr>
              <a:t>Block address</a:t>
            </a:r>
            <a:endParaRPr lang="en-US" altLang="en-US" sz="1600" dirty="0">
              <a:solidFill>
                <a:srgbClr val="FF0000"/>
              </a:solidFill>
            </a:endParaRPr>
          </a:p>
        </p:txBody>
      </p:sp>
      <p:sp>
        <p:nvSpPr>
          <p:cNvPr id="28678" name="Text Box 96"/>
          <p:cNvSpPr txBox="1">
            <a:spLocks noChangeArrowheads="1"/>
          </p:cNvSpPr>
          <p:nvPr/>
        </p:nvSpPr>
        <p:spPr bwMode="auto">
          <a:xfrm rot="-5400000">
            <a:off x="5504591" y="3491823"/>
            <a:ext cx="8556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a:t>Cache</a:t>
            </a:r>
          </a:p>
        </p:txBody>
      </p:sp>
      <p:sp>
        <p:nvSpPr>
          <p:cNvPr id="28679" name="Text Box 97"/>
          <p:cNvSpPr txBox="1">
            <a:spLocks noChangeArrowheads="1"/>
          </p:cNvSpPr>
          <p:nvPr/>
        </p:nvSpPr>
        <p:spPr bwMode="auto">
          <a:xfrm rot="-5400000">
            <a:off x="8272463" y="4855892"/>
            <a:ext cx="1079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a:t>Main</a:t>
            </a:r>
          </a:p>
          <a:p>
            <a:pPr algn="ctr" eaLnBrk="1" hangingPunct="1"/>
            <a:r>
              <a:rPr lang="en-US" altLang="en-US"/>
              <a:t>Memory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Direct-Mapped Cache</a:t>
            </a:r>
          </a:p>
        </p:txBody>
      </p:sp>
      <p:sp>
        <p:nvSpPr>
          <p:cNvPr id="29699" name="Rectangle 3"/>
          <p:cNvSpPr>
            <a:spLocks noGrp="1" noChangeArrowheads="1"/>
          </p:cNvSpPr>
          <p:nvPr>
            <p:ph type="body" idx="1"/>
          </p:nvPr>
        </p:nvSpPr>
        <p:spPr>
          <a:xfrm>
            <a:off x="350489" y="944724"/>
            <a:ext cx="6435715" cy="5580620"/>
          </a:xfrm>
        </p:spPr>
        <p:txBody>
          <a:bodyPr/>
          <a:lstStyle/>
          <a:p>
            <a:pPr eaLnBrk="1" hangingPunct="1">
              <a:lnSpc>
                <a:spcPct val="114000"/>
              </a:lnSpc>
              <a:spcBef>
                <a:spcPct val="45000"/>
              </a:spcBef>
            </a:pPr>
            <a:r>
              <a:rPr lang="en-US" altLang="en-US" dirty="0" smtClean="0"/>
              <a:t>A memory address is divided into</a:t>
            </a:r>
          </a:p>
          <a:p>
            <a:pPr lvl="1" eaLnBrk="1" hangingPunct="1">
              <a:lnSpc>
                <a:spcPct val="114000"/>
              </a:lnSpc>
              <a:spcBef>
                <a:spcPct val="45000"/>
              </a:spcBef>
            </a:pPr>
            <a:r>
              <a:rPr lang="en-US" altLang="en-US" b="1" dirty="0" smtClean="0">
                <a:solidFill>
                  <a:srgbClr val="FF0000"/>
                </a:solidFill>
              </a:rPr>
              <a:t>Block address</a:t>
            </a:r>
            <a:r>
              <a:rPr lang="en-US" altLang="en-US" dirty="0" smtClean="0"/>
              <a:t>: identifies block in memory</a:t>
            </a:r>
          </a:p>
          <a:p>
            <a:pPr lvl="1" eaLnBrk="1" hangingPunct="1">
              <a:lnSpc>
                <a:spcPct val="114000"/>
              </a:lnSpc>
              <a:spcBef>
                <a:spcPct val="45000"/>
              </a:spcBef>
            </a:pPr>
            <a:r>
              <a:rPr lang="en-US" altLang="en-US" b="1" dirty="0" smtClean="0">
                <a:solidFill>
                  <a:srgbClr val="FF0000"/>
                </a:solidFill>
              </a:rPr>
              <a:t>Block offset</a:t>
            </a:r>
            <a:r>
              <a:rPr lang="en-US" altLang="en-US" dirty="0" smtClean="0"/>
              <a:t>: to access bytes within a block</a:t>
            </a:r>
          </a:p>
          <a:p>
            <a:pPr eaLnBrk="1" hangingPunct="1">
              <a:lnSpc>
                <a:spcPct val="114000"/>
              </a:lnSpc>
              <a:spcBef>
                <a:spcPct val="45000"/>
              </a:spcBef>
            </a:pPr>
            <a:r>
              <a:rPr lang="en-US" altLang="en-US" dirty="0" smtClean="0"/>
              <a:t>A block address is further divided into</a:t>
            </a:r>
          </a:p>
          <a:p>
            <a:pPr lvl="1" eaLnBrk="1" hangingPunct="1">
              <a:lnSpc>
                <a:spcPct val="114000"/>
              </a:lnSpc>
              <a:spcBef>
                <a:spcPct val="45000"/>
              </a:spcBef>
            </a:pPr>
            <a:r>
              <a:rPr lang="en-US" altLang="en-US" b="1" dirty="0" smtClean="0">
                <a:solidFill>
                  <a:srgbClr val="FF0000"/>
                </a:solidFill>
              </a:rPr>
              <a:t>Index</a:t>
            </a:r>
            <a:r>
              <a:rPr lang="en-US" altLang="en-US" dirty="0" smtClean="0"/>
              <a:t>: used for direct cache access</a:t>
            </a:r>
          </a:p>
          <a:p>
            <a:pPr lvl="1" eaLnBrk="1" hangingPunct="1">
              <a:lnSpc>
                <a:spcPct val="114000"/>
              </a:lnSpc>
              <a:spcBef>
                <a:spcPct val="45000"/>
              </a:spcBef>
            </a:pPr>
            <a:r>
              <a:rPr lang="en-US" altLang="en-US" b="1" dirty="0" smtClean="0">
                <a:solidFill>
                  <a:srgbClr val="FF0000"/>
                </a:solidFill>
              </a:rPr>
              <a:t>Tag</a:t>
            </a:r>
            <a:r>
              <a:rPr lang="en-US" altLang="en-US" dirty="0" smtClean="0"/>
              <a:t>: most-significant bits of block address</a:t>
            </a:r>
          </a:p>
          <a:p>
            <a:pPr lvl="1" eaLnBrk="1" hangingPunct="1">
              <a:lnSpc>
                <a:spcPct val="114000"/>
              </a:lnSpc>
              <a:spcBef>
                <a:spcPct val="45000"/>
              </a:spcBef>
              <a:buFont typeface="Wingdings" pitchFamily="2" charset="2"/>
              <a:buNone/>
            </a:pPr>
            <a:r>
              <a:rPr lang="en-US" altLang="en-US" sz="1800" i="1" dirty="0" smtClean="0">
                <a:solidFill>
                  <a:srgbClr val="0000CC"/>
                </a:solidFill>
              </a:rPr>
              <a:t>	</a:t>
            </a:r>
            <a:r>
              <a:rPr lang="en-US" altLang="en-US" i="1" dirty="0" smtClean="0">
                <a:solidFill>
                  <a:srgbClr val="0000CC"/>
                </a:solidFill>
              </a:rPr>
              <a:t>Index</a:t>
            </a:r>
            <a:r>
              <a:rPr lang="en-US" altLang="en-US" dirty="0" smtClean="0">
                <a:solidFill>
                  <a:srgbClr val="0000CC"/>
                </a:solidFill>
              </a:rPr>
              <a:t> = </a:t>
            </a:r>
            <a:r>
              <a:rPr lang="en-US" altLang="en-US" i="1" dirty="0" smtClean="0">
                <a:solidFill>
                  <a:srgbClr val="0000CC"/>
                </a:solidFill>
              </a:rPr>
              <a:t>Block Address</a:t>
            </a:r>
            <a:r>
              <a:rPr lang="en-US" altLang="en-US" dirty="0" smtClean="0">
                <a:solidFill>
                  <a:srgbClr val="0000CC"/>
                </a:solidFill>
              </a:rPr>
              <a:t> </a:t>
            </a:r>
            <a:r>
              <a:rPr lang="en-US" altLang="en-US" b="1" dirty="0" smtClean="0">
                <a:solidFill>
                  <a:srgbClr val="0000CC"/>
                </a:solidFill>
              </a:rPr>
              <a:t>mod</a:t>
            </a:r>
            <a:r>
              <a:rPr lang="en-US" altLang="en-US" dirty="0" smtClean="0">
                <a:solidFill>
                  <a:srgbClr val="0000CC"/>
                </a:solidFill>
              </a:rPr>
              <a:t> </a:t>
            </a:r>
            <a:r>
              <a:rPr lang="en-US" altLang="en-US" i="1" dirty="0" smtClean="0">
                <a:solidFill>
                  <a:srgbClr val="0000CC"/>
                </a:solidFill>
              </a:rPr>
              <a:t>Cache Blocks</a:t>
            </a:r>
            <a:endParaRPr lang="en-US" altLang="en-US" dirty="0" smtClean="0"/>
          </a:p>
          <a:p>
            <a:pPr eaLnBrk="1" hangingPunct="1">
              <a:lnSpc>
                <a:spcPct val="114000"/>
              </a:lnSpc>
              <a:spcBef>
                <a:spcPct val="45000"/>
              </a:spcBef>
            </a:pPr>
            <a:r>
              <a:rPr lang="en-US" altLang="en-US" dirty="0" smtClean="0"/>
              <a:t>Tag must be stored also inside cache</a:t>
            </a:r>
          </a:p>
          <a:p>
            <a:pPr lvl="1" eaLnBrk="1" hangingPunct="1">
              <a:lnSpc>
                <a:spcPct val="114000"/>
              </a:lnSpc>
              <a:spcBef>
                <a:spcPct val="45000"/>
              </a:spcBef>
            </a:pPr>
            <a:r>
              <a:rPr lang="en-US" altLang="en-US" dirty="0" smtClean="0"/>
              <a:t>For block identification</a:t>
            </a:r>
          </a:p>
          <a:p>
            <a:pPr eaLnBrk="1" hangingPunct="1">
              <a:lnSpc>
                <a:spcPct val="114000"/>
              </a:lnSpc>
              <a:spcBef>
                <a:spcPct val="45000"/>
              </a:spcBef>
            </a:pPr>
            <a:r>
              <a:rPr lang="en-US" altLang="en-US" dirty="0" smtClean="0"/>
              <a:t>A </a:t>
            </a:r>
            <a:r>
              <a:rPr lang="en-US" altLang="en-US" b="1" dirty="0" smtClean="0">
                <a:solidFill>
                  <a:srgbClr val="FF0000"/>
                </a:solidFill>
              </a:rPr>
              <a:t>valid bit</a:t>
            </a:r>
            <a:r>
              <a:rPr lang="en-US" altLang="en-US" b="1" dirty="0" smtClean="0"/>
              <a:t> </a:t>
            </a:r>
            <a:r>
              <a:rPr lang="en-US" altLang="en-US" dirty="0" smtClean="0"/>
              <a:t>is also required to indicate</a:t>
            </a:r>
          </a:p>
          <a:p>
            <a:pPr lvl="1" eaLnBrk="1" hangingPunct="1">
              <a:lnSpc>
                <a:spcPct val="114000"/>
              </a:lnSpc>
              <a:spcBef>
                <a:spcPct val="45000"/>
              </a:spcBef>
            </a:pPr>
            <a:r>
              <a:rPr lang="en-US" altLang="en-US" dirty="0" smtClean="0"/>
              <a:t>Whether a cache block is valid or not</a:t>
            </a:r>
          </a:p>
        </p:txBody>
      </p:sp>
      <p:grpSp>
        <p:nvGrpSpPr>
          <p:cNvPr id="29700" name="Group 39"/>
          <p:cNvGrpSpPr>
            <a:grpSpLocks/>
          </p:cNvGrpSpPr>
          <p:nvPr/>
        </p:nvGrpSpPr>
        <p:grpSpPr bwMode="auto">
          <a:xfrm>
            <a:off x="7077843" y="1433514"/>
            <a:ext cx="2438665" cy="4767263"/>
            <a:chOff x="4042" y="903"/>
            <a:chExt cx="1418" cy="3003"/>
          </a:xfrm>
        </p:grpSpPr>
        <p:grpSp>
          <p:nvGrpSpPr>
            <p:cNvPr id="29701" name="Group 5"/>
            <p:cNvGrpSpPr>
              <a:grpSpLocks/>
            </p:cNvGrpSpPr>
            <p:nvPr/>
          </p:nvGrpSpPr>
          <p:grpSpPr bwMode="auto">
            <a:xfrm>
              <a:off x="4184" y="1824"/>
              <a:ext cx="1268" cy="1152"/>
              <a:chOff x="4080" y="1824"/>
              <a:chExt cx="1584" cy="1152"/>
            </a:xfrm>
          </p:grpSpPr>
          <p:sp>
            <p:nvSpPr>
              <p:cNvPr id="29729" name="Rectangle 6"/>
              <p:cNvSpPr>
                <a:spLocks noChangeArrowheads="1"/>
              </p:cNvSpPr>
              <p:nvPr/>
            </p:nvSpPr>
            <p:spPr bwMode="auto">
              <a:xfrm>
                <a:off x="4080" y="1824"/>
                <a:ext cx="1584" cy="11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9730" name="Line 7"/>
              <p:cNvSpPr>
                <a:spLocks noChangeShapeType="1"/>
              </p:cNvSpPr>
              <p:nvPr/>
            </p:nvSpPr>
            <p:spPr bwMode="auto">
              <a:xfrm>
                <a:off x="4080" y="2016"/>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31" name="Line 8"/>
              <p:cNvSpPr>
                <a:spLocks noChangeShapeType="1"/>
              </p:cNvSpPr>
              <p:nvPr/>
            </p:nvSpPr>
            <p:spPr bwMode="auto">
              <a:xfrm>
                <a:off x="4080" y="2208"/>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32" name="Line 9"/>
              <p:cNvSpPr>
                <a:spLocks noChangeShapeType="1"/>
              </p:cNvSpPr>
              <p:nvPr/>
            </p:nvSpPr>
            <p:spPr bwMode="auto">
              <a:xfrm>
                <a:off x="4080" y="278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9702" name="Rectangle 10"/>
            <p:cNvSpPr>
              <a:spLocks noChangeArrowheads="1"/>
            </p:cNvSpPr>
            <p:nvPr/>
          </p:nvSpPr>
          <p:spPr bwMode="auto">
            <a:xfrm>
              <a:off x="4627" y="2400"/>
              <a:ext cx="825"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9703" name="Line 11"/>
            <p:cNvSpPr>
              <a:spLocks noChangeShapeType="1"/>
            </p:cNvSpPr>
            <p:nvPr/>
          </p:nvSpPr>
          <p:spPr bwMode="auto">
            <a:xfrm>
              <a:off x="4273" y="1824"/>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04" name="Line 12"/>
            <p:cNvSpPr>
              <a:spLocks noChangeShapeType="1"/>
            </p:cNvSpPr>
            <p:nvPr/>
          </p:nvSpPr>
          <p:spPr bwMode="auto">
            <a:xfrm>
              <a:off x="4627" y="1824"/>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05" name="Line 13"/>
            <p:cNvSpPr>
              <a:spLocks noChangeShapeType="1"/>
            </p:cNvSpPr>
            <p:nvPr/>
          </p:nvSpPr>
          <p:spPr bwMode="auto">
            <a:xfrm>
              <a:off x="5034" y="2496"/>
              <a:ext cx="0" cy="960"/>
            </a:xfrm>
            <a:prstGeom prst="line">
              <a:avLst/>
            </a:prstGeom>
            <a:noFill/>
            <a:ln w="28575">
              <a:solidFill>
                <a:srgbClr val="000099"/>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06" name="Text Box 14"/>
            <p:cNvSpPr txBox="1">
              <a:spLocks noChangeArrowheads="1"/>
            </p:cNvSpPr>
            <p:nvPr/>
          </p:nvSpPr>
          <p:spPr bwMode="auto">
            <a:xfrm>
              <a:off x="4184" y="1612"/>
              <a:ext cx="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V</a:t>
              </a:r>
            </a:p>
          </p:txBody>
        </p:sp>
        <p:sp>
          <p:nvSpPr>
            <p:cNvPr id="29707" name="Text Box 15"/>
            <p:cNvSpPr txBox="1">
              <a:spLocks noChangeArrowheads="1"/>
            </p:cNvSpPr>
            <p:nvPr/>
          </p:nvSpPr>
          <p:spPr bwMode="auto">
            <a:xfrm>
              <a:off x="4273" y="1612"/>
              <a:ext cx="35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Tag</a:t>
              </a:r>
            </a:p>
          </p:txBody>
        </p:sp>
        <p:sp>
          <p:nvSpPr>
            <p:cNvPr id="29708" name="Text Box 16"/>
            <p:cNvSpPr txBox="1">
              <a:spLocks noChangeArrowheads="1"/>
            </p:cNvSpPr>
            <p:nvPr/>
          </p:nvSpPr>
          <p:spPr bwMode="auto">
            <a:xfrm>
              <a:off x="4627" y="1612"/>
              <a:ext cx="83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Block Data</a:t>
              </a:r>
            </a:p>
          </p:txBody>
        </p:sp>
        <p:sp>
          <p:nvSpPr>
            <p:cNvPr id="29709" name="Rectangle 17"/>
            <p:cNvSpPr>
              <a:spLocks noChangeArrowheads="1"/>
            </p:cNvSpPr>
            <p:nvPr/>
          </p:nvSpPr>
          <p:spPr bwMode="auto">
            <a:xfrm>
              <a:off x="4273" y="2400"/>
              <a:ext cx="354"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9710" name="Rectangle 18"/>
            <p:cNvSpPr>
              <a:spLocks noChangeArrowheads="1"/>
            </p:cNvSpPr>
            <p:nvPr/>
          </p:nvSpPr>
          <p:spPr bwMode="auto">
            <a:xfrm>
              <a:off x="4184" y="2400"/>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9711" name="Line 19"/>
            <p:cNvSpPr>
              <a:spLocks noChangeShapeType="1"/>
            </p:cNvSpPr>
            <p:nvPr/>
          </p:nvSpPr>
          <p:spPr bwMode="auto">
            <a:xfrm>
              <a:off x="4450" y="2496"/>
              <a:ext cx="0" cy="576"/>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12" name="AutoShape 20"/>
            <p:cNvSpPr>
              <a:spLocks noChangeArrowheads="1"/>
            </p:cNvSpPr>
            <p:nvPr/>
          </p:nvSpPr>
          <p:spPr bwMode="auto">
            <a:xfrm rot="5400000">
              <a:off x="4241" y="3443"/>
              <a:ext cx="240"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9713" name="Oval 21"/>
            <p:cNvSpPr>
              <a:spLocks noChangeArrowheads="1"/>
            </p:cNvSpPr>
            <p:nvPr/>
          </p:nvSpPr>
          <p:spPr bwMode="auto">
            <a:xfrm>
              <a:off x="4317" y="3072"/>
              <a:ext cx="266" cy="2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9714" name="Text Box 22"/>
            <p:cNvSpPr txBox="1">
              <a:spLocks noChangeArrowheads="1"/>
            </p:cNvSpPr>
            <p:nvPr/>
          </p:nvSpPr>
          <p:spPr bwMode="auto">
            <a:xfrm>
              <a:off x="4317" y="3072"/>
              <a:ext cx="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29715" name="Line 23"/>
            <p:cNvSpPr>
              <a:spLocks noChangeShapeType="1"/>
            </p:cNvSpPr>
            <p:nvPr/>
          </p:nvSpPr>
          <p:spPr bwMode="auto">
            <a:xfrm>
              <a:off x="4450" y="3360"/>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16" name="Line 24"/>
            <p:cNvSpPr>
              <a:spLocks noChangeShapeType="1"/>
            </p:cNvSpPr>
            <p:nvPr/>
          </p:nvSpPr>
          <p:spPr bwMode="auto">
            <a:xfrm>
              <a:off x="4273" y="3360"/>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17" name="Line 25"/>
            <p:cNvSpPr>
              <a:spLocks noChangeShapeType="1"/>
            </p:cNvSpPr>
            <p:nvPr/>
          </p:nvSpPr>
          <p:spPr bwMode="auto">
            <a:xfrm>
              <a:off x="4361" y="3696"/>
              <a:ext cx="0" cy="165"/>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18" name="Line 26"/>
            <p:cNvSpPr>
              <a:spLocks noChangeShapeType="1"/>
            </p:cNvSpPr>
            <p:nvPr/>
          </p:nvSpPr>
          <p:spPr bwMode="auto">
            <a:xfrm flipH="1">
              <a:off x="4228" y="3360"/>
              <a:ext cx="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19" name="Line 27"/>
            <p:cNvSpPr>
              <a:spLocks noChangeShapeType="1"/>
            </p:cNvSpPr>
            <p:nvPr/>
          </p:nvSpPr>
          <p:spPr bwMode="auto">
            <a:xfrm>
              <a:off x="4228" y="2496"/>
              <a:ext cx="0" cy="864"/>
            </a:xfrm>
            <a:prstGeom prst="line">
              <a:avLst/>
            </a:prstGeom>
            <a:noFill/>
            <a:ln w="127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20" name="Text Box 28"/>
            <p:cNvSpPr txBox="1">
              <a:spLocks noChangeArrowheads="1"/>
            </p:cNvSpPr>
            <p:nvPr/>
          </p:nvSpPr>
          <p:spPr bwMode="auto">
            <a:xfrm>
              <a:off x="4099" y="3714"/>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dirty="0">
                  <a:solidFill>
                    <a:srgbClr val="FF0000"/>
                  </a:solidFill>
                </a:rPr>
                <a:t>Hit</a:t>
              </a:r>
            </a:p>
          </p:txBody>
        </p:sp>
        <p:sp>
          <p:nvSpPr>
            <p:cNvPr id="29721" name="Text Box 29"/>
            <p:cNvSpPr txBox="1">
              <a:spLocks noChangeArrowheads="1"/>
            </p:cNvSpPr>
            <p:nvPr/>
          </p:nvSpPr>
          <p:spPr bwMode="auto">
            <a:xfrm>
              <a:off x="4872" y="3456"/>
              <a:ext cx="3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000099"/>
                  </a:solidFill>
                </a:rPr>
                <a:t>Data</a:t>
              </a:r>
            </a:p>
          </p:txBody>
        </p:sp>
        <p:sp>
          <p:nvSpPr>
            <p:cNvPr id="29722" name="Text Box 31"/>
            <p:cNvSpPr txBox="1">
              <a:spLocks noChangeArrowheads="1"/>
            </p:cNvSpPr>
            <p:nvPr/>
          </p:nvSpPr>
          <p:spPr bwMode="auto">
            <a:xfrm>
              <a:off x="4254" y="1162"/>
              <a:ext cx="426"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29723" name="Text Box 32"/>
            <p:cNvSpPr txBox="1">
              <a:spLocks noChangeArrowheads="1"/>
            </p:cNvSpPr>
            <p:nvPr/>
          </p:nvSpPr>
          <p:spPr bwMode="auto">
            <a:xfrm>
              <a:off x="4680" y="1162"/>
              <a:ext cx="372" cy="192"/>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Index</a:t>
              </a:r>
            </a:p>
          </p:txBody>
        </p:sp>
        <p:sp>
          <p:nvSpPr>
            <p:cNvPr id="29724" name="Text Box 33"/>
            <p:cNvSpPr txBox="1">
              <a:spLocks noChangeArrowheads="1"/>
            </p:cNvSpPr>
            <p:nvPr/>
          </p:nvSpPr>
          <p:spPr bwMode="auto">
            <a:xfrm>
              <a:off x="5052" y="1162"/>
              <a:ext cx="294"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offset</a:t>
              </a:r>
            </a:p>
          </p:txBody>
        </p:sp>
        <p:sp>
          <p:nvSpPr>
            <p:cNvPr id="29725" name="Text Box 34"/>
            <p:cNvSpPr txBox="1">
              <a:spLocks noChangeArrowheads="1"/>
            </p:cNvSpPr>
            <p:nvPr/>
          </p:nvSpPr>
          <p:spPr bwMode="auto">
            <a:xfrm>
              <a:off x="4254" y="903"/>
              <a:ext cx="79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Block Address</a:t>
              </a:r>
            </a:p>
          </p:txBody>
        </p:sp>
        <p:sp>
          <p:nvSpPr>
            <p:cNvPr id="29726" name="AutoShape 35"/>
            <p:cNvSpPr>
              <a:spLocks/>
            </p:cNvSpPr>
            <p:nvPr/>
          </p:nvSpPr>
          <p:spPr bwMode="auto">
            <a:xfrm rot="-5400000">
              <a:off x="4610" y="691"/>
              <a:ext cx="86" cy="798"/>
            </a:xfrm>
            <a:prstGeom prst="rightBrace">
              <a:avLst>
                <a:gd name="adj1" fmla="val 7732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29727" name="Freeform 36"/>
            <p:cNvSpPr>
              <a:spLocks/>
            </p:cNvSpPr>
            <p:nvPr/>
          </p:nvSpPr>
          <p:spPr bwMode="auto">
            <a:xfrm>
              <a:off x="4096" y="1354"/>
              <a:ext cx="770" cy="1152"/>
            </a:xfrm>
            <a:custGeom>
              <a:avLst/>
              <a:gdLst>
                <a:gd name="T0" fmla="*/ 655 w 835"/>
                <a:gd name="T1" fmla="*/ 0 h 1152"/>
                <a:gd name="T2" fmla="*/ 655 w 835"/>
                <a:gd name="T3" fmla="*/ 201 h 1152"/>
                <a:gd name="T4" fmla="*/ 0 w 835"/>
                <a:gd name="T5" fmla="*/ 201 h 1152"/>
                <a:gd name="T6" fmla="*/ 0 w 835"/>
                <a:gd name="T7" fmla="*/ 1152 h 1152"/>
                <a:gd name="T8" fmla="*/ 67 w 835"/>
                <a:gd name="T9" fmla="*/ 1152 h 1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5" h="1152">
                  <a:moveTo>
                    <a:pt x="835" y="0"/>
                  </a:moveTo>
                  <a:lnTo>
                    <a:pt x="835" y="201"/>
                  </a:lnTo>
                  <a:lnTo>
                    <a:pt x="0" y="201"/>
                  </a:lnTo>
                  <a:lnTo>
                    <a:pt x="0" y="1152"/>
                  </a:lnTo>
                  <a:lnTo>
                    <a:pt x="86" y="1152"/>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728" name="Freeform 37"/>
            <p:cNvSpPr>
              <a:spLocks/>
            </p:cNvSpPr>
            <p:nvPr/>
          </p:nvSpPr>
          <p:spPr bwMode="auto">
            <a:xfrm>
              <a:off x="4042" y="1354"/>
              <a:ext cx="426" cy="1872"/>
            </a:xfrm>
            <a:custGeom>
              <a:avLst/>
              <a:gdLst>
                <a:gd name="T0" fmla="*/ 364 w 461"/>
                <a:gd name="T1" fmla="*/ 0 h 1872"/>
                <a:gd name="T2" fmla="*/ 364 w 461"/>
                <a:gd name="T3" fmla="*/ 86 h 1872"/>
                <a:gd name="T4" fmla="*/ 0 w 461"/>
                <a:gd name="T5" fmla="*/ 86 h 1872"/>
                <a:gd name="T6" fmla="*/ 0 w 461"/>
                <a:gd name="T7" fmla="*/ 1872 h 1872"/>
                <a:gd name="T8" fmla="*/ 227 w 461"/>
                <a:gd name="T9" fmla="*/ 1872 h 18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 h="1872">
                  <a:moveTo>
                    <a:pt x="461" y="0"/>
                  </a:moveTo>
                  <a:lnTo>
                    <a:pt x="461" y="86"/>
                  </a:lnTo>
                  <a:lnTo>
                    <a:pt x="0" y="86"/>
                  </a:lnTo>
                  <a:lnTo>
                    <a:pt x="0" y="1872"/>
                  </a:lnTo>
                  <a:lnTo>
                    <a:pt x="288" y="1872"/>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Direct Mapped Cache – cont’d</a:t>
            </a:r>
          </a:p>
        </p:txBody>
      </p:sp>
      <p:sp>
        <p:nvSpPr>
          <p:cNvPr id="30723" name="Rectangle 3"/>
          <p:cNvSpPr>
            <a:spLocks noGrp="1" noChangeArrowheads="1"/>
          </p:cNvSpPr>
          <p:nvPr>
            <p:ph type="body" idx="1"/>
          </p:nvPr>
        </p:nvSpPr>
        <p:spPr>
          <a:xfrm>
            <a:off x="350489" y="836712"/>
            <a:ext cx="6700308" cy="5724636"/>
          </a:xfrm>
        </p:spPr>
        <p:txBody>
          <a:bodyPr/>
          <a:lstStyle/>
          <a:p>
            <a:pPr eaLnBrk="1" hangingPunct="1">
              <a:lnSpc>
                <a:spcPct val="114000"/>
              </a:lnSpc>
              <a:spcBef>
                <a:spcPct val="30000"/>
              </a:spcBef>
            </a:pPr>
            <a:r>
              <a:rPr lang="en-US" altLang="en-US" b="1" dirty="0" smtClean="0">
                <a:solidFill>
                  <a:srgbClr val="FF0000"/>
                </a:solidFill>
              </a:rPr>
              <a:t>Cache hit</a:t>
            </a:r>
            <a:r>
              <a:rPr lang="en-US" altLang="en-US" dirty="0" smtClean="0"/>
              <a:t>: block is stored inside cache</a:t>
            </a:r>
          </a:p>
          <a:p>
            <a:pPr lvl="1" eaLnBrk="1" hangingPunct="1">
              <a:lnSpc>
                <a:spcPct val="114000"/>
              </a:lnSpc>
              <a:spcBef>
                <a:spcPct val="30000"/>
              </a:spcBef>
            </a:pPr>
            <a:r>
              <a:rPr lang="en-US" altLang="en-US" dirty="0" smtClean="0"/>
              <a:t>Index is used to access cache block</a:t>
            </a:r>
          </a:p>
          <a:p>
            <a:pPr lvl="1" eaLnBrk="1" hangingPunct="1">
              <a:lnSpc>
                <a:spcPct val="114000"/>
              </a:lnSpc>
              <a:spcBef>
                <a:spcPct val="30000"/>
              </a:spcBef>
            </a:pPr>
            <a:r>
              <a:rPr lang="en-US" altLang="en-US" dirty="0" smtClean="0"/>
              <a:t>Address tag is compared against stored tag</a:t>
            </a:r>
          </a:p>
          <a:p>
            <a:pPr lvl="1" eaLnBrk="1" hangingPunct="1">
              <a:lnSpc>
                <a:spcPct val="114000"/>
              </a:lnSpc>
              <a:spcBef>
                <a:spcPct val="30000"/>
              </a:spcBef>
            </a:pPr>
            <a:r>
              <a:rPr lang="en-US" altLang="en-US" dirty="0" smtClean="0"/>
              <a:t>If equal and cache block is valid then </a:t>
            </a:r>
            <a:r>
              <a:rPr lang="en-US" altLang="en-US" b="1" dirty="0" smtClean="0">
                <a:solidFill>
                  <a:srgbClr val="FF0000"/>
                </a:solidFill>
              </a:rPr>
              <a:t>hit</a:t>
            </a:r>
          </a:p>
          <a:p>
            <a:pPr lvl="1" eaLnBrk="1" hangingPunct="1">
              <a:lnSpc>
                <a:spcPct val="114000"/>
              </a:lnSpc>
              <a:spcBef>
                <a:spcPct val="30000"/>
              </a:spcBef>
            </a:pPr>
            <a:r>
              <a:rPr lang="en-US" altLang="en-US" dirty="0" smtClean="0"/>
              <a:t>Otherwise: </a:t>
            </a:r>
            <a:r>
              <a:rPr lang="en-US" altLang="en-US" b="1" dirty="0" smtClean="0">
                <a:solidFill>
                  <a:srgbClr val="FF0000"/>
                </a:solidFill>
              </a:rPr>
              <a:t>cache miss</a:t>
            </a:r>
          </a:p>
          <a:p>
            <a:pPr eaLnBrk="1" hangingPunct="1">
              <a:lnSpc>
                <a:spcPct val="114000"/>
              </a:lnSpc>
              <a:spcBef>
                <a:spcPct val="30000"/>
              </a:spcBef>
            </a:pPr>
            <a:r>
              <a:rPr lang="en-US" altLang="en-US" dirty="0" smtClean="0"/>
              <a:t>If number of cache blocks is 2</a:t>
            </a:r>
            <a:r>
              <a:rPr lang="en-US" altLang="en-US" i="1" baseline="30000" dirty="0" smtClean="0"/>
              <a:t>n</a:t>
            </a:r>
          </a:p>
          <a:p>
            <a:pPr lvl="1" eaLnBrk="1" hangingPunct="1">
              <a:lnSpc>
                <a:spcPct val="114000"/>
              </a:lnSpc>
              <a:spcBef>
                <a:spcPct val="30000"/>
              </a:spcBef>
            </a:pPr>
            <a:r>
              <a:rPr lang="en-US" altLang="en-US" i="1" dirty="0" smtClean="0"/>
              <a:t>n</a:t>
            </a:r>
            <a:r>
              <a:rPr lang="en-US" altLang="en-US" dirty="0" smtClean="0"/>
              <a:t> bits are used for the cache index</a:t>
            </a:r>
          </a:p>
          <a:p>
            <a:pPr eaLnBrk="1" hangingPunct="1">
              <a:lnSpc>
                <a:spcPct val="114000"/>
              </a:lnSpc>
              <a:spcBef>
                <a:spcPct val="30000"/>
              </a:spcBef>
            </a:pPr>
            <a:r>
              <a:rPr lang="en-US" altLang="en-US" dirty="0" smtClean="0"/>
              <a:t>If number of bytes in a block is 2</a:t>
            </a:r>
            <a:r>
              <a:rPr lang="en-US" altLang="en-US" i="1" baseline="30000" dirty="0" smtClean="0"/>
              <a:t>b</a:t>
            </a:r>
          </a:p>
          <a:p>
            <a:pPr lvl="1" eaLnBrk="1" hangingPunct="1">
              <a:lnSpc>
                <a:spcPct val="114000"/>
              </a:lnSpc>
              <a:spcBef>
                <a:spcPct val="30000"/>
              </a:spcBef>
            </a:pPr>
            <a:r>
              <a:rPr lang="en-US" altLang="en-US" i="1" dirty="0" smtClean="0"/>
              <a:t>b</a:t>
            </a:r>
            <a:r>
              <a:rPr lang="en-US" altLang="en-US" dirty="0" smtClean="0"/>
              <a:t> bits are used for the block offset</a:t>
            </a:r>
          </a:p>
          <a:p>
            <a:pPr eaLnBrk="1" hangingPunct="1">
              <a:lnSpc>
                <a:spcPct val="114000"/>
              </a:lnSpc>
              <a:spcBef>
                <a:spcPct val="30000"/>
              </a:spcBef>
            </a:pPr>
            <a:r>
              <a:rPr lang="en-US" altLang="en-US" dirty="0" smtClean="0"/>
              <a:t>If 32 bits are used for an address</a:t>
            </a:r>
          </a:p>
          <a:p>
            <a:pPr lvl="1" eaLnBrk="1" hangingPunct="1">
              <a:lnSpc>
                <a:spcPct val="114000"/>
              </a:lnSpc>
              <a:spcBef>
                <a:spcPct val="30000"/>
              </a:spcBef>
            </a:pPr>
            <a:r>
              <a:rPr lang="en-US" altLang="en-US" dirty="0" smtClean="0"/>
              <a:t>32 – </a:t>
            </a:r>
            <a:r>
              <a:rPr lang="en-US" altLang="en-US" i="1" dirty="0" smtClean="0"/>
              <a:t>n</a:t>
            </a:r>
            <a:r>
              <a:rPr lang="en-US" altLang="en-US" dirty="0" smtClean="0"/>
              <a:t> – </a:t>
            </a:r>
            <a:r>
              <a:rPr lang="en-US" altLang="en-US" i="1" dirty="0" smtClean="0"/>
              <a:t>b</a:t>
            </a:r>
            <a:r>
              <a:rPr lang="en-US" altLang="en-US" dirty="0" smtClean="0"/>
              <a:t> bits are used for the tag</a:t>
            </a:r>
          </a:p>
          <a:p>
            <a:pPr eaLnBrk="1" hangingPunct="1">
              <a:lnSpc>
                <a:spcPct val="114000"/>
              </a:lnSpc>
              <a:spcBef>
                <a:spcPct val="30000"/>
              </a:spcBef>
            </a:pPr>
            <a:r>
              <a:rPr lang="en-US" altLang="en-US" dirty="0" smtClean="0"/>
              <a:t>Cache data size = 2</a:t>
            </a:r>
            <a:r>
              <a:rPr lang="en-US" altLang="en-US" i="1" baseline="30000" dirty="0" smtClean="0"/>
              <a:t>n</a:t>
            </a:r>
            <a:r>
              <a:rPr lang="en-US" altLang="en-US" baseline="30000" dirty="0" smtClean="0"/>
              <a:t>+</a:t>
            </a:r>
            <a:r>
              <a:rPr lang="en-US" altLang="en-US" i="1" baseline="30000" dirty="0" smtClean="0"/>
              <a:t>b </a:t>
            </a:r>
            <a:r>
              <a:rPr lang="en-US" altLang="en-US" dirty="0" smtClean="0"/>
              <a:t>bytes</a:t>
            </a:r>
          </a:p>
        </p:txBody>
      </p:sp>
      <p:grpSp>
        <p:nvGrpSpPr>
          <p:cNvPr id="30724" name="Group 71"/>
          <p:cNvGrpSpPr>
            <a:grpSpLocks/>
          </p:cNvGrpSpPr>
          <p:nvPr/>
        </p:nvGrpSpPr>
        <p:grpSpPr bwMode="auto">
          <a:xfrm>
            <a:off x="7116847" y="1524000"/>
            <a:ext cx="2438665" cy="4765676"/>
            <a:chOff x="4042" y="960"/>
            <a:chExt cx="1418" cy="3002"/>
          </a:xfrm>
        </p:grpSpPr>
        <p:grpSp>
          <p:nvGrpSpPr>
            <p:cNvPr id="30725" name="Group 39"/>
            <p:cNvGrpSpPr>
              <a:grpSpLocks/>
            </p:cNvGrpSpPr>
            <p:nvPr/>
          </p:nvGrpSpPr>
          <p:grpSpPr bwMode="auto">
            <a:xfrm>
              <a:off x="4184" y="1881"/>
              <a:ext cx="1268" cy="1152"/>
              <a:chOff x="4080" y="1824"/>
              <a:chExt cx="1584" cy="1152"/>
            </a:xfrm>
          </p:grpSpPr>
          <p:sp>
            <p:nvSpPr>
              <p:cNvPr id="30753" name="Rectangle 40"/>
              <p:cNvSpPr>
                <a:spLocks noChangeArrowheads="1"/>
              </p:cNvSpPr>
              <p:nvPr/>
            </p:nvSpPr>
            <p:spPr bwMode="auto">
              <a:xfrm>
                <a:off x="4080" y="1824"/>
                <a:ext cx="1584" cy="11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0754" name="Line 41"/>
              <p:cNvSpPr>
                <a:spLocks noChangeShapeType="1"/>
              </p:cNvSpPr>
              <p:nvPr/>
            </p:nvSpPr>
            <p:spPr bwMode="auto">
              <a:xfrm>
                <a:off x="4080" y="2016"/>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55" name="Line 42"/>
              <p:cNvSpPr>
                <a:spLocks noChangeShapeType="1"/>
              </p:cNvSpPr>
              <p:nvPr/>
            </p:nvSpPr>
            <p:spPr bwMode="auto">
              <a:xfrm>
                <a:off x="4080" y="2208"/>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56" name="Line 43"/>
              <p:cNvSpPr>
                <a:spLocks noChangeShapeType="1"/>
              </p:cNvSpPr>
              <p:nvPr/>
            </p:nvSpPr>
            <p:spPr bwMode="auto">
              <a:xfrm>
                <a:off x="4080" y="278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726" name="Rectangle 44"/>
            <p:cNvSpPr>
              <a:spLocks noChangeArrowheads="1"/>
            </p:cNvSpPr>
            <p:nvPr/>
          </p:nvSpPr>
          <p:spPr bwMode="auto">
            <a:xfrm>
              <a:off x="4627" y="2457"/>
              <a:ext cx="825"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0727" name="Line 45"/>
            <p:cNvSpPr>
              <a:spLocks noChangeShapeType="1"/>
            </p:cNvSpPr>
            <p:nvPr/>
          </p:nvSpPr>
          <p:spPr bwMode="auto">
            <a:xfrm>
              <a:off x="4273" y="188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8" name="Line 46"/>
            <p:cNvSpPr>
              <a:spLocks noChangeShapeType="1"/>
            </p:cNvSpPr>
            <p:nvPr/>
          </p:nvSpPr>
          <p:spPr bwMode="auto">
            <a:xfrm>
              <a:off x="4627" y="188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9" name="Line 47"/>
            <p:cNvSpPr>
              <a:spLocks noChangeShapeType="1"/>
            </p:cNvSpPr>
            <p:nvPr/>
          </p:nvSpPr>
          <p:spPr bwMode="auto">
            <a:xfrm>
              <a:off x="5034" y="2553"/>
              <a:ext cx="0" cy="960"/>
            </a:xfrm>
            <a:prstGeom prst="line">
              <a:avLst/>
            </a:prstGeom>
            <a:noFill/>
            <a:ln w="28575">
              <a:solidFill>
                <a:srgbClr val="000099"/>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30" name="Text Box 48"/>
            <p:cNvSpPr txBox="1">
              <a:spLocks noChangeArrowheads="1"/>
            </p:cNvSpPr>
            <p:nvPr/>
          </p:nvSpPr>
          <p:spPr bwMode="auto">
            <a:xfrm>
              <a:off x="4184" y="1669"/>
              <a:ext cx="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V</a:t>
              </a:r>
            </a:p>
          </p:txBody>
        </p:sp>
        <p:sp>
          <p:nvSpPr>
            <p:cNvPr id="30731" name="Text Box 49"/>
            <p:cNvSpPr txBox="1">
              <a:spLocks noChangeArrowheads="1"/>
            </p:cNvSpPr>
            <p:nvPr/>
          </p:nvSpPr>
          <p:spPr bwMode="auto">
            <a:xfrm>
              <a:off x="4273" y="1669"/>
              <a:ext cx="35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Tag</a:t>
              </a:r>
            </a:p>
          </p:txBody>
        </p:sp>
        <p:sp>
          <p:nvSpPr>
            <p:cNvPr id="30732" name="Text Box 50"/>
            <p:cNvSpPr txBox="1">
              <a:spLocks noChangeArrowheads="1"/>
            </p:cNvSpPr>
            <p:nvPr/>
          </p:nvSpPr>
          <p:spPr bwMode="auto">
            <a:xfrm>
              <a:off x="4627" y="1669"/>
              <a:ext cx="83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Block Data</a:t>
              </a:r>
            </a:p>
          </p:txBody>
        </p:sp>
        <p:sp>
          <p:nvSpPr>
            <p:cNvPr id="30733" name="Rectangle 51"/>
            <p:cNvSpPr>
              <a:spLocks noChangeArrowheads="1"/>
            </p:cNvSpPr>
            <p:nvPr/>
          </p:nvSpPr>
          <p:spPr bwMode="auto">
            <a:xfrm>
              <a:off x="4273" y="2457"/>
              <a:ext cx="354"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0734" name="Rectangle 52"/>
            <p:cNvSpPr>
              <a:spLocks noChangeArrowheads="1"/>
            </p:cNvSpPr>
            <p:nvPr/>
          </p:nvSpPr>
          <p:spPr bwMode="auto">
            <a:xfrm>
              <a:off x="4184" y="2457"/>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0735" name="Line 53"/>
            <p:cNvSpPr>
              <a:spLocks noChangeShapeType="1"/>
            </p:cNvSpPr>
            <p:nvPr/>
          </p:nvSpPr>
          <p:spPr bwMode="auto">
            <a:xfrm>
              <a:off x="4450" y="2553"/>
              <a:ext cx="0" cy="576"/>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36" name="AutoShape 54"/>
            <p:cNvSpPr>
              <a:spLocks noChangeArrowheads="1"/>
            </p:cNvSpPr>
            <p:nvPr/>
          </p:nvSpPr>
          <p:spPr bwMode="auto">
            <a:xfrm rot="5400000">
              <a:off x="4241" y="3500"/>
              <a:ext cx="240"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0737" name="Oval 55"/>
            <p:cNvSpPr>
              <a:spLocks noChangeArrowheads="1"/>
            </p:cNvSpPr>
            <p:nvPr/>
          </p:nvSpPr>
          <p:spPr bwMode="auto">
            <a:xfrm>
              <a:off x="4317" y="3129"/>
              <a:ext cx="266" cy="2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0738" name="Text Box 56"/>
            <p:cNvSpPr txBox="1">
              <a:spLocks noChangeArrowheads="1"/>
            </p:cNvSpPr>
            <p:nvPr/>
          </p:nvSpPr>
          <p:spPr bwMode="auto">
            <a:xfrm>
              <a:off x="4317" y="3129"/>
              <a:ext cx="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0739" name="Line 57"/>
            <p:cNvSpPr>
              <a:spLocks noChangeShapeType="1"/>
            </p:cNvSpPr>
            <p:nvPr/>
          </p:nvSpPr>
          <p:spPr bwMode="auto">
            <a:xfrm>
              <a:off x="4450" y="3417"/>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0" name="Line 58"/>
            <p:cNvSpPr>
              <a:spLocks noChangeShapeType="1"/>
            </p:cNvSpPr>
            <p:nvPr/>
          </p:nvSpPr>
          <p:spPr bwMode="auto">
            <a:xfrm>
              <a:off x="4273" y="3417"/>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1" name="Line 59"/>
            <p:cNvSpPr>
              <a:spLocks noChangeShapeType="1"/>
            </p:cNvSpPr>
            <p:nvPr/>
          </p:nvSpPr>
          <p:spPr bwMode="auto">
            <a:xfrm>
              <a:off x="4361" y="3753"/>
              <a:ext cx="0" cy="165"/>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2" name="Line 60"/>
            <p:cNvSpPr>
              <a:spLocks noChangeShapeType="1"/>
            </p:cNvSpPr>
            <p:nvPr/>
          </p:nvSpPr>
          <p:spPr bwMode="auto">
            <a:xfrm flipH="1">
              <a:off x="4228" y="3417"/>
              <a:ext cx="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3" name="Line 61"/>
            <p:cNvSpPr>
              <a:spLocks noChangeShapeType="1"/>
            </p:cNvSpPr>
            <p:nvPr/>
          </p:nvSpPr>
          <p:spPr bwMode="auto">
            <a:xfrm>
              <a:off x="4228" y="2553"/>
              <a:ext cx="0" cy="864"/>
            </a:xfrm>
            <a:prstGeom prst="line">
              <a:avLst/>
            </a:prstGeom>
            <a:noFill/>
            <a:ln w="127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4" name="Text Box 62"/>
            <p:cNvSpPr txBox="1">
              <a:spLocks noChangeArrowheads="1"/>
            </p:cNvSpPr>
            <p:nvPr/>
          </p:nvSpPr>
          <p:spPr bwMode="auto">
            <a:xfrm>
              <a:off x="4099" y="3770"/>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dirty="0">
                  <a:solidFill>
                    <a:srgbClr val="FF0000"/>
                  </a:solidFill>
                </a:rPr>
                <a:t>Hit</a:t>
              </a:r>
            </a:p>
          </p:txBody>
        </p:sp>
        <p:sp>
          <p:nvSpPr>
            <p:cNvPr id="30745" name="Text Box 63"/>
            <p:cNvSpPr txBox="1">
              <a:spLocks noChangeArrowheads="1"/>
            </p:cNvSpPr>
            <p:nvPr/>
          </p:nvSpPr>
          <p:spPr bwMode="auto">
            <a:xfrm>
              <a:off x="4872" y="3513"/>
              <a:ext cx="3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000099"/>
                  </a:solidFill>
                </a:rPr>
                <a:t>Data</a:t>
              </a:r>
            </a:p>
          </p:txBody>
        </p:sp>
        <p:sp>
          <p:nvSpPr>
            <p:cNvPr id="30746" name="Text Box 64"/>
            <p:cNvSpPr txBox="1">
              <a:spLocks noChangeArrowheads="1"/>
            </p:cNvSpPr>
            <p:nvPr/>
          </p:nvSpPr>
          <p:spPr bwMode="auto">
            <a:xfrm>
              <a:off x="4254" y="1219"/>
              <a:ext cx="426"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0747" name="Text Box 65"/>
            <p:cNvSpPr txBox="1">
              <a:spLocks noChangeArrowheads="1"/>
            </p:cNvSpPr>
            <p:nvPr/>
          </p:nvSpPr>
          <p:spPr bwMode="auto">
            <a:xfrm>
              <a:off x="4680" y="1219"/>
              <a:ext cx="372" cy="192"/>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Index</a:t>
              </a:r>
            </a:p>
          </p:txBody>
        </p:sp>
        <p:sp>
          <p:nvSpPr>
            <p:cNvPr id="30748" name="Text Box 66"/>
            <p:cNvSpPr txBox="1">
              <a:spLocks noChangeArrowheads="1"/>
            </p:cNvSpPr>
            <p:nvPr/>
          </p:nvSpPr>
          <p:spPr bwMode="auto">
            <a:xfrm>
              <a:off x="5052" y="1219"/>
              <a:ext cx="294"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offset</a:t>
              </a:r>
            </a:p>
          </p:txBody>
        </p:sp>
        <p:sp>
          <p:nvSpPr>
            <p:cNvPr id="30749" name="Text Box 67"/>
            <p:cNvSpPr txBox="1">
              <a:spLocks noChangeArrowheads="1"/>
            </p:cNvSpPr>
            <p:nvPr/>
          </p:nvSpPr>
          <p:spPr bwMode="auto">
            <a:xfrm>
              <a:off x="4254" y="960"/>
              <a:ext cx="79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Block Address</a:t>
              </a:r>
            </a:p>
          </p:txBody>
        </p:sp>
        <p:sp>
          <p:nvSpPr>
            <p:cNvPr id="30750" name="AutoShape 68"/>
            <p:cNvSpPr>
              <a:spLocks/>
            </p:cNvSpPr>
            <p:nvPr/>
          </p:nvSpPr>
          <p:spPr bwMode="auto">
            <a:xfrm rot="-5400000">
              <a:off x="4610" y="748"/>
              <a:ext cx="86" cy="798"/>
            </a:xfrm>
            <a:prstGeom prst="rightBrace">
              <a:avLst>
                <a:gd name="adj1" fmla="val 7732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0751" name="Freeform 69"/>
            <p:cNvSpPr>
              <a:spLocks/>
            </p:cNvSpPr>
            <p:nvPr/>
          </p:nvSpPr>
          <p:spPr bwMode="auto">
            <a:xfrm>
              <a:off x="4096" y="1411"/>
              <a:ext cx="770" cy="1152"/>
            </a:xfrm>
            <a:custGeom>
              <a:avLst/>
              <a:gdLst>
                <a:gd name="T0" fmla="*/ 655 w 835"/>
                <a:gd name="T1" fmla="*/ 0 h 1152"/>
                <a:gd name="T2" fmla="*/ 655 w 835"/>
                <a:gd name="T3" fmla="*/ 201 h 1152"/>
                <a:gd name="T4" fmla="*/ 0 w 835"/>
                <a:gd name="T5" fmla="*/ 201 h 1152"/>
                <a:gd name="T6" fmla="*/ 0 w 835"/>
                <a:gd name="T7" fmla="*/ 1152 h 1152"/>
                <a:gd name="T8" fmla="*/ 67 w 835"/>
                <a:gd name="T9" fmla="*/ 1152 h 1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5" h="1152">
                  <a:moveTo>
                    <a:pt x="835" y="0"/>
                  </a:moveTo>
                  <a:lnTo>
                    <a:pt x="835" y="201"/>
                  </a:lnTo>
                  <a:lnTo>
                    <a:pt x="0" y="201"/>
                  </a:lnTo>
                  <a:lnTo>
                    <a:pt x="0" y="1152"/>
                  </a:lnTo>
                  <a:lnTo>
                    <a:pt x="86" y="1152"/>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52" name="Freeform 70"/>
            <p:cNvSpPr>
              <a:spLocks/>
            </p:cNvSpPr>
            <p:nvPr/>
          </p:nvSpPr>
          <p:spPr bwMode="auto">
            <a:xfrm>
              <a:off x="4042" y="1411"/>
              <a:ext cx="426" cy="1872"/>
            </a:xfrm>
            <a:custGeom>
              <a:avLst/>
              <a:gdLst>
                <a:gd name="T0" fmla="*/ 364 w 461"/>
                <a:gd name="T1" fmla="*/ 0 h 1872"/>
                <a:gd name="T2" fmla="*/ 364 w 461"/>
                <a:gd name="T3" fmla="*/ 86 h 1872"/>
                <a:gd name="T4" fmla="*/ 0 w 461"/>
                <a:gd name="T5" fmla="*/ 86 h 1872"/>
                <a:gd name="T6" fmla="*/ 0 w 461"/>
                <a:gd name="T7" fmla="*/ 1872 h 1872"/>
                <a:gd name="T8" fmla="*/ 227 w 461"/>
                <a:gd name="T9" fmla="*/ 1872 h 18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 h="1872">
                  <a:moveTo>
                    <a:pt x="461" y="0"/>
                  </a:moveTo>
                  <a:lnTo>
                    <a:pt x="461" y="86"/>
                  </a:lnTo>
                  <a:lnTo>
                    <a:pt x="0" y="86"/>
                  </a:lnTo>
                  <a:lnTo>
                    <a:pt x="0" y="1872"/>
                  </a:lnTo>
                  <a:lnTo>
                    <a:pt x="288" y="1872"/>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Mapping an Address to a Cache Block</a:t>
            </a:r>
          </a:p>
        </p:txBody>
      </p:sp>
      <p:sp>
        <p:nvSpPr>
          <p:cNvPr id="1083395" name="Rectangle 3"/>
          <p:cNvSpPr>
            <a:spLocks noGrp="1" noChangeArrowheads="1"/>
          </p:cNvSpPr>
          <p:nvPr>
            <p:ph type="body" idx="1"/>
          </p:nvPr>
        </p:nvSpPr>
        <p:spPr>
          <a:xfrm>
            <a:off x="311484" y="872716"/>
            <a:ext cx="9322036" cy="5616624"/>
          </a:xfrm>
        </p:spPr>
        <p:txBody>
          <a:bodyPr lIns="0" rIns="0"/>
          <a:lstStyle/>
          <a:p>
            <a:pPr eaLnBrk="1" hangingPunct="1">
              <a:lnSpc>
                <a:spcPct val="114000"/>
              </a:lnSpc>
            </a:pPr>
            <a:r>
              <a:rPr lang="en-US" altLang="en-US" dirty="0" smtClean="0"/>
              <a:t>Example</a:t>
            </a:r>
          </a:p>
          <a:p>
            <a:pPr lvl="1" eaLnBrk="1" hangingPunct="1">
              <a:lnSpc>
                <a:spcPct val="114000"/>
              </a:lnSpc>
            </a:pPr>
            <a:r>
              <a:rPr lang="en-US" altLang="en-US" dirty="0" smtClean="0"/>
              <a:t>Consider a direct-mapped cache with 256 blocks</a:t>
            </a:r>
          </a:p>
          <a:p>
            <a:pPr lvl="1" eaLnBrk="1" hangingPunct="1">
              <a:lnSpc>
                <a:spcPct val="114000"/>
              </a:lnSpc>
            </a:pPr>
            <a:r>
              <a:rPr lang="en-US" altLang="en-US" dirty="0" smtClean="0"/>
              <a:t>Block size = 16 bytes</a:t>
            </a:r>
          </a:p>
          <a:p>
            <a:pPr lvl="1" eaLnBrk="1" hangingPunct="1">
              <a:lnSpc>
                <a:spcPct val="114000"/>
              </a:lnSpc>
            </a:pPr>
            <a:r>
              <a:rPr lang="en-US" altLang="en-US" dirty="0" smtClean="0"/>
              <a:t>Compute tag, index, and byte offset of address: 0x01FFF8AC</a:t>
            </a:r>
          </a:p>
          <a:p>
            <a:pPr eaLnBrk="1" hangingPunct="1">
              <a:lnSpc>
                <a:spcPct val="114000"/>
              </a:lnSpc>
            </a:pPr>
            <a:r>
              <a:rPr lang="en-US" altLang="en-US" b="1" dirty="0" smtClean="0">
                <a:solidFill>
                  <a:srgbClr val="FF0000"/>
                </a:solidFill>
              </a:rPr>
              <a:t>Solution</a:t>
            </a:r>
            <a:endParaRPr lang="en-US" altLang="en-US" b="1" dirty="0" smtClean="0"/>
          </a:p>
          <a:p>
            <a:pPr lvl="1" eaLnBrk="1" hangingPunct="1">
              <a:lnSpc>
                <a:spcPct val="114000"/>
              </a:lnSpc>
            </a:pPr>
            <a:r>
              <a:rPr lang="en-US" altLang="en-US" dirty="0" smtClean="0"/>
              <a:t>32-bit address is divided into:</a:t>
            </a:r>
          </a:p>
          <a:p>
            <a:pPr lvl="2" eaLnBrk="1" hangingPunct="1">
              <a:lnSpc>
                <a:spcPct val="114000"/>
              </a:lnSpc>
            </a:pPr>
            <a:r>
              <a:rPr lang="en-US" altLang="en-US" dirty="0" smtClean="0"/>
              <a:t>4-bit byte offset field, because block size = 2</a:t>
            </a:r>
            <a:r>
              <a:rPr lang="en-US" altLang="en-US" baseline="30000" dirty="0" smtClean="0"/>
              <a:t>4</a:t>
            </a:r>
            <a:r>
              <a:rPr lang="en-US" altLang="en-US" dirty="0" smtClean="0"/>
              <a:t> = 16 bytes</a:t>
            </a:r>
          </a:p>
          <a:p>
            <a:pPr lvl="2" eaLnBrk="1" hangingPunct="1">
              <a:lnSpc>
                <a:spcPct val="114000"/>
              </a:lnSpc>
            </a:pPr>
            <a:r>
              <a:rPr lang="en-US" altLang="en-US" dirty="0" smtClean="0"/>
              <a:t>8-bit cache index, because there are 2</a:t>
            </a:r>
            <a:r>
              <a:rPr lang="en-US" altLang="en-US" baseline="30000" dirty="0" smtClean="0"/>
              <a:t>8</a:t>
            </a:r>
            <a:r>
              <a:rPr lang="en-US" altLang="en-US" dirty="0" smtClean="0"/>
              <a:t> = 256 blocks in cache</a:t>
            </a:r>
          </a:p>
          <a:p>
            <a:pPr lvl="2" eaLnBrk="1" hangingPunct="1">
              <a:lnSpc>
                <a:spcPct val="114000"/>
              </a:lnSpc>
            </a:pPr>
            <a:r>
              <a:rPr lang="en-US" altLang="en-US" dirty="0" smtClean="0"/>
              <a:t>20-bit tag field</a:t>
            </a:r>
          </a:p>
          <a:p>
            <a:pPr lvl="1" eaLnBrk="1" hangingPunct="1">
              <a:lnSpc>
                <a:spcPct val="114000"/>
              </a:lnSpc>
            </a:pPr>
            <a:r>
              <a:rPr lang="en-US" altLang="en-US" dirty="0" smtClean="0"/>
              <a:t>Byte offset = 0xC = 12 (least significant 4 bits of address)</a:t>
            </a:r>
          </a:p>
          <a:p>
            <a:pPr lvl="1" eaLnBrk="1" hangingPunct="1">
              <a:lnSpc>
                <a:spcPct val="114000"/>
              </a:lnSpc>
            </a:pPr>
            <a:r>
              <a:rPr lang="en-US" altLang="en-US" dirty="0" smtClean="0"/>
              <a:t>Cache index = 0x8A = 138 (next lower 8 bits of address)</a:t>
            </a:r>
          </a:p>
          <a:p>
            <a:pPr lvl="1" eaLnBrk="1" hangingPunct="1">
              <a:lnSpc>
                <a:spcPct val="114000"/>
              </a:lnSpc>
            </a:pPr>
            <a:r>
              <a:rPr lang="en-US" altLang="en-US" dirty="0" smtClean="0"/>
              <a:t>Tag = 0x01FFF (upper 20 bits of address)</a:t>
            </a:r>
          </a:p>
        </p:txBody>
      </p:sp>
      <p:grpSp>
        <p:nvGrpSpPr>
          <p:cNvPr id="1083406" name="Group 14"/>
          <p:cNvGrpSpPr>
            <a:grpSpLocks/>
          </p:cNvGrpSpPr>
          <p:nvPr/>
        </p:nvGrpSpPr>
        <p:grpSpPr bwMode="auto">
          <a:xfrm>
            <a:off x="5069946" y="2888940"/>
            <a:ext cx="2223691" cy="838200"/>
            <a:chOff x="2948" y="1839"/>
            <a:chExt cx="1293" cy="528"/>
          </a:xfrm>
        </p:grpSpPr>
        <p:grpSp>
          <p:nvGrpSpPr>
            <p:cNvPr id="31749" name="Group 10"/>
            <p:cNvGrpSpPr>
              <a:grpSpLocks/>
            </p:cNvGrpSpPr>
            <p:nvPr/>
          </p:nvGrpSpPr>
          <p:grpSpPr bwMode="auto">
            <a:xfrm>
              <a:off x="2949" y="2027"/>
              <a:ext cx="1292" cy="340"/>
              <a:chOff x="1202" y="2047"/>
              <a:chExt cx="1292" cy="340"/>
            </a:xfrm>
          </p:grpSpPr>
          <p:sp>
            <p:nvSpPr>
              <p:cNvPr id="31753" name="Text Box 4"/>
              <p:cNvSpPr txBox="1">
                <a:spLocks noChangeArrowheads="1"/>
              </p:cNvSpPr>
              <p:nvPr/>
            </p:nvSpPr>
            <p:spPr bwMode="auto">
              <a:xfrm>
                <a:off x="1202" y="2195"/>
                <a:ext cx="630"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1754" name="Text Box 5"/>
              <p:cNvSpPr txBox="1">
                <a:spLocks noChangeArrowheads="1"/>
              </p:cNvSpPr>
              <p:nvPr/>
            </p:nvSpPr>
            <p:spPr bwMode="auto">
              <a:xfrm>
                <a:off x="1832" y="2195"/>
                <a:ext cx="372" cy="192"/>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Index</a:t>
                </a:r>
              </a:p>
            </p:txBody>
          </p:sp>
          <p:sp>
            <p:nvSpPr>
              <p:cNvPr id="31755" name="Text Box 6"/>
              <p:cNvSpPr txBox="1">
                <a:spLocks noChangeArrowheads="1"/>
              </p:cNvSpPr>
              <p:nvPr/>
            </p:nvSpPr>
            <p:spPr bwMode="auto">
              <a:xfrm>
                <a:off x="2204" y="2195"/>
                <a:ext cx="290"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offset</a:t>
                </a:r>
              </a:p>
            </p:txBody>
          </p:sp>
          <p:sp>
            <p:nvSpPr>
              <p:cNvPr id="31756" name="Text Box 7"/>
              <p:cNvSpPr txBox="1">
                <a:spLocks noChangeArrowheads="1"/>
              </p:cNvSpPr>
              <p:nvPr/>
            </p:nvSpPr>
            <p:spPr bwMode="auto">
              <a:xfrm>
                <a:off x="2200" y="2047"/>
                <a:ext cx="294" cy="136"/>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4</a:t>
                </a:r>
              </a:p>
            </p:txBody>
          </p:sp>
          <p:sp>
            <p:nvSpPr>
              <p:cNvPr id="31757" name="Text Box 8"/>
              <p:cNvSpPr txBox="1">
                <a:spLocks noChangeArrowheads="1"/>
              </p:cNvSpPr>
              <p:nvPr/>
            </p:nvSpPr>
            <p:spPr bwMode="auto">
              <a:xfrm>
                <a:off x="1837" y="2047"/>
                <a:ext cx="363" cy="136"/>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8</a:t>
                </a:r>
              </a:p>
            </p:txBody>
          </p:sp>
          <p:sp>
            <p:nvSpPr>
              <p:cNvPr id="31758" name="Text Box 9"/>
              <p:cNvSpPr txBox="1">
                <a:spLocks noChangeArrowheads="1"/>
              </p:cNvSpPr>
              <p:nvPr/>
            </p:nvSpPr>
            <p:spPr bwMode="auto">
              <a:xfrm>
                <a:off x="1202" y="2047"/>
                <a:ext cx="635" cy="136"/>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20</a:t>
                </a:r>
              </a:p>
            </p:txBody>
          </p:sp>
        </p:grpSp>
        <p:grpSp>
          <p:nvGrpSpPr>
            <p:cNvPr id="31750" name="Group 13"/>
            <p:cNvGrpSpPr>
              <a:grpSpLocks/>
            </p:cNvGrpSpPr>
            <p:nvPr/>
          </p:nvGrpSpPr>
          <p:grpSpPr bwMode="auto">
            <a:xfrm>
              <a:off x="2948" y="1839"/>
              <a:ext cx="998" cy="230"/>
              <a:chOff x="2948" y="1794"/>
              <a:chExt cx="798" cy="230"/>
            </a:xfrm>
          </p:grpSpPr>
          <p:sp>
            <p:nvSpPr>
              <p:cNvPr id="31751" name="Text Box 11"/>
              <p:cNvSpPr txBox="1">
                <a:spLocks noChangeArrowheads="1"/>
              </p:cNvSpPr>
              <p:nvPr/>
            </p:nvSpPr>
            <p:spPr bwMode="auto">
              <a:xfrm>
                <a:off x="2948" y="1794"/>
                <a:ext cx="79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Block Address</a:t>
                </a:r>
              </a:p>
            </p:txBody>
          </p:sp>
          <p:sp>
            <p:nvSpPr>
              <p:cNvPr id="31752" name="AutoShape 12"/>
              <p:cNvSpPr>
                <a:spLocks/>
              </p:cNvSpPr>
              <p:nvPr/>
            </p:nvSpPr>
            <p:spPr bwMode="auto">
              <a:xfrm rot="-5400000">
                <a:off x="3304" y="1582"/>
                <a:ext cx="86" cy="798"/>
              </a:xfrm>
              <a:prstGeom prst="rightBrace">
                <a:avLst>
                  <a:gd name="adj1" fmla="val 7732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83395">
                                            <p:txEl>
                                              <p:pRg st="4" end="4"/>
                                            </p:txEl>
                                          </p:spTgt>
                                        </p:tgtEl>
                                        <p:attrNameLst>
                                          <p:attrName>style.visibility</p:attrName>
                                        </p:attrNameLst>
                                      </p:cBhvr>
                                      <p:to>
                                        <p:strVal val="visible"/>
                                      </p:to>
                                    </p:set>
                                    <p:animEffect transition="in" filter="dissolve">
                                      <p:cBhvr>
                                        <p:cTn id="7" dur="500"/>
                                        <p:tgtEl>
                                          <p:spTgt spid="1083395">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83395">
                                            <p:txEl>
                                              <p:pRg st="5" end="5"/>
                                            </p:txEl>
                                          </p:spTgt>
                                        </p:tgtEl>
                                        <p:attrNameLst>
                                          <p:attrName>style.visibility</p:attrName>
                                        </p:attrNameLst>
                                      </p:cBhvr>
                                      <p:to>
                                        <p:strVal val="visible"/>
                                      </p:to>
                                    </p:set>
                                    <p:animEffect transition="in" filter="dissolve">
                                      <p:cBhvr>
                                        <p:cTn id="10" dur="500"/>
                                        <p:tgtEl>
                                          <p:spTgt spid="1083395">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83395">
                                            <p:txEl>
                                              <p:pRg st="6" end="6"/>
                                            </p:txEl>
                                          </p:spTgt>
                                        </p:tgtEl>
                                        <p:attrNameLst>
                                          <p:attrName>style.visibility</p:attrName>
                                        </p:attrNameLst>
                                      </p:cBhvr>
                                      <p:to>
                                        <p:strVal val="visible"/>
                                      </p:to>
                                    </p:set>
                                    <p:animEffect transition="in" filter="dissolve">
                                      <p:cBhvr>
                                        <p:cTn id="13" dur="500"/>
                                        <p:tgtEl>
                                          <p:spTgt spid="1083395">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83395">
                                            <p:txEl>
                                              <p:pRg st="7" end="7"/>
                                            </p:txEl>
                                          </p:spTgt>
                                        </p:tgtEl>
                                        <p:attrNameLst>
                                          <p:attrName>style.visibility</p:attrName>
                                        </p:attrNameLst>
                                      </p:cBhvr>
                                      <p:to>
                                        <p:strVal val="visible"/>
                                      </p:to>
                                    </p:set>
                                    <p:animEffect transition="in" filter="dissolve">
                                      <p:cBhvr>
                                        <p:cTn id="16" dur="500"/>
                                        <p:tgtEl>
                                          <p:spTgt spid="1083395">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83395">
                                            <p:txEl>
                                              <p:pRg st="8" end="8"/>
                                            </p:txEl>
                                          </p:spTgt>
                                        </p:tgtEl>
                                        <p:attrNameLst>
                                          <p:attrName>style.visibility</p:attrName>
                                        </p:attrNameLst>
                                      </p:cBhvr>
                                      <p:to>
                                        <p:strVal val="visible"/>
                                      </p:to>
                                    </p:set>
                                    <p:animEffect transition="in" filter="dissolve">
                                      <p:cBhvr>
                                        <p:cTn id="19" dur="500"/>
                                        <p:tgtEl>
                                          <p:spTgt spid="1083395">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83406"/>
                                        </p:tgtEl>
                                        <p:attrNameLst>
                                          <p:attrName>style.visibility</p:attrName>
                                        </p:attrNameLst>
                                      </p:cBhvr>
                                      <p:to>
                                        <p:strVal val="visible"/>
                                      </p:to>
                                    </p:set>
                                    <p:animEffect transition="in" filter="dissolve">
                                      <p:cBhvr>
                                        <p:cTn id="22" dur="500"/>
                                        <p:tgtEl>
                                          <p:spTgt spid="1083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83395">
                                            <p:txEl>
                                              <p:pRg st="9" end="9"/>
                                            </p:txEl>
                                          </p:spTgt>
                                        </p:tgtEl>
                                        <p:attrNameLst>
                                          <p:attrName>style.visibility</p:attrName>
                                        </p:attrNameLst>
                                      </p:cBhvr>
                                      <p:to>
                                        <p:strVal val="visible"/>
                                      </p:to>
                                    </p:set>
                                    <p:animEffect transition="in" filter="dissolve">
                                      <p:cBhvr>
                                        <p:cTn id="27" dur="500"/>
                                        <p:tgtEl>
                                          <p:spTgt spid="1083395">
                                            <p:txEl>
                                              <p:pRg st="9" end="9"/>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083395">
                                            <p:txEl>
                                              <p:pRg st="10" end="10"/>
                                            </p:txEl>
                                          </p:spTgt>
                                        </p:tgtEl>
                                        <p:attrNameLst>
                                          <p:attrName>style.visibility</p:attrName>
                                        </p:attrNameLst>
                                      </p:cBhvr>
                                      <p:to>
                                        <p:strVal val="visible"/>
                                      </p:to>
                                    </p:set>
                                    <p:animEffect transition="in" filter="dissolve">
                                      <p:cBhvr>
                                        <p:cTn id="30" dur="500"/>
                                        <p:tgtEl>
                                          <p:spTgt spid="1083395">
                                            <p:txEl>
                                              <p:pRg st="10" end="10"/>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083395">
                                            <p:txEl>
                                              <p:pRg st="11" end="11"/>
                                            </p:txEl>
                                          </p:spTgt>
                                        </p:tgtEl>
                                        <p:attrNameLst>
                                          <p:attrName>style.visibility</p:attrName>
                                        </p:attrNameLst>
                                      </p:cBhvr>
                                      <p:to>
                                        <p:strVal val="visible"/>
                                      </p:to>
                                    </p:set>
                                    <p:animEffect transition="in" filter="dissolve">
                                      <p:cBhvr>
                                        <p:cTn id="33" dur="500"/>
                                        <p:tgtEl>
                                          <p:spTgt spid="10833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Memory Technology</a:t>
            </a:r>
            <a:endParaRPr lang="en-AU" altLang="en-US" smtClean="0"/>
          </a:p>
        </p:txBody>
      </p:sp>
      <p:sp>
        <p:nvSpPr>
          <p:cNvPr id="6147" name="Rectangle 3"/>
          <p:cNvSpPr>
            <a:spLocks noGrp="1" noChangeArrowheads="1"/>
          </p:cNvSpPr>
          <p:nvPr>
            <p:ph type="body" idx="1"/>
          </p:nvPr>
        </p:nvSpPr>
        <p:spPr>
          <a:xfrm>
            <a:off x="507340" y="872716"/>
            <a:ext cx="8891323" cy="5688632"/>
          </a:xfrm>
        </p:spPr>
        <p:txBody>
          <a:bodyPr/>
          <a:lstStyle/>
          <a:p>
            <a:pPr marL="461963" indent="-461963" eaLnBrk="1" hangingPunct="1">
              <a:lnSpc>
                <a:spcPct val="130000"/>
              </a:lnSpc>
            </a:pPr>
            <a:r>
              <a:rPr lang="en-US" altLang="en-US" dirty="0" smtClean="0"/>
              <a:t>Static RAM (SRAM)</a:t>
            </a:r>
          </a:p>
          <a:p>
            <a:pPr marL="912813" lvl="1" indent="-461963" eaLnBrk="1" hangingPunct="1">
              <a:lnSpc>
                <a:spcPct val="130000"/>
              </a:lnSpc>
            </a:pPr>
            <a:r>
              <a:rPr lang="en-US" altLang="en-US" dirty="0" smtClean="0"/>
              <a:t>Used typically to implement Cache memory</a:t>
            </a:r>
          </a:p>
          <a:p>
            <a:pPr marL="914400" lvl="1" indent="-452438" eaLnBrk="1" hangingPunct="1">
              <a:lnSpc>
                <a:spcPct val="130000"/>
              </a:lnSpc>
            </a:pPr>
            <a:r>
              <a:rPr lang="en-US" altLang="en-US" sz="2200" dirty="0" smtClean="0"/>
              <a:t>Requires 6 transistors per bit</a:t>
            </a:r>
          </a:p>
          <a:p>
            <a:pPr marL="914400" lvl="1" indent="-452438" eaLnBrk="1" hangingPunct="1">
              <a:lnSpc>
                <a:spcPct val="130000"/>
              </a:lnSpc>
            </a:pPr>
            <a:r>
              <a:rPr lang="en-US" altLang="en-US" sz="2200" dirty="0" smtClean="0"/>
              <a:t>Low power to retain bit</a:t>
            </a:r>
          </a:p>
          <a:p>
            <a:pPr marL="461963" indent="-461963" eaLnBrk="1" hangingPunct="1">
              <a:lnSpc>
                <a:spcPct val="130000"/>
              </a:lnSpc>
            </a:pPr>
            <a:r>
              <a:rPr lang="en-US" altLang="en-US" dirty="0" smtClean="0"/>
              <a:t>Dynamic RAM (DRAM)</a:t>
            </a:r>
          </a:p>
          <a:p>
            <a:pPr marL="912813" lvl="1" indent="-461963" eaLnBrk="1" hangingPunct="1">
              <a:lnSpc>
                <a:spcPct val="130000"/>
              </a:lnSpc>
            </a:pPr>
            <a:r>
              <a:rPr lang="en-US" altLang="en-US" dirty="0" smtClean="0"/>
              <a:t>Used typically to implement Main Memory</a:t>
            </a:r>
          </a:p>
          <a:p>
            <a:pPr marL="914400" lvl="1" indent="-452438" eaLnBrk="1" hangingPunct="1">
              <a:lnSpc>
                <a:spcPct val="130000"/>
              </a:lnSpc>
            </a:pPr>
            <a:r>
              <a:rPr lang="en-US" altLang="en-US" sz="2200" dirty="0" smtClean="0"/>
              <a:t>One transistor + capacitor per bit</a:t>
            </a:r>
          </a:p>
          <a:p>
            <a:pPr marL="914400" lvl="1" indent="-452438" eaLnBrk="1" hangingPunct="1">
              <a:lnSpc>
                <a:spcPct val="130000"/>
              </a:lnSpc>
            </a:pPr>
            <a:r>
              <a:rPr lang="en-US" altLang="en-US" sz="2200" dirty="0" smtClean="0"/>
              <a:t>Must be re-written after being read</a:t>
            </a:r>
          </a:p>
          <a:p>
            <a:pPr marL="914400" lvl="1" indent="-452438" eaLnBrk="1" hangingPunct="1">
              <a:lnSpc>
                <a:spcPct val="130000"/>
              </a:lnSpc>
            </a:pPr>
            <a:r>
              <a:rPr lang="en-US" altLang="en-US" sz="2200" dirty="0" smtClean="0"/>
              <a:t>Must be refreshed periodically</a:t>
            </a:r>
          </a:p>
          <a:p>
            <a:pPr lvl="2" eaLnBrk="1" hangingPunct="1">
              <a:lnSpc>
                <a:spcPct val="130000"/>
              </a:lnSpc>
            </a:pPr>
            <a:r>
              <a:rPr lang="en-US" altLang="en-US" sz="2200" dirty="0" smtClean="0"/>
              <a:t>By reading and rewriting all the rows in the DRAM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0" rIns="0"/>
          <a:lstStyle/>
          <a:p>
            <a:pPr eaLnBrk="1" hangingPunct="1"/>
            <a:r>
              <a:rPr lang="en-US" altLang="en-US" smtClean="0"/>
              <a:t>Example on Cache Placement &amp; Misses</a:t>
            </a:r>
          </a:p>
        </p:txBody>
      </p:sp>
      <p:sp>
        <p:nvSpPr>
          <p:cNvPr id="1084419" name="Rectangle 3"/>
          <p:cNvSpPr>
            <a:spLocks noGrp="1" noChangeArrowheads="1"/>
          </p:cNvSpPr>
          <p:nvPr>
            <p:ph type="body" idx="1"/>
          </p:nvPr>
        </p:nvSpPr>
        <p:spPr>
          <a:xfrm>
            <a:off x="311484" y="836712"/>
            <a:ext cx="9322036" cy="5760640"/>
          </a:xfrm>
        </p:spPr>
        <p:txBody>
          <a:bodyPr lIns="0" rIns="0"/>
          <a:lstStyle/>
          <a:p>
            <a:pPr eaLnBrk="1" hangingPunct="1">
              <a:lnSpc>
                <a:spcPct val="120000"/>
              </a:lnSpc>
              <a:tabLst>
                <a:tab pos="2695575" algn="l"/>
              </a:tabLst>
            </a:pPr>
            <a:r>
              <a:rPr lang="en-US" altLang="en-US" dirty="0" smtClean="0"/>
              <a:t>Consider a small direct-mapped cache with 32 blocks</a:t>
            </a:r>
          </a:p>
          <a:p>
            <a:pPr lvl="1" eaLnBrk="1" hangingPunct="1">
              <a:lnSpc>
                <a:spcPct val="120000"/>
              </a:lnSpc>
              <a:tabLst>
                <a:tab pos="2695575" algn="l"/>
              </a:tabLst>
            </a:pPr>
            <a:r>
              <a:rPr lang="en-US" altLang="en-US" dirty="0" smtClean="0"/>
              <a:t>Cache is initially empty, Block size = 16 bytes</a:t>
            </a:r>
          </a:p>
          <a:p>
            <a:pPr lvl="1" eaLnBrk="1" hangingPunct="1">
              <a:lnSpc>
                <a:spcPct val="120000"/>
              </a:lnSpc>
              <a:tabLst>
                <a:tab pos="2695575" algn="l"/>
              </a:tabLst>
            </a:pPr>
            <a:r>
              <a:rPr lang="en-US" altLang="en-US" dirty="0" smtClean="0"/>
              <a:t>The following memory addresses (in decimal) are referenced:</a:t>
            </a:r>
          </a:p>
          <a:p>
            <a:pPr lvl="1" eaLnBrk="1" hangingPunct="1">
              <a:lnSpc>
                <a:spcPct val="120000"/>
              </a:lnSpc>
              <a:buFont typeface="Wingdings" pitchFamily="2" charset="2"/>
              <a:buNone/>
              <a:tabLst>
                <a:tab pos="2695575" algn="l"/>
              </a:tabLst>
            </a:pPr>
            <a:r>
              <a:rPr lang="en-US" altLang="en-US" dirty="0" smtClean="0"/>
              <a:t>	1000, 1004, 1008, 2548, 2552, 2556.</a:t>
            </a:r>
          </a:p>
          <a:p>
            <a:pPr lvl="1" eaLnBrk="1" hangingPunct="1">
              <a:lnSpc>
                <a:spcPct val="120000"/>
              </a:lnSpc>
              <a:tabLst>
                <a:tab pos="2695575" algn="l"/>
              </a:tabLst>
            </a:pPr>
            <a:r>
              <a:rPr lang="en-US" altLang="en-US" dirty="0" smtClean="0"/>
              <a:t>Map addresses to cache blocks and indicate whether hit or miss</a:t>
            </a:r>
          </a:p>
          <a:p>
            <a:pPr eaLnBrk="1" hangingPunct="1">
              <a:lnSpc>
                <a:spcPct val="120000"/>
              </a:lnSpc>
              <a:spcBef>
                <a:spcPct val="60000"/>
              </a:spcBef>
              <a:tabLst>
                <a:tab pos="2695575" algn="l"/>
              </a:tabLst>
            </a:pPr>
            <a:r>
              <a:rPr lang="en-US" altLang="en-US" dirty="0" smtClean="0"/>
              <a:t>Solution:</a:t>
            </a:r>
          </a:p>
          <a:p>
            <a:pPr lvl="1" eaLnBrk="1" hangingPunct="1">
              <a:lnSpc>
                <a:spcPct val="120000"/>
              </a:lnSpc>
              <a:spcBef>
                <a:spcPct val="35000"/>
              </a:spcBef>
              <a:tabLst>
                <a:tab pos="2695575" algn="l"/>
              </a:tabLst>
            </a:pPr>
            <a:r>
              <a:rPr lang="en-US" altLang="en-US" dirty="0" smtClean="0"/>
              <a:t>1000 = 0x3E8	cache index = 0x1E	Miss (first access)</a:t>
            </a:r>
          </a:p>
          <a:p>
            <a:pPr lvl="1" eaLnBrk="1" hangingPunct="1">
              <a:lnSpc>
                <a:spcPct val="120000"/>
              </a:lnSpc>
              <a:spcBef>
                <a:spcPct val="20000"/>
              </a:spcBef>
              <a:tabLst>
                <a:tab pos="2695575" algn="l"/>
              </a:tabLst>
            </a:pPr>
            <a:r>
              <a:rPr lang="en-US" altLang="en-US" dirty="0" smtClean="0"/>
              <a:t>1004 = 0x3EC	cache index = 0x1E	Hit</a:t>
            </a:r>
          </a:p>
          <a:p>
            <a:pPr lvl="1" eaLnBrk="1" hangingPunct="1">
              <a:lnSpc>
                <a:spcPct val="120000"/>
              </a:lnSpc>
              <a:spcBef>
                <a:spcPct val="20000"/>
              </a:spcBef>
              <a:tabLst>
                <a:tab pos="2695575" algn="l"/>
              </a:tabLst>
            </a:pPr>
            <a:r>
              <a:rPr lang="en-US" altLang="en-US" dirty="0" smtClean="0"/>
              <a:t>1008 = 0x3F0	cache index = 0x1F	Miss (first access)</a:t>
            </a:r>
          </a:p>
          <a:p>
            <a:pPr lvl="1" eaLnBrk="1" hangingPunct="1">
              <a:lnSpc>
                <a:spcPct val="120000"/>
              </a:lnSpc>
              <a:spcBef>
                <a:spcPct val="20000"/>
              </a:spcBef>
              <a:tabLst>
                <a:tab pos="2695575" algn="l"/>
              </a:tabLst>
            </a:pPr>
            <a:r>
              <a:rPr lang="en-US" altLang="en-US" dirty="0" smtClean="0"/>
              <a:t>2548 = 0x9F4	cache index = 0x1F	Miss (different tag)</a:t>
            </a:r>
          </a:p>
          <a:p>
            <a:pPr lvl="1" eaLnBrk="1" hangingPunct="1">
              <a:lnSpc>
                <a:spcPct val="120000"/>
              </a:lnSpc>
              <a:spcBef>
                <a:spcPct val="20000"/>
              </a:spcBef>
              <a:tabLst>
                <a:tab pos="2695575" algn="l"/>
              </a:tabLst>
            </a:pPr>
            <a:r>
              <a:rPr lang="en-US" altLang="en-US" dirty="0" smtClean="0"/>
              <a:t>2552 = 0x9F8	cache index = 0x1F	Hit</a:t>
            </a:r>
          </a:p>
          <a:p>
            <a:pPr lvl="1" eaLnBrk="1" hangingPunct="1">
              <a:lnSpc>
                <a:spcPct val="120000"/>
              </a:lnSpc>
              <a:spcBef>
                <a:spcPct val="20000"/>
              </a:spcBef>
              <a:tabLst>
                <a:tab pos="2695575" algn="l"/>
              </a:tabLst>
            </a:pPr>
            <a:r>
              <a:rPr lang="en-US" altLang="en-US" dirty="0" smtClean="0"/>
              <a:t>2556 = 0x9FC	cache index = 0x1F	Hit</a:t>
            </a:r>
          </a:p>
        </p:txBody>
      </p:sp>
      <p:grpSp>
        <p:nvGrpSpPr>
          <p:cNvPr id="1084421" name="Group 5"/>
          <p:cNvGrpSpPr>
            <a:grpSpLocks/>
          </p:cNvGrpSpPr>
          <p:nvPr/>
        </p:nvGrpSpPr>
        <p:grpSpPr bwMode="auto">
          <a:xfrm>
            <a:off x="3472260" y="3284538"/>
            <a:ext cx="2221971" cy="539750"/>
            <a:chOff x="1202" y="2047"/>
            <a:chExt cx="1292" cy="340"/>
          </a:xfrm>
        </p:grpSpPr>
        <p:sp>
          <p:nvSpPr>
            <p:cNvPr id="32773" name="Text Box 6"/>
            <p:cNvSpPr txBox="1">
              <a:spLocks noChangeArrowheads="1"/>
            </p:cNvSpPr>
            <p:nvPr/>
          </p:nvSpPr>
          <p:spPr bwMode="auto">
            <a:xfrm>
              <a:off x="1202" y="2195"/>
              <a:ext cx="630"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2774" name="Text Box 7"/>
            <p:cNvSpPr txBox="1">
              <a:spLocks noChangeArrowheads="1"/>
            </p:cNvSpPr>
            <p:nvPr/>
          </p:nvSpPr>
          <p:spPr bwMode="auto">
            <a:xfrm>
              <a:off x="1832" y="2195"/>
              <a:ext cx="372" cy="192"/>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Index</a:t>
              </a:r>
            </a:p>
          </p:txBody>
        </p:sp>
        <p:sp>
          <p:nvSpPr>
            <p:cNvPr id="32775" name="Text Box 8"/>
            <p:cNvSpPr txBox="1">
              <a:spLocks noChangeArrowheads="1"/>
            </p:cNvSpPr>
            <p:nvPr/>
          </p:nvSpPr>
          <p:spPr bwMode="auto">
            <a:xfrm>
              <a:off x="2204" y="2195"/>
              <a:ext cx="290"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offset</a:t>
              </a:r>
            </a:p>
          </p:txBody>
        </p:sp>
        <p:sp>
          <p:nvSpPr>
            <p:cNvPr id="32776" name="Text Box 9"/>
            <p:cNvSpPr txBox="1">
              <a:spLocks noChangeArrowheads="1"/>
            </p:cNvSpPr>
            <p:nvPr/>
          </p:nvSpPr>
          <p:spPr bwMode="auto">
            <a:xfrm>
              <a:off x="2200" y="2047"/>
              <a:ext cx="294" cy="136"/>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4</a:t>
              </a:r>
            </a:p>
          </p:txBody>
        </p:sp>
        <p:sp>
          <p:nvSpPr>
            <p:cNvPr id="32777" name="Text Box 10"/>
            <p:cNvSpPr txBox="1">
              <a:spLocks noChangeArrowheads="1"/>
            </p:cNvSpPr>
            <p:nvPr/>
          </p:nvSpPr>
          <p:spPr bwMode="auto">
            <a:xfrm>
              <a:off x="1837" y="2047"/>
              <a:ext cx="363" cy="136"/>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5</a:t>
              </a:r>
            </a:p>
          </p:txBody>
        </p:sp>
        <p:sp>
          <p:nvSpPr>
            <p:cNvPr id="32778" name="Text Box 11"/>
            <p:cNvSpPr txBox="1">
              <a:spLocks noChangeArrowheads="1"/>
            </p:cNvSpPr>
            <p:nvPr/>
          </p:nvSpPr>
          <p:spPr bwMode="auto">
            <a:xfrm>
              <a:off x="1202" y="2047"/>
              <a:ext cx="635" cy="136"/>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23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84419">
                                            <p:txEl>
                                              <p:pRg st="5" end="5"/>
                                            </p:txEl>
                                          </p:spTgt>
                                        </p:tgtEl>
                                        <p:attrNameLst>
                                          <p:attrName>style.visibility</p:attrName>
                                        </p:attrNameLst>
                                      </p:cBhvr>
                                      <p:to>
                                        <p:strVal val="visible"/>
                                      </p:to>
                                    </p:set>
                                    <p:animEffect transition="in" filter="dissolve">
                                      <p:cBhvr>
                                        <p:cTn id="7" dur="500"/>
                                        <p:tgtEl>
                                          <p:spTgt spid="1084419">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84421"/>
                                        </p:tgtEl>
                                        <p:attrNameLst>
                                          <p:attrName>style.visibility</p:attrName>
                                        </p:attrNameLst>
                                      </p:cBhvr>
                                      <p:to>
                                        <p:strVal val="visible"/>
                                      </p:to>
                                    </p:set>
                                    <p:animEffect transition="in" filter="dissolve">
                                      <p:cBhvr>
                                        <p:cTn id="10" dur="500"/>
                                        <p:tgtEl>
                                          <p:spTgt spid="10844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84419">
                                            <p:txEl>
                                              <p:pRg st="6" end="6"/>
                                            </p:txEl>
                                          </p:spTgt>
                                        </p:tgtEl>
                                        <p:attrNameLst>
                                          <p:attrName>style.visibility</p:attrName>
                                        </p:attrNameLst>
                                      </p:cBhvr>
                                      <p:to>
                                        <p:strVal val="visible"/>
                                      </p:to>
                                    </p:set>
                                    <p:animEffect transition="in" filter="dissolve">
                                      <p:cBhvr>
                                        <p:cTn id="15" dur="500"/>
                                        <p:tgtEl>
                                          <p:spTgt spid="1084419">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084419">
                                            <p:txEl>
                                              <p:pRg st="7" end="7"/>
                                            </p:txEl>
                                          </p:spTgt>
                                        </p:tgtEl>
                                        <p:attrNameLst>
                                          <p:attrName>style.visibility</p:attrName>
                                        </p:attrNameLst>
                                      </p:cBhvr>
                                      <p:to>
                                        <p:strVal val="visible"/>
                                      </p:to>
                                    </p:set>
                                    <p:animEffect transition="in" filter="dissolve">
                                      <p:cBhvr>
                                        <p:cTn id="20" dur="500"/>
                                        <p:tgtEl>
                                          <p:spTgt spid="1084419">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084419">
                                            <p:txEl>
                                              <p:pRg st="8" end="8"/>
                                            </p:txEl>
                                          </p:spTgt>
                                        </p:tgtEl>
                                        <p:attrNameLst>
                                          <p:attrName>style.visibility</p:attrName>
                                        </p:attrNameLst>
                                      </p:cBhvr>
                                      <p:to>
                                        <p:strVal val="visible"/>
                                      </p:to>
                                    </p:set>
                                    <p:animEffect transition="in" filter="dissolve">
                                      <p:cBhvr>
                                        <p:cTn id="25" dur="500"/>
                                        <p:tgtEl>
                                          <p:spTgt spid="1084419">
                                            <p:txEl>
                                              <p:pRg st="8" end="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84419">
                                            <p:txEl>
                                              <p:pRg st="9" end="9"/>
                                            </p:txEl>
                                          </p:spTgt>
                                        </p:tgtEl>
                                        <p:attrNameLst>
                                          <p:attrName>style.visibility</p:attrName>
                                        </p:attrNameLst>
                                      </p:cBhvr>
                                      <p:to>
                                        <p:strVal val="visible"/>
                                      </p:to>
                                    </p:set>
                                    <p:animEffect transition="in" filter="dissolve">
                                      <p:cBhvr>
                                        <p:cTn id="30" dur="500"/>
                                        <p:tgtEl>
                                          <p:spTgt spid="1084419">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084419">
                                            <p:txEl>
                                              <p:pRg st="10" end="10"/>
                                            </p:txEl>
                                          </p:spTgt>
                                        </p:tgtEl>
                                        <p:attrNameLst>
                                          <p:attrName>style.visibility</p:attrName>
                                        </p:attrNameLst>
                                      </p:cBhvr>
                                      <p:to>
                                        <p:strVal val="visible"/>
                                      </p:to>
                                    </p:set>
                                    <p:animEffect transition="in" filter="dissolve">
                                      <p:cBhvr>
                                        <p:cTn id="35" dur="500"/>
                                        <p:tgtEl>
                                          <p:spTgt spid="1084419">
                                            <p:txEl>
                                              <p:pRg st="10" end="1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084419">
                                            <p:txEl>
                                              <p:pRg st="11" end="11"/>
                                            </p:txEl>
                                          </p:spTgt>
                                        </p:tgtEl>
                                        <p:attrNameLst>
                                          <p:attrName>style.visibility</p:attrName>
                                        </p:attrNameLst>
                                      </p:cBhvr>
                                      <p:to>
                                        <p:strVal val="visible"/>
                                      </p:to>
                                    </p:set>
                                    <p:animEffect transition="in" filter="dissolve">
                                      <p:cBhvr>
                                        <p:cTn id="40" dur="500"/>
                                        <p:tgtEl>
                                          <p:spTgt spid="10844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Fully Associative Cache</a:t>
            </a:r>
          </a:p>
        </p:txBody>
      </p:sp>
      <p:sp>
        <p:nvSpPr>
          <p:cNvPr id="33795" name="Rectangle 3"/>
          <p:cNvSpPr>
            <a:spLocks noGrp="1" noChangeArrowheads="1"/>
          </p:cNvSpPr>
          <p:nvPr>
            <p:ph type="body" idx="1"/>
          </p:nvPr>
        </p:nvSpPr>
        <p:spPr>
          <a:xfrm>
            <a:off x="515938" y="872716"/>
            <a:ext cx="8874125" cy="2123914"/>
          </a:xfrm>
        </p:spPr>
        <p:txBody>
          <a:bodyPr/>
          <a:lstStyle/>
          <a:p>
            <a:pPr eaLnBrk="1" hangingPunct="1">
              <a:lnSpc>
                <a:spcPct val="120000"/>
              </a:lnSpc>
            </a:pPr>
            <a:r>
              <a:rPr lang="en-US" altLang="en-US" dirty="0" smtClean="0"/>
              <a:t>A block can be placed </a:t>
            </a:r>
            <a:r>
              <a:rPr lang="en-US" altLang="en-US" dirty="0" smtClean="0">
                <a:solidFill>
                  <a:srgbClr val="FF0000"/>
                </a:solidFill>
              </a:rPr>
              <a:t>anywhere</a:t>
            </a:r>
            <a:r>
              <a:rPr lang="en-US" altLang="en-US" dirty="0" smtClean="0"/>
              <a:t> in cache </a:t>
            </a:r>
            <a:r>
              <a:rPr lang="en-US" altLang="en-US" dirty="0" smtClean="0">
                <a:sym typeface="Symbol" pitchFamily="18" charset="2"/>
              </a:rPr>
              <a:t></a:t>
            </a:r>
            <a:r>
              <a:rPr lang="en-US" altLang="en-US" dirty="0" smtClean="0"/>
              <a:t> </a:t>
            </a:r>
            <a:r>
              <a:rPr lang="en-US" altLang="en-US" dirty="0" smtClean="0">
                <a:solidFill>
                  <a:srgbClr val="FF0000"/>
                </a:solidFill>
              </a:rPr>
              <a:t>no indexing</a:t>
            </a:r>
          </a:p>
          <a:p>
            <a:pPr eaLnBrk="1" hangingPunct="1">
              <a:lnSpc>
                <a:spcPct val="120000"/>
              </a:lnSpc>
            </a:pPr>
            <a:r>
              <a:rPr lang="en-US" altLang="en-US" dirty="0" smtClean="0"/>
              <a:t>If </a:t>
            </a:r>
            <a:r>
              <a:rPr lang="en-US" altLang="en-US" i="1" dirty="0" smtClean="0"/>
              <a:t>m</a:t>
            </a:r>
            <a:r>
              <a:rPr lang="en-US" altLang="en-US" dirty="0" smtClean="0"/>
              <a:t> blocks exist then</a:t>
            </a:r>
          </a:p>
          <a:p>
            <a:pPr lvl="1" eaLnBrk="1" hangingPunct="1">
              <a:lnSpc>
                <a:spcPct val="120000"/>
              </a:lnSpc>
            </a:pPr>
            <a:r>
              <a:rPr lang="en-US" altLang="en-US" i="1" dirty="0" smtClean="0"/>
              <a:t>m</a:t>
            </a:r>
            <a:r>
              <a:rPr lang="en-US" altLang="en-US" dirty="0" smtClean="0"/>
              <a:t> comparators are needed to match </a:t>
            </a:r>
            <a:r>
              <a:rPr lang="en-US" altLang="en-US" i="1" dirty="0" smtClean="0"/>
              <a:t>tag</a:t>
            </a:r>
          </a:p>
          <a:p>
            <a:pPr lvl="1" eaLnBrk="1" hangingPunct="1">
              <a:lnSpc>
                <a:spcPct val="120000"/>
              </a:lnSpc>
            </a:pPr>
            <a:r>
              <a:rPr lang="en-US" altLang="en-US" dirty="0" smtClean="0"/>
              <a:t>Cache data size = </a:t>
            </a:r>
            <a:r>
              <a:rPr lang="en-US" altLang="en-US" i="1" dirty="0" smtClean="0"/>
              <a:t>m</a:t>
            </a:r>
            <a:r>
              <a:rPr lang="en-US" altLang="en-US" dirty="0" smtClean="0"/>
              <a:t> </a:t>
            </a:r>
            <a:r>
              <a:rPr lang="en-US" altLang="en-US" dirty="0" smtClean="0">
                <a:sym typeface="Symbol" pitchFamily="18" charset="2"/>
              </a:rPr>
              <a:t></a:t>
            </a:r>
            <a:r>
              <a:rPr lang="en-US" altLang="en-US" dirty="0" smtClean="0"/>
              <a:t> 2</a:t>
            </a:r>
            <a:r>
              <a:rPr lang="en-US" altLang="en-US" i="1" baseline="30000" dirty="0" smtClean="0"/>
              <a:t>b</a:t>
            </a:r>
            <a:r>
              <a:rPr lang="en-US" altLang="en-US" dirty="0" smtClean="0"/>
              <a:t> bytes</a:t>
            </a:r>
          </a:p>
        </p:txBody>
      </p:sp>
      <p:sp>
        <p:nvSpPr>
          <p:cNvPr id="33796" name="Text Box 5"/>
          <p:cNvSpPr txBox="1">
            <a:spLocks noChangeArrowheads="1"/>
          </p:cNvSpPr>
          <p:nvPr/>
        </p:nvSpPr>
        <p:spPr bwMode="auto">
          <a:xfrm>
            <a:off x="883973" y="5783213"/>
            <a:ext cx="2557331" cy="503238"/>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2000"/>
              <a:t>m-way associative</a:t>
            </a:r>
          </a:p>
        </p:txBody>
      </p:sp>
      <p:grpSp>
        <p:nvGrpSpPr>
          <p:cNvPr id="33797" name="Group 114"/>
          <p:cNvGrpSpPr>
            <a:grpSpLocks/>
          </p:cNvGrpSpPr>
          <p:nvPr/>
        </p:nvGrpSpPr>
        <p:grpSpPr bwMode="auto">
          <a:xfrm>
            <a:off x="1243410" y="2420889"/>
            <a:ext cx="8000471" cy="3959225"/>
            <a:chOff x="541" y="1480"/>
            <a:chExt cx="4652" cy="2494"/>
          </a:xfrm>
        </p:grpSpPr>
        <p:sp>
          <p:nvSpPr>
            <p:cNvPr id="33798" name="Text Box 6"/>
            <p:cNvSpPr txBox="1">
              <a:spLocks noChangeArrowheads="1"/>
            </p:cNvSpPr>
            <p:nvPr/>
          </p:nvSpPr>
          <p:spPr bwMode="auto">
            <a:xfrm>
              <a:off x="3731" y="1480"/>
              <a:ext cx="877"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Address</a:t>
              </a:r>
            </a:p>
          </p:txBody>
        </p:sp>
        <p:sp>
          <p:nvSpPr>
            <p:cNvPr id="33799" name="Text Box 7"/>
            <p:cNvSpPr txBox="1">
              <a:spLocks noChangeArrowheads="1"/>
            </p:cNvSpPr>
            <p:nvPr/>
          </p:nvSpPr>
          <p:spPr bwMode="auto">
            <a:xfrm>
              <a:off x="3731" y="1670"/>
              <a:ext cx="620"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3800" name="Text Box 8"/>
            <p:cNvSpPr txBox="1">
              <a:spLocks noChangeArrowheads="1"/>
            </p:cNvSpPr>
            <p:nvPr/>
          </p:nvSpPr>
          <p:spPr bwMode="auto">
            <a:xfrm>
              <a:off x="4351" y="1670"/>
              <a:ext cx="287"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offset</a:t>
              </a:r>
            </a:p>
          </p:txBody>
        </p:sp>
        <p:sp>
          <p:nvSpPr>
            <p:cNvPr id="33801" name="Line 9"/>
            <p:cNvSpPr>
              <a:spLocks noChangeShapeType="1"/>
            </p:cNvSpPr>
            <p:nvPr/>
          </p:nvSpPr>
          <p:spPr bwMode="auto">
            <a:xfrm>
              <a:off x="4617" y="3686"/>
              <a:ext cx="0" cy="24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02" name="Text Box 10"/>
            <p:cNvSpPr txBox="1">
              <a:spLocks noChangeArrowheads="1"/>
            </p:cNvSpPr>
            <p:nvPr/>
          </p:nvSpPr>
          <p:spPr bwMode="auto">
            <a:xfrm>
              <a:off x="4307" y="3734"/>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solidFill>
                    <a:srgbClr val="000099"/>
                  </a:solidFill>
                </a:rPr>
                <a:t>Data</a:t>
              </a:r>
            </a:p>
          </p:txBody>
        </p:sp>
        <p:sp>
          <p:nvSpPr>
            <p:cNvPr id="33803" name="Text Box 11"/>
            <p:cNvSpPr txBox="1">
              <a:spLocks noChangeArrowheads="1"/>
            </p:cNvSpPr>
            <p:nvPr/>
          </p:nvSpPr>
          <p:spPr bwMode="auto">
            <a:xfrm>
              <a:off x="2269" y="3782"/>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solidFill>
                    <a:srgbClr val="FF0000"/>
                  </a:solidFill>
                </a:rPr>
                <a:t>Hit</a:t>
              </a:r>
            </a:p>
          </p:txBody>
        </p:sp>
        <p:sp>
          <p:nvSpPr>
            <p:cNvPr id="33804" name="Rectangle 12"/>
            <p:cNvSpPr>
              <a:spLocks noChangeArrowheads="1"/>
            </p:cNvSpPr>
            <p:nvPr/>
          </p:nvSpPr>
          <p:spPr bwMode="auto">
            <a:xfrm>
              <a:off x="984" y="2246"/>
              <a:ext cx="620"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05" name="Rectangle 13"/>
            <p:cNvSpPr>
              <a:spLocks noChangeArrowheads="1"/>
            </p:cNvSpPr>
            <p:nvPr/>
          </p:nvSpPr>
          <p:spPr bwMode="auto">
            <a:xfrm>
              <a:off x="718" y="2246"/>
              <a:ext cx="266"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06" name="Rectangle 14"/>
            <p:cNvSpPr>
              <a:spLocks noChangeArrowheads="1"/>
            </p:cNvSpPr>
            <p:nvPr/>
          </p:nvSpPr>
          <p:spPr bwMode="auto">
            <a:xfrm>
              <a:off x="629" y="2246"/>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07" name="Line 15"/>
            <p:cNvSpPr>
              <a:spLocks noChangeShapeType="1"/>
            </p:cNvSpPr>
            <p:nvPr/>
          </p:nvSpPr>
          <p:spPr bwMode="auto">
            <a:xfrm>
              <a:off x="851" y="2342"/>
              <a:ext cx="0" cy="24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08" name="AutoShape 16"/>
            <p:cNvSpPr>
              <a:spLocks noChangeArrowheads="1"/>
            </p:cNvSpPr>
            <p:nvPr/>
          </p:nvSpPr>
          <p:spPr bwMode="auto">
            <a:xfrm rot="5400000">
              <a:off x="666" y="2833"/>
              <a:ext cx="192"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09" name="Oval 17"/>
            <p:cNvSpPr>
              <a:spLocks noChangeArrowheads="1"/>
            </p:cNvSpPr>
            <p:nvPr/>
          </p:nvSpPr>
          <p:spPr bwMode="auto">
            <a:xfrm>
              <a:off x="762" y="2582"/>
              <a:ext cx="178" cy="19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10" name="Text Box 18"/>
            <p:cNvSpPr txBox="1">
              <a:spLocks noChangeArrowheads="1"/>
            </p:cNvSpPr>
            <p:nvPr/>
          </p:nvSpPr>
          <p:spPr bwMode="auto">
            <a:xfrm>
              <a:off x="762" y="2582"/>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3811" name="Line 19"/>
            <p:cNvSpPr>
              <a:spLocks noChangeShapeType="1"/>
            </p:cNvSpPr>
            <p:nvPr/>
          </p:nvSpPr>
          <p:spPr bwMode="auto">
            <a:xfrm>
              <a:off x="851" y="2774"/>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12" name="Line 20"/>
            <p:cNvSpPr>
              <a:spLocks noChangeShapeType="1"/>
            </p:cNvSpPr>
            <p:nvPr/>
          </p:nvSpPr>
          <p:spPr bwMode="auto">
            <a:xfrm flipH="1">
              <a:off x="674" y="2870"/>
              <a:ext cx="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13" name="Line 21"/>
            <p:cNvSpPr>
              <a:spLocks noChangeShapeType="1"/>
            </p:cNvSpPr>
            <p:nvPr/>
          </p:nvSpPr>
          <p:spPr bwMode="auto">
            <a:xfrm>
              <a:off x="674" y="2342"/>
              <a:ext cx="0" cy="52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14" name="Rectangle 22"/>
            <p:cNvSpPr>
              <a:spLocks noChangeArrowheads="1"/>
            </p:cNvSpPr>
            <p:nvPr/>
          </p:nvSpPr>
          <p:spPr bwMode="auto">
            <a:xfrm>
              <a:off x="2180" y="2246"/>
              <a:ext cx="620"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15" name="Rectangle 23"/>
            <p:cNvSpPr>
              <a:spLocks noChangeArrowheads="1"/>
            </p:cNvSpPr>
            <p:nvPr/>
          </p:nvSpPr>
          <p:spPr bwMode="auto">
            <a:xfrm>
              <a:off x="1914" y="2246"/>
              <a:ext cx="266"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16" name="Rectangle 24"/>
            <p:cNvSpPr>
              <a:spLocks noChangeArrowheads="1"/>
            </p:cNvSpPr>
            <p:nvPr/>
          </p:nvSpPr>
          <p:spPr bwMode="auto">
            <a:xfrm>
              <a:off x="1826" y="2246"/>
              <a:ext cx="88"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17" name="Line 25"/>
            <p:cNvSpPr>
              <a:spLocks noChangeShapeType="1"/>
            </p:cNvSpPr>
            <p:nvPr/>
          </p:nvSpPr>
          <p:spPr bwMode="auto">
            <a:xfrm>
              <a:off x="2047" y="2342"/>
              <a:ext cx="0" cy="24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18" name="AutoShape 26"/>
            <p:cNvSpPr>
              <a:spLocks noChangeArrowheads="1"/>
            </p:cNvSpPr>
            <p:nvPr/>
          </p:nvSpPr>
          <p:spPr bwMode="auto">
            <a:xfrm rot="5400000">
              <a:off x="1863" y="2833"/>
              <a:ext cx="192"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19" name="Oval 27"/>
            <p:cNvSpPr>
              <a:spLocks noChangeArrowheads="1"/>
            </p:cNvSpPr>
            <p:nvPr/>
          </p:nvSpPr>
          <p:spPr bwMode="auto">
            <a:xfrm>
              <a:off x="1959" y="2582"/>
              <a:ext cx="177" cy="19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20" name="Text Box 28"/>
            <p:cNvSpPr txBox="1">
              <a:spLocks noChangeArrowheads="1"/>
            </p:cNvSpPr>
            <p:nvPr/>
          </p:nvSpPr>
          <p:spPr bwMode="auto">
            <a:xfrm>
              <a:off x="1959" y="2582"/>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3821" name="Line 29"/>
            <p:cNvSpPr>
              <a:spLocks noChangeShapeType="1"/>
            </p:cNvSpPr>
            <p:nvPr/>
          </p:nvSpPr>
          <p:spPr bwMode="auto">
            <a:xfrm>
              <a:off x="2047" y="2774"/>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22" name="Line 30"/>
            <p:cNvSpPr>
              <a:spLocks noChangeShapeType="1"/>
            </p:cNvSpPr>
            <p:nvPr/>
          </p:nvSpPr>
          <p:spPr bwMode="auto">
            <a:xfrm flipH="1">
              <a:off x="1870" y="2870"/>
              <a:ext cx="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23" name="Line 31"/>
            <p:cNvSpPr>
              <a:spLocks noChangeShapeType="1"/>
            </p:cNvSpPr>
            <p:nvPr/>
          </p:nvSpPr>
          <p:spPr bwMode="auto">
            <a:xfrm>
              <a:off x="1870" y="2342"/>
              <a:ext cx="0" cy="52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24" name="Rectangle 32"/>
            <p:cNvSpPr>
              <a:spLocks noChangeArrowheads="1"/>
            </p:cNvSpPr>
            <p:nvPr/>
          </p:nvSpPr>
          <p:spPr bwMode="auto">
            <a:xfrm>
              <a:off x="3376" y="2246"/>
              <a:ext cx="621"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25" name="Rectangle 33"/>
            <p:cNvSpPr>
              <a:spLocks noChangeArrowheads="1"/>
            </p:cNvSpPr>
            <p:nvPr/>
          </p:nvSpPr>
          <p:spPr bwMode="auto">
            <a:xfrm>
              <a:off x="3111" y="2246"/>
              <a:ext cx="265"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26" name="Rectangle 34"/>
            <p:cNvSpPr>
              <a:spLocks noChangeArrowheads="1"/>
            </p:cNvSpPr>
            <p:nvPr/>
          </p:nvSpPr>
          <p:spPr bwMode="auto">
            <a:xfrm>
              <a:off x="3022" y="2246"/>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27" name="Line 35"/>
            <p:cNvSpPr>
              <a:spLocks noChangeShapeType="1"/>
            </p:cNvSpPr>
            <p:nvPr/>
          </p:nvSpPr>
          <p:spPr bwMode="auto">
            <a:xfrm>
              <a:off x="3243" y="2342"/>
              <a:ext cx="0" cy="24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28" name="AutoShape 36"/>
            <p:cNvSpPr>
              <a:spLocks noChangeArrowheads="1"/>
            </p:cNvSpPr>
            <p:nvPr/>
          </p:nvSpPr>
          <p:spPr bwMode="auto">
            <a:xfrm rot="5400000">
              <a:off x="3059" y="2833"/>
              <a:ext cx="192"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29" name="Oval 37"/>
            <p:cNvSpPr>
              <a:spLocks noChangeArrowheads="1"/>
            </p:cNvSpPr>
            <p:nvPr/>
          </p:nvSpPr>
          <p:spPr bwMode="auto">
            <a:xfrm>
              <a:off x="3155" y="2582"/>
              <a:ext cx="177" cy="19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30" name="Text Box 38"/>
            <p:cNvSpPr txBox="1">
              <a:spLocks noChangeArrowheads="1"/>
            </p:cNvSpPr>
            <p:nvPr/>
          </p:nvSpPr>
          <p:spPr bwMode="auto">
            <a:xfrm>
              <a:off x="3155" y="2582"/>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3831" name="Line 39"/>
            <p:cNvSpPr>
              <a:spLocks noChangeShapeType="1"/>
            </p:cNvSpPr>
            <p:nvPr/>
          </p:nvSpPr>
          <p:spPr bwMode="auto">
            <a:xfrm>
              <a:off x="3243" y="2774"/>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32" name="Line 40"/>
            <p:cNvSpPr>
              <a:spLocks noChangeShapeType="1"/>
            </p:cNvSpPr>
            <p:nvPr/>
          </p:nvSpPr>
          <p:spPr bwMode="auto">
            <a:xfrm flipH="1">
              <a:off x="3066" y="2870"/>
              <a:ext cx="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33" name="Line 41"/>
            <p:cNvSpPr>
              <a:spLocks noChangeShapeType="1"/>
            </p:cNvSpPr>
            <p:nvPr/>
          </p:nvSpPr>
          <p:spPr bwMode="auto">
            <a:xfrm>
              <a:off x="3066" y="2342"/>
              <a:ext cx="0" cy="52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34" name="Rectangle 42"/>
            <p:cNvSpPr>
              <a:spLocks noChangeArrowheads="1"/>
            </p:cNvSpPr>
            <p:nvPr/>
          </p:nvSpPr>
          <p:spPr bwMode="auto">
            <a:xfrm>
              <a:off x="4573" y="2246"/>
              <a:ext cx="620"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35" name="Line 43"/>
            <p:cNvSpPr>
              <a:spLocks noChangeShapeType="1"/>
            </p:cNvSpPr>
            <p:nvPr/>
          </p:nvSpPr>
          <p:spPr bwMode="auto">
            <a:xfrm>
              <a:off x="4883" y="2342"/>
              <a:ext cx="0" cy="1104"/>
            </a:xfrm>
            <a:prstGeom prst="line">
              <a:avLst/>
            </a:prstGeom>
            <a:noFill/>
            <a:ln w="28575">
              <a:solidFill>
                <a:srgbClr val="000099"/>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36" name="Rectangle 44"/>
            <p:cNvSpPr>
              <a:spLocks noChangeArrowheads="1"/>
            </p:cNvSpPr>
            <p:nvPr/>
          </p:nvSpPr>
          <p:spPr bwMode="auto">
            <a:xfrm>
              <a:off x="4307" y="2246"/>
              <a:ext cx="266"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37" name="Rectangle 45"/>
            <p:cNvSpPr>
              <a:spLocks noChangeArrowheads="1"/>
            </p:cNvSpPr>
            <p:nvPr/>
          </p:nvSpPr>
          <p:spPr bwMode="auto">
            <a:xfrm>
              <a:off x="4218" y="2246"/>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38" name="Line 46"/>
            <p:cNvSpPr>
              <a:spLocks noChangeShapeType="1"/>
            </p:cNvSpPr>
            <p:nvPr/>
          </p:nvSpPr>
          <p:spPr bwMode="auto">
            <a:xfrm>
              <a:off x="4440" y="2342"/>
              <a:ext cx="0" cy="24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39" name="AutoShape 47"/>
            <p:cNvSpPr>
              <a:spLocks noChangeArrowheads="1"/>
            </p:cNvSpPr>
            <p:nvPr/>
          </p:nvSpPr>
          <p:spPr bwMode="auto">
            <a:xfrm rot="5400000">
              <a:off x="4255" y="2833"/>
              <a:ext cx="192"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40" name="Oval 48"/>
            <p:cNvSpPr>
              <a:spLocks noChangeArrowheads="1"/>
            </p:cNvSpPr>
            <p:nvPr/>
          </p:nvSpPr>
          <p:spPr bwMode="auto">
            <a:xfrm>
              <a:off x="4351" y="2582"/>
              <a:ext cx="177" cy="19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41" name="Text Box 49"/>
            <p:cNvSpPr txBox="1">
              <a:spLocks noChangeArrowheads="1"/>
            </p:cNvSpPr>
            <p:nvPr/>
          </p:nvSpPr>
          <p:spPr bwMode="auto">
            <a:xfrm>
              <a:off x="4351" y="2582"/>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3842" name="Line 50"/>
            <p:cNvSpPr>
              <a:spLocks noChangeShapeType="1"/>
            </p:cNvSpPr>
            <p:nvPr/>
          </p:nvSpPr>
          <p:spPr bwMode="auto">
            <a:xfrm>
              <a:off x="4440" y="2774"/>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43" name="Line 51"/>
            <p:cNvSpPr>
              <a:spLocks noChangeShapeType="1"/>
            </p:cNvSpPr>
            <p:nvPr/>
          </p:nvSpPr>
          <p:spPr bwMode="auto">
            <a:xfrm flipH="1">
              <a:off x="4263" y="2870"/>
              <a:ext cx="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44" name="Line 52"/>
            <p:cNvSpPr>
              <a:spLocks noChangeShapeType="1"/>
            </p:cNvSpPr>
            <p:nvPr/>
          </p:nvSpPr>
          <p:spPr bwMode="auto">
            <a:xfrm>
              <a:off x="4263" y="2342"/>
              <a:ext cx="0" cy="52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45" name="Line 53"/>
            <p:cNvSpPr>
              <a:spLocks noChangeShapeType="1"/>
            </p:cNvSpPr>
            <p:nvPr/>
          </p:nvSpPr>
          <p:spPr bwMode="auto">
            <a:xfrm flipH="1">
              <a:off x="541" y="2054"/>
              <a:ext cx="3589" cy="0"/>
            </a:xfrm>
            <a:prstGeom prst="line">
              <a:avLst/>
            </a:prstGeom>
            <a:noFill/>
            <a:ln w="127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46" name="Line 54"/>
            <p:cNvSpPr>
              <a:spLocks noChangeShapeType="1"/>
            </p:cNvSpPr>
            <p:nvPr/>
          </p:nvSpPr>
          <p:spPr bwMode="auto">
            <a:xfrm flipH="1">
              <a:off x="1737" y="2054"/>
              <a:ext cx="0" cy="624"/>
            </a:xfrm>
            <a:prstGeom prst="line">
              <a:avLst/>
            </a:prstGeom>
            <a:noFill/>
            <a:ln w="127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47" name="Line 55"/>
            <p:cNvSpPr>
              <a:spLocks noChangeShapeType="1"/>
            </p:cNvSpPr>
            <p:nvPr/>
          </p:nvSpPr>
          <p:spPr bwMode="auto">
            <a:xfrm>
              <a:off x="1737" y="2678"/>
              <a:ext cx="22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48" name="Line 56"/>
            <p:cNvSpPr>
              <a:spLocks noChangeShapeType="1"/>
            </p:cNvSpPr>
            <p:nvPr/>
          </p:nvSpPr>
          <p:spPr bwMode="auto">
            <a:xfrm>
              <a:off x="2933" y="2678"/>
              <a:ext cx="22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49" name="Line 57"/>
            <p:cNvSpPr>
              <a:spLocks noChangeShapeType="1"/>
            </p:cNvSpPr>
            <p:nvPr/>
          </p:nvSpPr>
          <p:spPr bwMode="auto">
            <a:xfrm flipH="1">
              <a:off x="2933" y="2054"/>
              <a:ext cx="0" cy="624"/>
            </a:xfrm>
            <a:prstGeom prst="line">
              <a:avLst/>
            </a:prstGeom>
            <a:noFill/>
            <a:ln w="127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0" name="Line 58"/>
            <p:cNvSpPr>
              <a:spLocks noChangeShapeType="1"/>
            </p:cNvSpPr>
            <p:nvPr/>
          </p:nvSpPr>
          <p:spPr bwMode="auto">
            <a:xfrm flipH="1">
              <a:off x="4130" y="1862"/>
              <a:ext cx="0" cy="8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1" name="Line 59"/>
            <p:cNvSpPr>
              <a:spLocks noChangeShapeType="1"/>
            </p:cNvSpPr>
            <p:nvPr/>
          </p:nvSpPr>
          <p:spPr bwMode="auto">
            <a:xfrm>
              <a:off x="4130" y="2678"/>
              <a:ext cx="2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2" name="Line 60"/>
            <p:cNvSpPr>
              <a:spLocks noChangeShapeType="1"/>
            </p:cNvSpPr>
            <p:nvPr/>
          </p:nvSpPr>
          <p:spPr bwMode="auto">
            <a:xfrm>
              <a:off x="541" y="2678"/>
              <a:ext cx="22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3" name="Line 61"/>
            <p:cNvSpPr>
              <a:spLocks noChangeShapeType="1"/>
            </p:cNvSpPr>
            <p:nvPr/>
          </p:nvSpPr>
          <p:spPr bwMode="auto">
            <a:xfrm flipH="1">
              <a:off x="541" y="2054"/>
              <a:ext cx="0"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4" name="Line 62"/>
            <p:cNvSpPr>
              <a:spLocks noChangeShapeType="1"/>
            </p:cNvSpPr>
            <p:nvPr/>
          </p:nvSpPr>
          <p:spPr bwMode="auto">
            <a:xfrm>
              <a:off x="2535" y="3782"/>
              <a:ext cx="0" cy="14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5" name="Line 63"/>
            <p:cNvSpPr>
              <a:spLocks noChangeShapeType="1"/>
            </p:cNvSpPr>
            <p:nvPr/>
          </p:nvSpPr>
          <p:spPr bwMode="auto">
            <a:xfrm>
              <a:off x="2402" y="3158"/>
              <a:ext cx="0" cy="38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6" name="Line 64"/>
            <p:cNvSpPr>
              <a:spLocks noChangeShapeType="1"/>
            </p:cNvSpPr>
            <p:nvPr/>
          </p:nvSpPr>
          <p:spPr bwMode="auto">
            <a:xfrm>
              <a:off x="2490" y="3110"/>
              <a:ext cx="0" cy="43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7" name="Line 65"/>
            <p:cNvSpPr>
              <a:spLocks noChangeShapeType="1"/>
            </p:cNvSpPr>
            <p:nvPr/>
          </p:nvSpPr>
          <p:spPr bwMode="auto">
            <a:xfrm>
              <a:off x="2579" y="3110"/>
              <a:ext cx="0" cy="43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8" name="Line 66"/>
            <p:cNvSpPr>
              <a:spLocks noChangeShapeType="1"/>
            </p:cNvSpPr>
            <p:nvPr/>
          </p:nvSpPr>
          <p:spPr bwMode="auto">
            <a:xfrm>
              <a:off x="2668" y="3158"/>
              <a:ext cx="0" cy="38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59" name="AutoShape 67"/>
            <p:cNvSpPr>
              <a:spLocks noChangeArrowheads="1"/>
            </p:cNvSpPr>
            <p:nvPr/>
          </p:nvSpPr>
          <p:spPr bwMode="auto">
            <a:xfrm rot="-5400000">
              <a:off x="2391" y="3460"/>
              <a:ext cx="288" cy="355"/>
            </a:xfrm>
            <a:prstGeom prst="moon">
              <a:avLst>
                <a:gd name="adj" fmla="val 8333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3860" name="Line 68"/>
            <p:cNvSpPr>
              <a:spLocks noChangeShapeType="1"/>
            </p:cNvSpPr>
            <p:nvPr/>
          </p:nvSpPr>
          <p:spPr bwMode="auto">
            <a:xfrm>
              <a:off x="762" y="3062"/>
              <a:ext cx="0" cy="96"/>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1" name="Line 69"/>
            <p:cNvSpPr>
              <a:spLocks noChangeShapeType="1"/>
            </p:cNvSpPr>
            <p:nvPr/>
          </p:nvSpPr>
          <p:spPr bwMode="auto">
            <a:xfrm>
              <a:off x="762" y="3158"/>
              <a:ext cx="16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2" name="Line 70"/>
            <p:cNvSpPr>
              <a:spLocks noChangeShapeType="1"/>
            </p:cNvSpPr>
            <p:nvPr/>
          </p:nvSpPr>
          <p:spPr bwMode="auto">
            <a:xfrm>
              <a:off x="2668" y="3158"/>
              <a:ext cx="1683"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3" name="Line 71"/>
            <p:cNvSpPr>
              <a:spLocks noChangeShapeType="1"/>
            </p:cNvSpPr>
            <p:nvPr/>
          </p:nvSpPr>
          <p:spPr bwMode="auto">
            <a:xfrm>
              <a:off x="1959" y="3110"/>
              <a:ext cx="531"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4" name="Line 72"/>
            <p:cNvSpPr>
              <a:spLocks noChangeShapeType="1"/>
            </p:cNvSpPr>
            <p:nvPr/>
          </p:nvSpPr>
          <p:spPr bwMode="auto">
            <a:xfrm>
              <a:off x="1959" y="3062"/>
              <a:ext cx="0" cy="4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5" name="Line 73"/>
            <p:cNvSpPr>
              <a:spLocks noChangeShapeType="1"/>
            </p:cNvSpPr>
            <p:nvPr/>
          </p:nvSpPr>
          <p:spPr bwMode="auto">
            <a:xfrm>
              <a:off x="3155" y="3062"/>
              <a:ext cx="0" cy="48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6" name="Line 74"/>
            <p:cNvSpPr>
              <a:spLocks noChangeShapeType="1"/>
            </p:cNvSpPr>
            <p:nvPr/>
          </p:nvSpPr>
          <p:spPr bwMode="auto">
            <a:xfrm>
              <a:off x="4351" y="3062"/>
              <a:ext cx="0" cy="96"/>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7" name="Line 75"/>
            <p:cNvSpPr>
              <a:spLocks noChangeShapeType="1"/>
            </p:cNvSpPr>
            <p:nvPr/>
          </p:nvSpPr>
          <p:spPr bwMode="auto">
            <a:xfrm flipH="1">
              <a:off x="4706" y="3254"/>
              <a:ext cx="0" cy="19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8" name="Line 76"/>
            <p:cNvSpPr>
              <a:spLocks noChangeShapeType="1"/>
            </p:cNvSpPr>
            <p:nvPr/>
          </p:nvSpPr>
          <p:spPr bwMode="auto">
            <a:xfrm flipH="1">
              <a:off x="4528" y="3302"/>
              <a:ext cx="0" cy="14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69" name="Line 77"/>
            <p:cNvSpPr>
              <a:spLocks noChangeShapeType="1"/>
            </p:cNvSpPr>
            <p:nvPr/>
          </p:nvSpPr>
          <p:spPr bwMode="auto">
            <a:xfrm flipH="1">
              <a:off x="4351" y="3350"/>
              <a:ext cx="0" cy="96"/>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0" name="Line 78"/>
            <p:cNvSpPr>
              <a:spLocks noChangeShapeType="1"/>
            </p:cNvSpPr>
            <p:nvPr/>
          </p:nvSpPr>
          <p:spPr bwMode="auto">
            <a:xfrm>
              <a:off x="3687" y="2342"/>
              <a:ext cx="0" cy="912"/>
            </a:xfrm>
            <a:prstGeom prst="line">
              <a:avLst/>
            </a:prstGeom>
            <a:noFill/>
            <a:ln w="28575">
              <a:solidFill>
                <a:srgbClr val="000099"/>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1" name="Line 79"/>
            <p:cNvSpPr>
              <a:spLocks noChangeShapeType="1"/>
            </p:cNvSpPr>
            <p:nvPr/>
          </p:nvSpPr>
          <p:spPr bwMode="auto">
            <a:xfrm>
              <a:off x="3687" y="3254"/>
              <a:ext cx="1019"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2" name="Line 80"/>
            <p:cNvSpPr>
              <a:spLocks noChangeShapeType="1"/>
            </p:cNvSpPr>
            <p:nvPr/>
          </p:nvSpPr>
          <p:spPr bwMode="auto">
            <a:xfrm>
              <a:off x="2978" y="3302"/>
              <a:ext cx="155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3" name="Line 81"/>
            <p:cNvSpPr>
              <a:spLocks noChangeShapeType="1"/>
            </p:cNvSpPr>
            <p:nvPr/>
          </p:nvSpPr>
          <p:spPr bwMode="auto">
            <a:xfrm>
              <a:off x="1781" y="3350"/>
              <a:ext cx="257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4" name="Line 82"/>
            <p:cNvSpPr>
              <a:spLocks noChangeShapeType="1"/>
            </p:cNvSpPr>
            <p:nvPr/>
          </p:nvSpPr>
          <p:spPr bwMode="auto">
            <a:xfrm>
              <a:off x="2490" y="2342"/>
              <a:ext cx="0" cy="480"/>
            </a:xfrm>
            <a:prstGeom prst="line">
              <a:avLst/>
            </a:prstGeom>
            <a:noFill/>
            <a:ln w="28575">
              <a:solidFill>
                <a:srgbClr val="000099"/>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5" name="Line 83"/>
            <p:cNvSpPr>
              <a:spLocks noChangeShapeType="1"/>
            </p:cNvSpPr>
            <p:nvPr/>
          </p:nvSpPr>
          <p:spPr bwMode="auto">
            <a:xfrm flipH="1" flipV="1">
              <a:off x="2490" y="2822"/>
              <a:ext cx="488" cy="48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6" name="Line 84"/>
            <p:cNvSpPr>
              <a:spLocks noChangeShapeType="1"/>
            </p:cNvSpPr>
            <p:nvPr/>
          </p:nvSpPr>
          <p:spPr bwMode="auto">
            <a:xfrm>
              <a:off x="3243" y="3494"/>
              <a:ext cx="1064"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7" name="Line 85"/>
            <p:cNvSpPr>
              <a:spLocks noChangeShapeType="1"/>
            </p:cNvSpPr>
            <p:nvPr/>
          </p:nvSpPr>
          <p:spPr bwMode="auto">
            <a:xfrm>
              <a:off x="3155" y="3542"/>
              <a:ext cx="11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8" name="Line 86"/>
            <p:cNvSpPr>
              <a:spLocks noChangeShapeType="1"/>
            </p:cNvSpPr>
            <p:nvPr/>
          </p:nvSpPr>
          <p:spPr bwMode="auto">
            <a:xfrm>
              <a:off x="3066" y="3590"/>
              <a:ext cx="1329"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79" name="Line 87"/>
            <p:cNvSpPr>
              <a:spLocks noChangeShapeType="1"/>
            </p:cNvSpPr>
            <p:nvPr/>
          </p:nvSpPr>
          <p:spPr bwMode="auto">
            <a:xfrm>
              <a:off x="2978" y="3638"/>
              <a:ext cx="1417"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80" name="AutoShape 88"/>
            <p:cNvSpPr>
              <a:spLocks noChangeArrowheads="1"/>
            </p:cNvSpPr>
            <p:nvPr/>
          </p:nvSpPr>
          <p:spPr bwMode="auto">
            <a:xfrm>
              <a:off x="4263" y="3446"/>
              <a:ext cx="708" cy="240"/>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600 w 21600"/>
                <a:gd name="T13" fmla="*/ 3600 h 21600"/>
                <a:gd name="T14" fmla="*/ 18000 w 21600"/>
                <a:gd name="T15" fmla="*/ 18000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81" name="Line 89"/>
            <p:cNvSpPr>
              <a:spLocks noChangeShapeType="1"/>
            </p:cNvSpPr>
            <p:nvPr/>
          </p:nvSpPr>
          <p:spPr bwMode="auto">
            <a:xfrm>
              <a:off x="3243" y="3158"/>
              <a:ext cx="0" cy="336"/>
            </a:xfrm>
            <a:prstGeom prst="line">
              <a:avLst/>
            </a:prstGeom>
            <a:noFill/>
            <a:ln w="12700">
              <a:solidFill>
                <a:srgbClr val="FF00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82" name="Line 90"/>
            <p:cNvSpPr>
              <a:spLocks noChangeShapeType="1"/>
            </p:cNvSpPr>
            <p:nvPr/>
          </p:nvSpPr>
          <p:spPr bwMode="auto">
            <a:xfrm flipH="1">
              <a:off x="2579" y="3110"/>
              <a:ext cx="576" cy="0"/>
            </a:xfrm>
            <a:prstGeom prst="line">
              <a:avLst/>
            </a:prstGeom>
            <a:noFill/>
            <a:ln w="12700">
              <a:solidFill>
                <a:srgbClr val="FF00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83" name="Line 91"/>
            <p:cNvSpPr>
              <a:spLocks noChangeShapeType="1"/>
            </p:cNvSpPr>
            <p:nvPr/>
          </p:nvSpPr>
          <p:spPr bwMode="auto">
            <a:xfrm flipH="1" flipV="1">
              <a:off x="1294" y="2870"/>
              <a:ext cx="487" cy="48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84" name="Line 92"/>
            <p:cNvSpPr>
              <a:spLocks noChangeShapeType="1"/>
            </p:cNvSpPr>
            <p:nvPr/>
          </p:nvSpPr>
          <p:spPr bwMode="auto">
            <a:xfrm>
              <a:off x="1294" y="2342"/>
              <a:ext cx="0" cy="528"/>
            </a:xfrm>
            <a:prstGeom prst="line">
              <a:avLst/>
            </a:prstGeom>
            <a:noFill/>
            <a:ln w="28575">
              <a:solidFill>
                <a:srgbClr val="000099"/>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85" name="Line 93"/>
            <p:cNvSpPr>
              <a:spLocks noChangeShapeType="1"/>
            </p:cNvSpPr>
            <p:nvPr/>
          </p:nvSpPr>
          <p:spPr bwMode="auto">
            <a:xfrm>
              <a:off x="2490" y="3398"/>
              <a:ext cx="576" cy="0"/>
            </a:xfrm>
            <a:prstGeom prst="line">
              <a:avLst/>
            </a:prstGeom>
            <a:noFill/>
            <a:ln w="12700">
              <a:solidFill>
                <a:srgbClr val="FF00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86" name="Line 94"/>
            <p:cNvSpPr>
              <a:spLocks noChangeShapeType="1"/>
            </p:cNvSpPr>
            <p:nvPr/>
          </p:nvSpPr>
          <p:spPr bwMode="auto">
            <a:xfrm>
              <a:off x="2402" y="3446"/>
              <a:ext cx="576" cy="0"/>
            </a:xfrm>
            <a:prstGeom prst="line">
              <a:avLst/>
            </a:prstGeom>
            <a:noFill/>
            <a:ln w="12700">
              <a:solidFill>
                <a:srgbClr val="FF00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87" name="Line 95"/>
            <p:cNvSpPr>
              <a:spLocks noChangeShapeType="1"/>
            </p:cNvSpPr>
            <p:nvPr/>
          </p:nvSpPr>
          <p:spPr bwMode="auto">
            <a:xfrm>
              <a:off x="3066" y="3398"/>
              <a:ext cx="0" cy="19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88" name="Line 96"/>
            <p:cNvSpPr>
              <a:spLocks noChangeShapeType="1"/>
            </p:cNvSpPr>
            <p:nvPr/>
          </p:nvSpPr>
          <p:spPr bwMode="auto">
            <a:xfrm>
              <a:off x="2978" y="3446"/>
              <a:ext cx="0" cy="19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3889" name="Group 97"/>
            <p:cNvGrpSpPr>
              <a:grpSpLocks/>
            </p:cNvGrpSpPr>
            <p:nvPr/>
          </p:nvGrpSpPr>
          <p:grpSpPr bwMode="auto">
            <a:xfrm>
              <a:off x="4218" y="2054"/>
              <a:ext cx="975" cy="240"/>
              <a:chOff x="4560" y="1968"/>
              <a:chExt cx="1056" cy="240"/>
            </a:xfrm>
          </p:grpSpPr>
          <p:sp>
            <p:nvSpPr>
              <p:cNvPr id="33903" name="Text Box 98"/>
              <p:cNvSpPr txBox="1">
                <a:spLocks noChangeArrowheads="1"/>
              </p:cNvSpPr>
              <p:nvPr/>
            </p:nvSpPr>
            <p:spPr bwMode="auto">
              <a:xfrm>
                <a:off x="4560" y="1968"/>
                <a:ext cx="9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V</a:t>
                </a:r>
              </a:p>
            </p:txBody>
          </p:sp>
          <p:sp>
            <p:nvSpPr>
              <p:cNvPr id="33904" name="Text Box 99"/>
              <p:cNvSpPr txBox="1">
                <a:spLocks noChangeArrowheads="1"/>
              </p:cNvSpPr>
              <p:nvPr/>
            </p:nvSpPr>
            <p:spPr bwMode="auto">
              <a:xfrm>
                <a:off x="4656" y="19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Tag</a:t>
                </a:r>
              </a:p>
            </p:txBody>
          </p:sp>
          <p:sp>
            <p:nvSpPr>
              <p:cNvPr id="33905" name="Text Box 100"/>
              <p:cNvSpPr txBox="1">
                <a:spLocks noChangeArrowheads="1"/>
              </p:cNvSpPr>
              <p:nvPr/>
            </p:nvSpPr>
            <p:spPr bwMode="auto">
              <a:xfrm>
                <a:off x="4944" y="1968"/>
                <a:ext cx="6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Block Data</a:t>
                </a:r>
              </a:p>
            </p:txBody>
          </p:sp>
        </p:grpSp>
        <p:grpSp>
          <p:nvGrpSpPr>
            <p:cNvPr id="33890" name="Group 101"/>
            <p:cNvGrpSpPr>
              <a:grpSpLocks/>
            </p:cNvGrpSpPr>
            <p:nvPr/>
          </p:nvGrpSpPr>
          <p:grpSpPr bwMode="auto">
            <a:xfrm>
              <a:off x="3022" y="2054"/>
              <a:ext cx="975" cy="240"/>
              <a:chOff x="4560" y="1968"/>
              <a:chExt cx="1056" cy="240"/>
            </a:xfrm>
          </p:grpSpPr>
          <p:sp>
            <p:nvSpPr>
              <p:cNvPr id="33900" name="Text Box 102"/>
              <p:cNvSpPr txBox="1">
                <a:spLocks noChangeArrowheads="1"/>
              </p:cNvSpPr>
              <p:nvPr/>
            </p:nvSpPr>
            <p:spPr bwMode="auto">
              <a:xfrm>
                <a:off x="4560" y="1968"/>
                <a:ext cx="9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V</a:t>
                </a:r>
              </a:p>
            </p:txBody>
          </p:sp>
          <p:sp>
            <p:nvSpPr>
              <p:cNvPr id="33901" name="Text Box 103"/>
              <p:cNvSpPr txBox="1">
                <a:spLocks noChangeArrowheads="1"/>
              </p:cNvSpPr>
              <p:nvPr/>
            </p:nvSpPr>
            <p:spPr bwMode="auto">
              <a:xfrm>
                <a:off x="4656" y="19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Tag</a:t>
                </a:r>
              </a:p>
            </p:txBody>
          </p:sp>
          <p:sp>
            <p:nvSpPr>
              <p:cNvPr id="33902" name="Text Box 104"/>
              <p:cNvSpPr txBox="1">
                <a:spLocks noChangeArrowheads="1"/>
              </p:cNvSpPr>
              <p:nvPr/>
            </p:nvSpPr>
            <p:spPr bwMode="auto">
              <a:xfrm>
                <a:off x="4944" y="1968"/>
                <a:ext cx="6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Block Data</a:t>
                </a:r>
              </a:p>
            </p:txBody>
          </p:sp>
        </p:grpSp>
        <p:grpSp>
          <p:nvGrpSpPr>
            <p:cNvPr id="33891" name="Group 105"/>
            <p:cNvGrpSpPr>
              <a:grpSpLocks/>
            </p:cNvGrpSpPr>
            <p:nvPr/>
          </p:nvGrpSpPr>
          <p:grpSpPr bwMode="auto">
            <a:xfrm>
              <a:off x="1826" y="2054"/>
              <a:ext cx="974" cy="240"/>
              <a:chOff x="4560" y="1968"/>
              <a:chExt cx="1056" cy="240"/>
            </a:xfrm>
          </p:grpSpPr>
          <p:sp>
            <p:nvSpPr>
              <p:cNvPr id="33897" name="Text Box 106"/>
              <p:cNvSpPr txBox="1">
                <a:spLocks noChangeArrowheads="1"/>
              </p:cNvSpPr>
              <p:nvPr/>
            </p:nvSpPr>
            <p:spPr bwMode="auto">
              <a:xfrm>
                <a:off x="4560" y="1968"/>
                <a:ext cx="9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V</a:t>
                </a:r>
              </a:p>
            </p:txBody>
          </p:sp>
          <p:sp>
            <p:nvSpPr>
              <p:cNvPr id="33898" name="Text Box 107"/>
              <p:cNvSpPr txBox="1">
                <a:spLocks noChangeArrowheads="1"/>
              </p:cNvSpPr>
              <p:nvPr/>
            </p:nvSpPr>
            <p:spPr bwMode="auto">
              <a:xfrm>
                <a:off x="4656" y="19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Tag</a:t>
                </a:r>
              </a:p>
            </p:txBody>
          </p:sp>
          <p:sp>
            <p:nvSpPr>
              <p:cNvPr id="33899" name="Text Box 108"/>
              <p:cNvSpPr txBox="1">
                <a:spLocks noChangeArrowheads="1"/>
              </p:cNvSpPr>
              <p:nvPr/>
            </p:nvSpPr>
            <p:spPr bwMode="auto">
              <a:xfrm>
                <a:off x="4944" y="1968"/>
                <a:ext cx="6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Block Data</a:t>
                </a:r>
              </a:p>
            </p:txBody>
          </p:sp>
        </p:grpSp>
        <p:grpSp>
          <p:nvGrpSpPr>
            <p:cNvPr id="33892" name="Group 109"/>
            <p:cNvGrpSpPr>
              <a:grpSpLocks/>
            </p:cNvGrpSpPr>
            <p:nvPr/>
          </p:nvGrpSpPr>
          <p:grpSpPr bwMode="auto">
            <a:xfrm>
              <a:off x="629" y="2054"/>
              <a:ext cx="975" cy="240"/>
              <a:chOff x="4560" y="1968"/>
              <a:chExt cx="1056" cy="240"/>
            </a:xfrm>
          </p:grpSpPr>
          <p:sp>
            <p:nvSpPr>
              <p:cNvPr id="33894" name="Text Box 110"/>
              <p:cNvSpPr txBox="1">
                <a:spLocks noChangeArrowheads="1"/>
              </p:cNvSpPr>
              <p:nvPr/>
            </p:nvSpPr>
            <p:spPr bwMode="auto">
              <a:xfrm>
                <a:off x="4560" y="1968"/>
                <a:ext cx="9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V</a:t>
                </a:r>
              </a:p>
            </p:txBody>
          </p:sp>
          <p:sp>
            <p:nvSpPr>
              <p:cNvPr id="33895" name="Text Box 111"/>
              <p:cNvSpPr txBox="1">
                <a:spLocks noChangeArrowheads="1"/>
              </p:cNvSpPr>
              <p:nvPr/>
            </p:nvSpPr>
            <p:spPr bwMode="auto">
              <a:xfrm>
                <a:off x="4656" y="19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Tag</a:t>
                </a:r>
              </a:p>
            </p:txBody>
          </p:sp>
          <p:sp>
            <p:nvSpPr>
              <p:cNvPr id="33896" name="Text Box 112"/>
              <p:cNvSpPr txBox="1">
                <a:spLocks noChangeArrowheads="1"/>
              </p:cNvSpPr>
              <p:nvPr/>
            </p:nvSpPr>
            <p:spPr bwMode="auto">
              <a:xfrm>
                <a:off x="4944" y="1968"/>
                <a:ext cx="6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t>Block Data</a:t>
                </a:r>
              </a:p>
            </p:txBody>
          </p:sp>
        </p:grpSp>
        <p:sp>
          <p:nvSpPr>
            <p:cNvPr id="33893" name="Text Box 113"/>
            <p:cNvSpPr txBox="1">
              <a:spLocks noChangeArrowheads="1"/>
            </p:cNvSpPr>
            <p:nvPr/>
          </p:nvSpPr>
          <p:spPr bwMode="auto">
            <a:xfrm>
              <a:off x="4288" y="3456"/>
              <a:ext cx="66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mux</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Set-Associative Cache</a:t>
            </a:r>
          </a:p>
        </p:txBody>
      </p:sp>
      <p:sp>
        <p:nvSpPr>
          <p:cNvPr id="34819" name="Rectangle 3"/>
          <p:cNvSpPr>
            <a:spLocks noGrp="1" noChangeArrowheads="1"/>
          </p:cNvSpPr>
          <p:nvPr>
            <p:ph type="body" idx="1"/>
          </p:nvPr>
        </p:nvSpPr>
        <p:spPr>
          <a:xfrm>
            <a:off x="515938" y="872716"/>
            <a:ext cx="8874125" cy="5652628"/>
          </a:xfrm>
        </p:spPr>
        <p:txBody>
          <a:bodyPr lIns="0" rIns="0"/>
          <a:lstStyle/>
          <a:p>
            <a:pPr eaLnBrk="1" hangingPunct="1">
              <a:lnSpc>
                <a:spcPct val="114000"/>
              </a:lnSpc>
              <a:spcBef>
                <a:spcPct val="50000"/>
              </a:spcBef>
            </a:pPr>
            <a:r>
              <a:rPr lang="en-US" altLang="en-US" dirty="0" smtClean="0"/>
              <a:t>A </a:t>
            </a:r>
            <a:r>
              <a:rPr lang="en-US" altLang="en-US" b="1" dirty="0" smtClean="0">
                <a:solidFill>
                  <a:srgbClr val="FF0000"/>
                </a:solidFill>
              </a:rPr>
              <a:t>set</a:t>
            </a:r>
            <a:r>
              <a:rPr lang="en-US" altLang="en-US" dirty="0" smtClean="0"/>
              <a:t> is a group of blocks that can be indexed</a:t>
            </a:r>
          </a:p>
          <a:p>
            <a:pPr eaLnBrk="1" hangingPunct="1">
              <a:lnSpc>
                <a:spcPct val="114000"/>
              </a:lnSpc>
              <a:spcBef>
                <a:spcPct val="50000"/>
              </a:spcBef>
            </a:pPr>
            <a:r>
              <a:rPr lang="en-US" altLang="en-US" dirty="0" smtClean="0"/>
              <a:t>A block is first mapped onto a set</a:t>
            </a:r>
          </a:p>
          <a:p>
            <a:pPr lvl="1" eaLnBrk="1" hangingPunct="1">
              <a:lnSpc>
                <a:spcPct val="114000"/>
              </a:lnSpc>
              <a:spcBef>
                <a:spcPct val="50000"/>
              </a:spcBef>
            </a:pPr>
            <a:r>
              <a:rPr lang="en-US" altLang="en-US" i="1" dirty="0" smtClean="0">
                <a:solidFill>
                  <a:srgbClr val="0000CC"/>
                </a:solidFill>
              </a:rPr>
              <a:t>Set index</a:t>
            </a:r>
            <a:r>
              <a:rPr lang="en-US" altLang="en-US" dirty="0" smtClean="0">
                <a:solidFill>
                  <a:srgbClr val="0000CC"/>
                </a:solidFill>
              </a:rPr>
              <a:t> = </a:t>
            </a:r>
            <a:r>
              <a:rPr lang="en-US" altLang="en-US" i="1" dirty="0" smtClean="0">
                <a:solidFill>
                  <a:srgbClr val="0000CC"/>
                </a:solidFill>
              </a:rPr>
              <a:t>Block address</a:t>
            </a:r>
            <a:r>
              <a:rPr lang="en-US" altLang="en-US" dirty="0" smtClean="0">
                <a:solidFill>
                  <a:srgbClr val="0000CC"/>
                </a:solidFill>
              </a:rPr>
              <a:t> </a:t>
            </a:r>
            <a:r>
              <a:rPr lang="en-US" altLang="en-US" b="1" dirty="0" smtClean="0">
                <a:solidFill>
                  <a:srgbClr val="0000CC"/>
                </a:solidFill>
              </a:rPr>
              <a:t>mod</a:t>
            </a:r>
            <a:r>
              <a:rPr lang="en-US" altLang="en-US" dirty="0" smtClean="0">
                <a:solidFill>
                  <a:srgbClr val="0000CC"/>
                </a:solidFill>
              </a:rPr>
              <a:t> </a:t>
            </a:r>
            <a:r>
              <a:rPr lang="en-US" altLang="en-US" i="1" dirty="0" smtClean="0">
                <a:solidFill>
                  <a:srgbClr val="0000CC"/>
                </a:solidFill>
              </a:rPr>
              <a:t>Number of sets in cache</a:t>
            </a:r>
          </a:p>
          <a:p>
            <a:pPr eaLnBrk="1" hangingPunct="1">
              <a:lnSpc>
                <a:spcPct val="114000"/>
              </a:lnSpc>
              <a:spcBef>
                <a:spcPct val="50000"/>
              </a:spcBef>
            </a:pPr>
            <a:r>
              <a:rPr lang="en-US" altLang="en-US" dirty="0" smtClean="0"/>
              <a:t>If there are </a:t>
            </a:r>
            <a:r>
              <a:rPr lang="en-US" altLang="en-US" i="1" dirty="0" smtClean="0"/>
              <a:t>m</a:t>
            </a:r>
            <a:r>
              <a:rPr lang="en-US" altLang="en-US" dirty="0" smtClean="0"/>
              <a:t> blocks in a set </a:t>
            </a:r>
            <a:r>
              <a:rPr lang="en-US" altLang="en-US" dirty="0" smtClean="0">
                <a:solidFill>
                  <a:srgbClr val="FF0000"/>
                </a:solidFill>
              </a:rPr>
              <a:t>(</a:t>
            </a:r>
            <a:r>
              <a:rPr lang="en-US" altLang="en-US" i="1" dirty="0" smtClean="0">
                <a:solidFill>
                  <a:srgbClr val="FF0000"/>
                </a:solidFill>
              </a:rPr>
              <a:t>m</a:t>
            </a:r>
            <a:r>
              <a:rPr lang="en-US" altLang="en-US" dirty="0" smtClean="0">
                <a:solidFill>
                  <a:srgbClr val="FF0000"/>
                </a:solidFill>
              </a:rPr>
              <a:t>-way set associative)</a:t>
            </a:r>
            <a:r>
              <a:rPr lang="en-US" altLang="en-US" dirty="0" smtClean="0"/>
              <a:t> then</a:t>
            </a:r>
          </a:p>
          <a:p>
            <a:pPr lvl="1" eaLnBrk="1" hangingPunct="1">
              <a:lnSpc>
                <a:spcPct val="114000"/>
              </a:lnSpc>
              <a:spcBef>
                <a:spcPct val="50000"/>
              </a:spcBef>
            </a:pPr>
            <a:r>
              <a:rPr lang="en-US" altLang="en-US" i="1" dirty="0" smtClean="0"/>
              <a:t>m</a:t>
            </a:r>
            <a:r>
              <a:rPr lang="en-US" altLang="en-US" dirty="0" smtClean="0"/>
              <a:t> tags are checked in parallel using </a:t>
            </a:r>
            <a:r>
              <a:rPr lang="en-US" altLang="en-US" i="1" dirty="0" smtClean="0"/>
              <a:t>m</a:t>
            </a:r>
            <a:r>
              <a:rPr lang="en-US" altLang="en-US" dirty="0" smtClean="0"/>
              <a:t> comparators</a:t>
            </a:r>
            <a:endParaRPr lang="en-US" altLang="en-US" dirty="0" smtClean="0">
              <a:solidFill>
                <a:srgbClr val="CC0000"/>
              </a:solidFill>
            </a:endParaRPr>
          </a:p>
          <a:p>
            <a:pPr eaLnBrk="1" hangingPunct="1">
              <a:lnSpc>
                <a:spcPct val="114000"/>
              </a:lnSpc>
              <a:spcBef>
                <a:spcPct val="50000"/>
              </a:spcBef>
            </a:pPr>
            <a:r>
              <a:rPr lang="en-US" altLang="en-US" dirty="0" smtClean="0"/>
              <a:t>If 2</a:t>
            </a:r>
            <a:r>
              <a:rPr lang="en-US" altLang="en-US" i="1" baseline="30000" dirty="0" smtClean="0"/>
              <a:t>n</a:t>
            </a:r>
            <a:r>
              <a:rPr lang="en-US" altLang="en-US" dirty="0" smtClean="0"/>
              <a:t> sets exist then </a:t>
            </a:r>
            <a:r>
              <a:rPr lang="en-US" altLang="en-US" b="1" dirty="0" smtClean="0">
                <a:solidFill>
                  <a:srgbClr val="FF0000"/>
                </a:solidFill>
              </a:rPr>
              <a:t>set index</a:t>
            </a:r>
            <a:r>
              <a:rPr lang="en-US" altLang="en-US" b="1" dirty="0" smtClean="0"/>
              <a:t> </a:t>
            </a:r>
            <a:r>
              <a:rPr lang="en-US" altLang="en-US" dirty="0" smtClean="0"/>
              <a:t>consists of </a:t>
            </a:r>
            <a:r>
              <a:rPr lang="en-US" altLang="en-US" i="1" dirty="0" smtClean="0"/>
              <a:t>n</a:t>
            </a:r>
            <a:r>
              <a:rPr lang="en-US" altLang="en-US" dirty="0" smtClean="0"/>
              <a:t> bits</a:t>
            </a:r>
          </a:p>
          <a:p>
            <a:pPr eaLnBrk="1" hangingPunct="1">
              <a:lnSpc>
                <a:spcPct val="114000"/>
              </a:lnSpc>
              <a:spcBef>
                <a:spcPct val="50000"/>
              </a:spcBef>
            </a:pPr>
            <a:r>
              <a:rPr lang="en-US" altLang="en-US" dirty="0" smtClean="0"/>
              <a:t>Cache data size = </a:t>
            </a:r>
            <a:r>
              <a:rPr lang="en-US" altLang="en-US" i="1" dirty="0" smtClean="0"/>
              <a:t>m</a:t>
            </a:r>
            <a:r>
              <a:rPr lang="en-US" altLang="en-US" dirty="0" smtClean="0"/>
              <a:t> </a:t>
            </a:r>
            <a:r>
              <a:rPr lang="en-US" altLang="en-US" dirty="0" smtClean="0">
                <a:sym typeface="Symbol" pitchFamily="18" charset="2"/>
              </a:rPr>
              <a:t></a:t>
            </a:r>
            <a:r>
              <a:rPr lang="en-US" altLang="en-US" dirty="0" smtClean="0"/>
              <a:t> 2</a:t>
            </a:r>
            <a:r>
              <a:rPr lang="en-US" altLang="en-US" i="1" baseline="30000" dirty="0" smtClean="0"/>
              <a:t>n</a:t>
            </a:r>
            <a:r>
              <a:rPr lang="en-US" altLang="en-US" baseline="30000" dirty="0" smtClean="0"/>
              <a:t>+</a:t>
            </a:r>
            <a:r>
              <a:rPr lang="en-US" altLang="en-US" i="1" baseline="30000" dirty="0" smtClean="0"/>
              <a:t>b</a:t>
            </a:r>
            <a:r>
              <a:rPr lang="en-US" altLang="en-US" dirty="0" smtClean="0"/>
              <a:t> bytes (with 2</a:t>
            </a:r>
            <a:r>
              <a:rPr lang="en-US" altLang="en-US" i="1" baseline="30000" dirty="0" smtClean="0"/>
              <a:t>b</a:t>
            </a:r>
            <a:r>
              <a:rPr lang="en-US" altLang="en-US" dirty="0" smtClean="0"/>
              <a:t> bytes per block)</a:t>
            </a:r>
          </a:p>
          <a:p>
            <a:pPr lvl="1" eaLnBrk="1" hangingPunct="1">
              <a:lnSpc>
                <a:spcPct val="114000"/>
              </a:lnSpc>
              <a:spcBef>
                <a:spcPct val="50000"/>
              </a:spcBef>
            </a:pPr>
            <a:r>
              <a:rPr lang="en-US" altLang="en-US" dirty="0" smtClean="0"/>
              <a:t>Without counting tags and valid bits</a:t>
            </a:r>
          </a:p>
          <a:p>
            <a:pPr eaLnBrk="1" hangingPunct="1">
              <a:lnSpc>
                <a:spcPct val="114000"/>
              </a:lnSpc>
              <a:spcBef>
                <a:spcPct val="50000"/>
              </a:spcBef>
            </a:pPr>
            <a:r>
              <a:rPr lang="en-US" altLang="en-US" dirty="0" smtClean="0"/>
              <a:t>A direct-mapped cache has one block per set (</a:t>
            </a:r>
            <a:r>
              <a:rPr lang="en-US" altLang="en-US" i="1" dirty="0" smtClean="0"/>
              <a:t>m</a:t>
            </a:r>
            <a:r>
              <a:rPr lang="en-US" altLang="en-US" dirty="0" smtClean="0"/>
              <a:t> = 1)</a:t>
            </a:r>
          </a:p>
          <a:p>
            <a:pPr eaLnBrk="1" hangingPunct="1">
              <a:lnSpc>
                <a:spcPct val="114000"/>
              </a:lnSpc>
              <a:spcBef>
                <a:spcPct val="50000"/>
              </a:spcBef>
            </a:pPr>
            <a:r>
              <a:rPr lang="en-US" altLang="en-US" dirty="0" smtClean="0"/>
              <a:t>A fully-associative cache has one set (2</a:t>
            </a:r>
            <a:r>
              <a:rPr lang="en-US" altLang="en-US" i="1" baseline="30000" dirty="0" smtClean="0"/>
              <a:t>n</a:t>
            </a:r>
            <a:r>
              <a:rPr lang="en-US" altLang="en-US" dirty="0" smtClean="0"/>
              <a:t> = 1 or </a:t>
            </a:r>
            <a:r>
              <a:rPr lang="en-US" altLang="en-US" i="1" dirty="0" smtClean="0"/>
              <a:t>n</a:t>
            </a:r>
            <a:r>
              <a:rPr lang="en-US" altLang="en-US" dirty="0" smtClean="0"/>
              <a:t> = 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Set-Associative Cache Diagram</a:t>
            </a:r>
          </a:p>
        </p:txBody>
      </p:sp>
      <p:sp>
        <p:nvSpPr>
          <p:cNvPr id="35843" name="Text Box 145"/>
          <p:cNvSpPr txBox="1">
            <a:spLocks noChangeArrowheads="1"/>
          </p:cNvSpPr>
          <p:nvPr/>
        </p:nvSpPr>
        <p:spPr bwMode="auto">
          <a:xfrm>
            <a:off x="694797" y="5716588"/>
            <a:ext cx="3038872" cy="4572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2000"/>
              <a:t>m-way set-associative</a:t>
            </a:r>
          </a:p>
        </p:txBody>
      </p:sp>
      <p:grpSp>
        <p:nvGrpSpPr>
          <p:cNvPr id="35844" name="Group 148"/>
          <p:cNvGrpSpPr>
            <a:grpSpLocks/>
          </p:cNvGrpSpPr>
          <p:nvPr/>
        </p:nvGrpSpPr>
        <p:grpSpPr bwMode="auto">
          <a:xfrm>
            <a:off x="839259" y="1265238"/>
            <a:ext cx="7923081" cy="5043487"/>
            <a:chOff x="488" y="797"/>
            <a:chExt cx="4607" cy="3177"/>
          </a:xfrm>
        </p:grpSpPr>
        <p:sp>
          <p:nvSpPr>
            <p:cNvPr id="35845" name="Rectangle 5"/>
            <p:cNvSpPr>
              <a:spLocks noChangeArrowheads="1"/>
            </p:cNvSpPr>
            <p:nvPr/>
          </p:nvSpPr>
          <p:spPr bwMode="auto">
            <a:xfrm>
              <a:off x="4209" y="1421"/>
              <a:ext cx="886" cy="11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46" name="Line 6"/>
            <p:cNvSpPr>
              <a:spLocks noChangeShapeType="1"/>
            </p:cNvSpPr>
            <p:nvPr/>
          </p:nvSpPr>
          <p:spPr bwMode="auto">
            <a:xfrm>
              <a:off x="4209" y="1613"/>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47" name="Line 7"/>
            <p:cNvSpPr>
              <a:spLocks noChangeShapeType="1"/>
            </p:cNvSpPr>
            <p:nvPr/>
          </p:nvSpPr>
          <p:spPr bwMode="auto">
            <a:xfrm>
              <a:off x="4209" y="1805"/>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48" name="Line 8"/>
            <p:cNvSpPr>
              <a:spLocks noChangeShapeType="1"/>
            </p:cNvSpPr>
            <p:nvPr/>
          </p:nvSpPr>
          <p:spPr bwMode="auto">
            <a:xfrm>
              <a:off x="4209" y="2381"/>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49" name="Rectangle 9"/>
            <p:cNvSpPr>
              <a:spLocks noChangeArrowheads="1"/>
            </p:cNvSpPr>
            <p:nvPr/>
          </p:nvSpPr>
          <p:spPr bwMode="auto">
            <a:xfrm>
              <a:off x="4563" y="1997"/>
              <a:ext cx="532"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50" name="Line 10"/>
            <p:cNvSpPr>
              <a:spLocks noChangeShapeType="1"/>
            </p:cNvSpPr>
            <p:nvPr/>
          </p:nvSpPr>
          <p:spPr bwMode="auto">
            <a:xfrm>
              <a:off x="4298" y="142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1" name="Line 11"/>
            <p:cNvSpPr>
              <a:spLocks noChangeShapeType="1"/>
            </p:cNvSpPr>
            <p:nvPr/>
          </p:nvSpPr>
          <p:spPr bwMode="auto">
            <a:xfrm>
              <a:off x="4563" y="142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2" name="Rectangle 12"/>
            <p:cNvSpPr>
              <a:spLocks noChangeArrowheads="1"/>
            </p:cNvSpPr>
            <p:nvPr/>
          </p:nvSpPr>
          <p:spPr bwMode="auto">
            <a:xfrm>
              <a:off x="4298" y="1997"/>
              <a:ext cx="265"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53" name="Rectangle 13"/>
            <p:cNvSpPr>
              <a:spLocks noChangeArrowheads="1"/>
            </p:cNvSpPr>
            <p:nvPr/>
          </p:nvSpPr>
          <p:spPr bwMode="auto">
            <a:xfrm>
              <a:off x="4209" y="1997"/>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54" name="Text Box 14"/>
            <p:cNvSpPr txBox="1">
              <a:spLocks noChangeArrowheads="1"/>
            </p:cNvSpPr>
            <p:nvPr/>
          </p:nvSpPr>
          <p:spPr bwMode="auto">
            <a:xfrm>
              <a:off x="4209" y="1229"/>
              <a:ext cx="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V</a:t>
              </a:r>
            </a:p>
          </p:txBody>
        </p:sp>
        <p:sp>
          <p:nvSpPr>
            <p:cNvPr id="35855" name="Text Box 15"/>
            <p:cNvSpPr txBox="1">
              <a:spLocks noChangeArrowheads="1"/>
            </p:cNvSpPr>
            <p:nvPr/>
          </p:nvSpPr>
          <p:spPr bwMode="auto">
            <a:xfrm>
              <a:off x="4298" y="1229"/>
              <a:ext cx="2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5856" name="Text Box 16"/>
            <p:cNvSpPr txBox="1">
              <a:spLocks noChangeArrowheads="1"/>
            </p:cNvSpPr>
            <p:nvPr/>
          </p:nvSpPr>
          <p:spPr bwMode="auto">
            <a:xfrm>
              <a:off x="4563" y="1229"/>
              <a:ext cx="5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Block Data</a:t>
              </a:r>
            </a:p>
          </p:txBody>
        </p:sp>
        <p:sp>
          <p:nvSpPr>
            <p:cNvPr id="35857" name="Rectangle 18"/>
            <p:cNvSpPr>
              <a:spLocks noChangeArrowheads="1"/>
            </p:cNvSpPr>
            <p:nvPr/>
          </p:nvSpPr>
          <p:spPr bwMode="auto">
            <a:xfrm>
              <a:off x="3013" y="1421"/>
              <a:ext cx="886" cy="11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58" name="Line 19"/>
            <p:cNvSpPr>
              <a:spLocks noChangeShapeType="1"/>
            </p:cNvSpPr>
            <p:nvPr/>
          </p:nvSpPr>
          <p:spPr bwMode="auto">
            <a:xfrm>
              <a:off x="3013" y="1613"/>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59" name="Line 20"/>
            <p:cNvSpPr>
              <a:spLocks noChangeShapeType="1"/>
            </p:cNvSpPr>
            <p:nvPr/>
          </p:nvSpPr>
          <p:spPr bwMode="auto">
            <a:xfrm>
              <a:off x="3013" y="1805"/>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60" name="Line 21"/>
            <p:cNvSpPr>
              <a:spLocks noChangeShapeType="1"/>
            </p:cNvSpPr>
            <p:nvPr/>
          </p:nvSpPr>
          <p:spPr bwMode="auto">
            <a:xfrm>
              <a:off x="3013" y="2381"/>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61" name="Rectangle 22"/>
            <p:cNvSpPr>
              <a:spLocks noChangeArrowheads="1"/>
            </p:cNvSpPr>
            <p:nvPr/>
          </p:nvSpPr>
          <p:spPr bwMode="auto">
            <a:xfrm>
              <a:off x="3367" y="1997"/>
              <a:ext cx="532"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62" name="Line 23"/>
            <p:cNvSpPr>
              <a:spLocks noChangeShapeType="1"/>
            </p:cNvSpPr>
            <p:nvPr/>
          </p:nvSpPr>
          <p:spPr bwMode="auto">
            <a:xfrm>
              <a:off x="3102" y="142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63" name="Line 24"/>
            <p:cNvSpPr>
              <a:spLocks noChangeShapeType="1"/>
            </p:cNvSpPr>
            <p:nvPr/>
          </p:nvSpPr>
          <p:spPr bwMode="auto">
            <a:xfrm>
              <a:off x="3367" y="142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64" name="Rectangle 25"/>
            <p:cNvSpPr>
              <a:spLocks noChangeArrowheads="1"/>
            </p:cNvSpPr>
            <p:nvPr/>
          </p:nvSpPr>
          <p:spPr bwMode="auto">
            <a:xfrm>
              <a:off x="3102" y="1997"/>
              <a:ext cx="265"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65" name="Rectangle 26"/>
            <p:cNvSpPr>
              <a:spLocks noChangeArrowheads="1"/>
            </p:cNvSpPr>
            <p:nvPr/>
          </p:nvSpPr>
          <p:spPr bwMode="auto">
            <a:xfrm>
              <a:off x="3013" y="1997"/>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66" name="Text Box 27"/>
            <p:cNvSpPr txBox="1">
              <a:spLocks noChangeArrowheads="1"/>
            </p:cNvSpPr>
            <p:nvPr/>
          </p:nvSpPr>
          <p:spPr bwMode="auto">
            <a:xfrm>
              <a:off x="3013" y="1229"/>
              <a:ext cx="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V</a:t>
              </a:r>
            </a:p>
          </p:txBody>
        </p:sp>
        <p:sp>
          <p:nvSpPr>
            <p:cNvPr id="35867" name="Text Box 28"/>
            <p:cNvSpPr txBox="1">
              <a:spLocks noChangeArrowheads="1"/>
            </p:cNvSpPr>
            <p:nvPr/>
          </p:nvSpPr>
          <p:spPr bwMode="auto">
            <a:xfrm>
              <a:off x="3102" y="1229"/>
              <a:ext cx="2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5868" name="Text Box 29"/>
            <p:cNvSpPr txBox="1">
              <a:spLocks noChangeArrowheads="1"/>
            </p:cNvSpPr>
            <p:nvPr/>
          </p:nvSpPr>
          <p:spPr bwMode="auto">
            <a:xfrm>
              <a:off x="3367" y="1229"/>
              <a:ext cx="5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Block Data</a:t>
              </a:r>
            </a:p>
          </p:txBody>
        </p:sp>
        <p:sp>
          <p:nvSpPr>
            <p:cNvPr id="35869" name="Rectangle 31"/>
            <p:cNvSpPr>
              <a:spLocks noChangeArrowheads="1"/>
            </p:cNvSpPr>
            <p:nvPr/>
          </p:nvSpPr>
          <p:spPr bwMode="auto">
            <a:xfrm>
              <a:off x="1817" y="1421"/>
              <a:ext cx="886" cy="11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70" name="Line 32"/>
            <p:cNvSpPr>
              <a:spLocks noChangeShapeType="1"/>
            </p:cNvSpPr>
            <p:nvPr/>
          </p:nvSpPr>
          <p:spPr bwMode="auto">
            <a:xfrm>
              <a:off x="1817" y="1613"/>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71" name="Line 33"/>
            <p:cNvSpPr>
              <a:spLocks noChangeShapeType="1"/>
            </p:cNvSpPr>
            <p:nvPr/>
          </p:nvSpPr>
          <p:spPr bwMode="auto">
            <a:xfrm>
              <a:off x="1817" y="1805"/>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72" name="Line 34"/>
            <p:cNvSpPr>
              <a:spLocks noChangeShapeType="1"/>
            </p:cNvSpPr>
            <p:nvPr/>
          </p:nvSpPr>
          <p:spPr bwMode="auto">
            <a:xfrm>
              <a:off x="1817" y="2381"/>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73" name="Rectangle 35"/>
            <p:cNvSpPr>
              <a:spLocks noChangeArrowheads="1"/>
            </p:cNvSpPr>
            <p:nvPr/>
          </p:nvSpPr>
          <p:spPr bwMode="auto">
            <a:xfrm>
              <a:off x="2171" y="1997"/>
              <a:ext cx="532"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74" name="Line 36"/>
            <p:cNvSpPr>
              <a:spLocks noChangeShapeType="1"/>
            </p:cNvSpPr>
            <p:nvPr/>
          </p:nvSpPr>
          <p:spPr bwMode="auto">
            <a:xfrm>
              <a:off x="1906" y="142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75" name="Line 37"/>
            <p:cNvSpPr>
              <a:spLocks noChangeShapeType="1"/>
            </p:cNvSpPr>
            <p:nvPr/>
          </p:nvSpPr>
          <p:spPr bwMode="auto">
            <a:xfrm>
              <a:off x="2171" y="142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76" name="Rectangle 38"/>
            <p:cNvSpPr>
              <a:spLocks noChangeArrowheads="1"/>
            </p:cNvSpPr>
            <p:nvPr/>
          </p:nvSpPr>
          <p:spPr bwMode="auto">
            <a:xfrm>
              <a:off x="1906" y="1997"/>
              <a:ext cx="265"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77" name="Rectangle 39"/>
            <p:cNvSpPr>
              <a:spLocks noChangeArrowheads="1"/>
            </p:cNvSpPr>
            <p:nvPr/>
          </p:nvSpPr>
          <p:spPr bwMode="auto">
            <a:xfrm>
              <a:off x="1817" y="1997"/>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78" name="Text Box 40"/>
            <p:cNvSpPr txBox="1">
              <a:spLocks noChangeArrowheads="1"/>
            </p:cNvSpPr>
            <p:nvPr/>
          </p:nvSpPr>
          <p:spPr bwMode="auto">
            <a:xfrm>
              <a:off x="1817" y="1229"/>
              <a:ext cx="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V</a:t>
              </a:r>
            </a:p>
          </p:txBody>
        </p:sp>
        <p:sp>
          <p:nvSpPr>
            <p:cNvPr id="35879" name="Text Box 41"/>
            <p:cNvSpPr txBox="1">
              <a:spLocks noChangeArrowheads="1"/>
            </p:cNvSpPr>
            <p:nvPr/>
          </p:nvSpPr>
          <p:spPr bwMode="auto">
            <a:xfrm>
              <a:off x="1906" y="1229"/>
              <a:ext cx="2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5880" name="Text Box 42"/>
            <p:cNvSpPr txBox="1">
              <a:spLocks noChangeArrowheads="1"/>
            </p:cNvSpPr>
            <p:nvPr/>
          </p:nvSpPr>
          <p:spPr bwMode="auto">
            <a:xfrm>
              <a:off x="2171" y="1229"/>
              <a:ext cx="5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Block Data</a:t>
              </a:r>
            </a:p>
          </p:txBody>
        </p:sp>
        <p:sp>
          <p:nvSpPr>
            <p:cNvPr id="35881" name="Rectangle 44"/>
            <p:cNvSpPr>
              <a:spLocks noChangeArrowheads="1"/>
            </p:cNvSpPr>
            <p:nvPr/>
          </p:nvSpPr>
          <p:spPr bwMode="auto">
            <a:xfrm>
              <a:off x="621" y="1421"/>
              <a:ext cx="886" cy="11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82" name="Line 45"/>
            <p:cNvSpPr>
              <a:spLocks noChangeShapeType="1"/>
            </p:cNvSpPr>
            <p:nvPr/>
          </p:nvSpPr>
          <p:spPr bwMode="auto">
            <a:xfrm>
              <a:off x="621" y="1613"/>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83" name="Line 46"/>
            <p:cNvSpPr>
              <a:spLocks noChangeShapeType="1"/>
            </p:cNvSpPr>
            <p:nvPr/>
          </p:nvSpPr>
          <p:spPr bwMode="auto">
            <a:xfrm>
              <a:off x="621" y="1805"/>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84" name="Line 47"/>
            <p:cNvSpPr>
              <a:spLocks noChangeShapeType="1"/>
            </p:cNvSpPr>
            <p:nvPr/>
          </p:nvSpPr>
          <p:spPr bwMode="auto">
            <a:xfrm>
              <a:off x="621" y="2381"/>
              <a:ext cx="8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85" name="Rectangle 48"/>
            <p:cNvSpPr>
              <a:spLocks noChangeArrowheads="1"/>
            </p:cNvSpPr>
            <p:nvPr/>
          </p:nvSpPr>
          <p:spPr bwMode="auto">
            <a:xfrm>
              <a:off x="975" y="1997"/>
              <a:ext cx="532"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86" name="Line 49"/>
            <p:cNvSpPr>
              <a:spLocks noChangeShapeType="1"/>
            </p:cNvSpPr>
            <p:nvPr/>
          </p:nvSpPr>
          <p:spPr bwMode="auto">
            <a:xfrm>
              <a:off x="710" y="142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87" name="Line 50"/>
            <p:cNvSpPr>
              <a:spLocks noChangeShapeType="1"/>
            </p:cNvSpPr>
            <p:nvPr/>
          </p:nvSpPr>
          <p:spPr bwMode="auto">
            <a:xfrm>
              <a:off x="975" y="1421"/>
              <a:ext cx="0" cy="1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88" name="Rectangle 51"/>
            <p:cNvSpPr>
              <a:spLocks noChangeArrowheads="1"/>
            </p:cNvSpPr>
            <p:nvPr/>
          </p:nvSpPr>
          <p:spPr bwMode="auto">
            <a:xfrm>
              <a:off x="710" y="1997"/>
              <a:ext cx="265"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89" name="Rectangle 52"/>
            <p:cNvSpPr>
              <a:spLocks noChangeArrowheads="1"/>
            </p:cNvSpPr>
            <p:nvPr/>
          </p:nvSpPr>
          <p:spPr bwMode="auto">
            <a:xfrm>
              <a:off x="621" y="1997"/>
              <a:ext cx="89" cy="192"/>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890" name="Text Box 53"/>
            <p:cNvSpPr txBox="1">
              <a:spLocks noChangeArrowheads="1"/>
            </p:cNvSpPr>
            <p:nvPr/>
          </p:nvSpPr>
          <p:spPr bwMode="auto">
            <a:xfrm>
              <a:off x="621" y="1229"/>
              <a:ext cx="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V</a:t>
              </a:r>
            </a:p>
          </p:txBody>
        </p:sp>
        <p:sp>
          <p:nvSpPr>
            <p:cNvPr id="35891" name="Text Box 54"/>
            <p:cNvSpPr txBox="1">
              <a:spLocks noChangeArrowheads="1"/>
            </p:cNvSpPr>
            <p:nvPr/>
          </p:nvSpPr>
          <p:spPr bwMode="auto">
            <a:xfrm>
              <a:off x="710" y="1229"/>
              <a:ext cx="2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5892" name="Text Box 55"/>
            <p:cNvSpPr txBox="1">
              <a:spLocks noChangeArrowheads="1"/>
            </p:cNvSpPr>
            <p:nvPr/>
          </p:nvSpPr>
          <p:spPr bwMode="auto">
            <a:xfrm>
              <a:off x="975" y="1229"/>
              <a:ext cx="5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Block Data</a:t>
              </a:r>
            </a:p>
          </p:txBody>
        </p:sp>
        <p:sp>
          <p:nvSpPr>
            <p:cNvPr id="35893" name="Text Box 56"/>
            <p:cNvSpPr txBox="1">
              <a:spLocks noChangeArrowheads="1"/>
            </p:cNvSpPr>
            <p:nvPr/>
          </p:nvSpPr>
          <p:spPr bwMode="auto">
            <a:xfrm>
              <a:off x="2720" y="797"/>
              <a:ext cx="4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Address</a:t>
              </a:r>
            </a:p>
          </p:txBody>
        </p:sp>
        <p:sp>
          <p:nvSpPr>
            <p:cNvPr id="35894" name="Text Box 57"/>
            <p:cNvSpPr txBox="1">
              <a:spLocks noChangeArrowheads="1"/>
            </p:cNvSpPr>
            <p:nvPr/>
          </p:nvSpPr>
          <p:spPr bwMode="auto">
            <a:xfrm>
              <a:off x="3190" y="797"/>
              <a:ext cx="709" cy="192"/>
            </a:xfrm>
            <a:prstGeom prst="rect">
              <a:avLst/>
            </a:prstGeom>
            <a:solidFill>
              <a:srgbClr val="99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Tag</a:t>
              </a:r>
            </a:p>
          </p:txBody>
        </p:sp>
        <p:sp>
          <p:nvSpPr>
            <p:cNvPr id="35895" name="Text Box 58"/>
            <p:cNvSpPr txBox="1">
              <a:spLocks noChangeArrowheads="1"/>
            </p:cNvSpPr>
            <p:nvPr/>
          </p:nvSpPr>
          <p:spPr bwMode="auto">
            <a:xfrm>
              <a:off x="3899" y="797"/>
              <a:ext cx="443" cy="192"/>
            </a:xfrm>
            <a:prstGeom prst="rect">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Index</a:t>
              </a:r>
            </a:p>
          </p:txBody>
        </p:sp>
        <p:sp>
          <p:nvSpPr>
            <p:cNvPr id="35896" name="Text Box 59"/>
            <p:cNvSpPr txBox="1">
              <a:spLocks noChangeArrowheads="1"/>
            </p:cNvSpPr>
            <p:nvPr/>
          </p:nvSpPr>
          <p:spPr bwMode="auto">
            <a:xfrm>
              <a:off x="4342" y="797"/>
              <a:ext cx="296" cy="192"/>
            </a:xfrm>
            <a:prstGeom prst="rect">
              <a:avLst/>
            </a:prstGeom>
            <a:solidFill>
              <a:srgbClr val="66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200" b="1"/>
                <a:t>offset</a:t>
              </a:r>
            </a:p>
          </p:txBody>
        </p:sp>
        <p:sp>
          <p:nvSpPr>
            <p:cNvPr id="35897" name="Line 60"/>
            <p:cNvSpPr>
              <a:spLocks noChangeShapeType="1"/>
            </p:cNvSpPr>
            <p:nvPr/>
          </p:nvSpPr>
          <p:spPr bwMode="auto">
            <a:xfrm rot="16200000" flipV="1">
              <a:off x="3496" y="1037"/>
              <a:ext cx="96" cy="0"/>
            </a:xfrm>
            <a:prstGeom prst="line">
              <a:avLst/>
            </a:prstGeom>
            <a:noFill/>
            <a:ln w="127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98" name="Line 61"/>
            <p:cNvSpPr>
              <a:spLocks noChangeShapeType="1"/>
            </p:cNvSpPr>
            <p:nvPr/>
          </p:nvSpPr>
          <p:spPr bwMode="auto">
            <a:xfrm>
              <a:off x="532" y="1133"/>
              <a:ext cx="3588" cy="0"/>
            </a:xfrm>
            <a:prstGeom prst="line">
              <a:avLst/>
            </a:prstGeom>
            <a:noFill/>
            <a:ln w="1270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99" name="Line 62"/>
            <p:cNvSpPr>
              <a:spLocks noChangeShapeType="1"/>
            </p:cNvSpPr>
            <p:nvPr/>
          </p:nvSpPr>
          <p:spPr bwMode="auto">
            <a:xfrm>
              <a:off x="4554" y="3744"/>
              <a:ext cx="0" cy="23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00" name="Text Box 63"/>
            <p:cNvSpPr txBox="1">
              <a:spLocks noChangeArrowheads="1"/>
            </p:cNvSpPr>
            <p:nvPr/>
          </p:nvSpPr>
          <p:spPr bwMode="auto">
            <a:xfrm>
              <a:off x="4263" y="3782"/>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solidFill>
                    <a:srgbClr val="000099"/>
                  </a:solidFill>
                </a:rPr>
                <a:t>Data</a:t>
              </a:r>
            </a:p>
          </p:txBody>
        </p:sp>
        <p:sp>
          <p:nvSpPr>
            <p:cNvPr id="35901" name="Line 64"/>
            <p:cNvSpPr>
              <a:spLocks noChangeShapeType="1"/>
            </p:cNvSpPr>
            <p:nvPr/>
          </p:nvSpPr>
          <p:spPr bwMode="auto">
            <a:xfrm>
              <a:off x="842" y="2093"/>
              <a:ext cx="0" cy="576"/>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02" name="Line 65"/>
            <p:cNvSpPr>
              <a:spLocks noChangeShapeType="1"/>
            </p:cNvSpPr>
            <p:nvPr/>
          </p:nvSpPr>
          <p:spPr bwMode="auto">
            <a:xfrm>
              <a:off x="532" y="2093"/>
              <a:ext cx="8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03" name="AutoShape 66"/>
            <p:cNvSpPr>
              <a:spLocks noChangeArrowheads="1"/>
            </p:cNvSpPr>
            <p:nvPr/>
          </p:nvSpPr>
          <p:spPr bwMode="auto">
            <a:xfrm rot="5400000">
              <a:off x="658" y="2920"/>
              <a:ext cx="192" cy="265"/>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04" name="Oval 67"/>
            <p:cNvSpPr>
              <a:spLocks noChangeArrowheads="1"/>
            </p:cNvSpPr>
            <p:nvPr/>
          </p:nvSpPr>
          <p:spPr bwMode="auto">
            <a:xfrm>
              <a:off x="754" y="2669"/>
              <a:ext cx="177" cy="19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05" name="Text Box 68"/>
            <p:cNvSpPr txBox="1">
              <a:spLocks noChangeArrowheads="1"/>
            </p:cNvSpPr>
            <p:nvPr/>
          </p:nvSpPr>
          <p:spPr bwMode="auto">
            <a:xfrm>
              <a:off x="754" y="26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5906" name="Line 69"/>
            <p:cNvSpPr>
              <a:spLocks noChangeShapeType="1"/>
            </p:cNvSpPr>
            <p:nvPr/>
          </p:nvSpPr>
          <p:spPr bwMode="auto">
            <a:xfrm>
              <a:off x="842" y="2861"/>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07" name="Line 70"/>
            <p:cNvSpPr>
              <a:spLocks noChangeShapeType="1"/>
            </p:cNvSpPr>
            <p:nvPr/>
          </p:nvSpPr>
          <p:spPr bwMode="auto">
            <a:xfrm flipH="1">
              <a:off x="665" y="2957"/>
              <a:ext cx="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08" name="Line 71"/>
            <p:cNvSpPr>
              <a:spLocks noChangeShapeType="1"/>
            </p:cNvSpPr>
            <p:nvPr/>
          </p:nvSpPr>
          <p:spPr bwMode="auto">
            <a:xfrm>
              <a:off x="665" y="2093"/>
              <a:ext cx="0" cy="864"/>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09" name="Line 72"/>
            <p:cNvSpPr>
              <a:spLocks noChangeShapeType="1"/>
            </p:cNvSpPr>
            <p:nvPr/>
          </p:nvSpPr>
          <p:spPr bwMode="auto">
            <a:xfrm>
              <a:off x="2038" y="2093"/>
              <a:ext cx="0" cy="576"/>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0" name="Line 73"/>
            <p:cNvSpPr>
              <a:spLocks noChangeShapeType="1"/>
            </p:cNvSpPr>
            <p:nvPr/>
          </p:nvSpPr>
          <p:spPr bwMode="auto">
            <a:xfrm>
              <a:off x="1728" y="2093"/>
              <a:ext cx="8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1" name="AutoShape 74"/>
            <p:cNvSpPr>
              <a:spLocks noChangeArrowheads="1"/>
            </p:cNvSpPr>
            <p:nvPr/>
          </p:nvSpPr>
          <p:spPr bwMode="auto">
            <a:xfrm rot="5400000">
              <a:off x="1854" y="2920"/>
              <a:ext cx="192"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12" name="Oval 75"/>
            <p:cNvSpPr>
              <a:spLocks noChangeArrowheads="1"/>
            </p:cNvSpPr>
            <p:nvPr/>
          </p:nvSpPr>
          <p:spPr bwMode="auto">
            <a:xfrm>
              <a:off x="1950" y="2669"/>
              <a:ext cx="177" cy="19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13" name="Text Box 76"/>
            <p:cNvSpPr txBox="1">
              <a:spLocks noChangeArrowheads="1"/>
            </p:cNvSpPr>
            <p:nvPr/>
          </p:nvSpPr>
          <p:spPr bwMode="auto">
            <a:xfrm>
              <a:off x="1950" y="26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5914" name="Line 77"/>
            <p:cNvSpPr>
              <a:spLocks noChangeShapeType="1"/>
            </p:cNvSpPr>
            <p:nvPr/>
          </p:nvSpPr>
          <p:spPr bwMode="auto">
            <a:xfrm>
              <a:off x="2038" y="2861"/>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5" name="Line 78"/>
            <p:cNvSpPr>
              <a:spLocks noChangeShapeType="1"/>
            </p:cNvSpPr>
            <p:nvPr/>
          </p:nvSpPr>
          <p:spPr bwMode="auto">
            <a:xfrm flipH="1">
              <a:off x="1861" y="2957"/>
              <a:ext cx="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6" name="Line 79"/>
            <p:cNvSpPr>
              <a:spLocks noChangeShapeType="1"/>
            </p:cNvSpPr>
            <p:nvPr/>
          </p:nvSpPr>
          <p:spPr bwMode="auto">
            <a:xfrm>
              <a:off x="1861" y="2093"/>
              <a:ext cx="0" cy="864"/>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7" name="Line 80"/>
            <p:cNvSpPr>
              <a:spLocks noChangeShapeType="1"/>
            </p:cNvSpPr>
            <p:nvPr/>
          </p:nvSpPr>
          <p:spPr bwMode="auto">
            <a:xfrm>
              <a:off x="3234" y="2093"/>
              <a:ext cx="0" cy="576"/>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8" name="Line 81"/>
            <p:cNvSpPr>
              <a:spLocks noChangeShapeType="1"/>
            </p:cNvSpPr>
            <p:nvPr/>
          </p:nvSpPr>
          <p:spPr bwMode="auto">
            <a:xfrm>
              <a:off x="2924" y="2093"/>
              <a:ext cx="8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9" name="AutoShape 82"/>
            <p:cNvSpPr>
              <a:spLocks noChangeArrowheads="1"/>
            </p:cNvSpPr>
            <p:nvPr/>
          </p:nvSpPr>
          <p:spPr bwMode="auto">
            <a:xfrm rot="5400000">
              <a:off x="3050" y="2920"/>
              <a:ext cx="192"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20" name="Oval 83"/>
            <p:cNvSpPr>
              <a:spLocks noChangeArrowheads="1"/>
            </p:cNvSpPr>
            <p:nvPr/>
          </p:nvSpPr>
          <p:spPr bwMode="auto">
            <a:xfrm>
              <a:off x="3146" y="2669"/>
              <a:ext cx="177" cy="19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21" name="Text Box 84"/>
            <p:cNvSpPr txBox="1">
              <a:spLocks noChangeArrowheads="1"/>
            </p:cNvSpPr>
            <p:nvPr/>
          </p:nvSpPr>
          <p:spPr bwMode="auto">
            <a:xfrm>
              <a:off x="3146" y="26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5922" name="Line 85"/>
            <p:cNvSpPr>
              <a:spLocks noChangeShapeType="1"/>
            </p:cNvSpPr>
            <p:nvPr/>
          </p:nvSpPr>
          <p:spPr bwMode="auto">
            <a:xfrm>
              <a:off x="3234" y="2861"/>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23" name="Line 86"/>
            <p:cNvSpPr>
              <a:spLocks noChangeShapeType="1"/>
            </p:cNvSpPr>
            <p:nvPr/>
          </p:nvSpPr>
          <p:spPr bwMode="auto">
            <a:xfrm flipH="1">
              <a:off x="3057" y="2957"/>
              <a:ext cx="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24" name="Line 87"/>
            <p:cNvSpPr>
              <a:spLocks noChangeShapeType="1"/>
            </p:cNvSpPr>
            <p:nvPr/>
          </p:nvSpPr>
          <p:spPr bwMode="auto">
            <a:xfrm>
              <a:off x="3057" y="2093"/>
              <a:ext cx="0" cy="864"/>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25" name="Line 88"/>
            <p:cNvSpPr>
              <a:spLocks noChangeShapeType="1"/>
            </p:cNvSpPr>
            <p:nvPr/>
          </p:nvSpPr>
          <p:spPr bwMode="auto">
            <a:xfrm>
              <a:off x="4829" y="2093"/>
              <a:ext cx="0" cy="1440"/>
            </a:xfrm>
            <a:prstGeom prst="line">
              <a:avLst/>
            </a:prstGeom>
            <a:noFill/>
            <a:ln w="28575">
              <a:solidFill>
                <a:srgbClr val="000099"/>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26" name="Line 89"/>
            <p:cNvSpPr>
              <a:spLocks noChangeShapeType="1"/>
            </p:cNvSpPr>
            <p:nvPr/>
          </p:nvSpPr>
          <p:spPr bwMode="auto">
            <a:xfrm>
              <a:off x="4430" y="2093"/>
              <a:ext cx="0" cy="576"/>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27" name="Line 90"/>
            <p:cNvSpPr>
              <a:spLocks noChangeShapeType="1"/>
            </p:cNvSpPr>
            <p:nvPr/>
          </p:nvSpPr>
          <p:spPr bwMode="auto">
            <a:xfrm>
              <a:off x="4120" y="2093"/>
              <a:ext cx="8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28" name="AutoShape 91"/>
            <p:cNvSpPr>
              <a:spLocks noChangeArrowheads="1"/>
            </p:cNvSpPr>
            <p:nvPr/>
          </p:nvSpPr>
          <p:spPr bwMode="auto">
            <a:xfrm rot="5400000">
              <a:off x="4246" y="2920"/>
              <a:ext cx="192" cy="266"/>
            </a:xfrm>
            <a:prstGeom prst="flowChartDelay">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29" name="Oval 92"/>
            <p:cNvSpPr>
              <a:spLocks noChangeArrowheads="1"/>
            </p:cNvSpPr>
            <p:nvPr/>
          </p:nvSpPr>
          <p:spPr bwMode="auto">
            <a:xfrm>
              <a:off x="4342" y="2669"/>
              <a:ext cx="177" cy="19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30" name="Text Box 93"/>
            <p:cNvSpPr txBox="1">
              <a:spLocks noChangeArrowheads="1"/>
            </p:cNvSpPr>
            <p:nvPr/>
          </p:nvSpPr>
          <p:spPr bwMode="auto">
            <a:xfrm>
              <a:off x="4342" y="26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a:t>=</a:t>
              </a:r>
            </a:p>
          </p:txBody>
        </p:sp>
        <p:sp>
          <p:nvSpPr>
            <p:cNvPr id="35931" name="Line 94"/>
            <p:cNvSpPr>
              <a:spLocks noChangeShapeType="1"/>
            </p:cNvSpPr>
            <p:nvPr/>
          </p:nvSpPr>
          <p:spPr bwMode="auto">
            <a:xfrm>
              <a:off x="4430" y="2861"/>
              <a:ext cx="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32" name="Line 95"/>
            <p:cNvSpPr>
              <a:spLocks noChangeShapeType="1"/>
            </p:cNvSpPr>
            <p:nvPr/>
          </p:nvSpPr>
          <p:spPr bwMode="auto">
            <a:xfrm flipH="1">
              <a:off x="4253" y="2957"/>
              <a:ext cx="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33" name="Line 96"/>
            <p:cNvSpPr>
              <a:spLocks noChangeShapeType="1"/>
            </p:cNvSpPr>
            <p:nvPr/>
          </p:nvSpPr>
          <p:spPr bwMode="auto">
            <a:xfrm>
              <a:off x="4253" y="2093"/>
              <a:ext cx="0" cy="864"/>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34" name="Line 97"/>
            <p:cNvSpPr>
              <a:spLocks noChangeShapeType="1"/>
            </p:cNvSpPr>
            <p:nvPr/>
          </p:nvSpPr>
          <p:spPr bwMode="auto">
            <a:xfrm flipH="1">
              <a:off x="488" y="1085"/>
              <a:ext cx="3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35" name="Line 98"/>
            <p:cNvSpPr>
              <a:spLocks noChangeShapeType="1"/>
            </p:cNvSpPr>
            <p:nvPr/>
          </p:nvSpPr>
          <p:spPr bwMode="auto">
            <a:xfrm flipH="1">
              <a:off x="532" y="1133"/>
              <a:ext cx="0" cy="9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36" name="Line 99"/>
            <p:cNvSpPr>
              <a:spLocks noChangeShapeType="1"/>
            </p:cNvSpPr>
            <p:nvPr/>
          </p:nvSpPr>
          <p:spPr bwMode="auto">
            <a:xfrm flipH="1">
              <a:off x="1728" y="1133"/>
              <a:ext cx="0" cy="960"/>
            </a:xfrm>
            <a:prstGeom prst="line">
              <a:avLst/>
            </a:prstGeom>
            <a:noFill/>
            <a:ln w="127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37" name="Line 100"/>
            <p:cNvSpPr>
              <a:spLocks noChangeShapeType="1"/>
            </p:cNvSpPr>
            <p:nvPr/>
          </p:nvSpPr>
          <p:spPr bwMode="auto">
            <a:xfrm flipH="1">
              <a:off x="1684" y="1085"/>
              <a:ext cx="0" cy="1680"/>
            </a:xfrm>
            <a:prstGeom prst="line">
              <a:avLst/>
            </a:prstGeom>
            <a:noFill/>
            <a:ln w="127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38" name="Line 101"/>
            <p:cNvSpPr>
              <a:spLocks noChangeShapeType="1"/>
            </p:cNvSpPr>
            <p:nvPr/>
          </p:nvSpPr>
          <p:spPr bwMode="auto">
            <a:xfrm>
              <a:off x="1684" y="2765"/>
              <a:ext cx="26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39" name="Line 102"/>
            <p:cNvSpPr>
              <a:spLocks noChangeShapeType="1"/>
            </p:cNvSpPr>
            <p:nvPr/>
          </p:nvSpPr>
          <p:spPr bwMode="auto">
            <a:xfrm>
              <a:off x="2880" y="2765"/>
              <a:ext cx="26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0" name="Line 103"/>
            <p:cNvSpPr>
              <a:spLocks noChangeShapeType="1"/>
            </p:cNvSpPr>
            <p:nvPr/>
          </p:nvSpPr>
          <p:spPr bwMode="auto">
            <a:xfrm flipH="1">
              <a:off x="2924" y="1133"/>
              <a:ext cx="0" cy="960"/>
            </a:xfrm>
            <a:prstGeom prst="line">
              <a:avLst/>
            </a:prstGeom>
            <a:noFill/>
            <a:ln w="127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1" name="Line 104"/>
            <p:cNvSpPr>
              <a:spLocks noChangeShapeType="1"/>
            </p:cNvSpPr>
            <p:nvPr/>
          </p:nvSpPr>
          <p:spPr bwMode="auto">
            <a:xfrm flipH="1">
              <a:off x="2880" y="1085"/>
              <a:ext cx="0" cy="1680"/>
            </a:xfrm>
            <a:prstGeom prst="line">
              <a:avLst/>
            </a:prstGeom>
            <a:noFill/>
            <a:ln w="1270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2" name="Line 105"/>
            <p:cNvSpPr>
              <a:spLocks noChangeShapeType="1"/>
            </p:cNvSpPr>
            <p:nvPr/>
          </p:nvSpPr>
          <p:spPr bwMode="auto">
            <a:xfrm flipH="1">
              <a:off x="4120" y="989"/>
              <a:ext cx="0" cy="1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3" name="Line 106"/>
            <p:cNvSpPr>
              <a:spLocks noChangeShapeType="1"/>
            </p:cNvSpPr>
            <p:nvPr/>
          </p:nvSpPr>
          <p:spPr bwMode="auto">
            <a:xfrm flipH="1">
              <a:off x="4076" y="1085"/>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4" name="Line 107"/>
            <p:cNvSpPr>
              <a:spLocks noChangeShapeType="1"/>
            </p:cNvSpPr>
            <p:nvPr/>
          </p:nvSpPr>
          <p:spPr bwMode="auto">
            <a:xfrm>
              <a:off x="4076" y="2765"/>
              <a:ext cx="26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5" name="Line 108"/>
            <p:cNvSpPr>
              <a:spLocks noChangeShapeType="1"/>
            </p:cNvSpPr>
            <p:nvPr/>
          </p:nvSpPr>
          <p:spPr bwMode="auto">
            <a:xfrm>
              <a:off x="488" y="2765"/>
              <a:ext cx="26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6" name="Line 109"/>
            <p:cNvSpPr>
              <a:spLocks noChangeShapeType="1"/>
            </p:cNvSpPr>
            <p:nvPr/>
          </p:nvSpPr>
          <p:spPr bwMode="auto">
            <a:xfrm flipH="1">
              <a:off x="488" y="1085"/>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7" name="Line 110"/>
            <p:cNvSpPr>
              <a:spLocks noChangeShapeType="1"/>
            </p:cNvSpPr>
            <p:nvPr/>
          </p:nvSpPr>
          <p:spPr bwMode="auto">
            <a:xfrm>
              <a:off x="2522" y="3859"/>
              <a:ext cx="0" cy="115"/>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8" name="Line 111"/>
            <p:cNvSpPr>
              <a:spLocks noChangeShapeType="1"/>
            </p:cNvSpPr>
            <p:nvPr/>
          </p:nvSpPr>
          <p:spPr bwMode="auto">
            <a:xfrm>
              <a:off x="2393" y="3245"/>
              <a:ext cx="0" cy="38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9" name="Line 112"/>
            <p:cNvSpPr>
              <a:spLocks noChangeShapeType="1"/>
            </p:cNvSpPr>
            <p:nvPr/>
          </p:nvSpPr>
          <p:spPr bwMode="auto">
            <a:xfrm>
              <a:off x="2481" y="3197"/>
              <a:ext cx="0" cy="43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0" name="Line 113"/>
            <p:cNvSpPr>
              <a:spLocks noChangeShapeType="1"/>
            </p:cNvSpPr>
            <p:nvPr/>
          </p:nvSpPr>
          <p:spPr bwMode="auto">
            <a:xfrm>
              <a:off x="2570" y="3197"/>
              <a:ext cx="0" cy="43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1" name="Line 114"/>
            <p:cNvSpPr>
              <a:spLocks noChangeShapeType="1"/>
            </p:cNvSpPr>
            <p:nvPr/>
          </p:nvSpPr>
          <p:spPr bwMode="auto">
            <a:xfrm>
              <a:off x="2658" y="3245"/>
              <a:ext cx="0" cy="38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2" name="AutoShape 115"/>
            <p:cNvSpPr>
              <a:spLocks noChangeArrowheads="1"/>
            </p:cNvSpPr>
            <p:nvPr/>
          </p:nvSpPr>
          <p:spPr bwMode="auto">
            <a:xfrm rot="-5400000">
              <a:off x="2382" y="3547"/>
              <a:ext cx="288" cy="355"/>
            </a:xfrm>
            <a:prstGeom prst="moon">
              <a:avLst>
                <a:gd name="adj" fmla="val 8333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35953" name="Line 116"/>
            <p:cNvSpPr>
              <a:spLocks noChangeShapeType="1"/>
            </p:cNvSpPr>
            <p:nvPr/>
          </p:nvSpPr>
          <p:spPr bwMode="auto">
            <a:xfrm>
              <a:off x="754" y="3149"/>
              <a:ext cx="0" cy="96"/>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4" name="Line 117"/>
            <p:cNvSpPr>
              <a:spLocks noChangeShapeType="1"/>
            </p:cNvSpPr>
            <p:nvPr/>
          </p:nvSpPr>
          <p:spPr bwMode="auto">
            <a:xfrm>
              <a:off x="754" y="3245"/>
              <a:ext cx="1639"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5" name="Line 118"/>
            <p:cNvSpPr>
              <a:spLocks noChangeShapeType="1"/>
            </p:cNvSpPr>
            <p:nvPr/>
          </p:nvSpPr>
          <p:spPr bwMode="auto">
            <a:xfrm>
              <a:off x="2658" y="3245"/>
              <a:ext cx="1684"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6" name="Line 119"/>
            <p:cNvSpPr>
              <a:spLocks noChangeShapeType="1"/>
            </p:cNvSpPr>
            <p:nvPr/>
          </p:nvSpPr>
          <p:spPr bwMode="auto">
            <a:xfrm>
              <a:off x="1950" y="3197"/>
              <a:ext cx="531"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7" name="Line 120"/>
            <p:cNvSpPr>
              <a:spLocks noChangeShapeType="1"/>
            </p:cNvSpPr>
            <p:nvPr/>
          </p:nvSpPr>
          <p:spPr bwMode="auto">
            <a:xfrm>
              <a:off x="1950" y="3149"/>
              <a:ext cx="0" cy="4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8" name="Line 121"/>
            <p:cNvSpPr>
              <a:spLocks noChangeShapeType="1"/>
            </p:cNvSpPr>
            <p:nvPr/>
          </p:nvSpPr>
          <p:spPr bwMode="auto">
            <a:xfrm>
              <a:off x="3146" y="3149"/>
              <a:ext cx="0" cy="48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59" name="Line 122"/>
            <p:cNvSpPr>
              <a:spLocks noChangeShapeType="1"/>
            </p:cNvSpPr>
            <p:nvPr/>
          </p:nvSpPr>
          <p:spPr bwMode="auto">
            <a:xfrm>
              <a:off x="4342" y="3149"/>
              <a:ext cx="0" cy="96"/>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0" name="Line 123"/>
            <p:cNvSpPr>
              <a:spLocks noChangeShapeType="1"/>
            </p:cNvSpPr>
            <p:nvPr/>
          </p:nvSpPr>
          <p:spPr bwMode="auto">
            <a:xfrm flipH="1">
              <a:off x="4652" y="3341"/>
              <a:ext cx="0" cy="19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1" name="Line 124"/>
            <p:cNvSpPr>
              <a:spLocks noChangeShapeType="1"/>
            </p:cNvSpPr>
            <p:nvPr/>
          </p:nvSpPr>
          <p:spPr bwMode="auto">
            <a:xfrm flipH="1">
              <a:off x="4475" y="3389"/>
              <a:ext cx="0" cy="14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2" name="Line 125"/>
            <p:cNvSpPr>
              <a:spLocks noChangeShapeType="1"/>
            </p:cNvSpPr>
            <p:nvPr/>
          </p:nvSpPr>
          <p:spPr bwMode="auto">
            <a:xfrm flipH="1">
              <a:off x="4298" y="3437"/>
              <a:ext cx="0" cy="96"/>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3" name="Line 126"/>
            <p:cNvSpPr>
              <a:spLocks noChangeShapeType="1"/>
            </p:cNvSpPr>
            <p:nvPr/>
          </p:nvSpPr>
          <p:spPr bwMode="auto">
            <a:xfrm>
              <a:off x="3633" y="2093"/>
              <a:ext cx="0" cy="1248"/>
            </a:xfrm>
            <a:prstGeom prst="line">
              <a:avLst/>
            </a:prstGeom>
            <a:noFill/>
            <a:ln w="28575">
              <a:solidFill>
                <a:srgbClr val="000099"/>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4" name="Line 127"/>
            <p:cNvSpPr>
              <a:spLocks noChangeShapeType="1"/>
            </p:cNvSpPr>
            <p:nvPr/>
          </p:nvSpPr>
          <p:spPr bwMode="auto">
            <a:xfrm>
              <a:off x="3633" y="3341"/>
              <a:ext cx="1019"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5" name="Line 128"/>
            <p:cNvSpPr>
              <a:spLocks noChangeShapeType="1"/>
            </p:cNvSpPr>
            <p:nvPr/>
          </p:nvSpPr>
          <p:spPr bwMode="auto">
            <a:xfrm>
              <a:off x="2924" y="3389"/>
              <a:ext cx="1551"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6" name="Line 129"/>
            <p:cNvSpPr>
              <a:spLocks noChangeShapeType="1"/>
            </p:cNvSpPr>
            <p:nvPr/>
          </p:nvSpPr>
          <p:spPr bwMode="auto">
            <a:xfrm>
              <a:off x="1728" y="3437"/>
              <a:ext cx="257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7" name="Line 130"/>
            <p:cNvSpPr>
              <a:spLocks noChangeShapeType="1"/>
            </p:cNvSpPr>
            <p:nvPr/>
          </p:nvSpPr>
          <p:spPr bwMode="auto">
            <a:xfrm>
              <a:off x="2437" y="2093"/>
              <a:ext cx="0" cy="816"/>
            </a:xfrm>
            <a:prstGeom prst="line">
              <a:avLst/>
            </a:prstGeom>
            <a:noFill/>
            <a:ln w="28575">
              <a:solidFill>
                <a:srgbClr val="000099"/>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8" name="Line 131"/>
            <p:cNvSpPr>
              <a:spLocks noChangeShapeType="1"/>
            </p:cNvSpPr>
            <p:nvPr/>
          </p:nvSpPr>
          <p:spPr bwMode="auto">
            <a:xfrm flipH="1" flipV="1">
              <a:off x="2437" y="2909"/>
              <a:ext cx="487" cy="48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69" name="Line 132"/>
            <p:cNvSpPr>
              <a:spLocks noChangeShapeType="1"/>
            </p:cNvSpPr>
            <p:nvPr/>
          </p:nvSpPr>
          <p:spPr bwMode="auto">
            <a:xfrm>
              <a:off x="3234" y="3581"/>
              <a:ext cx="1064"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0" name="Line 133"/>
            <p:cNvSpPr>
              <a:spLocks noChangeShapeType="1"/>
            </p:cNvSpPr>
            <p:nvPr/>
          </p:nvSpPr>
          <p:spPr bwMode="auto">
            <a:xfrm>
              <a:off x="3146" y="3629"/>
              <a:ext cx="11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1" name="Line 134"/>
            <p:cNvSpPr>
              <a:spLocks noChangeShapeType="1"/>
            </p:cNvSpPr>
            <p:nvPr/>
          </p:nvSpPr>
          <p:spPr bwMode="auto">
            <a:xfrm>
              <a:off x="3057" y="3677"/>
              <a:ext cx="1329"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2" name="Line 135"/>
            <p:cNvSpPr>
              <a:spLocks noChangeShapeType="1"/>
            </p:cNvSpPr>
            <p:nvPr/>
          </p:nvSpPr>
          <p:spPr bwMode="auto">
            <a:xfrm>
              <a:off x="2969" y="3725"/>
              <a:ext cx="1417"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3" name="AutoShape 136"/>
            <p:cNvSpPr>
              <a:spLocks noChangeArrowheads="1"/>
            </p:cNvSpPr>
            <p:nvPr/>
          </p:nvSpPr>
          <p:spPr bwMode="auto">
            <a:xfrm>
              <a:off x="4209" y="3533"/>
              <a:ext cx="709" cy="240"/>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95 w 21600"/>
                <a:gd name="T13" fmla="*/ 3600 h 21600"/>
                <a:gd name="T14" fmla="*/ 18005 w 21600"/>
                <a:gd name="T15" fmla="*/ 18000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74" name="Line 137"/>
            <p:cNvSpPr>
              <a:spLocks noChangeShapeType="1"/>
            </p:cNvSpPr>
            <p:nvPr/>
          </p:nvSpPr>
          <p:spPr bwMode="auto">
            <a:xfrm>
              <a:off x="3234" y="3245"/>
              <a:ext cx="0" cy="336"/>
            </a:xfrm>
            <a:prstGeom prst="line">
              <a:avLst/>
            </a:prstGeom>
            <a:noFill/>
            <a:ln w="12700">
              <a:solidFill>
                <a:srgbClr val="FF00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5" name="Line 138"/>
            <p:cNvSpPr>
              <a:spLocks noChangeShapeType="1"/>
            </p:cNvSpPr>
            <p:nvPr/>
          </p:nvSpPr>
          <p:spPr bwMode="auto">
            <a:xfrm flipH="1">
              <a:off x="2570" y="3197"/>
              <a:ext cx="576" cy="0"/>
            </a:xfrm>
            <a:prstGeom prst="line">
              <a:avLst/>
            </a:prstGeom>
            <a:noFill/>
            <a:ln w="12700">
              <a:solidFill>
                <a:srgbClr val="FF00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6" name="Line 139"/>
            <p:cNvSpPr>
              <a:spLocks noChangeShapeType="1"/>
            </p:cNvSpPr>
            <p:nvPr/>
          </p:nvSpPr>
          <p:spPr bwMode="auto">
            <a:xfrm flipH="1" flipV="1">
              <a:off x="1241" y="2957"/>
              <a:ext cx="487" cy="48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7" name="Line 140"/>
            <p:cNvSpPr>
              <a:spLocks noChangeShapeType="1"/>
            </p:cNvSpPr>
            <p:nvPr/>
          </p:nvSpPr>
          <p:spPr bwMode="auto">
            <a:xfrm>
              <a:off x="1241" y="2093"/>
              <a:ext cx="0" cy="864"/>
            </a:xfrm>
            <a:prstGeom prst="line">
              <a:avLst/>
            </a:prstGeom>
            <a:noFill/>
            <a:ln w="28575">
              <a:solidFill>
                <a:srgbClr val="000099"/>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8" name="Line 141"/>
            <p:cNvSpPr>
              <a:spLocks noChangeShapeType="1"/>
            </p:cNvSpPr>
            <p:nvPr/>
          </p:nvSpPr>
          <p:spPr bwMode="auto">
            <a:xfrm>
              <a:off x="2481" y="3485"/>
              <a:ext cx="576" cy="0"/>
            </a:xfrm>
            <a:prstGeom prst="line">
              <a:avLst/>
            </a:prstGeom>
            <a:noFill/>
            <a:ln w="12700">
              <a:solidFill>
                <a:srgbClr val="FF00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79" name="Line 142"/>
            <p:cNvSpPr>
              <a:spLocks noChangeShapeType="1"/>
            </p:cNvSpPr>
            <p:nvPr/>
          </p:nvSpPr>
          <p:spPr bwMode="auto">
            <a:xfrm>
              <a:off x="2393" y="3533"/>
              <a:ext cx="576" cy="0"/>
            </a:xfrm>
            <a:prstGeom prst="line">
              <a:avLst/>
            </a:prstGeom>
            <a:noFill/>
            <a:ln w="12700">
              <a:solidFill>
                <a:srgbClr val="FF0000"/>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80" name="Line 143"/>
            <p:cNvSpPr>
              <a:spLocks noChangeShapeType="1"/>
            </p:cNvSpPr>
            <p:nvPr/>
          </p:nvSpPr>
          <p:spPr bwMode="auto">
            <a:xfrm>
              <a:off x="3057" y="3485"/>
              <a:ext cx="0" cy="19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81" name="Line 144"/>
            <p:cNvSpPr>
              <a:spLocks noChangeShapeType="1"/>
            </p:cNvSpPr>
            <p:nvPr/>
          </p:nvSpPr>
          <p:spPr bwMode="auto">
            <a:xfrm>
              <a:off x="2969" y="3533"/>
              <a:ext cx="0" cy="192"/>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82" name="Text Box 146"/>
            <p:cNvSpPr txBox="1">
              <a:spLocks noChangeArrowheads="1"/>
            </p:cNvSpPr>
            <p:nvPr/>
          </p:nvSpPr>
          <p:spPr bwMode="auto">
            <a:xfrm>
              <a:off x="4236" y="3543"/>
              <a:ext cx="66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400"/>
                <a:t>mux</a:t>
              </a:r>
            </a:p>
          </p:txBody>
        </p:sp>
        <p:sp>
          <p:nvSpPr>
            <p:cNvPr id="35983" name="Text Box 147"/>
            <p:cNvSpPr txBox="1">
              <a:spLocks noChangeArrowheads="1"/>
            </p:cNvSpPr>
            <p:nvPr/>
          </p:nvSpPr>
          <p:spPr bwMode="auto">
            <a:xfrm>
              <a:off x="2375" y="3629"/>
              <a:ext cx="29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400">
                  <a:solidFill>
                    <a:srgbClr val="FF0000"/>
                  </a:solidFill>
                </a:rPr>
                <a:t>Hit</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Write Policy</a:t>
            </a:r>
          </a:p>
        </p:txBody>
      </p:sp>
      <p:sp>
        <p:nvSpPr>
          <p:cNvPr id="36867" name="Rectangle 3"/>
          <p:cNvSpPr>
            <a:spLocks noGrp="1" noChangeArrowheads="1"/>
          </p:cNvSpPr>
          <p:nvPr>
            <p:ph type="body" idx="1"/>
          </p:nvPr>
        </p:nvSpPr>
        <p:spPr>
          <a:xfrm>
            <a:off x="515938" y="836712"/>
            <a:ext cx="8922279" cy="5652628"/>
          </a:xfrm>
        </p:spPr>
        <p:txBody>
          <a:bodyPr lIns="0" rIns="0"/>
          <a:lstStyle/>
          <a:p>
            <a:pPr eaLnBrk="1" hangingPunct="1">
              <a:lnSpc>
                <a:spcPct val="114000"/>
              </a:lnSpc>
              <a:spcBef>
                <a:spcPct val="35000"/>
              </a:spcBef>
            </a:pPr>
            <a:r>
              <a:rPr lang="en-US" altLang="en-US" b="1" dirty="0" smtClean="0">
                <a:solidFill>
                  <a:srgbClr val="FF0000"/>
                </a:solidFill>
              </a:rPr>
              <a:t>Write Through:</a:t>
            </a:r>
            <a:r>
              <a:rPr lang="en-US" altLang="en-US" b="1" dirty="0" smtClean="0"/>
              <a:t> </a:t>
            </a:r>
          </a:p>
          <a:p>
            <a:pPr lvl="1" eaLnBrk="1" hangingPunct="1">
              <a:lnSpc>
                <a:spcPct val="114000"/>
              </a:lnSpc>
              <a:spcBef>
                <a:spcPct val="35000"/>
              </a:spcBef>
            </a:pPr>
            <a:r>
              <a:rPr lang="en-US" altLang="en-US" dirty="0" smtClean="0"/>
              <a:t>Writes update cache and lower-level memory</a:t>
            </a:r>
          </a:p>
          <a:p>
            <a:pPr lvl="1" eaLnBrk="1" hangingPunct="1">
              <a:lnSpc>
                <a:spcPct val="114000"/>
              </a:lnSpc>
              <a:spcBef>
                <a:spcPct val="35000"/>
              </a:spcBef>
            </a:pPr>
            <a:r>
              <a:rPr lang="en-US" altLang="en-US" dirty="0" smtClean="0"/>
              <a:t>Cache control bit: only a </a:t>
            </a:r>
            <a:r>
              <a:rPr lang="en-US" altLang="en-US" dirty="0" smtClean="0">
                <a:solidFill>
                  <a:srgbClr val="FF0000"/>
                </a:solidFill>
              </a:rPr>
              <a:t>Valid</a:t>
            </a:r>
            <a:r>
              <a:rPr lang="en-US" altLang="en-US" dirty="0" smtClean="0"/>
              <a:t> bit is needed</a:t>
            </a:r>
          </a:p>
          <a:p>
            <a:pPr lvl="1" eaLnBrk="1" hangingPunct="1">
              <a:lnSpc>
                <a:spcPct val="114000"/>
              </a:lnSpc>
              <a:spcBef>
                <a:spcPct val="35000"/>
              </a:spcBef>
            </a:pPr>
            <a:r>
              <a:rPr lang="en-US" altLang="en-US" dirty="0" smtClean="0"/>
              <a:t>Memory always has </a:t>
            </a:r>
            <a:r>
              <a:rPr lang="en-US" altLang="en-US" dirty="0" smtClean="0">
                <a:solidFill>
                  <a:srgbClr val="FF0000"/>
                </a:solidFill>
              </a:rPr>
              <a:t>latest data</a:t>
            </a:r>
            <a:r>
              <a:rPr lang="en-US" altLang="en-US" dirty="0" smtClean="0"/>
              <a:t>, which simplifies data coherency</a:t>
            </a:r>
          </a:p>
          <a:p>
            <a:pPr lvl="1" eaLnBrk="1" hangingPunct="1">
              <a:lnSpc>
                <a:spcPct val="114000"/>
              </a:lnSpc>
              <a:spcBef>
                <a:spcPct val="35000"/>
              </a:spcBef>
            </a:pPr>
            <a:r>
              <a:rPr lang="en-US" altLang="en-US" dirty="0" smtClean="0"/>
              <a:t>Can always discard cached data when a block is replaced</a:t>
            </a:r>
          </a:p>
          <a:p>
            <a:pPr eaLnBrk="1" hangingPunct="1">
              <a:lnSpc>
                <a:spcPct val="114000"/>
              </a:lnSpc>
              <a:spcBef>
                <a:spcPct val="35000"/>
              </a:spcBef>
            </a:pPr>
            <a:r>
              <a:rPr lang="en-US" altLang="en-US" b="1" dirty="0" smtClean="0">
                <a:solidFill>
                  <a:srgbClr val="FF0000"/>
                </a:solidFill>
              </a:rPr>
              <a:t>Write Back:</a:t>
            </a:r>
          </a:p>
          <a:p>
            <a:pPr lvl="1" eaLnBrk="1" hangingPunct="1">
              <a:lnSpc>
                <a:spcPct val="114000"/>
              </a:lnSpc>
              <a:spcBef>
                <a:spcPct val="35000"/>
              </a:spcBef>
            </a:pPr>
            <a:r>
              <a:rPr lang="en-US" altLang="en-US" dirty="0" smtClean="0"/>
              <a:t>Writes update cache only</a:t>
            </a:r>
          </a:p>
          <a:p>
            <a:pPr lvl="1" eaLnBrk="1" hangingPunct="1">
              <a:lnSpc>
                <a:spcPct val="114000"/>
              </a:lnSpc>
              <a:spcBef>
                <a:spcPct val="35000"/>
              </a:spcBef>
            </a:pPr>
            <a:r>
              <a:rPr lang="en-US" altLang="en-US" dirty="0" smtClean="0"/>
              <a:t>Cache control bits: </a:t>
            </a:r>
            <a:r>
              <a:rPr lang="en-US" altLang="en-US" dirty="0" smtClean="0">
                <a:solidFill>
                  <a:srgbClr val="FF0000"/>
                </a:solidFill>
              </a:rPr>
              <a:t>Valid</a:t>
            </a:r>
            <a:r>
              <a:rPr lang="en-US" altLang="en-US" dirty="0" smtClean="0"/>
              <a:t> and </a:t>
            </a:r>
            <a:r>
              <a:rPr lang="en-US" altLang="en-US" dirty="0" smtClean="0">
                <a:solidFill>
                  <a:srgbClr val="FF0000"/>
                </a:solidFill>
              </a:rPr>
              <a:t>Modified</a:t>
            </a:r>
            <a:r>
              <a:rPr lang="en-US" altLang="en-US" i="1" dirty="0" smtClean="0"/>
              <a:t> </a:t>
            </a:r>
            <a:r>
              <a:rPr lang="en-US" altLang="en-US" dirty="0" smtClean="0"/>
              <a:t>bits are required</a:t>
            </a:r>
          </a:p>
          <a:p>
            <a:pPr lvl="1" eaLnBrk="1" hangingPunct="1">
              <a:lnSpc>
                <a:spcPct val="114000"/>
              </a:lnSpc>
              <a:spcBef>
                <a:spcPct val="35000"/>
              </a:spcBef>
            </a:pPr>
            <a:r>
              <a:rPr lang="en-US" altLang="en-US" dirty="0" smtClean="0">
                <a:solidFill>
                  <a:srgbClr val="FF0000"/>
                </a:solidFill>
              </a:rPr>
              <a:t>Modified</a:t>
            </a:r>
            <a:r>
              <a:rPr lang="en-US" altLang="en-US" dirty="0" smtClean="0"/>
              <a:t> cached data is </a:t>
            </a:r>
            <a:r>
              <a:rPr lang="en-US" altLang="en-US" dirty="0" smtClean="0">
                <a:solidFill>
                  <a:srgbClr val="FF0000"/>
                </a:solidFill>
              </a:rPr>
              <a:t>written back</a:t>
            </a:r>
            <a:r>
              <a:rPr lang="en-US" altLang="en-US" dirty="0" smtClean="0"/>
              <a:t> to memory </a:t>
            </a:r>
            <a:r>
              <a:rPr lang="en-US" altLang="en-US" dirty="0" smtClean="0">
                <a:solidFill>
                  <a:srgbClr val="FF0000"/>
                </a:solidFill>
              </a:rPr>
              <a:t>when replaced</a:t>
            </a:r>
            <a:endParaRPr lang="en-US" altLang="en-US" dirty="0" smtClean="0"/>
          </a:p>
          <a:p>
            <a:pPr lvl="1" eaLnBrk="1" hangingPunct="1">
              <a:lnSpc>
                <a:spcPct val="114000"/>
              </a:lnSpc>
              <a:spcBef>
                <a:spcPct val="35000"/>
              </a:spcBef>
            </a:pPr>
            <a:r>
              <a:rPr lang="en-US" altLang="en-US" dirty="0" smtClean="0"/>
              <a:t>Multiple writes to a cache block require only one write to memory</a:t>
            </a:r>
          </a:p>
          <a:p>
            <a:pPr lvl="1" eaLnBrk="1" hangingPunct="1">
              <a:lnSpc>
                <a:spcPct val="114000"/>
              </a:lnSpc>
              <a:spcBef>
                <a:spcPct val="35000"/>
              </a:spcBef>
            </a:pPr>
            <a:r>
              <a:rPr lang="en-US" altLang="en-US" dirty="0" smtClean="0"/>
              <a:t>Uses </a:t>
            </a:r>
            <a:r>
              <a:rPr lang="en-US" altLang="en-US" dirty="0" smtClean="0">
                <a:solidFill>
                  <a:srgbClr val="FF0000"/>
                </a:solidFill>
              </a:rPr>
              <a:t>less memory bandwidth</a:t>
            </a:r>
            <a:r>
              <a:rPr lang="en-US" altLang="en-US" dirty="0" smtClean="0"/>
              <a:t> than write-through and less power</a:t>
            </a:r>
          </a:p>
          <a:p>
            <a:pPr lvl="1" eaLnBrk="1" hangingPunct="1">
              <a:lnSpc>
                <a:spcPct val="114000"/>
              </a:lnSpc>
              <a:spcBef>
                <a:spcPct val="35000"/>
              </a:spcBef>
            </a:pPr>
            <a:r>
              <a:rPr lang="en-US" altLang="en-US" dirty="0" smtClean="0"/>
              <a:t>However, more complex to implement than write through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What Happens on a Cache Miss?</a:t>
            </a:r>
          </a:p>
        </p:txBody>
      </p:sp>
      <p:sp>
        <p:nvSpPr>
          <p:cNvPr id="39939" name="Rectangle 3"/>
          <p:cNvSpPr>
            <a:spLocks noGrp="1" noChangeArrowheads="1"/>
          </p:cNvSpPr>
          <p:nvPr>
            <p:ph type="body" idx="1"/>
          </p:nvPr>
        </p:nvSpPr>
        <p:spPr>
          <a:xfrm>
            <a:off x="515938" y="836712"/>
            <a:ext cx="8922279" cy="5724636"/>
          </a:xfrm>
        </p:spPr>
        <p:txBody>
          <a:bodyPr lIns="0" rIns="0"/>
          <a:lstStyle/>
          <a:p>
            <a:pPr eaLnBrk="1" hangingPunct="1">
              <a:lnSpc>
                <a:spcPct val="114000"/>
              </a:lnSpc>
            </a:pPr>
            <a:r>
              <a:rPr lang="en-US" altLang="en-US" dirty="0" smtClean="0"/>
              <a:t>Cache sends a </a:t>
            </a:r>
            <a:r>
              <a:rPr lang="en-US" altLang="en-US" b="1" dirty="0" smtClean="0">
                <a:solidFill>
                  <a:srgbClr val="FF0000"/>
                </a:solidFill>
              </a:rPr>
              <a:t>miss signal</a:t>
            </a:r>
            <a:r>
              <a:rPr lang="en-US" altLang="en-US" b="1" dirty="0" smtClean="0"/>
              <a:t> </a:t>
            </a:r>
            <a:r>
              <a:rPr lang="en-US" altLang="en-US" dirty="0" smtClean="0"/>
              <a:t>to </a:t>
            </a:r>
            <a:r>
              <a:rPr lang="en-US" altLang="en-US" b="1" dirty="0" smtClean="0">
                <a:solidFill>
                  <a:srgbClr val="FF0000"/>
                </a:solidFill>
              </a:rPr>
              <a:t>stall</a:t>
            </a:r>
            <a:r>
              <a:rPr lang="en-US" altLang="en-US" dirty="0" smtClean="0"/>
              <a:t> the processor</a:t>
            </a:r>
          </a:p>
          <a:p>
            <a:pPr eaLnBrk="1" hangingPunct="1">
              <a:lnSpc>
                <a:spcPct val="114000"/>
              </a:lnSpc>
            </a:pPr>
            <a:r>
              <a:rPr lang="en-US" altLang="en-US" dirty="0" smtClean="0"/>
              <a:t>Decide which</a:t>
            </a:r>
            <a:r>
              <a:rPr lang="en-US" altLang="en-US" dirty="0" smtClean="0">
                <a:solidFill>
                  <a:srgbClr val="FF0000"/>
                </a:solidFill>
              </a:rPr>
              <a:t> </a:t>
            </a:r>
            <a:r>
              <a:rPr lang="en-US" altLang="en-US" dirty="0" smtClean="0"/>
              <a:t>cache block to</a:t>
            </a:r>
            <a:r>
              <a:rPr lang="en-US" altLang="en-US" dirty="0" smtClean="0">
                <a:solidFill>
                  <a:srgbClr val="FF0000"/>
                </a:solidFill>
              </a:rPr>
              <a:t> </a:t>
            </a:r>
            <a:r>
              <a:rPr lang="en-US" altLang="en-US" dirty="0" smtClean="0"/>
              <a:t>allocate/replace</a:t>
            </a:r>
          </a:p>
          <a:p>
            <a:pPr lvl="1" eaLnBrk="1" hangingPunct="1">
              <a:lnSpc>
                <a:spcPct val="114000"/>
              </a:lnSpc>
            </a:pPr>
            <a:r>
              <a:rPr lang="en-US" altLang="en-US" dirty="0" smtClean="0"/>
              <a:t>One choice only when the cache is directly mapped</a:t>
            </a:r>
          </a:p>
          <a:p>
            <a:pPr lvl="1" eaLnBrk="1" hangingPunct="1">
              <a:lnSpc>
                <a:spcPct val="114000"/>
              </a:lnSpc>
            </a:pPr>
            <a:r>
              <a:rPr lang="en-US" altLang="en-US" dirty="0" smtClean="0"/>
              <a:t>Multiple choices for set-associative or fully-associative cache</a:t>
            </a:r>
          </a:p>
          <a:p>
            <a:pPr eaLnBrk="1" hangingPunct="1">
              <a:lnSpc>
                <a:spcPct val="114000"/>
              </a:lnSpc>
            </a:pPr>
            <a:r>
              <a:rPr lang="en-US" altLang="en-US" dirty="0" smtClean="0"/>
              <a:t>Transfer the block from lower level memory to this cache</a:t>
            </a:r>
          </a:p>
          <a:p>
            <a:pPr lvl="1" eaLnBrk="1" hangingPunct="1">
              <a:lnSpc>
                <a:spcPct val="114000"/>
              </a:lnSpc>
            </a:pPr>
            <a:r>
              <a:rPr lang="en-US" altLang="en-US" dirty="0" smtClean="0"/>
              <a:t>Set the valid bit and the tag field from the upper address bits</a:t>
            </a:r>
          </a:p>
          <a:p>
            <a:pPr eaLnBrk="1" hangingPunct="1">
              <a:lnSpc>
                <a:spcPct val="114000"/>
              </a:lnSpc>
            </a:pPr>
            <a:r>
              <a:rPr lang="en-US" altLang="en-US" dirty="0" smtClean="0"/>
              <a:t>If block to be replaced is </a:t>
            </a:r>
            <a:r>
              <a:rPr lang="en-US" altLang="en-US" b="1" dirty="0" smtClean="0">
                <a:solidFill>
                  <a:srgbClr val="FF0000"/>
                </a:solidFill>
              </a:rPr>
              <a:t>modified</a:t>
            </a:r>
            <a:r>
              <a:rPr lang="en-US" altLang="en-US" dirty="0" smtClean="0"/>
              <a:t> then write it back</a:t>
            </a:r>
          </a:p>
          <a:p>
            <a:pPr lvl="1" eaLnBrk="1" hangingPunct="1">
              <a:lnSpc>
                <a:spcPct val="114000"/>
              </a:lnSpc>
            </a:pPr>
            <a:r>
              <a:rPr lang="en-US" altLang="en-US" dirty="0" smtClean="0"/>
              <a:t>Modified block is written back to memory</a:t>
            </a:r>
          </a:p>
          <a:p>
            <a:pPr lvl="1" eaLnBrk="1" hangingPunct="1">
              <a:lnSpc>
                <a:spcPct val="114000"/>
              </a:lnSpc>
            </a:pPr>
            <a:r>
              <a:rPr lang="en-US" altLang="en-US" dirty="0" smtClean="0"/>
              <a:t>Otherwise, block to be replaced can be simply discarded</a:t>
            </a:r>
          </a:p>
          <a:p>
            <a:pPr eaLnBrk="1" hangingPunct="1">
              <a:lnSpc>
                <a:spcPct val="114000"/>
              </a:lnSpc>
            </a:pPr>
            <a:r>
              <a:rPr lang="en-US" altLang="en-US" dirty="0" smtClean="0"/>
              <a:t>Restart the instruction that caused the cache miss</a:t>
            </a:r>
          </a:p>
          <a:p>
            <a:pPr eaLnBrk="1" hangingPunct="1">
              <a:lnSpc>
                <a:spcPct val="114000"/>
              </a:lnSpc>
            </a:pPr>
            <a:r>
              <a:rPr lang="en-US" altLang="en-US" b="1" dirty="0" smtClean="0">
                <a:solidFill>
                  <a:srgbClr val="FF0000"/>
                </a:solidFill>
              </a:rPr>
              <a:t>Miss Penalty: </a:t>
            </a:r>
            <a:r>
              <a:rPr lang="en-US" altLang="en-US" dirty="0" smtClean="0"/>
              <a:t>clock cycles to process a cache miss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Replacement Policy</a:t>
            </a:r>
          </a:p>
        </p:txBody>
      </p:sp>
      <p:sp>
        <p:nvSpPr>
          <p:cNvPr id="40963" name="Rectangle 3"/>
          <p:cNvSpPr>
            <a:spLocks noGrp="1" noChangeArrowheads="1"/>
          </p:cNvSpPr>
          <p:nvPr>
            <p:ph type="body" idx="1"/>
          </p:nvPr>
        </p:nvSpPr>
        <p:spPr>
          <a:xfrm>
            <a:off x="311484" y="872716"/>
            <a:ext cx="9322036" cy="5688632"/>
          </a:xfrm>
        </p:spPr>
        <p:txBody>
          <a:bodyPr lIns="0" rIns="0"/>
          <a:lstStyle/>
          <a:p>
            <a:pPr eaLnBrk="1" hangingPunct="1">
              <a:lnSpc>
                <a:spcPct val="114000"/>
              </a:lnSpc>
            </a:pPr>
            <a:r>
              <a:rPr lang="en-US" altLang="en-US" dirty="0" smtClean="0"/>
              <a:t>Which block to be replaced on a cache miss?</a:t>
            </a:r>
          </a:p>
          <a:p>
            <a:pPr eaLnBrk="1" hangingPunct="1">
              <a:lnSpc>
                <a:spcPct val="114000"/>
              </a:lnSpc>
            </a:pPr>
            <a:r>
              <a:rPr lang="en-US" altLang="en-US" dirty="0" smtClean="0"/>
              <a:t>No selection alternatives for direct-mapped caches</a:t>
            </a:r>
          </a:p>
          <a:p>
            <a:pPr eaLnBrk="1" hangingPunct="1">
              <a:lnSpc>
                <a:spcPct val="114000"/>
              </a:lnSpc>
            </a:pPr>
            <a:r>
              <a:rPr lang="en-US" altLang="en-US" i="1" dirty="0" smtClean="0"/>
              <a:t>m</a:t>
            </a:r>
            <a:r>
              <a:rPr lang="en-US" altLang="en-US" dirty="0" smtClean="0"/>
              <a:t> blocks per set to choose from for associative caches</a:t>
            </a:r>
          </a:p>
          <a:p>
            <a:pPr eaLnBrk="1" hangingPunct="1">
              <a:lnSpc>
                <a:spcPct val="114000"/>
              </a:lnSpc>
            </a:pPr>
            <a:r>
              <a:rPr lang="en-US" altLang="en-US" b="1" dirty="0" smtClean="0">
                <a:solidFill>
                  <a:srgbClr val="FF0000"/>
                </a:solidFill>
              </a:rPr>
              <a:t>Random replacement</a:t>
            </a:r>
          </a:p>
          <a:p>
            <a:pPr lvl="1" eaLnBrk="1" hangingPunct="1">
              <a:lnSpc>
                <a:spcPct val="114000"/>
              </a:lnSpc>
            </a:pPr>
            <a:r>
              <a:rPr lang="en-US" altLang="en-US" dirty="0" smtClean="0"/>
              <a:t>Candidate blocks are randomly selected</a:t>
            </a:r>
          </a:p>
          <a:p>
            <a:pPr lvl="1" eaLnBrk="1" hangingPunct="1">
              <a:lnSpc>
                <a:spcPct val="114000"/>
              </a:lnSpc>
            </a:pPr>
            <a:r>
              <a:rPr lang="en-US" altLang="en-US" b="1" dirty="0" smtClean="0">
                <a:solidFill>
                  <a:srgbClr val="FF0000"/>
                </a:solidFill>
              </a:rPr>
              <a:t>One counter for all sets</a:t>
            </a:r>
            <a:r>
              <a:rPr lang="en-US" altLang="en-US" b="1" dirty="0" smtClean="0"/>
              <a:t> </a:t>
            </a:r>
            <a:r>
              <a:rPr lang="en-US" altLang="en-US" dirty="0" smtClean="0"/>
              <a:t>(0 to </a:t>
            </a:r>
            <a:r>
              <a:rPr lang="en-US" altLang="en-US" i="1" dirty="0" smtClean="0"/>
              <a:t>m</a:t>
            </a:r>
            <a:r>
              <a:rPr lang="en-US" altLang="en-US" dirty="0" smtClean="0"/>
              <a:t> – 1): incremented on every cycle</a:t>
            </a:r>
          </a:p>
          <a:p>
            <a:pPr lvl="1" eaLnBrk="1" hangingPunct="1">
              <a:lnSpc>
                <a:spcPct val="114000"/>
              </a:lnSpc>
            </a:pPr>
            <a:r>
              <a:rPr lang="en-US" altLang="en-US" dirty="0" smtClean="0"/>
              <a:t>On a cache miss replace block specified by counter</a:t>
            </a:r>
          </a:p>
          <a:p>
            <a:pPr eaLnBrk="1" hangingPunct="1">
              <a:lnSpc>
                <a:spcPct val="114000"/>
              </a:lnSpc>
            </a:pPr>
            <a:r>
              <a:rPr lang="en-US" altLang="en-US" b="1" dirty="0" smtClean="0">
                <a:solidFill>
                  <a:srgbClr val="FF0000"/>
                </a:solidFill>
              </a:rPr>
              <a:t>First In First Out (FIFO) replacement</a:t>
            </a:r>
          </a:p>
          <a:p>
            <a:pPr lvl="1" eaLnBrk="1" hangingPunct="1">
              <a:lnSpc>
                <a:spcPct val="114000"/>
              </a:lnSpc>
            </a:pPr>
            <a:r>
              <a:rPr lang="en-US" altLang="en-US" dirty="0" smtClean="0"/>
              <a:t>Replace oldest block in set</a:t>
            </a:r>
          </a:p>
          <a:p>
            <a:pPr lvl="1" eaLnBrk="1" hangingPunct="1">
              <a:lnSpc>
                <a:spcPct val="114000"/>
              </a:lnSpc>
            </a:pPr>
            <a:r>
              <a:rPr lang="en-US" altLang="en-US" b="1" dirty="0" smtClean="0">
                <a:solidFill>
                  <a:srgbClr val="FF0000"/>
                </a:solidFill>
              </a:rPr>
              <a:t>One counter per set</a:t>
            </a:r>
            <a:r>
              <a:rPr lang="en-US" altLang="en-US" b="1" dirty="0" smtClean="0"/>
              <a:t> </a:t>
            </a:r>
            <a:r>
              <a:rPr lang="en-US" altLang="en-US" dirty="0" smtClean="0"/>
              <a:t>(0 to </a:t>
            </a:r>
            <a:r>
              <a:rPr lang="en-US" altLang="en-US" i="1" dirty="0" smtClean="0"/>
              <a:t>m</a:t>
            </a:r>
            <a:r>
              <a:rPr lang="en-US" altLang="en-US" dirty="0" smtClean="0"/>
              <a:t> – 1): specifies </a:t>
            </a:r>
            <a:r>
              <a:rPr lang="en-US" altLang="en-US" b="1" dirty="0" smtClean="0">
                <a:solidFill>
                  <a:srgbClr val="FF0000"/>
                </a:solidFill>
              </a:rPr>
              <a:t>oldest block</a:t>
            </a:r>
            <a:r>
              <a:rPr lang="en-US" altLang="en-US" b="1" dirty="0" smtClean="0"/>
              <a:t> </a:t>
            </a:r>
            <a:r>
              <a:rPr lang="en-US" altLang="en-US" dirty="0" smtClean="0"/>
              <a:t>to replace</a:t>
            </a:r>
          </a:p>
          <a:p>
            <a:pPr lvl="1" eaLnBrk="1" hangingPunct="1">
              <a:lnSpc>
                <a:spcPct val="114000"/>
              </a:lnSpc>
            </a:pPr>
            <a:r>
              <a:rPr lang="en-US" altLang="en-US" dirty="0" smtClean="0"/>
              <a:t>Counter is incremented on a cache miss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Replacement Policy – cont’d</a:t>
            </a:r>
          </a:p>
        </p:txBody>
      </p:sp>
      <p:sp>
        <p:nvSpPr>
          <p:cNvPr id="41987" name="Rectangle 3"/>
          <p:cNvSpPr>
            <a:spLocks noGrp="1" noChangeArrowheads="1"/>
          </p:cNvSpPr>
          <p:nvPr>
            <p:ph type="body" idx="1"/>
          </p:nvPr>
        </p:nvSpPr>
        <p:spPr>
          <a:xfrm>
            <a:off x="534856" y="872716"/>
            <a:ext cx="8848328" cy="5652628"/>
          </a:xfrm>
        </p:spPr>
        <p:txBody>
          <a:bodyPr/>
          <a:lstStyle/>
          <a:p>
            <a:pPr eaLnBrk="1" hangingPunct="1">
              <a:lnSpc>
                <a:spcPct val="114000"/>
              </a:lnSpc>
              <a:spcBef>
                <a:spcPct val="45000"/>
              </a:spcBef>
            </a:pPr>
            <a:r>
              <a:rPr lang="en-US" altLang="en-US" b="1" dirty="0" smtClean="0">
                <a:solidFill>
                  <a:srgbClr val="FF0000"/>
                </a:solidFill>
              </a:rPr>
              <a:t>Least Recently Used (LRU)</a:t>
            </a:r>
          </a:p>
          <a:p>
            <a:pPr lvl="1" eaLnBrk="1" hangingPunct="1">
              <a:lnSpc>
                <a:spcPct val="114000"/>
              </a:lnSpc>
              <a:spcBef>
                <a:spcPct val="45000"/>
              </a:spcBef>
            </a:pPr>
            <a:r>
              <a:rPr lang="en-US" altLang="en-US" dirty="0" smtClean="0"/>
              <a:t>Replace block that has been </a:t>
            </a:r>
            <a:r>
              <a:rPr lang="en-US" altLang="en-US" b="1" dirty="0" smtClean="0">
                <a:solidFill>
                  <a:srgbClr val="FF0000"/>
                </a:solidFill>
              </a:rPr>
              <a:t>unused for the longest time</a:t>
            </a:r>
          </a:p>
          <a:p>
            <a:pPr lvl="1" eaLnBrk="1" hangingPunct="1">
              <a:lnSpc>
                <a:spcPct val="114000"/>
              </a:lnSpc>
              <a:spcBef>
                <a:spcPct val="45000"/>
              </a:spcBef>
            </a:pPr>
            <a:r>
              <a:rPr lang="en-US" altLang="en-US" dirty="0" smtClean="0"/>
              <a:t>Order blocks within a set from least to most recently used</a:t>
            </a:r>
          </a:p>
          <a:p>
            <a:pPr lvl="1" eaLnBrk="1" hangingPunct="1">
              <a:lnSpc>
                <a:spcPct val="114000"/>
              </a:lnSpc>
              <a:spcBef>
                <a:spcPct val="45000"/>
              </a:spcBef>
            </a:pPr>
            <a:r>
              <a:rPr lang="en-US" altLang="en-US" dirty="0" smtClean="0"/>
              <a:t>Update ordering of blocks on each cache hit</a:t>
            </a:r>
          </a:p>
          <a:p>
            <a:pPr lvl="1" eaLnBrk="1" hangingPunct="1">
              <a:lnSpc>
                <a:spcPct val="114000"/>
              </a:lnSpc>
              <a:spcBef>
                <a:spcPct val="45000"/>
              </a:spcBef>
            </a:pPr>
            <a:r>
              <a:rPr lang="en-US" altLang="en-US" dirty="0" smtClean="0"/>
              <a:t>With </a:t>
            </a:r>
            <a:r>
              <a:rPr lang="en-US" altLang="en-US" i="1" dirty="0" smtClean="0"/>
              <a:t>m</a:t>
            </a:r>
            <a:r>
              <a:rPr lang="en-US" altLang="en-US" dirty="0" smtClean="0"/>
              <a:t> blocks per set, there are </a:t>
            </a:r>
            <a:r>
              <a:rPr lang="en-US" altLang="en-US" b="1" i="1" dirty="0" smtClean="0">
                <a:solidFill>
                  <a:srgbClr val="FF0000"/>
                </a:solidFill>
              </a:rPr>
              <a:t>m</a:t>
            </a:r>
            <a:r>
              <a:rPr lang="en-US" altLang="en-US" b="1" dirty="0" smtClean="0">
                <a:solidFill>
                  <a:srgbClr val="FF0000"/>
                </a:solidFill>
              </a:rPr>
              <a:t>!</a:t>
            </a:r>
            <a:r>
              <a:rPr lang="en-US" altLang="en-US" dirty="0" smtClean="0"/>
              <a:t> possible permutations</a:t>
            </a:r>
          </a:p>
          <a:p>
            <a:pPr eaLnBrk="1" hangingPunct="1">
              <a:lnSpc>
                <a:spcPct val="114000"/>
              </a:lnSpc>
              <a:spcBef>
                <a:spcPct val="45000"/>
              </a:spcBef>
            </a:pPr>
            <a:r>
              <a:rPr lang="en-US" altLang="en-US" dirty="0" smtClean="0"/>
              <a:t>Pure LRU</a:t>
            </a:r>
            <a:r>
              <a:rPr lang="en-US" altLang="en-US" dirty="0" smtClean="0">
                <a:solidFill>
                  <a:srgbClr val="FF0000"/>
                </a:solidFill>
              </a:rPr>
              <a:t> </a:t>
            </a:r>
            <a:r>
              <a:rPr lang="en-US" altLang="en-US" b="1" dirty="0" smtClean="0">
                <a:solidFill>
                  <a:srgbClr val="FF0000"/>
                </a:solidFill>
              </a:rPr>
              <a:t>is too costly</a:t>
            </a:r>
            <a:r>
              <a:rPr lang="en-US" altLang="en-US" b="1" dirty="0" smtClean="0"/>
              <a:t> </a:t>
            </a:r>
            <a:r>
              <a:rPr lang="en-US" altLang="en-US" dirty="0" smtClean="0"/>
              <a:t>to implement when </a:t>
            </a:r>
            <a:r>
              <a:rPr lang="en-US" altLang="en-US" i="1" dirty="0" smtClean="0"/>
              <a:t>m</a:t>
            </a:r>
            <a:r>
              <a:rPr lang="en-US" altLang="en-US" dirty="0" smtClean="0"/>
              <a:t> &gt; 2</a:t>
            </a:r>
          </a:p>
          <a:p>
            <a:pPr lvl="1" eaLnBrk="1" hangingPunct="1">
              <a:lnSpc>
                <a:spcPct val="114000"/>
              </a:lnSpc>
              <a:spcBef>
                <a:spcPct val="45000"/>
              </a:spcBef>
            </a:pPr>
            <a:r>
              <a:rPr lang="en-US" altLang="en-US" i="1" dirty="0" smtClean="0"/>
              <a:t>m</a:t>
            </a:r>
            <a:r>
              <a:rPr lang="en-US" altLang="en-US" dirty="0" smtClean="0"/>
              <a:t> = 2, there are 2 permutations only (a single bit is needed)</a:t>
            </a:r>
          </a:p>
          <a:p>
            <a:pPr lvl="1" eaLnBrk="1" hangingPunct="1">
              <a:lnSpc>
                <a:spcPct val="114000"/>
              </a:lnSpc>
              <a:spcBef>
                <a:spcPct val="45000"/>
              </a:spcBef>
            </a:pPr>
            <a:r>
              <a:rPr lang="en-US" altLang="en-US" dirty="0" smtClean="0"/>
              <a:t>m = 4, there are 4! = 24 possible permutations</a:t>
            </a:r>
          </a:p>
          <a:p>
            <a:pPr lvl="1" eaLnBrk="1" hangingPunct="1">
              <a:lnSpc>
                <a:spcPct val="114000"/>
              </a:lnSpc>
              <a:spcBef>
                <a:spcPct val="45000"/>
              </a:spcBef>
            </a:pPr>
            <a:r>
              <a:rPr lang="en-US" altLang="en-US" dirty="0" smtClean="0"/>
              <a:t>LRU approximation is used in practice</a:t>
            </a:r>
          </a:p>
          <a:p>
            <a:pPr eaLnBrk="1" hangingPunct="1">
              <a:lnSpc>
                <a:spcPct val="114000"/>
              </a:lnSpc>
              <a:spcBef>
                <a:spcPct val="45000"/>
              </a:spcBef>
            </a:pPr>
            <a:r>
              <a:rPr lang="en-US" altLang="en-US" dirty="0" smtClean="0"/>
              <a:t>For large </a:t>
            </a:r>
            <a:r>
              <a:rPr lang="en-US" altLang="en-US" i="1" dirty="0" smtClean="0"/>
              <a:t>m</a:t>
            </a:r>
            <a:r>
              <a:rPr lang="en-US" altLang="en-US" dirty="0" smtClean="0"/>
              <a:t> &gt; 4,</a:t>
            </a:r>
          </a:p>
          <a:p>
            <a:pPr eaLnBrk="1" hangingPunct="1">
              <a:lnSpc>
                <a:spcPct val="114000"/>
              </a:lnSpc>
              <a:spcBef>
                <a:spcPct val="45000"/>
              </a:spcBef>
              <a:buFont typeface="Wingdings" pitchFamily="2" charset="2"/>
              <a:buNone/>
            </a:pPr>
            <a:r>
              <a:rPr lang="en-US" altLang="en-US" dirty="0" smtClean="0"/>
              <a:t>	Random replacement can be as effective as LRU</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Next . . .</a:t>
            </a:r>
          </a:p>
        </p:txBody>
      </p:sp>
      <p:sp>
        <p:nvSpPr>
          <p:cNvPr id="4099" name="Rectangle 3"/>
          <p:cNvSpPr>
            <a:spLocks noGrp="1" noChangeArrowheads="1"/>
          </p:cNvSpPr>
          <p:nvPr>
            <p:ph type="body" idx="1"/>
          </p:nvPr>
        </p:nvSpPr>
        <p:spPr>
          <a:xfrm>
            <a:off x="740533" y="1016732"/>
            <a:ext cx="8619326" cy="5364596"/>
          </a:xfrm>
        </p:spPr>
        <p:txBody>
          <a:bodyPr/>
          <a:lstStyle/>
          <a:p>
            <a:pPr eaLnBrk="1" hangingPunct="1">
              <a:lnSpc>
                <a:spcPct val="150000"/>
              </a:lnSpc>
              <a:spcBef>
                <a:spcPct val="100000"/>
              </a:spcBef>
            </a:pPr>
            <a:r>
              <a:rPr lang="en-US" altLang="en-US" dirty="0" smtClean="0"/>
              <a:t>Random Access Memory and its Structure</a:t>
            </a:r>
          </a:p>
          <a:p>
            <a:pPr eaLnBrk="1" hangingPunct="1">
              <a:lnSpc>
                <a:spcPct val="150000"/>
              </a:lnSpc>
              <a:spcBef>
                <a:spcPct val="100000"/>
              </a:spcBef>
            </a:pPr>
            <a:r>
              <a:rPr lang="en-US" altLang="en-US" dirty="0" smtClean="0"/>
              <a:t>Memory Hierarchy and the need for Cache Memory</a:t>
            </a:r>
          </a:p>
          <a:p>
            <a:pPr eaLnBrk="1" hangingPunct="1">
              <a:lnSpc>
                <a:spcPct val="150000"/>
              </a:lnSpc>
              <a:spcBef>
                <a:spcPct val="100000"/>
              </a:spcBef>
            </a:pPr>
            <a:r>
              <a:rPr lang="en-US" altLang="en-US" dirty="0" smtClean="0"/>
              <a:t>The Basics of Caches</a:t>
            </a:r>
          </a:p>
          <a:p>
            <a:pPr eaLnBrk="1" hangingPunct="1">
              <a:lnSpc>
                <a:spcPct val="150000"/>
              </a:lnSpc>
              <a:spcBef>
                <a:spcPct val="100000"/>
              </a:spcBef>
            </a:pPr>
            <a:r>
              <a:rPr lang="en-US" altLang="en-US" b="1" dirty="0" smtClean="0">
                <a:solidFill>
                  <a:srgbClr val="FF0000"/>
                </a:solidFill>
              </a:rPr>
              <a:t>Cache Performance and Memory Stall Cycles</a:t>
            </a:r>
          </a:p>
          <a:p>
            <a:pPr eaLnBrk="1" hangingPunct="1">
              <a:lnSpc>
                <a:spcPct val="150000"/>
              </a:lnSpc>
              <a:spcBef>
                <a:spcPct val="100000"/>
              </a:spcBef>
            </a:pPr>
            <a:r>
              <a:rPr lang="en-US" altLang="en-US" dirty="0" smtClean="0"/>
              <a:t>Improving Cache Performance</a:t>
            </a:r>
          </a:p>
          <a:p>
            <a:pPr eaLnBrk="1" hangingPunct="1">
              <a:lnSpc>
                <a:spcPct val="150000"/>
              </a:lnSpc>
              <a:spcBef>
                <a:spcPct val="100000"/>
              </a:spcBef>
            </a:pPr>
            <a:r>
              <a:rPr lang="en-US" altLang="en-US" dirty="0" smtClean="0"/>
              <a:t>Multilevel Caches</a:t>
            </a:r>
          </a:p>
        </p:txBody>
      </p:sp>
    </p:spTree>
    <p:extLst>
      <p:ext uri="{BB962C8B-B14F-4D97-AF65-F5344CB8AC3E}">
        <p14:creationId xmlns:p14="http://schemas.microsoft.com/office/powerpoint/2010/main" val="1297229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Hit Rate and Miss Rate</a:t>
            </a:r>
          </a:p>
        </p:txBody>
      </p:sp>
      <p:sp>
        <p:nvSpPr>
          <p:cNvPr id="1024003" name="Rectangle 3"/>
          <p:cNvSpPr>
            <a:spLocks noGrp="1" noChangeArrowheads="1"/>
          </p:cNvSpPr>
          <p:nvPr>
            <p:ph type="body" idx="1"/>
          </p:nvPr>
        </p:nvSpPr>
        <p:spPr>
          <a:xfrm>
            <a:off x="311484" y="872716"/>
            <a:ext cx="9322036" cy="5652628"/>
          </a:xfrm>
        </p:spPr>
        <p:txBody>
          <a:bodyPr lIns="0" rIns="0"/>
          <a:lstStyle/>
          <a:p>
            <a:pPr marL="349250" indent="-349250" eaLnBrk="1" hangingPunct="1">
              <a:lnSpc>
                <a:spcPct val="120000"/>
              </a:lnSpc>
              <a:spcBef>
                <a:spcPct val="45000"/>
              </a:spcBef>
              <a:tabLst>
                <a:tab pos="1828800" algn="l"/>
                <a:tab pos="3200400" algn="l"/>
              </a:tabLst>
            </a:pPr>
            <a:r>
              <a:rPr lang="en-US" altLang="en-US" dirty="0" smtClean="0">
                <a:solidFill>
                  <a:srgbClr val="000099"/>
                </a:solidFill>
              </a:rPr>
              <a:t>Hit Rate	= Hits / (Hits + Misses)</a:t>
            </a:r>
          </a:p>
          <a:p>
            <a:pPr marL="349250" indent="-349250" eaLnBrk="1" hangingPunct="1">
              <a:lnSpc>
                <a:spcPct val="120000"/>
              </a:lnSpc>
              <a:spcBef>
                <a:spcPct val="45000"/>
              </a:spcBef>
              <a:tabLst>
                <a:tab pos="1828800" algn="l"/>
                <a:tab pos="3200400" algn="l"/>
              </a:tabLst>
            </a:pPr>
            <a:r>
              <a:rPr lang="en-US" altLang="en-US" dirty="0" smtClean="0">
                <a:solidFill>
                  <a:srgbClr val="000099"/>
                </a:solidFill>
              </a:rPr>
              <a:t>Miss Rate	= Misses / (Hits + Misses)</a:t>
            </a:r>
          </a:p>
          <a:p>
            <a:pPr marL="349250" indent="-349250" eaLnBrk="1" hangingPunct="1">
              <a:lnSpc>
                <a:spcPct val="120000"/>
              </a:lnSpc>
              <a:spcBef>
                <a:spcPct val="45000"/>
              </a:spcBef>
              <a:tabLst>
                <a:tab pos="1828800" algn="l"/>
                <a:tab pos="3200400" algn="l"/>
              </a:tabLst>
            </a:pPr>
            <a:r>
              <a:rPr lang="en-US" altLang="en-US" dirty="0" smtClean="0">
                <a:solidFill>
                  <a:srgbClr val="000099"/>
                </a:solidFill>
              </a:rPr>
              <a:t>I-Cache Miss Rate</a:t>
            </a:r>
            <a:r>
              <a:rPr lang="en-US" altLang="en-US" dirty="0" smtClean="0"/>
              <a:t> = Miss rate in the Instruction Cache</a:t>
            </a:r>
          </a:p>
          <a:p>
            <a:pPr marL="349250" indent="-349250" eaLnBrk="1" hangingPunct="1">
              <a:lnSpc>
                <a:spcPct val="120000"/>
              </a:lnSpc>
              <a:spcBef>
                <a:spcPct val="45000"/>
              </a:spcBef>
              <a:tabLst>
                <a:tab pos="1828800" algn="l"/>
                <a:tab pos="3200400" algn="l"/>
              </a:tabLst>
            </a:pPr>
            <a:r>
              <a:rPr lang="en-US" altLang="en-US" dirty="0" smtClean="0">
                <a:solidFill>
                  <a:srgbClr val="000099"/>
                </a:solidFill>
              </a:rPr>
              <a:t>D-Cache Miss Rate</a:t>
            </a:r>
            <a:r>
              <a:rPr lang="en-US" altLang="en-US" dirty="0" smtClean="0"/>
              <a:t> = Miss rate in the Data Cache</a:t>
            </a:r>
          </a:p>
          <a:p>
            <a:pPr marL="349250" indent="-349250" eaLnBrk="1" hangingPunct="1">
              <a:lnSpc>
                <a:spcPct val="120000"/>
              </a:lnSpc>
              <a:spcBef>
                <a:spcPct val="45000"/>
              </a:spcBef>
              <a:tabLst>
                <a:tab pos="1828800" algn="l"/>
                <a:tab pos="3200400" algn="l"/>
              </a:tabLst>
            </a:pPr>
            <a:r>
              <a:rPr lang="en-US" altLang="en-US" dirty="0" smtClean="0">
                <a:solidFill>
                  <a:srgbClr val="FF0000"/>
                </a:solidFill>
              </a:rPr>
              <a:t>Example:</a:t>
            </a:r>
          </a:p>
          <a:p>
            <a:pPr marL="739775" lvl="1" indent="-276225" eaLnBrk="1" hangingPunct="1">
              <a:lnSpc>
                <a:spcPct val="120000"/>
              </a:lnSpc>
              <a:spcBef>
                <a:spcPct val="45000"/>
              </a:spcBef>
              <a:tabLst>
                <a:tab pos="1828800" algn="l"/>
                <a:tab pos="3200400" algn="l"/>
              </a:tabLst>
            </a:pPr>
            <a:r>
              <a:rPr lang="en-US" altLang="en-US" dirty="0" smtClean="0"/>
              <a:t>Out of 1000 instructions fetched, 150 missed in the I-Cache</a:t>
            </a:r>
          </a:p>
          <a:p>
            <a:pPr marL="739775" lvl="1" indent="-276225" eaLnBrk="1" hangingPunct="1">
              <a:lnSpc>
                <a:spcPct val="120000"/>
              </a:lnSpc>
              <a:spcBef>
                <a:spcPct val="45000"/>
              </a:spcBef>
              <a:tabLst>
                <a:tab pos="1828800" algn="l"/>
                <a:tab pos="3200400" algn="l"/>
              </a:tabLst>
            </a:pPr>
            <a:r>
              <a:rPr lang="en-US" altLang="en-US" dirty="0" smtClean="0"/>
              <a:t>25% are load-store instructions, 50 missed in the D-Cache</a:t>
            </a:r>
          </a:p>
          <a:p>
            <a:pPr marL="739775" lvl="1" indent="-276225" eaLnBrk="1" hangingPunct="1">
              <a:lnSpc>
                <a:spcPct val="120000"/>
              </a:lnSpc>
              <a:spcBef>
                <a:spcPct val="45000"/>
              </a:spcBef>
              <a:tabLst>
                <a:tab pos="1828800" algn="l"/>
                <a:tab pos="3200400" algn="l"/>
              </a:tabLst>
            </a:pPr>
            <a:r>
              <a:rPr lang="en-US" altLang="en-US" dirty="0" smtClean="0"/>
              <a:t>What are the I-cache and D-cache miss rates?</a:t>
            </a:r>
          </a:p>
          <a:p>
            <a:pPr marL="349250" indent="-349250" eaLnBrk="1" hangingPunct="1">
              <a:lnSpc>
                <a:spcPct val="120000"/>
              </a:lnSpc>
              <a:spcBef>
                <a:spcPct val="45000"/>
              </a:spcBef>
              <a:tabLst>
                <a:tab pos="1828800" algn="l"/>
                <a:tab pos="3200400" algn="l"/>
              </a:tabLst>
            </a:pPr>
            <a:r>
              <a:rPr lang="en-US" altLang="en-US" dirty="0" smtClean="0">
                <a:solidFill>
                  <a:srgbClr val="000099"/>
                </a:solidFill>
              </a:rPr>
              <a:t>I-Cache Miss Rate = 150 / 1000 = 15%</a:t>
            </a:r>
          </a:p>
          <a:p>
            <a:pPr marL="349250" indent="-349250" eaLnBrk="1" hangingPunct="1">
              <a:lnSpc>
                <a:spcPct val="120000"/>
              </a:lnSpc>
              <a:spcBef>
                <a:spcPct val="45000"/>
              </a:spcBef>
              <a:tabLst>
                <a:tab pos="1828800" algn="l"/>
                <a:tab pos="3200400" algn="l"/>
              </a:tabLst>
            </a:pPr>
            <a:r>
              <a:rPr lang="en-US" altLang="en-US" dirty="0" smtClean="0">
                <a:solidFill>
                  <a:srgbClr val="000099"/>
                </a:solidFill>
              </a:rPr>
              <a:t>D-Cache Miss Rate = 50 / (25% × 1000) = 50 / 250 = 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003">
                                            <p:txEl>
                                              <p:pRg st="8" end="8"/>
                                            </p:txEl>
                                          </p:spTgt>
                                        </p:tgtEl>
                                        <p:attrNameLst>
                                          <p:attrName>style.visibility</p:attrName>
                                        </p:attrNameLst>
                                      </p:cBhvr>
                                      <p:to>
                                        <p:strVal val="visible"/>
                                      </p:to>
                                    </p:set>
                                    <p:anim calcmode="lin" valueType="num">
                                      <p:cBhvr additive="base">
                                        <p:cTn id="7" dur="500" fill="hold"/>
                                        <p:tgtEl>
                                          <p:spTgt spid="102400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4003">
                                            <p:txEl>
                                              <p:pRg st="9" end="9"/>
                                            </p:txEl>
                                          </p:spTgt>
                                        </p:tgtEl>
                                        <p:attrNameLst>
                                          <p:attrName>style.visibility</p:attrName>
                                        </p:attrNameLst>
                                      </p:cBhvr>
                                      <p:to>
                                        <p:strVal val="visible"/>
                                      </p:to>
                                    </p:set>
                                    <p:anim calcmode="lin" valueType="num">
                                      <p:cBhvr additive="base">
                                        <p:cTn id="13" dur="500" fill="hold"/>
                                        <p:tgtEl>
                                          <p:spTgt spid="102400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Static RAM Storage Cell</a:t>
            </a:r>
          </a:p>
        </p:txBody>
      </p:sp>
      <p:sp>
        <p:nvSpPr>
          <p:cNvPr id="7171" name="Rectangle 3"/>
          <p:cNvSpPr>
            <a:spLocks noGrp="1" noChangeArrowheads="1"/>
          </p:cNvSpPr>
          <p:nvPr>
            <p:ph type="body" idx="1"/>
          </p:nvPr>
        </p:nvSpPr>
        <p:spPr>
          <a:xfrm>
            <a:off x="495300" y="944724"/>
            <a:ext cx="8915400" cy="5544616"/>
          </a:xfrm>
        </p:spPr>
        <p:txBody>
          <a:bodyPr/>
          <a:lstStyle/>
          <a:p>
            <a:pPr eaLnBrk="1" hangingPunct="1">
              <a:lnSpc>
                <a:spcPct val="120000"/>
              </a:lnSpc>
              <a:spcBef>
                <a:spcPts val="1800"/>
              </a:spcBef>
            </a:pPr>
            <a:r>
              <a:rPr lang="en-US" altLang="en-US" dirty="0" smtClean="0"/>
              <a:t>Static RAM (SRAM) Memory</a:t>
            </a:r>
          </a:p>
          <a:p>
            <a:pPr eaLnBrk="1" hangingPunct="1">
              <a:lnSpc>
                <a:spcPct val="120000"/>
              </a:lnSpc>
              <a:spcBef>
                <a:spcPts val="1800"/>
              </a:spcBef>
            </a:pPr>
            <a:r>
              <a:rPr lang="en-US" altLang="en-US" dirty="0" smtClean="0"/>
              <a:t>Typically used for </a:t>
            </a:r>
            <a:r>
              <a:rPr lang="en-US" altLang="en-US" dirty="0" smtClean="0">
                <a:solidFill>
                  <a:srgbClr val="FF0000"/>
                </a:solidFill>
              </a:rPr>
              <a:t>caches</a:t>
            </a:r>
          </a:p>
          <a:p>
            <a:pPr eaLnBrk="1" hangingPunct="1">
              <a:lnSpc>
                <a:spcPct val="120000"/>
              </a:lnSpc>
              <a:spcBef>
                <a:spcPts val="1800"/>
              </a:spcBef>
            </a:pPr>
            <a:r>
              <a:rPr lang="en-US" altLang="en-US" dirty="0" smtClean="0"/>
              <a:t>Provides </a:t>
            </a:r>
            <a:r>
              <a:rPr lang="en-US" altLang="en-US" dirty="0" smtClean="0">
                <a:solidFill>
                  <a:srgbClr val="FF0000"/>
                </a:solidFill>
              </a:rPr>
              <a:t>fast access time</a:t>
            </a:r>
            <a:endParaRPr lang="en-US" altLang="en-US" dirty="0" smtClean="0"/>
          </a:p>
          <a:p>
            <a:pPr eaLnBrk="1" hangingPunct="1">
              <a:lnSpc>
                <a:spcPct val="120000"/>
              </a:lnSpc>
              <a:spcBef>
                <a:spcPts val="1800"/>
              </a:spcBef>
            </a:pPr>
            <a:r>
              <a:rPr lang="en-US" altLang="en-US" dirty="0" smtClean="0"/>
              <a:t>Cell Implementation:</a:t>
            </a:r>
          </a:p>
          <a:p>
            <a:pPr lvl="1" eaLnBrk="1" hangingPunct="1">
              <a:lnSpc>
                <a:spcPct val="120000"/>
              </a:lnSpc>
              <a:spcBef>
                <a:spcPts val="1800"/>
              </a:spcBef>
            </a:pPr>
            <a:r>
              <a:rPr lang="en-US" altLang="en-US" dirty="0"/>
              <a:t>6-Transistor </a:t>
            </a:r>
            <a:r>
              <a:rPr lang="en-US" altLang="en-US" dirty="0" smtClean="0"/>
              <a:t>cell</a:t>
            </a:r>
          </a:p>
          <a:p>
            <a:pPr lvl="1" eaLnBrk="1" hangingPunct="1">
              <a:lnSpc>
                <a:spcPct val="120000"/>
              </a:lnSpc>
              <a:spcBef>
                <a:spcPts val="1800"/>
              </a:spcBef>
            </a:pPr>
            <a:r>
              <a:rPr lang="en-US" altLang="en-US" dirty="0" smtClean="0"/>
              <a:t>Cross-coupled inverters store bit</a:t>
            </a:r>
          </a:p>
          <a:p>
            <a:pPr lvl="1" eaLnBrk="1" hangingPunct="1">
              <a:lnSpc>
                <a:spcPct val="120000"/>
              </a:lnSpc>
              <a:spcBef>
                <a:spcPts val="1800"/>
              </a:spcBef>
            </a:pPr>
            <a:r>
              <a:rPr lang="en-US" altLang="en-US" dirty="0" smtClean="0"/>
              <a:t>Two pass transistors</a:t>
            </a:r>
          </a:p>
          <a:p>
            <a:pPr lvl="1" eaLnBrk="1" hangingPunct="1">
              <a:lnSpc>
                <a:spcPct val="120000"/>
              </a:lnSpc>
              <a:spcBef>
                <a:spcPts val="1800"/>
              </a:spcBef>
            </a:pPr>
            <a:r>
              <a:rPr lang="en-US" altLang="en-US" dirty="0" smtClean="0"/>
              <a:t>Row decoder selects the word line</a:t>
            </a:r>
          </a:p>
          <a:p>
            <a:pPr lvl="1" eaLnBrk="1" hangingPunct="1">
              <a:lnSpc>
                <a:spcPct val="120000"/>
              </a:lnSpc>
              <a:spcBef>
                <a:spcPts val="1800"/>
              </a:spcBef>
            </a:pPr>
            <a:r>
              <a:rPr lang="en-US" altLang="en-US" dirty="0" smtClean="0"/>
              <a:t>Pass transistors enable the cell to be read and written</a:t>
            </a:r>
          </a:p>
        </p:txBody>
      </p:sp>
      <p:grpSp>
        <p:nvGrpSpPr>
          <p:cNvPr id="8" name="Group 7"/>
          <p:cNvGrpSpPr/>
          <p:nvPr/>
        </p:nvGrpSpPr>
        <p:grpSpPr>
          <a:xfrm>
            <a:off x="6142760" y="986594"/>
            <a:ext cx="3217730" cy="2838451"/>
            <a:chOff x="5670240" y="3002818"/>
            <a:chExt cx="2970212" cy="2838451"/>
          </a:xfrm>
        </p:grpSpPr>
        <p:sp>
          <p:nvSpPr>
            <p:cNvPr id="7173" name="Rectangle 115"/>
            <p:cNvSpPr>
              <a:spLocks noChangeArrowheads="1"/>
            </p:cNvSpPr>
            <p:nvPr/>
          </p:nvSpPr>
          <p:spPr bwMode="auto">
            <a:xfrm>
              <a:off x="6163952" y="5477731"/>
              <a:ext cx="1981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a:solidFill>
                    <a:srgbClr val="000000"/>
                  </a:solidFill>
                </a:rPr>
                <a:t>Typical SRAM cell</a:t>
              </a:r>
              <a:endParaRPr lang="en-US" altLang="en-US"/>
            </a:p>
          </p:txBody>
        </p:sp>
        <p:sp>
          <p:nvSpPr>
            <p:cNvPr id="7174" name="Line 118"/>
            <p:cNvSpPr>
              <a:spLocks noChangeShapeType="1"/>
            </p:cNvSpPr>
            <p:nvPr/>
          </p:nvSpPr>
          <p:spPr bwMode="auto">
            <a:xfrm>
              <a:off x="5670240" y="3272693"/>
              <a:ext cx="29702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Freeform 128"/>
            <p:cNvSpPr>
              <a:spLocks/>
            </p:cNvSpPr>
            <p:nvPr/>
          </p:nvSpPr>
          <p:spPr bwMode="auto">
            <a:xfrm>
              <a:off x="7694302" y="4668106"/>
              <a:ext cx="90487" cy="360363"/>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Line 129"/>
            <p:cNvSpPr>
              <a:spLocks noChangeShapeType="1"/>
            </p:cNvSpPr>
            <p:nvPr/>
          </p:nvSpPr>
          <p:spPr bwMode="auto">
            <a:xfrm>
              <a:off x="7605402" y="4712556"/>
              <a:ext cx="0" cy="271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Oval 130"/>
            <p:cNvSpPr>
              <a:spLocks noChangeArrowheads="1"/>
            </p:cNvSpPr>
            <p:nvPr/>
          </p:nvSpPr>
          <p:spPr bwMode="auto">
            <a:xfrm>
              <a:off x="7516502" y="3902931"/>
              <a:ext cx="90487" cy="9048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7178" name="Freeform 131"/>
            <p:cNvSpPr>
              <a:spLocks/>
            </p:cNvSpPr>
            <p:nvPr/>
          </p:nvSpPr>
          <p:spPr bwMode="auto">
            <a:xfrm>
              <a:off x="7694302" y="3767993"/>
              <a:ext cx="90487" cy="360363"/>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Line 132"/>
            <p:cNvSpPr>
              <a:spLocks noChangeShapeType="1"/>
            </p:cNvSpPr>
            <p:nvPr/>
          </p:nvSpPr>
          <p:spPr bwMode="auto">
            <a:xfrm>
              <a:off x="7606990" y="3812443"/>
              <a:ext cx="0" cy="271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Line 135"/>
            <p:cNvSpPr>
              <a:spLocks noChangeShapeType="1"/>
            </p:cNvSpPr>
            <p:nvPr/>
          </p:nvSpPr>
          <p:spPr bwMode="auto">
            <a:xfrm>
              <a:off x="7784790" y="4128356"/>
              <a:ext cx="0" cy="539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1" name="Freeform 137"/>
            <p:cNvSpPr>
              <a:spLocks/>
            </p:cNvSpPr>
            <p:nvPr/>
          </p:nvSpPr>
          <p:spPr bwMode="auto">
            <a:xfrm rot="5400000">
              <a:off x="6163952" y="4172806"/>
              <a:ext cx="90488" cy="360362"/>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2" name="Line 138"/>
            <p:cNvSpPr>
              <a:spLocks noChangeShapeType="1"/>
            </p:cNvSpPr>
            <p:nvPr/>
          </p:nvSpPr>
          <p:spPr bwMode="auto">
            <a:xfrm rot="5400000">
              <a:off x="6209990" y="4080731"/>
              <a:ext cx="0" cy="2714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3" name="Freeform 139"/>
            <p:cNvSpPr>
              <a:spLocks/>
            </p:cNvSpPr>
            <p:nvPr/>
          </p:nvSpPr>
          <p:spPr bwMode="auto">
            <a:xfrm>
              <a:off x="6524315" y="3633056"/>
              <a:ext cx="1260475" cy="180975"/>
            </a:xfrm>
            <a:custGeom>
              <a:avLst/>
              <a:gdLst>
                <a:gd name="T0" fmla="*/ 794 w 794"/>
                <a:gd name="T1" fmla="*/ 85 h 114"/>
                <a:gd name="T2" fmla="*/ 794 w 794"/>
                <a:gd name="T3" fmla="*/ 0 h 114"/>
                <a:gd name="T4" fmla="*/ 0 w 794"/>
                <a:gd name="T5" fmla="*/ 0 h 114"/>
                <a:gd name="T6" fmla="*/ 0 w 794"/>
                <a:gd name="T7" fmla="*/ 114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4" h="114">
                  <a:moveTo>
                    <a:pt x="794" y="85"/>
                  </a:moveTo>
                  <a:lnTo>
                    <a:pt x="794" y="0"/>
                  </a:lnTo>
                  <a:lnTo>
                    <a:pt x="0" y="0"/>
                  </a:lnTo>
                  <a:lnTo>
                    <a:pt x="0" y="11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Freeform 143"/>
            <p:cNvSpPr>
              <a:spLocks/>
            </p:cNvSpPr>
            <p:nvPr/>
          </p:nvSpPr>
          <p:spPr bwMode="auto">
            <a:xfrm flipH="1">
              <a:off x="6524315" y="4668106"/>
              <a:ext cx="90487" cy="360363"/>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5" name="Line 144"/>
            <p:cNvSpPr>
              <a:spLocks noChangeShapeType="1"/>
            </p:cNvSpPr>
            <p:nvPr/>
          </p:nvSpPr>
          <p:spPr bwMode="auto">
            <a:xfrm flipH="1">
              <a:off x="6705290" y="4712556"/>
              <a:ext cx="0" cy="271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6" name="Oval 146"/>
            <p:cNvSpPr>
              <a:spLocks noChangeArrowheads="1"/>
            </p:cNvSpPr>
            <p:nvPr/>
          </p:nvSpPr>
          <p:spPr bwMode="auto">
            <a:xfrm flipH="1">
              <a:off x="6705290" y="3902931"/>
              <a:ext cx="90487" cy="90488"/>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7187" name="Freeform 147"/>
            <p:cNvSpPr>
              <a:spLocks/>
            </p:cNvSpPr>
            <p:nvPr/>
          </p:nvSpPr>
          <p:spPr bwMode="auto">
            <a:xfrm flipH="1">
              <a:off x="6524315" y="3767993"/>
              <a:ext cx="90487" cy="360363"/>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8" name="Line 148"/>
            <p:cNvSpPr>
              <a:spLocks noChangeShapeType="1"/>
            </p:cNvSpPr>
            <p:nvPr/>
          </p:nvSpPr>
          <p:spPr bwMode="auto">
            <a:xfrm flipH="1">
              <a:off x="6705290" y="3812443"/>
              <a:ext cx="0" cy="2714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9" name="Line 149"/>
            <p:cNvSpPr>
              <a:spLocks noChangeShapeType="1"/>
            </p:cNvSpPr>
            <p:nvPr/>
          </p:nvSpPr>
          <p:spPr bwMode="auto">
            <a:xfrm flipH="1">
              <a:off x="6524315" y="4128356"/>
              <a:ext cx="0" cy="539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0" name="Freeform 150"/>
            <p:cNvSpPr>
              <a:spLocks/>
            </p:cNvSpPr>
            <p:nvPr/>
          </p:nvSpPr>
          <p:spPr bwMode="auto">
            <a:xfrm>
              <a:off x="7381565" y="3948968"/>
              <a:ext cx="225425" cy="900113"/>
            </a:xfrm>
            <a:custGeom>
              <a:avLst/>
              <a:gdLst>
                <a:gd name="T0" fmla="*/ 85 w 142"/>
                <a:gd name="T1" fmla="*/ 0 h 538"/>
                <a:gd name="T2" fmla="*/ 0 w 142"/>
                <a:gd name="T3" fmla="*/ 0 h 538"/>
                <a:gd name="T4" fmla="*/ 0 w 142"/>
                <a:gd name="T5" fmla="*/ 630 h 538"/>
                <a:gd name="T6" fmla="*/ 142 w 142"/>
                <a:gd name="T7" fmla="*/ 630 h 5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538">
                  <a:moveTo>
                    <a:pt x="85" y="0"/>
                  </a:moveTo>
                  <a:lnTo>
                    <a:pt x="0" y="0"/>
                  </a:lnTo>
                  <a:lnTo>
                    <a:pt x="0" y="538"/>
                  </a:lnTo>
                  <a:lnTo>
                    <a:pt x="142" y="53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1" name="Freeform 151"/>
            <p:cNvSpPr>
              <a:spLocks/>
            </p:cNvSpPr>
            <p:nvPr/>
          </p:nvSpPr>
          <p:spPr bwMode="auto">
            <a:xfrm flipH="1">
              <a:off x="6705290" y="3948968"/>
              <a:ext cx="225425" cy="900113"/>
            </a:xfrm>
            <a:custGeom>
              <a:avLst/>
              <a:gdLst>
                <a:gd name="T0" fmla="*/ 85 w 142"/>
                <a:gd name="T1" fmla="*/ 0 h 538"/>
                <a:gd name="T2" fmla="*/ 0 w 142"/>
                <a:gd name="T3" fmla="*/ 0 h 538"/>
                <a:gd name="T4" fmla="*/ 0 w 142"/>
                <a:gd name="T5" fmla="*/ 630 h 538"/>
                <a:gd name="T6" fmla="*/ 142 w 142"/>
                <a:gd name="T7" fmla="*/ 630 h 5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538">
                  <a:moveTo>
                    <a:pt x="85" y="0"/>
                  </a:moveTo>
                  <a:lnTo>
                    <a:pt x="0" y="0"/>
                  </a:lnTo>
                  <a:lnTo>
                    <a:pt x="0" y="538"/>
                  </a:lnTo>
                  <a:lnTo>
                    <a:pt x="142" y="53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Freeform 152"/>
            <p:cNvSpPr>
              <a:spLocks/>
            </p:cNvSpPr>
            <p:nvPr/>
          </p:nvSpPr>
          <p:spPr bwMode="auto">
            <a:xfrm flipV="1">
              <a:off x="6524315" y="4984018"/>
              <a:ext cx="1260475" cy="180975"/>
            </a:xfrm>
            <a:custGeom>
              <a:avLst/>
              <a:gdLst>
                <a:gd name="T0" fmla="*/ 794 w 794"/>
                <a:gd name="T1" fmla="*/ 85 h 114"/>
                <a:gd name="T2" fmla="*/ 794 w 794"/>
                <a:gd name="T3" fmla="*/ 0 h 114"/>
                <a:gd name="T4" fmla="*/ 0 w 794"/>
                <a:gd name="T5" fmla="*/ 0 h 114"/>
                <a:gd name="T6" fmla="*/ 0 w 794"/>
                <a:gd name="T7" fmla="*/ 114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4" h="114">
                  <a:moveTo>
                    <a:pt x="794" y="85"/>
                  </a:moveTo>
                  <a:lnTo>
                    <a:pt x="794" y="0"/>
                  </a:lnTo>
                  <a:lnTo>
                    <a:pt x="0" y="0"/>
                  </a:lnTo>
                  <a:lnTo>
                    <a:pt x="0" y="11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3" name="Line 153"/>
            <p:cNvSpPr>
              <a:spLocks noChangeShapeType="1"/>
            </p:cNvSpPr>
            <p:nvPr/>
          </p:nvSpPr>
          <p:spPr bwMode="auto">
            <a:xfrm flipV="1">
              <a:off x="7154552" y="3407631"/>
              <a:ext cx="0" cy="225425"/>
            </a:xfrm>
            <a:prstGeom prst="line">
              <a:avLst/>
            </a:prstGeom>
            <a:noFill/>
            <a:ln w="19050">
              <a:solidFill>
                <a:schemeClr val="tx1"/>
              </a:solidFill>
              <a:round/>
              <a:headEnd type="oval"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4" name="Line 154"/>
            <p:cNvSpPr>
              <a:spLocks noChangeShapeType="1"/>
            </p:cNvSpPr>
            <p:nvPr/>
          </p:nvSpPr>
          <p:spPr bwMode="auto">
            <a:xfrm flipV="1">
              <a:off x="6524315" y="4217256"/>
              <a:ext cx="857250" cy="1588"/>
            </a:xfrm>
            <a:prstGeom prst="line">
              <a:avLst/>
            </a:prstGeom>
            <a:noFill/>
            <a:ln w="1905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5" name="Line 155"/>
            <p:cNvSpPr>
              <a:spLocks noChangeShapeType="1"/>
            </p:cNvSpPr>
            <p:nvPr/>
          </p:nvSpPr>
          <p:spPr bwMode="auto">
            <a:xfrm>
              <a:off x="6929127" y="4577618"/>
              <a:ext cx="855662" cy="1588"/>
            </a:xfrm>
            <a:prstGeom prst="line">
              <a:avLst/>
            </a:prstGeom>
            <a:noFill/>
            <a:ln w="19050">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6" name="Line 156"/>
            <p:cNvSpPr>
              <a:spLocks noChangeShapeType="1"/>
            </p:cNvSpPr>
            <p:nvPr/>
          </p:nvSpPr>
          <p:spPr bwMode="auto">
            <a:xfrm>
              <a:off x="7154552" y="5164993"/>
              <a:ext cx="0" cy="179388"/>
            </a:xfrm>
            <a:prstGeom prst="line">
              <a:avLst/>
            </a:prstGeom>
            <a:noFill/>
            <a:ln w="1905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7" name="Line 158"/>
            <p:cNvSpPr>
              <a:spLocks noChangeShapeType="1"/>
            </p:cNvSpPr>
            <p:nvPr/>
          </p:nvSpPr>
          <p:spPr bwMode="auto">
            <a:xfrm>
              <a:off x="7065652" y="5387243"/>
              <a:ext cx="179387"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 name="Line 159"/>
            <p:cNvSpPr>
              <a:spLocks noChangeShapeType="1"/>
            </p:cNvSpPr>
            <p:nvPr/>
          </p:nvSpPr>
          <p:spPr bwMode="auto">
            <a:xfrm>
              <a:off x="7110102" y="5433281"/>
              <a:ext cx="88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 name="Line 160"/>
            <p:cNvSpPr>
              <a:spLocks noChangeShapeType="1"/>
            </p:cNvSpPr>
            <p:nvPr/>
          </p:nvSpPr>
          <p:spPr bwMode="auto">
            <a:xfrm>
              <a:off x="6389377" y="4398231"/>
              <a:ext cx="134937"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 name="Text Box 161"/>
            <p:cNvSpPr txBox="1">
              <a:spLocks noChangeArrowheads="1"/>
            </p:cNvSpPr>
            <p:nvPr/>
          </p:nvSpPr>
          <p:spPr bwMode="auto">
            <a:xfrm>
              <a:off x="6614802" y="3407631"/>
              <a:ext cx="53975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a:t>Vcc</a:t>
              </a:r>
            </a:p>
          </p:txBody>
        </p:sp>
        <p:sp>
          <p:nvSpPr>
            <p:cNvPr id="7204" name="Line 166"/>
            <p:cNvSpPr>
              <a:spLocks noChangeShapeType="1"/>
            </p:cNvSpPr>
            <p:nvPr/>
          </p:nvSpPr>
          <p:spPr bwMode="auto">
            <a:xfrm flipH="1">
              <a:off x="5894077" y="4398231"/>
              <a:ext cx="134937"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 name="Group 6"/>
            <p:cNvGrpSpPr/>
            <p:nvPr/>
          </p:nvGrpSpPr>
          <p:grpSpPr>
            <a:xfrm>
              <a:off x="7784790" y="4216462"/>
              <a:ext cx="630237" cy="181769"/>
              <a:chOff x="7784790" y="4216462"/>
              <a:chExt cx="630237" cy="181769"/>
            </a:xfrm>
          </p:grpSpPr>
          <p:sp>
            <p:nvSpPr>
              <p:cNvPr id="7201" name="Freeform 163"/>
              <p:cNvSpPr>
                <a:spLocks/>
              </p:cNvSpPr>
              <p:nvPr/>
            </p:nvSpPr>
            <p:spPr bwMode="auto">
              <a:xfrm rot="16200000" flipH="1">
                <a:off x="8054665" y="4172806"/>
                <a:ext cx="90488" cy="360362"/>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2" name="Line 164"/>
              <p:cNvSpPr>
                <a:spLocks noChangeShapeType="1"/>
              </p:cNvSpPr>
              <p:nvPr/>
            </p:nvSpPr>
            <p:spPr bwMode="auto">
              <a:xfrm rot="16200000" flipH="1">
                <a:off x="8100702" y="4080731"/>
                <a:ext cx="0" cy="2714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3" name="Line 165"/>
              <p:cNvSpPr>
                <a:spLocks noChangeShapeType="1"/>
              </p:cNvSpPr>
              <p:nvPr/>
            </p:nvSpPr>
            <p:spPr bwMode="auto">
              <a:xfrm flipH="1">
                <a:off x="7784790" y="4398231"/>
                <a:ext cx="134937"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5" name="Line 167"/>
              <p:cNvSpPr>
                <a:spLocks noChangeShapeType="1"/>
              </p:cNvSpPr>
              <p:nvPr/>
            </p:nvSpPr>
            <p:spPr bwMode="auto">
              <a:xfrm>
                <a:off x="8280090" y="4398231"/>
                <a:ext cx="134937"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06" name="Line 168"/>
            <p:cNvSpPr>
              <a:spLocks noChangeShapeType="1"/>
            </p:cNvSpPr>
            <p:nvPr/>
          </p:nvSpPr>
          <p:spPr bwMode="auto">
            <a:xfrm>
              <a:off x="5894077" y="3093306"/>
              <a:ext cx="0" cy="1985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7" name="Line 169"/>
            <p:cNvSpPr>
              <a:spLocks noChangeShapeType="1"/>
            </p:cNvSpPr>
            <p:nvPr/>
          </p:nvSpPr>
          <p:spPr bwMode="auto">
            <a:xfrm>
              <a:off x="8415027" y="3093306"/>
              <a:ext cx="0" cy="1985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8" name="Line 170"/>
            <p:cNvSpPr>
              <a:spLocks noChangeShapeType="1"/>
            </p:cNvSpPr>
            <p:nvPr/>
          </p:nvSpPr>
          <p:spPr bwMode="auto">
            <a:xfrm>
              <a:off x="6209990" y="3272693"/>
              <a:ext cx="0" cy="944563"/>
            </a:xfrm>
            <a:prstGeom prst="line">
              <a:avLst/>
            </a:prstGeom>
            <a:noFill/>
            <a:ln w="1905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9" name="Line 171"/>
            <p:cNvSpPr>
              <a:spLocks noChangeShapeType="1"/>
            </p:cNvSpPr>
            <p:nvPr/>
          </p:nvSpPr>
          <p:spPr bwMode="auto">
            <a:xfrm>
              <a:off x="8099115" y="3272693"/>
              <a:ext cx="1587" cy="944563"/>
            </a:xfrm>
            <a:prstGeom prst="line">
              <a:avLst/>
            </a:prstGeom>
            <a:noFill/>
            <a:ln w="1905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0" name="Text Box 172"/>
            <p:cNvSpPr txBox="1">
              <a:spLocks noChangeArrowheads="1"/>
            </p:cNvSpPr>
            <p:nvPr/>
          </p:nvSpPr>
          <p:spPr bwMode="auto">
            <a:xfrm>
              <a:off x="6570352" y="3002818"/>
              <a:ext cx="112395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a:t>Word line</a:t>
              </a:r>
              <a:endParaRPr lang="en-US" altLang="en-US" sz="1400" i="1" baseline="-25000" dirty="0"/>
            </a:p>
          </p:txBody>
        </p:sp>
        <p:sp>
          <p:nvSpPr>
            <p:cNvPr id="7211" name="Text Box 173"/>
            <p:cNvSpPr txBox="1">
              <a:spLocks noChangeArrowheads="1"/>
            </p:cNvSpPr>
            <p:nvPr/>
          </p:nvSpPr>
          <p:spPr bwMode="auto">
            <a:xfrm>
              <a:off x="5759140" y="5118956"/>
              <a:ext cx="269875" cy="27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a:t>bit</a:t>
              </a:r>
              <a:endParaRPr lang="en-US" altLang="en-US" sz="1400" i="1" baseline="-25000" dirty="0"/>
            </a:p>
          </p:txBody>
        </p:sp>
        <p:sp>
          <p:nvSpPr>
            <p:cNvPr id="7212" name="Text Box 175"/>
            <p:cNvSpPr txBox="1">
              <a:spLocks noChangeArrowheads="1"/>
            </p:cNvSpPr>
            <p:nvPr/>
          </p:nvSpPr>
          <p:spPr bwMode="auto">
            <a:xfrm>
              <a:off x="8280090" y="5118956"/>
              <a:ext cx="269875" cy="27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a:t>bit</a:t>
              </a:r>
              <a:endParaRPr lang="en-US" altLang="en-US" sz="1400" i="1" baseline="-25000"/>
            </a:p>
          </p:txBody>
        </p:sp>
        <p:sp>
          <p:nvSpPr>
            <p:cNvPr id="7213" name="Line 176"/>
            <p:cNvSpPr>
              <a:spLocks noChangeShapeType="1"/>
            </p:cNvSpPr>
            <p:nvPr/>
          </p:nvSpPr>
          <p:spPr bwMode="auto">
            <a:xfrm>
              <a:off x="8324540" y="5163406"/>
              <a:ext cx="18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4" name="Line 237"/>
            <p:cNvSpPr>
              <a:spLocks noChangeShapeType="1"/>
            </p:cNvSpPr>
            <p:nvPr/>
          </p:nvSpPr>
          <p:spPr bwMode="auto">
            <a:xfrm>
              <a:off x="7021202" y="5342793"/>
              <a:ext cx="269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9"/>
          <p:cNvGrpSpPr/>
          <p:nvPr/>
        </p:nvGrpSpPr>
        <p:grpSpPr>
          <a:xfrm>
            <a:off x="6279148" y="4190664"/>
            <a:ext cx="2847316" cy="1686608"/>
            <a:chOff x="5796136" y="4190664"/>
            <a:chExt cx="2628292" cy="1686608"/>
          </a:xfrm>
        </p:grpSpPr>
        <p:grpSp>
          <p:nvGrpSpPr>
            <p:cNvPr id="5" name="Group 4"/>
            <p:cNvGrpSpPr/>
            <p:nvPr/>
          </p:nvGrpSpPr>
          <p:grpSpPr>
            <a:xfrm>
              <a:off x="6907461" y="4710540"/>
              <a:ext cx="400851" cy="360000"/>
              <a:chOff x="8167601" y="1417607"/>
              <a:chExt cx="400851" cy="360000"/>
            </a:xfrm>
          </p:grpSpPr>
          <p:sp>
            <p:nvSpPr>
              <p:cNvPr id="2" name="Isosceles Triangle 1"/>
              <p:cNvSpPr/>
              <p:nvPr/>
            </p:nvSpPr>
            <p:spPr>
              <a:xfrm rot="5400000">
                <a:off x="8131601" y="1453607"/>
                <a:ext cx="360000" cy="2880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8460452" y="1543607"/>
                <a:ext cx="108000" cy="1080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flipH="1">
              <a:off x="6907453" y="5281813"/>
              <a:ext cx="400851" cy="360000"/>
              <a:chOff x="8167601" y="1417607"/>
              <a:chExt cx="400851" cy="360000"/>
            </a:xfrm>
          </p:grpSpPr>
          <p:sp>
            <p:nvSpPr>
              <p:cNvPr id="52" name="Isosceles Triangle 51"/>
              <p:cNvSpPr/>
              <p:nvPr/>
            </p:nvSpPr>
            <p:spPr>
              <a:xfrm rot="5400000">
                <a:off x="8131601" y="1453607"/>
                <a:ext cx="360000" cy="2880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460452" y="1543607"/>
                <a:ext cx="108000" cy="1080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Freeform 5"/>
            <p:cNvSpPr/>
            <p:nvPr/>
          </p:nvSpPr>
          <p:spPr>
            <a:xfrm>
              <a:off x="7308304" y="4890539"/>
              <a:ext cx="169007" cy="571273"/>
            </a:xfrm>
            <a:custGeom>
              <a:avLst/>
              <a:gdLst>
                <a:gd name="connsiteX0" fmla="*/ 0 w 270345"/>
                <a:gd name="connsiteY0" fmla="*/ 0 h 572494"/>
                <a:gd name="connsiteX1" fmla="*/ 270345 w 270345"/>
                <a:gd name="connsiteY1" fmla="*/ 0 h 572494"/>
                <a:gd name="connsiteX2" fmla="*/ 270345 w 270345"/>
                <a:gd name="connsiteY2" fmla="*/ 572494 h 572494"/>
                <a:gd name="connsiteX3" fmla="*/ 0 w 270345"/>
                <a:gd name="connsiteY3" fmla="*/ 572494 h 572494"/>
              </a:gdLst>
              <a:ahLst/>
              <a:cxnLst>
                <a:cxn ang="0">
                  <a:pos x="connsiteX0" y="connsiteY0"/>
                </a:cxn>
                <a:cxn ang="0">
                  <a:pos x="connsiteX1" y="connsiteY1"/>
                </a:cxn>
                <a:cxn ang="0">
                  <a:pos x="connsiteX2" y="connsiteY2"/>
                </a:cxn>
                <a:cxn ang="0">
                  <a:pos x="connsiteX3" y="connsiteY3"/>
                </a:cxn>
              </a:cxnLst>
              <a:rect l="l" t="t" r="r" b="b"/>
              <a:pathLst>
                <a:path w="270345" h="572494">
                  <a:moveTo>
                    <a:pt x="0" y="0"/>
                  </a:moveTo>
                  <a:lnTo>
                    <a:pt x="270345" y="0"/>
                  </a:lnTo>
                  <a:lnTo>
                    <a:pt x="270345" y="572494"/>
                  </a:lnTo>
                  <a:lnTo>
                    <a:pt x="0" y="57249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flipH="1">
              <a:off x="6731335" y="4890538"/>
              <a:ext cx="169007" cy="571273"/>
            </a:xfrm>
            <a:custGeom>
              <a:avLst/>
              <a:gdLst>
                <a:gd name="connsiteX0" fmla="*/ 0 w 270345"/>
                <a:gd name="connsiteY0" fmla="*/ 0 h 572494"/>
                <a:gd name="connsiteX1" fmla="*/ 270345 w 270345"/>
                <a:gd name="connsiteY1" fmla="*/ 0 h 572494"/>
                <a:gd name="connsiteX2" fmla="*/ 270345 w 270345"/>
                <a:gd name="connsiteY2" fmla="*/ 572494 h 572494"/>
                <a:gd name="connsiteX3" fmla="*/ 0 w 270345"/>
                <a:gd name="connsiteY3" fmla="*/ 572494 h 572494"/>
              </a:gdLst>
              <a:ahLst/>
              <a:cxnLst>
                <a:cxn ang="0">
                  <a:pos x="connsiteX0" y="connsiteY0"/>
                </a:cxn>
                <a:cxn ang="0">
                  <a:pos x="connsiteX1" y="connsiteY1"/>
                </a:cxn>
                <a:cxn ang="0">
                  <a:pos x="connsiteX2" y="connsiteY2"/>
                </a:cxn>
                <a:cxn ang="0">
                  <a:pos x="connsiteX3" y="connsiteY3"/>
                </a:cxn>
              </a:cxnLst>
              <a:rect l="l" t="t" r="r" b="b"/>
              <a:pathLst>
                <a:path w="270345" h="572494">
                  <a:moveTo>
                    <a:pt x="0" y="0"/>
                  </a:moveTo>
                  <a:lnTo>
                    <a:pt x="270345" y="0"/>
                  </a:lnTo>
                  <a:lnTo>
                    <a:pt x="270345" y="572494"/>
                  </a:lnTo>
                  <a:lnTo>
                    <a:pt x="0" y="57249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6102003" y="4991992"/>
              <a:ext cx="630237" cy="181769"/>
              <a:chOff x="7784790" y="4216462"/>
              <a:chExt cx="630237" cy="181769"/>
            </a:xfrm>
          </p:grpSpPr>
          <p:sp>
            <p:nvSpPr>
              <p:cNvPr id="58" name="Freeform 163"/>
              <p:cNvSpPr>
                <a:spLocks/>
              </p:cNvSpPr>
              <p:nvPr/>
            </p:nvSpPr>
            <p:spPr bwMode="auto">
              <a:xfrm rot="16200000" flipH="1">
                <a:off x="8054665" y="4172806"/>
                <a:ext cx="90488" cy="360362"/>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164"/>
              <p:cNvSpPr>
                <a:spLocks noChangeShapeType="1"/>
              </p:cNvSpPr>
              <p:nvPr/>
            </p:nvSpPr>
            <p:spPr bwMode="auto">
              <a:xfrm rot="16200000" flipH="1">
                <a:off x="8100702" y="4080731"/>
                <a:ext cx="0" cy="2714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165"/>
              <p:cNvSpPr>
                <a:spLocks noChangeShapeType="1"/>
              </p:cNvSpPr>
              <p:nvPr/>
            </p:nvSpPr>
            <p:spPr bwMode="auto">
              <a:xfrm flipH="1">
                <a:off x="7784790" y="4398231"/>
                <a:ext cx="134937"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167"/>
              <p:cNvSpPr>
                <a:spLocks noChangeShapeType="1"/>
              </p:cNvSpPr>
              <p:nvPr/>
            </p:nvSpPr>
            <p:spPr bwMode="auto">
              <a:xfrm>
                <a:off x="8280090" y="4398231"/>
                <a:ext cx="134937"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2" name="Group 61"/>
            <p:cNvGrpSpPr/>
            <p:nvPr/>
          </p:nvGrpSpPr>
          <p:grpSpPr>
            <a:xfrm>
              <a:off x="7478106" y="4991992"/>
              <a:ext cx="630237" cy="181769"/>
              <a:chOff x="7784790" y="4216462"/>
              <a:chExt cx="630237" cy="181769"/>
            </a:xfrm>
          </p:grpSpPr>
          <p:sp>
            <p:nvSpPr>
              <p:cNvPr id="63" name="Freeform 163"/>
              <p:cNvSpPr>
                <a:spLocks/>
              </p:cNvSpPr>
              <p:nvPr/>
            </p:nvSpPr>
            <p:spPr bwMode="auto">
              <a:xfrm rot="16200000" flipH="1">
                <a:off x="8054665" y="4172806"/>
                <a:ext cx="90488" cy="360362"/>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164"/>
              <p:cNvSpPr>
                <a:spLocks noChangeShapeType="1"/>
              </p:cNvSpPr>
              <p:nvPr/>
            </p:nvSpPr>
            <p:spPr bwMode="auto">
              <a:xfrm rot="16200000" flipH="1">
                <a:off x="8100702" y="4080731"/>
                <a:ext cx="0" cy="2714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Line 165"/>
              <p:cNvSpPr>
                <a:spLocks noChangeShapeType="1"/>
              </p:cNvSpPr>
              <p:nvPr/>
            </p:nvSpPr>
            <p:spPr bwMode="auto">
              <a:xfrm flipH="1">
                <a:off x="7784790" y="4398231"/>
                <a:ext cx="134937"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167"/>
              <p:cNvSpPr>
                <a:spLocks noChangeShapeType="1"/>
              </p:cNvSpPr>
              <p:nvPr/>
            </p:nvSpPr>
            <p:spPr bwMode="auto">
              <a:xfrm>
                <a:off x="8280090" y="4398231"/>
                <a:ext cx="134937"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7" name="Line 170"/>
            <p:cNvSpPr>
              <a:spLocks noChangeShapeType="1"/>
            </p:cNvSpPr>
            <p:nvPr/>
          </p:nvSpPr>
          <p:spPr bwMode="auto">
            <a:xfrm>
              <a:off x="6102003" y="4237657"/>
              <a:ext cx="0" cy="1338511"/>
            </a:xfrm>
            <a:prstGeom prst="line">
              <a:avLst/>
            </a:prstGeom>
            <a:noFill/>
            <a:ln w="1905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170"/>
            <p:cNvSpPr>
              <a:spLocks noChangeShapeType="1"/>
            </p:cNvSpPr>
            <p:nvPr/>
          </p:nvSpPr>
          <p:spPr bwMode="auto">
            <a:xfrm>
              <a:off x="6416398" y="4451060"/>
              <a:ext cx="0" cy="538311"/>
            </a:xfrm>
            <a:prstGeom prst="line">
              <a:avLst/>
            </a:prstGeom>
            <a:noFill/>
            <a:ln w="1905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170"/>
            <p:cNvSpPr>
              <a:spLocks noChangeShapeType="1"/>
            </p:cNvSpPr>
            <p:nvPr/>
          </p:nvSpPr>
          <p:spPr bwMode="auto">
            <a:xfrm>
              <a:off x="7794018" y="4449335"/>
              <a:ext cx="0" cy="538311"/>
            </a:xfrm>
            <a:prstGeom prst="line">
              <a:avLst/>
            </a:prstGeom>
            <a:noFill/>
            <a:ln w="1905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Line 118"/>
            <p:cNvSpPr>
              <a:spLocks noChangeShapeType="1"/>
            </p:cNvSpPr>
            <p:nvPr/>
          </p:nvSpPr>
          <p:spPr bwMode="auto">
            <a:xfrm>
              <a:off x="5796136" y="4449335"/>
              <a:ext cx="26282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170"/>
            <p:cNvSpPr>
              <a:spLocks noChangeShapeType="1"/>
            </p:cNvSpPr>
            <p:nvPr/>
          </p:nvSpPr>
          <p:spPr bwMode="auto">
            <a:xfrm>
              <a:off x="8108299" y="4237657"/>
              <a:ext cx="0" cy="1338511"/>
            </a:xfrm>
            <a:prstGeom prst="line">
              <a:avLst/>
            </a:prstGeom>
            <a:noFill/>
            <a:ln w="1905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Text Box 172"/>
            <p:cNvSpPr txBox="1">
              <a:spLocks noChangeArrowheads="1"/>
            </p:cNvSpPr>
            <p:nvPr/>
          </p:nvSpPr>
          <p:spPr bwMode="auto">
            <a:xfrm>
              <a:off x="6552220" y="4190664"/>
              <a:ext cx="112395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a:t>Word line</a:t>
              </a:r>
              <a:endParaRPr lang="en-US" altLang="en-US" sz="1400" i="1" baseline="-25000" dirty="0"/>
            </a:p>
          </p:txBody>
        </p:sp>
        <p:sp>
          <p:nvSpPr>
            <p:cNvPr id="73" name="Text Box 173"/>
            <p:cNvSpPr txBox="1">
              <a:spLocks noChangeArrowheads="1"/>
            </p:cNvSpPr>
            <p:nvPr/>
          </p:nvSpPr>
          <p:spPr bwMode="auto">
            <a:xfrm>
              <a:off x="5976156" y="5605809"/>
              <a:ext cx="269875" cy="27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a:t>bit</a:t>
              </a:r>
              <a:endParaRPr lang="en-US" altLang="en-US" sz="1400" i="1" baseline="-25000" dirty="0"/>
            </a:p>
          </p:txBody>
        </p:sp>
        <p:sp>
          <p:nvSpPr>
            <p:cNvPr id="74" name="Text Box 175"/>
            <p:cNvSpPr txBox="1">
              <a:spLocks noChangeArrowheads="1"/>
            </p:cNvSpPr>
            <p:nvPr/>
          </p:nvSpPr>
          <p:spPr bwMode="auto">
            <a:xfrm>
              <a:off x="7984429" y="5605809"/>
              <a:ext cx="269875" cy="27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dirty="0"/>
                <a:t>bit</a:t>
              </a:r>
              <a:endParaRPr lang="en-US" altLang="en-US" sz="1400" i="1" baseline="-25000" dirty="0"/>
            </a:p>
          </p:txBody>
        </p:sp>
        <p:sp>
          <p:nvSpPr>
            <p:cNvPr id="75" name="Line 176"/>
            <p:cNvSpPr>
              <a:spLocks noChangeShapeType="1"/>
            </p:cNvSpPr>
            <p:nvPr/>
          </p:nvSpPr>
          <p:spPr bwMode="auto">
            <a:xfrm>
              <a:off x="8036830" y="5650259"/>
              <a:ext cx="18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515937" y="872716"/>
            <a:ext cx="8972154" cy="5580620"/>
          </a:xfrm>
        </p:spPr>
        <p:txBody>
          <a:bodyPr lIns="0" rIns="0"/>
          <a:lstStyle/>
          <a:p>
            <a:pPr marL="349250" indent="-349250" eaLnBrk="1" hangingPunct="1">
              <a:lnSpc>
                <a:spcPct val="114000"/>
              </a:lnSpc>
              <a:spcBef>
                <a:spcPct val="45000"/>
              </a:spcBef>
              <a:tabLst>
                <a:tab pos="2743200" algn="l"/>
                <a:tab pos="4343400" algn="l"/>
                <a:tab pos="5092700" algn="l"/>
                <a:tab pos="6743700" algn="l"/>
              </a:tabLst>
            </a:pPr>
            <a:r>
              <a:rPr lang="en-US" altLang="en-US" dirty="0" smtClean="0"/>
              <a:t>The processor </a:t>
            </a:r>
            <a:r>
              <a:rPr lang="en-US" altLang="en-US" dirty="0" smtClean="0">
                <a:solidFill>
                  <a:srgbClr val="FF0000"/>
                </a:solidFill>
              </a:rPr>
              <a:t>stalls</a:t>
            </a:r>
            <a:r>
              <a:rPr lang="en-US" altLang="en-US" dirty="0" smtClean="0"/>
              <a:t> on a Cache miss</a:t>
            </a:r>
          </a:p>
          <a:p>
            <a:pPr marL="739775" lvl="1" indent="-276225" eaLnBrk="1" hangingPunct="1">
              <a:lnSpc>
                <a:spcPct val="114000"/>
              </a:lnSpc>
              <a:spcBef>
                <a:spcPct val="45000"/>
              </a:spcBef>
              <a:tabLst>
                <a:tab pos="2743200" algn="l"/>
                <a:tab pos="4343400" algn="l"/>
                <a:tab pos="5092700" algn="l"/>
                <a:tab pos="6743700" algn="l"/>
              </a:tabLst>
            </a:pPr>
            <a:r>
              <a:rPr lang="en-US" altLang="en-US" dirty="0" smtClean="0"/>
              <a:t>When fetching instructions from the </a:t>
            </a:r>
            <a:r>
              <a:rPr lang="en-US" altLang="en-US" dirty="0" smtClean="0">
                <a:solidFill>
                  <a:srgbClr val="FF0000"/>
                </a:solidFill>
              </a:rPr>
              <a:t>Instruction Cache (I-cache)</a:t>
            </a:r>
            <a:endParaRPr lang="en-US" altLang="en-US" dirty="0" smtClean="0"/>
          </a:p>
          <a:p>
            <a:pPr marL="739775" lvl="1" indent="-276225" eaLnBrk="1" hangingPunct="1">
              <a:lnSpc>
                <a:spcPct val="114000"/>
              </a:lnSpc>
              <a:spcBef>
                <a:spcPct val="45000"/>
              </a:spcBef>
              <a:tabLst>
                <a:tab pos="2743200" algn="l"/>
                <a:tab pos="4343400" algn="l"/>
                <a:tab pos="5092700" algn="l"/>
                <a:tab pos="6743700" algn="l"/>
              </a:tabLst>
            </a:pPr>
            <a:r>
              <a:rPr lang="en-US" altLang="en-US" dirty="0" smtClean="0"/>
              <a:t>When loading or storing data into the </a:t>
            </a:r>
            <a:r>
              <a:rPr lang="en-US" altLang="en-US" dirty="0" smtClean="0">
                <a:solidFill>
                  <a:srgbClr val="FF0000"/>
                </a:solidFill>
              </a:rPr>
              <a:t>Data Cache (D-cache)</a:t>
            </a:r>
          </a:p>
          <a:p>
            <a:pPr marL="349250" indent="-349250" eaLnBrk="1" hangingPunct="1">
              <a:lnSpc>
                <a:spcPct val="114000"/>
              </a:lnSpc>
              <a:spcBef>
                <a:spcPct val="45000"/>
              </a:spcBef>
              <a:buFont typeface="Wingdings" pitchFamily="2" charset="2"/>
              <a:buNone/>
              <a:tabLst>
                <a:tab pos="2743200" algn="l"/>
                <a:tab pos="4343400" algn="l"/>
                <a:tab pos="5092700" algn="l"/>
                <a:tab pos="6743700" algn="l"/>
              </a:tabLst>
            </a:pPr>
            <a:r>
              <a:rPr lang="en-US" altLang="en-US" sz="2000" dirty="0" smtClean="0">
                <a:solidFill>
                  <a:srgbClr val="CC0000"/>
                </a:solidFill>
              </a:rPr>
              <a:t>	</a:t>
            </a:r>
            <a:r>
              <a:rPr lang="en-US" altLang="en-US" dirty="0" smtClean="0">
                <a:solidFill>
                  <a:srgbClr val="000099"/>
                </a:solidFill>
              </a:rPr>
              <a:t>Memory stall cycles = Combined Misses </a:t>
            </a:r>
            <a:r>
              <a:rPr lang="en-US" altLang="en-US" dirty="0" smtClean="0">
                <a:solidFill>
                  <a:srgbClr val="000099"/>
                </a:solidFill>
                <a:sym typeface="Symbol" pitchFamily="18" charset="2"/>
              </a:rPr>
              <a:t></a:t>
            </a:r>
            <a:r>
              <a:rPr lang="en-US" altLang="en-US" dirty="0" smtClean="0">
                <a:solidFill>
                  <a:srgbClr val="000099"/>
                </a:solidFill>
              </a:rPr>
              <a:t> Miss Penalty</a:t>
            </a:r>
          </a:p>
          <a:p>
            <a:pPr marL="349250" indent="-349250" eaLnBrk="1" hangingPunct="1">
              <a:lnSpc>
                <a:spcPct val="114000"/>
              </a:lnSpc>
              <a:spcBef>
                <a:spcPct val="45000"/>
              </a:spcBef>
              <a:tabLst>
                <a:tab pos="2743200" algn="l"/>
                <a:tab pos="4343400" algn="l"/>
                <a:tab pos="5092700" algn="l"/>
                <a:tab pos="6743700" algn="l"/>
              </a:tabLst>
            </a:pPr>
            <a:r>
              <a:rPr lang="en-US" altLang="en-US" dirty="0" smtClean="0">
                <a:solidFill>
                  <a:srgbClr val="FF0000"/>
                </a:solidFill>
              </a:rPr>
              <a:t>Miss Penalty: </a:t>
            </a:r>
            <a:r>
              <a:rPr lang="en-US" altLang="en-US" dirty="0" smtClean="0"/>
              <a:t>clock cycles to process a cache miss </a:t>
            </a:r>
          </a:p>
          <a:p>
            <a:pPr marL="349250" indent="-349250" eaLnBrk="1" hangingPunct="1">
              <a:lnSpc>
                <a:spcPct val="114000"/>
              </a:lnSpc>
              <a:spcBef>
                <a:spcPct val="45000"/>
              </a:spcBef>
              <a:buFont typeface="Wingdings" pitchFamily="2" charset="2"/>
              <a:buNone/>
              <a:tabLst>
                <a:tab pos="2743200" algn="l"/>
                <a:tab pos="4343400" algn="l"/>
                <a:tab pos="5092700" algn="l"/>
                <a:tab pos="6743700" algn="l"/>
              </a:tabLst>
            </a:pPr>
            <a:r>
              <a:rPr lang="en-US" altLang="en-US" dirty="0" smtClean="0">
                <a:solidFill>
                  <a:srgbClr val="000099"/>
                </a:solidFill>
              </a:rPr>
              <a:t>	Combined Misses = I-Cache Misses + D-Cache Misses</a:t>
            </a:r>
          </a:p>
          <a:p>
            <a:pPr marL="349250" indent="-349250" eaLnBrk="1" hangingPunct="1">
              <a:lnSpc>
                <a:spcPct val="114000"/>
              </a:lnSpc>
              <a:spcBef>
                <a:spcPct val="45000"/>
              </a:spcBef>
              <a:buFont typeface="Wingdings" pitchFamily="2" charset="2"/>
              <a:buNone/>
              <a:tabLst>
                <a:tab pos="2743200" algn="l"/>
                <a:tab pos="4343400" algn="l"/>
                <a:tab pos="5092700" algn="l"/>
                <a:tab pos="6743700" algn="l"/>
              </a:tabLst>
            </a:pPr>
            <a:r>
              <a:rPr lang="en-US" altLang="en-US" dirty="0" smtClean="0">
                <a:solidFill>
                  <a:srgbClr val="000099"/>
                </a:solidFill>
              </a:rPr>
              <a:t>	I-Cache Misses = I-Count × I-Cache Miss Rate</a:t>
            </a:r>
          </a:p>
          <a:p>
            <a:pPr marL="349250" indent="-349250" eaLnBrk="1" hangingPunct="1">
              <a:lnSpc>
                <a:spcPct val="114000"/>
              </a:lnSpc>
              <a:spcBef>
                <a:spcPct val="45000"/>
              </a:spcBef>
              <a:buFont typeface="Wingdings" pitchFamily="2" charset="2"/>
              <a:buNone/>
              <a:tabLst>
                <a:tab pos="2743200" algn="l"/>
                <a:tab pos="4343400" algn="l"/>
                <a:tab pos="5092700" algn="l"/>
                <a:tab pos="6743700" algn="l"/>
              </a:tabLst>
            </a:pPr>
            <a:r>
              <a:rPr lang="en-US" altLang="en-US" dirty="0" smtClean="0">
                <a:solidFill>
                  <a:srgbClr val="000099"/>
                </a:solidFill>
              </a:rPr>
              <a:t>	D-Cache Misses = LS-Count × D-Cache Miss Rate</a:t>
            </a:r>
          </a:p>
          <a:p>
            <a:pPr marL="349250" indent="-349250" eaLnBrk="1" hangingPunct="1">
              <a:lnSpc>
                <a:spcPct val="114000"/>
              </a:lnSpc>
              <a:spcBef>
                <a:spcPct val="45000"/>
              </a:spcBef>
              <a:buFont typeface="Wingdings" pitchFamily="2" charset="2"/>
              <a:buNone/>
              <a:tabLst>
                <a:tab pos="2743200" algn="l"/>
                <a:tab pos="4343400" algn="l"/>
                <a:tab pos="5092700" algn="l"/>
                <a:tab pos="6743700" algn="l"/>
              </a:tabLst>
            </a:pPr>
            <a:r>
              <a:rPr lang="en-US" altLang="en-US" dirty="0" smtClean="0">
                <a:solidFill>
                  <a:srgbClr val="000099"/>
                </a:solidFill>
              </a:rPr>
              <a:t>	LS-Count (Load &amp; Store) = I-Count × LS Frequency</a:t>
            </a:r>
          </a:p>
          <a:p>
            <a:pPr marL="349250" indent="-349250" eaLnBrk="1" hangingPunct="1">
              <a:lnSpc>
                <a:spcPct val="114000"/>
              </a:lnSpc>
              <a:spcBef>
                <a:spcPct val="45000"/>
              </a:spcBef>
              <a:tabLst>
                <a:tab pos="2743200" algn="l"/>
                <a:tab pos="4343400" algn="l"/>
                <a:tab pos="5092700" algn="l"/>
                <a:tab pos="6743700" algn="l"/>
              </a:tabLst>
            </a:pPr>
            <a:r>
              <a:rPr lang="en-US" altLang="en-US" dirty="0" smtClean="0"/>
              <a:t>Cache misses are often reported per thousand instructions</a:t>
            </a:r>
          </a:p>
        </p:txBody>
      </p:sp>
      <p:sp>
        <p:nvSpPr>
          <p:cNvPr id="46083" name="Rectangle 3"/>
          <p:cNvSpPr>
            <a:spLocks noGrp="1" noChangeArrowheads="1"/>
          </p:cNvSpPr>
          <p:nvPr>
            <p:ph type="title"/>
          </p:nvPr>
        </p:nvSpPr>
        <p:spPr/>
        <p:txBody>
          <a:bodyPr/>
          <a:lstStyle/>
          <a:p>
            <a:pPr eaLnBrk="1" hangingPunct="1"/>
            <a:r>
              <a:rPr lang="en-US" altLang="en-US" smtClean="0"/>
              <a:t>Memory Stall Cycles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Memory Stall Cycles Per Instruction</a:t>
            </a:r>
          </a:p>
        </p:txBody>
      </p:sp>
      <p:sp>
        <p:nvSpPr>
          <p:cNvPr id="47107" name="Rectangle 3"/>
          <p:cNvSpPr>
            <a:spLocks noGrp="1" noChangeArrowheads="1"/>
          </p:cNvSpPr>
          <p:nvPr>
            <p:ph type="body" idx="1"/>
          </p:nvPr>
        </p:nvSpPr>
        <p:spPr>
          <a:xfrm>
            <a:off x="495300" y="836712"/>
            <a:ext cx="8992791" cy="5724636"/>
          </a:xfrm>
        </p:spPr>
        <p:txBody>
          <a:bodyPr lIns="0" rIns="0"/>
          <a:lstStyle/>
          <a:p>
            <a:pPr eaLnBrk="1" hangingPunct="1">
              <a:lnSpc>
                <a:spcPct val="120000"/>
              </a:lnSpc>
              <a:spcBef>
                <a:spcPct val="50000"/>
              </a:spcBef>
            </a:pPr>
            <a:r>
              <a:rPr lang="en-US" altLang="en-US" dirty="0" smtClean="0">
                <a:solidFill>
                  <a:srgbClr val="FF0000"/>
                </a:solidFill>
              </a:rPr>
              <a:t>Memory Stall Cycles Per Instruction =</a:t>
            </a:r>
          </a:p>
          <a:p>
            <a:pPr eaLnBrk="1" hangingPunct="1">
              <a:lnSpc>
                <a:spcPct val="120000"/>
              </a:lnSpc>
              <a:spcBef>
                <a:spcPct val="50000"/>
              </a:spcBef>
              <a:buFont typeface="Wingdings" pitchFamily="2" charset="2"/>
              <a:buNone/>
            </a:pPr>
            <a:r>
              <a:rPr lang="en-US" altLang="en-US" dirty="0" smtClean="0">
                <a:solidFill>
                  <a:srgbClr val="000099"/>
                </a:solidFill>
              </a:rPr>
              <a:t>	Combined Misses Per Instruction × Miss Penalty</a:t>
            </a:r>
          </a:p>
          <a:p>
            <a:pPr eaLnBrk="1" hangingPunct="1">
              <a:lnSpc>
                <a:spcPct val="120000"/>
              </a:lnSpc>
              <a:spcBef>
                <a:spcPct val="50000"/>
              </a:spcBef>
            </a:pPr>
            <a:r>
              <a:rPr lang="en-US" altLang="en-US" dirty="0" smtClean="0"/>
              <a:t>Miss Penalty is assumed equal for I-cache &amp; D-cache</a:t>
            </a:r>
          </a:p>
          <a:p>
            <a:pPr eaLnBrk="1" hangingPunct="1">
              <a:lnSpc>
                <a:spcPct val="120000"/>
              </a:lnSpc>
              <a:spcBef>
                <a:spcPct val="50000"/>
              </a:spcBef>
            </a:pPr>
            <a:r>
              <a:rPr lang="en-US" altLang="en-US" dirty="0" smtClean="0"/>
              <a:t>Miss Penalty is assumed equal for Load and Store</a:t>
            </a:r>
          </a:p>
          <a:p>
            <a:pPr eaLnBrk="1" hangingPunct="1">
              <a:lnSpc>
                <a:spcPct val="120000"/>
              </a:lnSpc>
              <a:spcBef>
                <a:spcPct val="50000"/>
              </a:spcBef>
            </a:pPr>
            <a:r>
              <a:rPr lang="en-US" altLang="en-US" dirty="0" smtClean="0">
                <a:solidFill>
                  <a:srgbClr val="FF0000"/>
                </a:solidFill>
              </a:rPr>
              <a:t>Combined Misses Per Instruction =</a:t>
            </a:r>
          </a:p>
          <a:p>
            <a:pPr eaLnBrk="1" hangingPunct="1">
              <a:lnSpc>
                <a:spcPct val="120000"/>
              </a:lnSpc>
              <a:spcBef>
                <a:spcPct val="50000"/>
              </a:spcBef>
              <a:buFont typeface="Wingdings" pitchFamily="2" charset="2"/>
              <a:buNone/>
            </a:pPr>
            <a:r>
              <a:rPr lang="en-US" altLang="en-US" dirty="0" smtClean="0">
                <a:solidFill>
                  <a:srgbClr val="000099"/>
                </a:solidFill>
              </a:rPr>
              <a:t>	I-Cache Miss Rate + LS Frequency × D-Cache Miss Rate</a:t>
            </a:r>
          </a:p>
          <a:p>
            <a:pPr eaLnBrk="1" hangingPunct="1">
              <a:lnSpc>
                <a:spcPct val="120000"/>
              </a:lnSpc>
              <a:spcBef>
                <a:spcPct val="50000"/>
              </a:spcBef>
            </a:pPr>
            <a:r>
              <a:rPr lang="en-US" altLang="en-US" dirty="0" smtClean="0">
                <a:solidFill>
                  <a:srgbClr val="FF0000"/>
                </a:solidFill>
              </a:rPr>
              <a:t>Therefore, Memory Stall Cycles Per Instruction =</a:t>
            </a:r>
          </a:p>
          <a:p>
            <a:pPr eaLnBrk="1" hangingPunct="1">
              <a:lnSpc>
                <a:spcPct val="120000"/>
              </a:lnSpc>
              <a:spcBef>
                <a:spcPct val="50000"/>
              </a:spcBef>
              <a:buFont typeface="Wingdings" pitchFamily="2" charset="2"/>
              <a:buNone/>
            </a:pPr>
            <a:r>
              <a:rPr lang="en-US" altLang="en-US" dirty="0" smtClean="0">
                <a:solidFill>
                  <a:srgbClr val="000099"/>
                </a:solidFill>
              </a:rPr>
              <a:t>	I-Cache Miss Rate × Miss Penalty +</a:t>
            </a:r>
          </a:p>
          <a:p>
            <a:pPr eaLnBrk="1" hangingPunct="1">
              <a:lnSpc>
                <a:spcPct val="120000"/>
              </a:lnSpc>
              <a:spcBef>
                <a:spcPct val="50000"/>
              </a:spcBef>
              <a:buFont typeface="Wingdings" pitchFamily="2" charset="2"/>
              <a:buNone/>
            </a:pPr>
            <a:r>
              <a:rPr lang="en-US" altLang="en-US" dirty="0" smtClean="0">
                <a:solidFill>
                  <a:srgbClr val="000099"/>
                </a:solidFill>
              </a:rPr>
              <a:t>	LS Frequency × D-Cache Miss Rate × Miss Penalty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t>Example on Memory Stall Cycles</a:t>
            </a:r>
          </a:p>
        </p:txBody>
      </p:sp>
      <p:sp>
        <p:nvSpPr>
          <p:cNvPr id="1026051" name="Rectangle 3"/>
          <p:cNvSpPr>
            <a:spLocks noGrp="1" noChangeArrowheads="1"/>
          </p:cNvSpPr>
          <p:nvPr>
            <p:ph type="body" idx="1"/>
          </p:nvPr>
        </p:nvSpPr>
        <p:spPr>
          <a:xfrm>
            <a:off x="495300" y="836712"/>
            <a:ext cx="9040945" cy="5688632"/>
          </a:xfrm>
        </p:spPr>
        <p:txBody>
          <a:bodyPr lIns="0" rIns="0"/>
          <a:lstStyle/>
          <a:p>
            <a:pPr eaLnBrk="1" hangingPunct="1">
              <a:lnSpc>
                <a:spcPct val="114000"/>
              </a:lnSpc>
              <a:spcBef>
                <a:spcPct val="35000"/>
              </a:spcBef>
            </a:pPr>
            <a:r>
              <a:rPr lang="en-US" altLang="en-US" dirty="0" smtClean="0"/>
              <a:t>Consider a program with the given characteristics</a:t>
            </a:r>
          </a:p>
          <a:p>
            <a:pPr lvl="1" eaLnBrk="1" hangingPunct="1">
              <a:lnSpc>
                <a:spcPct val="114000"/>
              </a:lnSpc>
              <a:spcBef>
                <a:spcPct val="35000"/>
              </a:spcBef>
            </a:pPr>
            <a:r>
              <a:rPr lang="en-US" altLang="en-US" dirty="0" smtClean="0"/>
              <a:t>Instruction count (</a:t>
            </a:r>
            <a:r>
              <a:rPr lang="en-US" altLang="en-US" dirty="0" smtClean="0">
                <a:solidFill>
                  <a:srgbClr val="FF0000"/>
                </a:solidFill>
              </a:rPr>
              <a:t>I-Count</a:t>
            </a:r>
            <a:r>
              <a:rPr lang="en-US" altLang="en-US" dirty="0" smtClean="0"/>
              <a:t>) = 10</a:t>
            </a:r>
            <a:r>
              <a:rPr lang="en-US" altLang="en-US" baseline="30000" dirty="0" smtClean="0"/>
              <a:t>6</a:t>
            </a:r>
            <a:r>
              <a:rPr lang="en-US" altLang="en-US" dirty="0" smtClean="0"/>
              <a:t> instructions</a:t>
            </a:r>
          </a:p>
          <a:p>
            <a:pPr lvl="1" eaLnBrk="1" hangingPunct="1">
              <a:lnSpc>
                <a:spcPct val="114000"/>
              </a:lnSpc>
              <a:spcBef>
                <a:spcPct val="35000"/>
              </a:spcBef>
            </a:pPr>
            <a:r>
              <a:rPr lang="en-US" altLang="en-US" dirty="0" smtClean="0"/>
              <a:t>30% of instructions are loads and stores</a:t>
            </a:r>
          </a:p>
          <a:p>
            <a:pPr lvl="1" eaLnBrk="1" hangingPunct="1">
              <a:lnSpc>
                <a:spcPct val="114000"/>
              </a:lnSpc>
              <a:spcBef>
                <a:spcPct val="35000"/>
              </a:spcBef>
            </a:pPr>
            <a:r>
              <a:rPr lang="en-US" altLang="en-US" dirty="0" smtClean="0"/>
              <a:t>D-cache miss rate is 5% and I-cache miss rate is 1%</a:t>
            </a:r>
          </a:p>
          <a:p>
            <a:pPr lvl="1" eaLnBrk="1" hangingPunct="1">
              <a:lnSpc>
                <a:spcPct val="114000"/>
              </a:lnSpc>
              <a:spcBef>
                <a:spcPct val="35000"/>
              </a:spcBef>
            </a:pPr>
            <a:r>
              <a:rPr lang="en-US" altLang="en-US" dirty="0" smtClean="0"/>
              <a:t>Miss penalty is 100 clock cycles for instruction and data caches</a:t>
            </a:r>
          </a:p>
          <a:p>
            <a:pPr lvl="1" eaLnBrk="1" hangingPunct="1">
              <a:lnSpc>
                <a:spcPct val="114000"/>
              </a:lnSpc>
              <a:spcBef>
                <a:spcPct val="35000"/>
              </a:spcBef>
            </a:pPr>
            <a:r>
              <a:rPr lang="en-US" altLang="en-US" dirty="0" smtClean="0"/>
              <a:t>Compute combined misses per instruction and memory stall cycles</a:t>
            </a:r>
          </a:p>
          <a:p>
            <a:pPr eaLnBrk="1" hangingPunct="1">
              <a:lnSpc>
                <a:spcPct val="114000"/>
              </a:lnSpc>
              <a:spcBef>
                <a:spcPct val="35000"/>
              </a:spcBef>
            </a:pPr>
            <a:r>
              <a:rPr lang="en-US" altLang="en-US" dirty="0" smtClean="0">
                <a:solidFill>
                  <a:srgbClr val="FF0000"/>
                </a:solidFill>
              </a:rPr>
              <a:t>Combined misses per instruction in I-Cache and D-Cache</a:t>
            </a:r>
          </a:p>
          <a:p>
            <a:pPr lvl="1" eaLnBrk="1" hangingPunct="1">
              <a:lnSpc>
                <a:spcPct val="114000"/>
              </a:lnSpc>
              <a:spcBef>
                <a:spcPct val="35000"/>
              </a:spcBef>
            </a:pPr>
            <a:r>
              <a:rPr lang="en-US" altLang="en-US" dirty="0" smtClean="0">
                <a:solidFill>
                  <a:srgbClr val="000099"/>
                </a:solidFill>
              </a:rPr>
              <a:t>1%</a:t>
            </a:r>
            <a:r>
              <a:rPr lang="en-US" altLang="en-US" dirty="0" smtClean="0">
                <a:solidFill>
                  <a:srgbClr val="000099"/>
                </a:solidFill>
                <a:sym typeface="Symbol" pitchFamily="18" charset="2"/>
              </a:rPr>
              <a:t> + </a:t>
            </a:r>
            <a:r>
              <a:rPr lang="en-US" altLang="en-US" dirty="0" smtClean="0">
                <a:solidFill>
                  <a:srgbClr val="000099"/>
                </a:solidFill>
              </a:rPr>
              <a:t>30% </a:t>
            </a:r>
            <a:r>
              <a:rPr lang="en-US" altLang="en-US" dirty="0" smtClean="0">
                <a:solidFill>
                  <a:srgbClr val="000099"/>
                </a:solidFill>
                <a:sym typeface="Symbol" pitchFamily="18" charset="2"/>
              </a:rPr>
              <a:t></a:t>
            </a:r>
            <a:r>
              <a:rPr lang="en-US" altLang="en-US" dirty="0" smtClean="0">
                <a:solidFill>
                  <a:srgbClr val="000099"/>
                </a:solidFill>
              </a:rPr>
              <a:t> 5% </a:t>
            </a:r>
            <a:r>
              <a:rPr lang="en-US" altLang="en-US" dirty="0" smtClean="0">
                <a:solidFill>
                  <a:srgbClr val="000099"/>
                </a:solidFill>
                <a:sym typeface="Symbol" pitchFamily="18" charset="2"/>
              </a:rPr>
              <a:t>= 0.025 combined misses per instruction</a:t>
            </a:r>
            <a:endParaRPr lang="en-US" altLang="en-US" dirty="0" smtClean="0">
              <a:solidFill>
                <a:srgbClr val="000099"/>
              </a:solidFill>
            </a:endParaRPr>
          </a:p>
          <a:p>
            <a:pPr lvl="1" eaLnBrk="1" hangingPunct="1">
              <a:lnSpc>
                <a:spcPct val="114000"/>
              </a:lnSpc>
              <a:spcBef>
                <a:spcPct val="35000"/>
              </a:spcBef>
            </a:pPr>
            <a:r>
              <a:rPr lang="en-US" altLang="en-US" dirty="0" smtClean="0">
                <a:solidFill>
                  <a:srgbClr val="000099"/>
                </a:solidFill>
              </a:rPr>
              <a:t>Equal to</a:t>
            </a:r>
            <a:r>
              <a:rPr lang="en-US" altLang="en-US" dirty="0" smtClean="0">
                <a:solidFill>
                  <a:srgbClr val="000099"/>
                </a:solidFill>
                <a:sym typeface="Symbol" pitchFamily="18" charset="2"/>
              </a:rPr>
              <a:t> 25 misses per 1000 instructions</a:t>
            </a:r>
            <a:endParaRPr lang="en-US" altLang="en-US" dirty="0" smtClean="0">
              <a:solidFill>
                <a:srgbClr val="000099"/>
              </a:solidFill>
            </a:endParaRPr>
          </a:p>
          <a:p>
            <a:pPr eaLnBrk="1" hangingPunct="1">
              <a:lnSpc>
                <a:spcPct val="114000"/>
              </a:lnSpc>
              <a:spcBef>
                <a:spcPct val="35000"/>
              </a:spcBef>
            </a:pPr>
            <a:r>
              <a:rPr lang="en-US" altLang="en-US" dirty="0" smtClean="0">
                <a:solidFill>
                  <a:srgbClr val="FF0000"/>
                </a:solidFill>
              </a:rPr>
              <a:t>Memory stall cycles</a:t>
            </a:r>
          </a:p>
          <a:p>
            <a:pPr lvl="1" eaLnBrk="1" hangingPunct="1">
              <a:lnSpc>
                <a:spcPct val="114000"/>
              </a:lnSpc>
              <a:spcBef>
                <a:spcPct val="35000"/>
              </a:spcBef>
            </a:pPr>
            <a:r>
              <a:rPr lang="en-US" altLang="en-US" dirty="0" smtClean="0">
                <a:solidFill>
                  <a:srgbClr val="000099"/>
                </a:solidFill>
              </a:rPr>
              <a:t>0.025 </a:t>
            </a:r>
            <a:r>
              <a:rPr lang="en-US" altLang="en-US" dirty="0" smtClean="0">
                <a:solidFill>
                  <a:srgbClr val="000099"/>
                </a:solidFill>
                <a:sym typeface="Symbol" pitchFamily="18" charset="2"/>
              </a:rPr>
              <a:t></a:t>
            </a:r>
            <a:r>
              <a:rPr lang="en-US" altLang="en-US" dirty="0" smtClean="0">
                <a:solidFill>
                  <a:srgbClr val="000099"/>
                </a:solidFill>
              </a:rPr>
              <a:t> 100 (miss penalty)  = </a:t>
            </a:r>
            <a:r>
              <a:rPr lang="en-US" altLang="en-US" dirty="0" smtClean="0">
                <a:solidFill>
                  <a:srgbClr val="000099"/>
                </a:solidFill>
                <a:sym typeface="Symbol" pitchFamily="18" charset="2"/>
              </a:rPr>
              <a:t>2.5 stall cycles per instruction</a:t>
            </a:r>
          </a:p>
          <a:p>
            <a:pPr lvl="1" eaLnBrk="1" hangingPunct="1">
              <a:lnSpc>
                <a:spcPct val="114000"/>
              </a:lnSpc>
              <a:spcBef>
                <a:spcPct val="35000"/>
              </a:spcBef>
            </a:pPr>
            <a:r>
              <a:rPr lang="en-US" altLang="en-US" dirty="0" smtClean="0">
                <a:solidFill>
                  <a:srgbClr val="000099"/>
                </a:solidFill>
                <a:sym typeface="Symbol" pitchFamily="18" charset="2"/>
              </a:rPr>
              <a:t>Total memory stall cycles = 10</a:t>
            </a:r>
            <a:r>
              <a:rPr lang="en-US" altLang="en-US" baseline="30000" dirty="0" smtClean="0">
                <a:solidFill>
                  <a:srgbClr val="000099"/>
                </a:solidFill>
                <a:sym typeface="Symbol" pitchFamily="18" charset="2"/>
              </a:rPr>
              <a:t>6</a:t>
            </a:r>
            <a:r>
              <a:rPr lang="en-US" altLang="en-US" dirty="0" smtClean="0">
                <a:solidFill>
                  <a:srgbClr val="000099"/>
                </a:solidFill>
                <a:sym typeface="Symbol" pitchFamily="18" charset="2"/>
              </a:rPr>
              <a:t>  2.5 = 2,500,000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051">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6051">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6051">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6051">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6051">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60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CPU Time with Memory Stall Cycles</a:t>
            </a:r>
          </a:p>
        </p:txBody>
      </p:sp>
      <p:sp>
        <p:nvSpPr>
          <p:cNvPr id="49155" name="Rectangle 3"/>
          <p:cNvSpPr>
            <a:spLocks noGrp="1" noChangeArrowheads="1"/>
          </p:cNvSpPr>
          <p:nvPr>
            <p:ph type="body" idx="1"/>
          </p:nvPr>
        </p:nvSpPr>
        <p:spPr>
          <a:xfrm>
            <a:off x="495300" y="3698876"/>
            <a:ext cx="8915400" cy="2295525"/>
          </a:xfrm>
        </p:spPr>
        <p:txBody>
          <a:bodyPr/>
          <a:lstStyle/>
          <a:p>
            <a:pPr marL="349250" indent="-349250" eaLnBrk="1" hangingPunct="1">
              <a:spcBef>
                <a:spcPct val="150000"/>
              </a:spcBef>
              <a:tabLst>
                <a:tab pos="2333625" algn="l"/>
                <a:tab pos="2695575" algn="l"/>
              </a:tabLst>
            </a:pPr>
            <a:r>
              <a:rPr lang="en-US" altLang="en-US" smtClean="0">
                <a:solidFill>
                  <a:srgbClr val="FF0000"/>
                </a:solidFill>
              </a:rPr>
              <a:t>CPI</a:t>
            </a:r>
            <a:r>
              <a:rPr lang="en-US" altLang="en-US" baseline="-25000" smtClean="0">
                <a:solidFill>
                  <a:srgbClr val="FF0000"/>
                </a:solidFill>
              </a:rPr>
              <a:t>PerfectCache</a:t>
            </a:r>
            <a:r>
              <a:rPr lang="en-US" altLang="en-US" smtClean="0"/>
              <a:t>	=	CPI for ideal cache (no cache misses)</a:t>
            </a:r>
          </a:p>
          <a:p>
            <a:pPr marL="349250" indent="-349250" eaLnBrk="1" hangingPunct="1">
              <a:spcBef>
                <a:spcPct val="150000"/>
              </a:spcBef>
              <a:tabLst>
                <a:tab pos="2333625" algn="l"/>
                <a:tab pos="2695575" algn="l"/>
              </a:tabLst>
            </a:pPr>
            <a:r>
              <a:rPr lang="en-US" altLang="en-US" smtClean="0">
                <a:solidFill>
                  <a:srgbClr val="FF0000"/>
                </a:solidFill>
              </a:rPr>
              <a:t>CPI</a:t>
            </a:r>
            <a:r>
              <a:rPr lang="en-US" altLang="en-US" baseline="-25000" smtClean="0">
                <a:solidFill>
                  <a:srgbClr val="FF0000"/>
                </a:solidFill>
              </a:rPr>
              <a:t>MemoryStalls</a:t>
            </a:r>
            <a:r>
              <a:rPr lang="en-US" altLang="en-US" smtClean="0"/>
              <a:t>	=	CPI in the presence of memory stalls</a:t>
            </a:r>
          </a:p>
          <a:p>
            <a:pPr marL="349250" indent="-349250" eaLnBrk="1" hangingPunct="1">
              <a:spcBef>
                <a:spcPct val="150000"/>
              </a:spcBef>
              <a:tabLst>
                <a:tab pos="2333625" algn="l"/>
                <a:tab pos="2695575" algn="l"/>
              </a:tabLst>
            </a:pPr>
            <a:r>
              <a:rPr lang="en-US" altLang="en-US" smtClean="0"/>
              <a:t>Memory stall cycles increase the CPI</a:t>
            </a:r>
          </a:p>
        </p:txBody>
      </p:sp>
      <p:sp>
        <p:nvSpPr>
          <p:cNvPr id="49156" name="Rectangle 7"/>
          <p:cNvSpPr>
            <a:spLocks noChangeArrowheads="1"/>
          </p:cNvSpPr>
          <p:nvPr/>
        </p:nvSpPr>
        <p:spPr bwMode="auto">
          <a:xfrm>
            <a:off x="613967" y="1358901"/>
            <a:ext cx="8629915" cy="8096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a:solidFill>
                  <a:srgbClr val="000099"/>
                </a:solidFill>
              </a:rPr>
              <a:t>CPU Time =</a:t>
            </a:r>
            <a:r>
              <a:rPr lang="en-US" altLang="en-US" sz="2400">
                <a:solidFill>
                  <a:srgbClr val="FF0000"/>
                </a:solidFill>
              </a:rPr>
              <a:t> </a:t>
            </a:r>
            <a:r>
              <a:rPr lang="en-US" altLang="en-US" sz="2400">
                <a:solidFill>
                  <a:srgbClr val="000099"/>
                </a:solidFill>
              </a:rPr>
              <a:t>I-Count × CPI</a:t>
            </a:r>
            <a:r>
              <a:rPr lang="en-US" altLang="en-US" sz="2400" baseline="-25000">
                <a:solidFill>
                  <a:srgbClr val="000099"/>
                </a:solidFill>
              </a:rPr>
              <a:t>MemoryStalls</a:t>
            </a:r>
            <a:r>
              <a:rPr lang="en-US" altLang="en-US" sz="2400"/>
              <a:t> </a:t>
            </a:r>
            <a:r>
              <a:rPr lang="en-US" altLang="en-US" sz="2400">
                <a:solidFill>
                  <a:srgbClr val="000099"/>
                </a:solidFill>
              </a:rPr>
              <a:t>× Clock Cycle</a:t>
            </a:r>
          </a:p>
        </p:txBody>
      </p:sp>
      <p:sp>
        <p:nvSpPr>
          <p:cNvPr id="49157" name="Rectangle 8"/>
          <p:cNvSpPr>
            <a:spLocks noChangeArrowheads="1"/>
          </p:cNvSpPr>
          <p:nvPr/>
        </p:nvSpPr>
        <p:spPr bwMode="auto">
          <a:xfrm>
            <a:off x="613967" y="2484439"/>
            <a:ext cx="8629915" cy="8096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a:solidFill>
                  <a:srgbClr val="000099"/>
                </a:solidFill>
              </a:rPr>
              <a:t>CPI</a:t>
            </a:r>
            <a:r>
              <a:rPr lang="en-US" altLang="en-US" sz="2400" baseline="-25000">
                <a:solidFill>
                  <a:srgbClr val="000099"/>
                </a:solidFill>
              </a:rPr>
              <a:t>MemoryStalls</a:t>
            </a:r>
            <a:r>
              <a:rPr lang="en-US" altLang="en-US" sz="2400">
                <a:solidFill>
                  <a:srgbClr val="000099"/>
                </a:solidFill>
              </a:rPr>
              <a:t> = CPI</a:t>
            </a:r>
            <a:r>
              <a:rPr lang="en-US" altLang="en-US" sz="2400" baseline="-25000">
                <a:solidFill>
                  <a:srgbClr val="000099"/>
                </a:solidFill>
              </a:rPr>
              <a:t>PerfectCache</a:t>
            </a:r>
            <a:r>
              <a:rPr lang="en-US" altLang="en-US" sz="2400">
                <a:solidFill>
                  <a:srgbClr val="000099"/>
                </a:solidFill>
              </a:rPr>
              <a:t> + Mem Stalls per Instruction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Example on CPI with Memory Stalls</a:t>
            </a:r>
          </a:p>
        </p:txBody>
      </p:sp>
      <p:sp>
        <p:nvSpPr>
          <p:cNvPr id="1029123" name="Rectangle 3"/>
          <p:cNvSpPr>
            <a:spLocks noGrp="1" noChangeArrowheads="1"/>
          </p:cNvSpPr>
          <p:nvPr>
            <p:ph type="body" idx="1"/>
          </p:nvPr>
        </p:nvSpPr>
        <p:spPr>
          <a:xfrm>
            <a:off x="467783" y="872716"/>
            <a:ext cx="8922279" cy="5688632"/>
          </a:xfrm>
        </p:spPr>
        <p:txBody>
          <a:bodyPr lIns="0" rIns="0"/>
          <a:lstStyle/>
          <a:p>
            <a:pPr eaLnBrk="1" hangingPunct="1">
              <a:lnSpc>
                <a:spcPct val="120000"/>
              </a:lnSpc>
              <a:spcBef>
                <a:spcPct val="35000"/>
              </a:spcBef>
            </a:pPr>
            <a:r>
              <a:rPr lang="en-US" altLang="en-US" dirty="0" smtClean="0"/>
              <a:t>A processor has CPI of 1.5 without any memory stalls</a:t>
            </a:r>
          </a:p>
          <a:p>
            <a:pPr lvl="1" eaLnBrk="1" hangingPunct="1">
              <a:lnSpc>
                <a:spcPct val="120000"/>
              </a:lnSpc>
              <a:spcBef>
                <a:spcPct val="35000"/>
              </a:spcBef>
            </a:pPr>
            <a:r>
              <a:rPr lang="en-US" altLang="en-US" dirty="0" smtClean="0"/>
              <a:t>Cache miss rate is 2% for instruction and 5% for data</a:t>
            </a:r>
          </a:p>
          <a:p>
            <a:pPr lvl="1" eaLnBrk="1" hangingPunct="1">
              <a:lnSpc>
                <a:spcPct val="120000"/>
              </a:lnSpc>
              <a:spcBef>
                <a:spcPct val="35000"/>
              </a:spcBef>
            </a:pPr>
            <a:r>
              <a:rPr lang="en-US" altLang="en-US" dirty="0" smtClean="0"/>
              <a:t>20% of instructions are loads and stores</a:t>
            </a:r>
          </a:p>
          <a:p>
            <a:pPr lvl="1" eaLnBrk="1" hangingPunct="1">
              <a:lnSpc>
                <a:spcPct val="120000"/>
              </a:lnSpc>
              <a:spcBef>
                <a:spcPct val="35000"/>
              </a:spcBef>
            </a:pPr>
            <a:r>
              <a:rPr lang="en-US" altLang="en-US" dirty="0" smtClean="0"/>
              <a:t>Cache miss penalty is 100 clock cycles for I-cache and D-cache</a:t>
            </a:r>
          </a:p>
          <a:p>
            <a:pPr eaLnBrk="1" hangingPunct="1">
              <a:lnSpc>
                <a:spcPct val="120000"/>
              </a:lnSpc>
              <a:spcBef>
                <a:spcPct val="35000"/>
              </a:spcBef>
            </a:pPr>
            <a:r>
              <a:rPr lang="en-US" altLang="en-US" dirty="0" smtClean="0"/>
              <a:t>What is the impact on the CPI?</a:t>
            </a:r>
          </a:p>
          <a:p>
            <a:pPr eaLnBrk="1" hangingPunct="1">
              <a:lnSpc>
                <a:spcPct val="120000"/>
              </a:lnSpc>
              <a:spcBef>
                <a:spcPct val="35000"/>
              </a:spcBef>
            </a:pPr>
            <a:r>
              <a:rPr lang="en-US" altLang="en-US" b="1" dirty="0" smtClean="0">
                <a:solidFill>
                  <a:srgbClr val="FF0000"/>
                </a:solidFill>
              </a:rPr>
              <a:t>Answer:</a:t>
            </a:r>
          </a:p>
          <a:p>
            <a:pPr eaLnBrk="1" hangingPunct="1">
              <a:lnSpc>
                <a:spcPct val="120000"/>
              </a:lnSpc>
              <a:spcBef>
                <a:spcPct val="35000"/>
              </a:spcBef>
              <a:buFont typeface="Wingdings" pitchFamily="2" charset="2"/>
              <a:buNone/>
            </a:pPr>
            <a:r>
              <a:rPr lang="en-US" altLang="en-US" dirty="0" smtClean="0"/>
              <a:t>	</a:t>
            </a:r>
            <a:r>
              <a:rPr lang="en-US" altLang="en-US" dirty="0" err="1" smtClean="0">
                <a:solidFill>
                  <a:srgbClr val="000099"/>
                </a:solidFill>
              </a:rPr>
              <a:t>Mem</a:t>
            </a:r>
            <a:r>
              <a:rPr lang="en-US" altLang="en-US" dirty="0" smtClean="0">
                <a:solidFill>
                  <a:srgbClr val="000099"/>
                </a:solidFill>
              </a:rPr>
              <a:t> Stalls per Instruction =</a:t>
            </a:r>
          </a:p>
          <a:p>
            <a:pPr eaLnBrk="1" hangingPunct="1">
              <a:lnSpc>
                <a:spcPct val="120000"/>
              </a:lnSpc>
              <a:spcBef>
                <a:spcPct val="35000"/>
              </a:spcBef>
              <a:buFont typeface="Wingdings" pitchFamily="2" charset="2"/>
              <a:buNone/>
            </a:pPr>
            <a:r>
              <a:rPr lang="en-US" altLang="en-US" dirty="0" smtClean="0">
                <a:solidFill>
                  <a:srgbClr val="000099"/>
                </a:solidFill>
              </a:rPr>
              <a:t>	</a:t>
            </a:r>
            <a:r>
              <a:rPr lang="en-US" altLang="en-US" dirty="0" err="1" smtClean="0">
                <a:solidFill>
                  <a:srgbClr val="000099"/>
                </a:solidFill>
              </a:rPr>
              <a:t>CPI</a:t>
            </a:r>
            <a:r>
              <a:rPr lang="en-US" altLang="en-US" baseline="-25000" dirty="0" err="1" smtClean="0">
                <a:solidFill>
                  <a:srgbClr val="000099"/>
                </a:solidFill>
              </a:rPr>
              <a:t>MemoryStalls</a:t>
            </a:r>
            <a:r>
              <a:rPr lang="en-US" altLang="en-US" dirty="0" smtClean="0">
                <a:solidFill>
                  <a:srgbClr val="000099"/>
                </a:solidFill>
              </a:rPr>
              <a:t> =</a:t>
            </a:r>
          </a:p>
          <a:p>
            <a:pPr eaLnBrk="1" hangingPunct="1">
              <a:lnSpc>
                <a:spcPct val="120000"/>
              </a:lnSpc>
              <a:spcBef>
                <a:spcPct val="35000"/>
              </a:spcBef>
              <a:buFont typeface="Wingdings" pitchFamily="2" charset="2"/>
              <a:buNone/>
            </a:pPr>
            <a:r>
              <a:rPr lang="en-US" altLang="en-US" dirty="0" smtClean="0">
                <a:solidFill>
                  <a:srgbClr val="000099"/>
                </a:solidFill>
              </a:rPr>
              <a:t>	</a:t>
            </a:r>
            <a:r>
              <a:rPr lang="en-US" altLang="en-US" dirty="0" err="1" smtClean="0">
                <a:solidFill>
                  <a:srgbClr val="000099"/>
                </a:solidFill>
              </a:rPr>
              <a:t>CPI</a:t>
            </a:r>
            <a:r>
              <a:rPr lang="en-US" altLang="en-US" baseline="-25000" dirty="0" err="1" smtClean="0">
                <a:solidFill>
                  <a:srgbClr val="000099"/>
                </a:solidFill>
              </a:rPr>
              <a:t>MemoryStalls</a:t>
            </a:r>
            <a:r>
              <a:rPr lang="en-US" altLang="en-US" baseline="-25000" dirty="0" smtClean="0">
                <a:solidFill>
                  <a:srgbClr val="000099"/>
                </a:solidFill>
              </a:rPr>
              <a:t> </a:t>
            </a:r>
            <a:r>
              <a:rPr lang="en-US" altLang="en-US" dirty="0" smtClean="0">
                <a:solidFill>
                  <a:srgbClr val="000099"/>
                </a:solidFill>
              </a:rPr>
              <a:t>/ </a:t>
            </a:r>
            <a:r>
              <a:rPr lang="en-US" altLang="en-US" dirty="0" err="1" smtClean="0">
                <a:solidFill>
                  <a:srgbClr val="000099"/>
                </a:solidFill>
              </a:rPr>
              <a:t>CPI</a:t>
            </a:r>
            <a:r>
              <a:rPr lang="en-US" altLang="en-US" baseline="-25000" dirty="0" err="1" smtClean="0">
                <a:solidFill>
                  <a:srgbClr val="000099"/>
                </a:solidFill>
              </a:rPr>
              <a:t>PerfectCache</a:t>
            </a:r>
            <a:r>
              <a:rPr lang="en-US" altLang="en-US" dirty="0" smtClean="0">
                <a:solidFill>
                  <a:srgbClr val="000099"/>
                </a:solidFill>
              </a:rPr>
              <a:t> =</a:t>
            </a:r>
          </a:p>
          <a:p>
            <a:pPr eaLnBrk="1" hangingPunct="1">
              <a:lnSpc>
                <a:spcPct val="120000"/>
              </a:lnSpc>
              <a:spcBef>
                <a:spcPct val="35000"/>
              </a:spcBef>
              <a:buFont typeface="Wingdings" pitchFamily="2" charset="2"/>
              <a:buNone/>
            </a:pPr>
            <a:r>
              <a:rPr lang="en-US" altLang="en-US" dirty="0" smtClean="0">
                <a:solidFill>
                  <a:srgbClr val="000099"/>
                </a:solidFill>
              </a:rPr>
              <a:t>	Processor is </a:t>
            </a:r>
            <a:r>
              <a:rPr lang="en-US" altLang="en-US" b="1" dirty="0" smtClean="0">
                <a:solidFill>
                  <a:srgbClr val="FF0000"/>
                </a:solidFill>
              </a:rPr>
              <a:t>3 times slower</a:t>
            </a:r>
            <a:r>
              <a:rPr lang="en-US" altLang="en-US" b="1" dirty="0" smtClean="0">
                <a:solidFill>
                  <a:srgbClr val="000099"/>
                </a:solidFill>
              </a:rPr>
              <a:t> </a:t>
            </a:r>
            <a:r>
              <a:rPr lang="en-US" altLang="en-US" dirty="0" smtClean="0">
                <a:solidFill>
                  <a:srgbClr val="000099"/>
                </a:solidFill>
              </a:rPr>
              <a:t>due to memory stall cycles</a:t>
            </a:r>
          </a:p>
        </p:txBody>
      </p:sp>
      <p:grpSp>
        <p:nvGrpSpPr>
          <p:cNvPr id="1029124" name="Group 4"/>
          <p:cNvGrpSpPr>
            <a:grpSpLocks/>
          </p:cNvGrpSpPr>
          <p:nvPr/>
        </p:nvGrpSpPr>
        <p:grpSpPr bwMode="auto">
          <a:xfrm>
            <a:off x="4864129" y="3512678"/>
            <a:ext cx="1327679" cy="503238"/>
            <a:chOff x="3062" y="2304"/>
            <a:chExt cx="836" cy="317"/>
          </a:xfrm>
        </p:grpSpPr>
        <p:sp>
          <p:nvSpPr>
            <p:cNvPr id="50188" name="Text Box 5"/>
            <p:cNvSpPr txBox="1">
              <a:spLocks noChangeArrowheads="1"/>
            </p:cNvSpPr>
            <p:nvPr/>
          </p:nvSpPr>
          <p:spPr bwMode="auto">
            <a:xfrm>
              <a:off x="3062" y="2304"/>
              <a:ext cx="8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FF0000"/>
                  </a:solidFill>
                </a:rPr>
                <a:t>Instruction</a:t>
              </a:r>
            </a:p>
          </p:txBody>
        </p:sp>
        <p:sp>
          <p:nvSpPr>
            <p:cNvPr id="50189" name="AutoShape 6"/>
            <p:cNvSpPr>
              <a:spLocks/>
            </p:cNvSpPr>
            <p:nvPr/>
          </p:nvSpPr>
          <p:spPr bwMode="auto">
            <a:xfrm rot="5400000">
              <a:off x="3436" y="2160"/>
              <a:ext cx="87" cy="836"/>
            </a:xfrm>
            <a:prstGeom prst="leftBrace">
              <a:avLst>
                <a:gd name="adj1" fmla="val 80077"/>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grpSp>
      <p:grpSp>
        <p:nvGrpSpPr>
          <p:cNvPr id="1029127" name="Group 7"/>
          <p:cNvGrpSpPr>
            <a:grpSpLocks/>
          </p:cNvGrpSpPr>
          <p:nvPr/>
        </p:nvGrpSpPr>
        <p:grpSpPr bwMode="auto">
          <a:xfrm>
            <a:off x="6481519" y="3512678"/>
            <a:ext cx="1876292" cy="503238"/>
            <a:chOff x="4098" y="2304"/>
            <a:chExt cx="1182" cy="317"/>
          </a:xfrm>
        </p:grpSpPr>
        <p:sp>
          <p:nvSpPr>
            <p:cNvPr id="50186" name="Text Box 8"/>
            <p:cNvSpPr txBox="1">
              <a:spLocks noChangeArrowheads="1"/>
            </p:cNvSpPr>
            <p:nvPr/>
          </p:nvSpPr>
          <p:spPr bwMode="auto">
            <a:xfrm>
              <a:off x="4493" y="230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FF0000"/>
                  </a:solidFill>
                </a:rPr>
                <a:t>data</a:t>
              </a:r>
            </a:p>
          </p:txBody>
        </p:sp>
        <p:sp>
          <p:nvSpPr>
            <p:cNvPr id="50187" name="AutoShape 9"/>
            <p:cNvSpPr>
              <a:spLocks/>
            </p:cNvSpPr>
            <p:nvPr/>
          </p:nvSpPr>
          <p:spPr bwMode="auto">
            <a:xfrm rot="5400000">
              <a:off x="4645" y="1987"/>
              <a:ext cx="87" cy="1182"/>
            </a:xfrm>
            <a:prstGeom prst="leftBrace">
              <a:avLst>
                <a:gd name="adj1" fmla="val 113218"/>
                <a:gd name="adj2" fmla="val 50000"/>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grpSp>
      <p:sp>
        <p:nvSpPr>
          <p:cNvPr id="1029130" name="Rectangle 10"/>
          <p:cNvSpPr>
            <a:spLocks noChangeArrowheads="1"/>
          </p:cNvSpPr>
          <p:nvPr/>
        </p:nvSpPr>
        <p:spPr bwMode="auto">
          <a:xfrm>
            <a:off x="4772980" y="4015916"/>
            <a:ext cx="471051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30000"/>
              </a:spcBef>
              <a:buSzPct val="100000"/>
              <a:buFont typeface="Wingdings" pitchFamily="2" charset="2"/>
              <a:buNone/>
            </a:pPr>
            <a:r>
              <a:rPr lang="en-US" altLang="en-US" sz="2400" dirty="0">
                <a:solidFill>
                  <a:srgbClr val="000099"/>
                </a:solidFill>
              </a:rPr>
              <a:t>0.02×100 + 0.2×0.05×100 = 3</a:t>
            </a:r>
          </a:p>
        </p:txBody>
      </p:sp>
      <p:sp>
        <p:nvSpPr>
          <p:cNvPr id="1029131" name="Rectangle 11"/>
          <p:cNvSpPr>
            <a:spLocks noChangeArrowheads="1"/>
          </p:cNvSpPr>
          <p:nvPr/>
        </p:nvSpPr>
        <p:spPr bwMode="auto">
          <a:xfrm>
            <a:off x="3008784" y="4581128"/>
            <a:ext cx="48718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2400" dirty="0">
                <a:solidFill>
                  <a:srgbClr val="000099"/>
                </a:solidFill>
              </a:rPr>
              <a:t>1.5 + 3 = 4.5 cycles per instruction</a:t>
            </a:r>
          </a:p>
        </p:txBody>
      </p:sp>
      <p:sp>
        <p:nvSpPr>
          <p:cNvPr id="1029132" name="Rectangle 12"/>
          <p:cNvSpPr>
            <a:spLocks noChangeArrowheads="1"/>
          </p:cNvSpPr>
          <p:nvPr/>
        </p:nvSpPr>
        <p:spPr bwMode="auto">
          <a:xfrm>
            <a:off x="4953000" y="5168044"/>
            <a:ext cx="18165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2400" dirty="0">
                <a:solidFill>
                  <a:srgbClr val="000099"/>
                </a:solidFill>
              </a:rPr>
              <a:t>4.5 / 1.5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912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912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91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91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91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912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91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2912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91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9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30" grpId="0"/>
      <p:bldP spid="1029131" grpId="0"/>
      <p:bldP spid="10291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Average Memory Access Time</a:t>
            </a:r>
          </a:p>
        </p:txBody>
      </p:sp>
      <p:sp>
        <p:nvSpPr>
          <p:cNvPr id="1107971" name="Rectangle 3"/>
          <p:cNvSpPr>
            <a:spLocks noGrp="1" noChangeArrowheads="1"/>
          </p:cNvSpPr>
          <p:nvPr>
            <p:ph type="body" idx="1"/>
          </p:nvPr>
        </p:nvSpPr>
        <p:spPr>
          <a:xfrm>
            <a:off x="515937" y="872716"/>
            <a:ext cx="9000570" cy="5652628"/>
          </a:xfrm>
        </p:spPr>
        <p:txBody>
          <a:bodyPr/>
          <a:lstStyle/>
          <a:p>
            <a:pPr eaLnBrk="1" hangingPunct="1">
              <a:lnSpc>
                <a:spcPct val="120000"/>
              </a:lnSpc>
              <a:spcBef>
                <a:spcPct val="50000"/>
              </a:spcBef>
            </a:pPr>
            <a:r>
              <a:rPr lang="en-US" altLang="en-US" dirty="0" smtClean="0">
                <a:solidFill>
                  <a:srgbClr val="FF0000"/>
                </a:solidFill>
              </a:rPr>
              <a:t>Average Memory Access Time (AMAT)</a:t>
            </a:r>
          </a:p>
          <a:p>
            <a:pPr eaLnBrk="1" hangingPunct="1">
              <a:lnSpc>
                <a:spcPct val="120000"/>
              </a:lnSpc>
              <a:spcBef>
                <a:spcPct val="50000"/>
              </a:spcBef>
              <a:buFont typeface="Wingdings" pitchFamily="2" charset="2"/>
              <a:buNone/>
            </a:pPr>
            <a:r>
              <a:rPr lang="en-US" altLang="en-US" dirty="0" smtClean="0"/>
              <a:t>	</a:t>
            </a:r>
            <a:r>
              <a:rPr lang="en-US" altLang="en-US" dirty="0" smtClean="0">
                <a:solidFill>
                  <a:srgbClr val="000099"/>
                </a:solidFill>
              </a:rPr>
              <a:t>AMAT = Hit time + Miss rate × Miss penalty</a:t>
            </a:r>
          </a:p>
          <a:p>
            <a:pPr eaLnBrk="1" hangingPunct="1">
              <a:lnSpc>
                <a:spcPct val="120000"/>
              </a:lnSpc>
              <a:spcBef>
                <a:spcPct val="50000"/>
              </a:spcBef>
            </a:pPr>
            <a:r>
              <a:rPr lang="en-US" altLang="en-US" dirty="0" smtClean="0"/>
              <a:t>Time to access a cache for both hits and misses</a:t>
            </a:r>
            <a:endParaRPr lang="en-US" altLang="en-US" sz="2000" dirty="0" smtClean="0">
              <a:solidFill>
                <a:srgbClr val="000099"/>
              </a:solidFill>
            </a:endParaRPr>
          </a:p>
          <a:p>
            <a:pPr eaLnBrk="1" hangingPunct="1">
              <a:lnSpc>
                <a:spcPct val="120000"/>
              </a:lnSpc>
              <a:spcBef>
                <a:spcPct val="50000"/>
              </a:spcBef>
            </a:pPr>
            <a:r>
              <a:rPr lang="en-US" altLang="en-US" dirty="0" smtClean="0"/>
              <a:t>Example: Find the AMAT for a cache with</a:t>
            </a:r>
          </a:p>
          <a:p>
            <a:pPr lvl="1" eaLnBrk="1" hangingPunct="1">
              <a:lnSpc>
                <a:spcPct val="120000"/>
              </a:lnSpc>
              <a:spcBef>
                <a:spcPct val="50000"/>
              </a:spcBef>
            </a:pPr>
            <a:r>
              <a:rPr lang="en-US" altLang="en-US" dirty="0" smtClean="0"/>
              <a:t>Cache access time (Hit time) of 1 cycle = 2 ns</a:t>
            </a:r>
          </a:p>
          <a:p>
            <a:pPr lvl="1" eaLnBrk="1" hangingPunct="1">
              <a:lnSpc>
                <a:spcPct val="120000"/>
              </a:lnSpc>
              <a:spcBef>
                <a:spcPct val="50000"/>
              </a:spcBef>
            </a:pPr>
            <a:r>
              <a:rPr lang="en-US" altLang="en-US" dirty="0" smtClean="0"/>
              <a:t>Miss penalty of 20 clock cycles</a:t>
            </a:r>
          </a:p>
          <a:p>
            <a:pPr lvl="1" eaLnBrk="1" hangingPunct="1">
              <a:lnSpc>
                <a:spcPct val="120000"/>
              </a:lnSpc>
              <a:spcBef>
                <a:spcPct val="50000"/>
              </a:spcBef>
            </a:pPr>
            <a:r>
              <a:rPr lang="en-US" altLang="en-US" dirty="0" smtClean="0"/>
              <a:t>Miss rate of 0.05 per access</a:t>
            </a:r>
          </a:p>
          <a:p>
            <a:pPr eaLnBrk="1" hangingPunct="1">
              <a:lnSpc>
                <a:spcPct val="120000"/>
              </a:lnSpc>
              <a:spcBef>
                <a:spcPct val="50000"/>
              </a:spcBef>
            </a:pPr>
            <a:r>
              <a:rPr lang="en-US" altLang="en-US" dirty="0" smtClean="0">
                <a:solidFill>
                  <a:srgbClr val="FF0000"/>
                </a:solidFill>
              </a:rPr>
              <a:t>Solution:</a:t>
            </a:r>
          </a:p>
          <a:p>
            <a:pPr lvl="1" eaLnBrk="1" hangingPunct="1">
              <a:lnSpc>
                <a:spcPct val="120000"/>
              </a:lnSpc>
              <a:spcBef>
                <a:spcPct val="50000"/>
              </a:spcBef>
              <a:buFont typeface="Wingdings" pitchFamily="2" charset="2"/>
              <a:buNone/>
            </a:pPr>
            <a:r>
              <a:rPr lang="en-US" altLang="en-US" dirty="0" smtClean="0"/>
              <a:t>AMAT = 1 + 0.05 × 20 = 2 cycles = 4 ns</a:t>
            </a:r>
          </a:p>
          <a:p>
            <a:pPr lvl="1" eaLnBrk="1" hangingPunct="1">
              <a:lnSpc>
                <a:spcPct val="120000"/>
              </a:lnSpc>
              <a:spcBef>
                <a:spcPct val="50000"/>
              </a:spcBef>
              <a:buFont typeface="Wingdings" pitchFamily="2" charset="2"/>
              <a:buNone/>
            </a:pPr>
            <a:r>
              <a:rPr lang="en-US" altLang="en-US" dirty="0" smtClean="0"/>
              <a:t>Without the cache, AMAT will be equal to Miss penalty = 20 cycles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07971">
                                            <p:txEl>
                                              <p:pRg st="7" end="7"/>
                                            </p:txEl>
                                          </p:spTgt>
                                        </p:tgtEl>
                                        <p:attrNameLst>
                                          <p:attrName>style.visibility</p:attrName>
                                        </p:attrNameLst>
                                      </p:cBhvr>
                                      <p:to>
                                        <p:strVal val="visible"/>
                                      </p:to>
                                    </p:set>
                                    <p:animEffect transition="in" filter="dissolve">
                                      <p:cBhvr>
                                        <p:cTn id="7" dur="500"/>
                                        <p:tgtEl>
                                          <p:spTgt spid="1107971">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07971">
                                            <p:txEl>
                                              <p:pRg st="8" end="8"/>
                                            </p:txEl>
                                          </p:spTgt>
                                        </p:tgtEl>
                                        <p:attrNameLst>
                                          <p:attrName>style.visibility</p:attrName>
                                        </p:attrNameLst>
                                      </p:cBhvr>
                                      <p:to>
                                        <p:strVal val="visible"/>
                                      </p:to>
                                    </p:set>
                                    <p:animEffect transition="in" filter="dissolve">
                                      <p:cBhvr>
                                        <p:cTn id="12" dur="500"/>
                                        <p:tgtEl>
                                          <p:spTgt spid="1107971">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07971">
                                            <p:txEl>
                                              <p:pRg st="9" end="9"/>
                                            </p:txEl>
                                          </p:spTgt>
                                        </p:tgtEl>
                                        <p:attrNameLst>
                                          <p:attrName>style.visibility</p:attrName>
                                        </p:attrNameLst>
                                      </p:cBhvr>
                                      <p:to>
                                        <p:strVal val="visible"/>
                                      </p:to>
                                    </p:set>
                                    <p:animEffect transition="in" filter="dissolve">
                                      <p:cBhvr>
                                        <p:cTn id="17" dur="500"/>
                                        <p:tgtEl>
                                          <p:spTgt spid="1107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Next . . .</a:t>
            </a:r>
          </a:p>
        </p:txBody>
      </p:sp>
      <p:sp>
        <p:nvSpPr>
          <p:cNvPr id="4099" name="Rectangle 3"/>
          <p:cNvSpPr>
            <a:spLocks noGrp="1" noChangeArrowheads="1"/>
          </p:cNvSpPr>
          <p:nvPr>
            <p:ph type="body" idx="1"/>
          </p:nvPr>
        </p:nvSpPr>
        <p:spPr>
          <a:xfrm>
            <a:off x="740533" y="1016732"/>
            <a:ext cx="8619326" cy="5364596"/>
          </a:xfrm>
        </p:spPr>
        <p:txBody>
          <a:bodyPr/>
          <a:lstStyle/>
          <a:p>
            <a:pPr eaLnBrk="1" hangingPunct="1">
              <a:lnSpc>
                <a:spcPct val="150000"/>
              </a:lnSpc>
              <a:spcBef>
                <a:spcPct val="100000"/>
              </a:spcBef>
            </a:pPr>
            <a:r>
              <a:rPr lang="en-US" altLang="en-US" dirty="0" smtClean="0"/>
              <a:t>Random Access Memory and its Structure</a:t>
            </a:r>
          </a:p>
          <a:p>
            <a:pPr eaLnBrk="1" hangingPunct="1">
              <a:lnSpc>
                <a:spcPct val="150000"/>
              </a:lnSpc>
              <a:spcBef>
                <a:spcPct val="100000"/>
              </a:spcBef>
            </a:pPr>
            <a:r>
              <a:rPr lang="en-US" altLang="en-US" dirty="0" smtClean="0"/>
              <a:t>Memory Hierarchy and the need for Cache Memory</a:t>
            </a:r>
          </a:p>
          <a:p>
            <a:pPr eaLnBrk="1" hangingPunct="1">
              <a:lnSpc>
                <a:spcPct val="150000"/>
              </a:lnSpc>
              <a:spcBef>
                <a:spcPct val="100000"/>
              </a:spcBef>
            </a:pPr>
            <a:r>
              <a:rPr lang="en-US" altLang="en-US" dirty="0" smtClean="0"/>
              <a:t>The Basics of Caches</a:t>
            </a:r>
          </a:p>
          <a:p>
            <a:pPr eaLnBrk="1" hangingPunct="1">
              <a:lnSpc>
                <a:spcPct val="150000"/>
              </a:lnSpc>
              <a:spcBef>
                <a:spcPct val="100000"/>
              </a:spcBef>
            </a:pPr>
            <a:r>
              <a:rPr lang="en-US" altLang="en-US" dirty="0" smtClean="0"/>
              <a:t>Cache Performance and Memory Stall Cycles</a:t>
            </a:r>
          </a:p>
          <a:p>
            <a:pPr eaLnBrk="1" hangingPunct="1">
              <a:lnSpc>
                <a:spcPct val="150000"/>
              </a:lnSpc>
              <a:spcBef>
                <a:spcPct val="100000"/>
              </a:spcBef>
            </a:pPr>
            <a:r>
              <a:rPr lang="en-US" altLang="en-US" b="1" dirty="0" smtClean="0">
                <a:solidFill>
                  <a:srgbClr val="FF0000"/>
                </a:solidFill>
              </a:rPr>
              <a:t>Improving Cache Performance</a:t>
            </a:r>
          </a:p>
          <a:p>
            <a:pPr eaLnBrk="1" hangingPunct="1">
              <a:lnSpc>
                <a:spcPct val="150000"/>
              </a:lnSpc>
              <a:spcBef>
                <a:spcPct val="100000"/>
              </a:spcBef>
            </a:pPr>
            <a:r>
              <a:rPr lang="en-US" altLang="en-US" b="1" dirty="0" smtClean="0">
                <a:solidFill>
                  <a:srgbClr val="FF0000"/>
                </a:solidFill>
              </a:rPr>
              <a:t>Multilevel Caches</a:t>
            </a:r>
          </a:p>
        </p:txBody>
      </p:sp>
    </p:spTree>
    <p:extLst>
      <p:ext uri="{BB962C8B-B14F-4D97-AF65-F5344CB8AC3E}">
        <p14:creationId xmlns:p14="http://schemas.microsoft.com/office/powerpoint/2010/main" val="11829021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Improving Cache Performance</a:t>
            </a:r>
          </a:p>
        </p:txBody>
      </p:sp>
      <p:sp>
        <p:nvSpPr>
          <p:cNvPr id="53251" name="Rectangle 3"/>
          <p:cNvSpPr>
            <a:spLocks noGrp="1" noChangeArrowheads="1"/>
          </p:cNvSpPr>
          <p:nvPr>
            <p:ph type="body" idx="1"/>
          </p:nvPr>
        </p:nvSpPr>
        <p:spPr>
          <a:xfrm>
            <a:off x="389493" y="908720"/>
            <a:ext cx="9166018" cy="5580620"/>
          </a:xfrm>
        </p:spPr>
        <p:txBody>
          <a:bodyPr/>
          <a:lstStyle/>
          <a:p>
            <a:pPr eaLnBrk="1" hangingPunct="1">
              <a:lnSpc>
                <a:spcPct val="120000"/>
              </a:lnSpc>
              <a:spcBef>
                <a:spcPct val="50000"/>
              </a:spcBef>
            </a:pPr>
            <a:r>
              <a:rPr lang="en-US" altLang="en-US" b="1" dirty="0" smtClean="0">
                <a:solidFill>
                  <a:srgbClr val="FF0000"/>
                </a:solidFill>
              </a:rPr>
              <a:t>Average Memory Access Time (AMAT)</a:t>
            </a:r>
          </a:p>
          <a:p>
            <a:pPr eaLnBrk="1" hangingPunct="1">
              <a:lnSpc>
                <a:spcPct val="120000"/>
              </a:lnSpc>
              <a:spcBef>
                <a:spcPct val="50000"/>
              </a:spcBef>
              <a:buFont typeface="Wingdings" pitchFamily="2" charset="2"/>
              <a:buNone/>
            </a:pPr>
            <a:r>
              <a:rPr lang="en-US" altLang="en-US" dirty="0" smtClean="0"/>
              <a:t>	</a:t>
            </a:r>
            <a:r>
              <a:rPr lang="en-US" altLang="en-US" dirty="0" smtClean="0">
                <a:solidFill>
                  <a:srgbClr val="000099"/>
                </a:solidFill>
              </a:rPr>
              <a:t>AMAT = Hit time + Miss rate * Miss penalty</a:t>
            </a:r>
          </a:p>
          <a:p>
            <a:pPr eaLnBrk="1" hangingPunct="1">
              <a:lnSpc>
                <a:spcPct val="120000"/>
              </a:lnSpc>
              <a:spcBef>
                <a:spcPct val="100000"/>
              </a:spcBef>
            </a:pPr>
            <a:r>
              <a:rPr lang="en-US" altLang="en-US" dirty="0" smtClean="0"/>
              <a:t>Used as a framework for optimizations</a:t>
            </a:r>
            <a:endParaRPr lang="en-US" altLang="en-US" sz="2000" dirty="0" smtClean="0">
              <a:solidFill>
                <a:srgbClr val="000099"/>
              </a:solidFill>
            </a:endParaRPr>
          </a:p>
          <a:p>
            <a:pPr eaLnBrk="1" hangingPunct="1">
              <a:lnSpc>
                <a:spcPct val="120000"/>
              </a:lnSpc>
              <a:spcBef>
                <a:spcPct val="50000"/>
              </a:spcBef>
            </a:pPr>
            <a:r>
              <a:rPr lang="en-US" altLang="en-US" b="1" dirty="0" smtClean="0">
                <a:solidFill>
                  <a:srgbClr val="FF0000"/>
                </a:solidFill>
              </a:rPr>
              <a:t>Reduce the Hit time</a:t>
            </a:r>
          </a:p>
          <a:p>
            <a:pPr lvl="1" eaLnBrk="1" hangingPunct="1">
              <a:lnSpc>
                <a:spcPct val="120000"/>
              </a:lnSpc>
              <a:spcBef>
                <a:spcPct val="50000"/>
              </a:spcBef>
            </a:pPr>
            <a:r>
              <a:rPr lang="en-US" altLang="en-US" dirty="0" smtClean="0"/>
              <a:t>Small and simple caches</a:t>
            </a:r>
          </a:p>
          <a:p>
            <a:pPr eaLnBrk="1" hangingPunct="1">
              <a:lnSpc>
                <a:spcPct val="120000"/>
              </a:lnSpc>
              <a:spcBef>
                <a:spcPct val="50000"/>
              </a:spcBef>
            </a:pPr>
            <a:r>
              <a:rPr lang="en-US" altLang="en-US" b="1" dirty="0" smtClean="0">
                <a:solidFill>
                  <a:srgbClr val="FF0000"/>
                </a:solidFill>
              </a:rPr>
              <a:t>Reduce the Miss Rate</a:t>
            </a:r>
          </a:p>
          <a:p>
            <a:pPr lvl="1" eaLnBrk="1" hangingPunct="1">
              <a:lnSpc>
                <a:spcPct val="120000"/>
              </a:lnSpc>
              <a:spcBef>
                <a:spcPct val="50000"/>
              </a:spcBef>
            </a:pPr>
            <a:r>
              <a:rPr lang="en-US" altLang="en-US" dirty="0" smtClean="0"/>
              <a:t>Larger cache size, higher associativity, and larger block size</a:t>
            </a:r>
          </a:p>
          <a:p>
            <a:pPr eaLnBrk="1" hangingPunct="1">
              <a:lnSpc>
                <a:spcPct val="120000"/>
              </a:lnSpc>
              <a:spcBef>
                <a:spcPct val="50000"/>
              </a:spcBef>
            </a:pPr>
            <a:r>
              <a:rPr lang="en-US" altLang="en-US" b="1" dirty="0" smtClean="0">
                <a:solidFill>
                  <a:srgbClr val="FF0000"/>
                </a:solidFill>
              </a:rPr>
              <a:t>Reduce the Miss Penalty</a:t>
            </a:r>
          </a:p>
          <a:p>
            <a:pPr lvl="1" eaLnBrk="1" hangingPunct="1">
              <a:lnSpc>
                <a:spcPct val="120000"/>
              </a:lnSpc>
              <a:spcBef>
                <a:spcPct val="50000"/>
              </a:spcBef>
            </a:pPr>
            <a:r>
              <a:rPr lang="en-US" altLang="en-US" dirty="0" smtClean="0"/>
              <a:t>Multilevel caches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and Simple Caches</a:t>
            </a:r>
            <a:endParaRPr lang="en-US" dirty="0"/>
          </a:p>
        </p:txBody>
      </p:sp>
      <p:sp>
        <p:nvSpPr>
          <p:cNvPr id="4" name="Rectangle 3"/>
          <p:cNvSpPr>
            <a:spLocks noGrp="1" noChangeArrowheads="1"/>
          </p:cNvSpPr>
          <p:nvPr>
            <p:ph idx="1"/>
          </p:nvPr>
        </p:nvSpPr>
        <p:spPr>
          <a:xfrm>
            <a:off x="311484" y="836712"/>
            <a:ext cx="9322036" cy="5724636"/>
          </a:xfrm>
        </p:spPr>
        <p:txBody>
          <a:bodyPr lIns="0" rIns="0"/>
          <a:lstStyle/>
          <a:p>
            <a:pPr eaLnBrk="1" hangingPunct="1">
              <a:lnSpc>
                <a:spcPct val="120000"/>
              </a:lnSpc>
            </a:pPr>
            <a:r>
              <a:rPr lang="en-US" altLang="en-US" b="1" dirty="0" smtClean="0">
                <a:solidFill>
                  <a:srgbClr val="FF0000"/>
                </a:solidFill>
              </a:rPr>
              <a:t>Hit time is critical</a:t>
            </a:r>
            <a:r>
              <a:rPr lang="en-US" altLang="en-US" dirty="0" smtClean="0"/>
              <a:t>: affects the processor clock cycle</a:t>
            </a:r>
          </a:p>
          <a:p>
            <a:pPr lvl="1" eaLnBrk="1" hangingPunct="1">
              <a:lnSpc>
                <a:spcPct val="120000"/>
              </a:lnSpc>
            </a:pPr>
            <a:r>
              <a:rPr lang="en-US" altLang="en-US" dirty="0" smtClean="0"/>
              <a:t>Fast clock rate demands small and simple L1 cache designs</a:t>
            </a:r>
          </a:p>
          <a:p>
            <a:pPr eaLnBrk="1" hangingPunct="1">
              <a:lnSpc>
                <a:spcPct val="120000"/>
              </a:lnSpc>
            </a:pPr>
            <a:r>
              <a:rPr lang="en-US" altLang="en-US" dirty="0" smtClean="0"/>
              <a:t>Small cache reduces the indexing time and hit time</a:t>
            </a:r>
          </a:p>
          <a:p>
            <a:pPr lvl="1" eaLnBrk="1" hangingPunct="1">
              <a:lnSpc>
                <a:spcPct val="120000"/>
              </a:lnSpc>
            </a:pPr>
            <a:r>
              <a:rPr lang="en-US" altLang="en-US" dirty="0" smtClean="0"/>
              <a:t>Indexing a cache represents a time consuming portion</a:t>
            </a:r>
          </a:p>
          <a:p>
            <a:pPr lvl="1" eaLnBrk="1" hangingPunct="1">
              <a:lnSpc>
                <a:spcPct val="120000"/>
              </a:lnSpc>
            </a:pPr>
            <a:r>
              <a:rPr lang="en-US" altLang="en-US" dirty="0" smtClean="0"/>
              <a:t>Tag comparison also adds to this hit time</a:t>
            </a:r>
          </a:p>
          <a:p>
            <a:pPr eaLnBrk="1" hangingPunct="1">
              <a:lnSpc>
                <a:spcPct val="120000"/>
              </a:lnSpc>
            </a:pPr>
            <a:r>
              <a:rPr lang="en-US" altLang="en-US" dirty="0" smtClean="0"/>
              <a:t>Direct-mapped overlaps tag check with data transfer</a:t>
            </a:r>
          </a:p>
          <a:p>
            <a:pPr lvl="1" eaLnBrk="1" hangingPunct="1">
              <a:lnSpc>
                <a:spcPct val="120000"/>
              </a:lnSpc>
            </a:pPr>
            <a:r>
              <a:rPr lang="en-US" altLang="en-US" dirty="0" smtClean="0"/>
              <a:t>Associative cache uses additional mux and increases hit time</a:t>
            </a:r>
          </a:p>
          <a:p>
            <a:pPr eaLnBrk="1" hangingPunct="1">
              <a:lnSpc>
                <a:spcPct val="120000"/>
              </a:lnSpc>
            </a:pPr>
            <a:r>
              <a:rPr lang="en-US" altLang="en-US" dirty="0" smtClean="0"/>
              <a:t>Size of L1 caches has not increased much</a:t>
            </a:r>
          </a:p>
          <a:p>
            <a:pPr lvl="1" eaLnBrk="1" hangingPunct="1">
              <a:lnSpc>
                <a:spcPct val="120000"/>
              </a:lnSpc>
            </a:pPr>
            <a:r>
              <a:rPr lang="en-US" altLang="en-US" dirty="0" smtClean="0"/>
              <a:t>L1 caches are the same size on Alpha 21264 and 21364</a:t>
            </a:r>
          </a:p>
          <a:p>
            <a:pPr lvl="1" eaLnBrk="1" hangingPunct="1">
              <a:lnSpc>
                <a:spcPct val="120000"/>
              </a:lnSpc>
            </a:pPr>
            <a:r>
              <a:rPr lang="en-US" altLang="en-US" dirty="0" smtClean="0"/>
              <a:t>Same also on </a:t>
            </a:r>
            <a:r>
              <a:rPr lang="en-US" altLang="en-US" dirty="0" err="1" smtClean="0"/>
              <a:t>UltraSparc</a:t>
            </a:r>
            <a:r>
              <a:rPr lang="en-US" altLang="en-US" dirty="0" smtClean="0"/>
              <a:t> II and III, AMD K6 and Athlon</a:t>
            </a:r>
          </a:p>
          <a:p>
            <a:pPr lvl="1" eaLnBrk="1" hangingPunct="1">
              <a:lnSpc>
                <a:spcPct val="120000"/>
              </a:lnSpc>
            </a:pPr>
            <a:r>
              <a:rPr lang="en-US" altLang="en-US" dirty="0" smtClean="0"/>
              <a:t>Reduced from 16 KB in Pentium III to 8 KB in Pentium 4!</a:t>
            </a:r>
          </a:p>
        </p:txBody>
      </p:sp>
    </p:spTree>
    <p:extLst>
      <p:ext uri="{BB962C8B-B14F-4D97-AF65-F5344CB8AC3E}">
        <p14:creationId xmlns:p14="http://schemas.microsoft.com/office/powerpoint/2010/main" val="15154645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Classifying Misses – Three Cs</a:t>
            </a:r>
          </a:p>
        </p:txBody>
      </p:sp>
      <p:sp>
        <p:nvSpPr>
          <p:cNvPr id="55299" name="Rectangle 3"/>
          <p:cNvSpPr>
            <a:spLocks noGrp="1" noChangeArrowheads="1"/>
          </p:cNvSpPr>
          <p:nvPr>
            <p:ph type="body" idx="1"/>
          </p:nvPr>
        </p:nvSpPr>
        <p:spPr>
          <a:xfrm>
            <a:off x="311484" y="908720"/>
            <a:ext cx="9322036" cy="5616624"/>
          </a:xfrm>
        </p:spPr>
        <p:txBody>
          <a:bodyPr lIns="0" rIns="0"/>
          <a:lstStyle/>
          <a:p>
            <a:pPr eaLnBrk="1" hangingPunct="1">
              <a:lnSpc>
                <a:spcPct val="120000"/>
              </a:lnSpc>
              <a:spcBef>
                <a:spcPct val="55000"/>
              </a:spcBef>
            </a:pPr>
            <a:r>
              <a:rPr lang="en-US" altLang="en-US" dirty="0" smtClean="0"/>
              <a:t>Conditions under which misses occur</a:t>
            </a:r>
          </a:p>
          <a:p>
            <a:pPr eaLnBrk="1" hangingPunct="1">
              <a:lnSpc>
                <a:spcPct val="120000"/>
              </a:lnSpc>
              <a:spcBef>
                <a:spcPct val="55000"/>
              </a:spcBef>
            </a:pPr>
            <a:r>
              <a:rPr lang="en-US" altLang="en-US" b="1" dirty="0" smtClean="0">
                <a:solidFill>
                  <a:srgbClr val="FF0000"/>
                </a:solidFill>
              </a:rPr>
              <a:t>Compulsory</a:t>
            </a:r>
            <a:r>
              <a:rPr lang="en-US" altLang="en-US" dirty="0" smtClean="0"/>
              <a:t>: program starts with no block in cache</a:t>
            </a:r>
          </a:p>
          <a:p>
            <a:pPr lvl="1" eaLnBrk="1" hangingPunct="1">
              <a:lnSpc>
                <a:spcPct val="120000"/>
              </a:lnSpc>
              <a:spcBef>
                <a:spcPct val="55000"/>
              </a:spcBef>
            </a:pPr>
            <a:r>
              <a:rPr lang="en-US" altLang="en-US" dirty="0" smtClean="0"/>
              <a:t>Also called </a:t>
            </a:r>
            <a:r>
              <a:rPr lang="en-US" altLang="en-US" dirty="0" smtClean="0">
                <a:solidFill>
                  <a:srgbClr val="FF0000"/>
                </a:solidFill>
              </a:rPr>
              <a:t>cold start misses</a:t>
            </a:r>
          </a:p>
          <a:p>
            <a:pPr lvl="1" eaLnBrk="1" hangingPunct="1">
              <a:lnSpc>
                <a:spcPct val="120000"/>
              </a:lnSpc>
              <a:spcBef>
                <a:spcPct val="55000"/>
              </a:spcBef>
            </a:pPr>
            <a:r>
              <a:rPr lang="en-US" altLang="en-US" dirty="0" smtClean="0"/>
              <a:t>Misses that would occur even if a cache has infinite size</a:t>
            </a:r>
          </a:p>
          <a:p>
            <a:pPr eaLnBrk="1" hangingPunct="1">
              <a:lnSpc>
                <a:spcPct val="120000"/>
              </a:lnSpc>
              <a:spcBef>
                <a:spcPct val="55000"/>
              </a:spcBef>
            </a:pPr>
            <a:r>
              <a:rPr lang="en-US" altLang="en-US" b="1" dirty="0" smtClean="0">
                <a:solidFill>
                  <a:srgbClr val="FF0000"/>
                </a:solidFill>
              </a:rPr>
              <a:t>Capacity</a:t>
            </a:r>
            <a:r>
              <a:rPr lang="en-US" altLang="en-US" dirty="0" smtClean="0"/>
              <a:t>: misses happen because cache size is finite</a:t>
            </a:r>
          </a:p>
          <a:p>
            <a:pPr lvl="1" eaLnBrk="1" hangingPunct="1">
              <a:lnSpc>
                <a:spcPct val="120000"/>
              </a:lnSpc>
              <a:spcBef>
                <a:spcPct val="55000"/>
              </a:spcBef>
            </a:pPr>
            <a:r>
              <a:rPr lang="en-US" altLang="en-US" dirty="0" smtClean="0"/>
              <a:t>Blocks are replaced and then later retrieved</a:t>
            </a:r>
          </a:p>
          <a:p>
            <a:pPr lvl="1" eaLnBrk="1" hangingPunct="1">
              <a:lnSpc>
                <a:spcPct val="120000"/>
              </a:lnSpc>
              <a:spcBef>
                <a:spcPct val="55000"/>
              </a:spcBef>
            </a:pPr>
            <a:r>
              <a:rPr lang="en-US" altLang="en-US" dirty="0" smtClean="0"/>
              <a:t>Misses that would occur in a fully associative cache of a finite size</a:t>
            </a:r>
          </a:p>
          <a:p>
            <a:pPr eaLnBrk="1" hangingPunct="1">
              <a:lnSpc>
                <a:spcPct val="120000"/>
              </a:lnSpc>
              <a:spcBef>
                <a:spcPct val="55000"/>
              </a:spcBef>
            </a:pPr>
            <a:r>
              <a:rPr lang="en-US" altLang="en-US" b="1" dirty="0" smtClean="0">
                <a:solidFill>
                  <a:srgbClr val="FF0000"/>
                </a:solidFill>
              </a:rPr>
              <a:t>Conflict</a:t>
            </a:r>
            <a:r>
              <a:rPr lang="en-US" altLang="en-US" dirty="0" smtClean="0"/>
              <a:t>: misses happen because of limited associativity</a:t>
            </a:r>
          </a:p>
          <a:p>
            <a:pPr lvl="1" eaLnBrk="1" hangingPunct="1">
              <a:lnSpc>
                <a:spcPct val="120000"/>
              </a:lnSpc>
              <a:spcBef>
                <a:spcPct val="55000"/>
              </a:spcBef>
            </a:pPr>
            <a:r>
              <a:rPr lang="en-US" altLang="en-US" dirty="0" smtClean="0"/>
              <a:t>Limited number of blocks per set</a:t>
            </a:r>
          </a:p>
          <a:p>
            <a:pPr lvl="1" eaLnBrk="1" hangingPunct="1">
              <a:lnSpc>
                <a:spcPct val="120000"/>
              </a:lnSpc>
              <a:spcBef>
                <a:spcPct val="55000"/>
              </a:spcBef>
            </a:pPr>
            <a:r>
              <a:rPr lang="en-US" altLang="en-US" dirty="0" smtClean="0"/>
              <a:t>Non-optimal replacement algorithm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Dynamic RAM Storage Cell</a:t>
            </a:r>
          </a:p>
        </p:txBody>
      </p:sp>
      <p:sp>
        <p:nvSpPr>
          <p:cNvPr id="8195" name="Rectangle 3"/>
          <p:cNvSpPr>
            <a:spLocks noGrp="1" noChangeArrowheads="1"/>
          </p:cNvSpPr>
          <p:nvPr>
            <p:ph type="body" idx="1"/>
          </p:nvPr>
        </p:nvSpPr>
        <p:spPr>
          <a:xfrm>
            <a:off x="311484" y="908720"/>
            <a:ext cx="9439049" cy="5580620"/>
          </a:xfrm>
        </p:spPr>
        <p:txBody>
          <a:bodyPr lIns="0" rIns="0"/>
          <a:lstStyle/>
          <a:p>
            <a:pPr eaLnBrk="1" hangingPunct="1">
              <a:lnSpc>
                <a:spcPct val="114000"/>
              </a:lnSpc>
              <a:spcBef>
                <a:spcPct val="50000"/>
              </a:spcBef>
            </a:pPr>
            <a:r>
              <a:rPr lang="en-US" altLang="en-US" dirty="0" smtClean="0"/>
              <a:t>Dynamic RAM (DRAM): cheap, dense, but slower than SRAM</a:t>
            </a:r>
          </a:p>
          <a:p>
            <a:pPr eaLnBrk="1" hangingPunct="1">
              <a:lnSpc>
                <a:spcPct val="114000"/>
              </a:lnSpc>
              <a:spcBef>
                <a:spcPct val="50000"/>
              </a:spcBef>
            </a:pPr>
            <a:r>
              <a:rPr lang="en-US" altLang="en-US" dirty="0" smtClean="0"/>
              <a:t>Typical choice for </a:t>
            </a:r>
            <a:r>
              <a:rPr lang="en-US" altLang="en-US" dirty="0" smtClean="0">
                <a:solidFill>
                  <a:srgbClr val="FF0000"/>
                </a:solidFill>
              </a:rPr>
              <a:t>main memory</a:t>
            </a:r>
            <a:endParaRPr lang="en-US" altLang="en-US" dirty="0" smtClean="0"/>
          </a:p>
          <a:p>
            <a:pPr eaLnBrk="1" hangingPunct="1">
              <a:lnSpc>
                <a:spcPct val="114000"/>
              </a:lnSpc>
              <a:spcBef>
                <a:spcPct val="50000"/>
              </a:spcBef>
            </a:pPr>
            <a:r>
              <a:rPr lang="en-US" altLang="en-US" dirty="0" smtClean="0"/>
              <a:t>Cell Implementation:</a:t>
            </a:r>
          </a:p>
          <a:p>
            <a:pPr lvl="1" eaLnBrk="1" hangingPunct="1">
              <a:lnSpc>
                <a:spcPct val="114000"/>
              </a:lnSpc>
              <a:spcBef>
                <a:spcPct val="50000"/>
              </a:spcBef>
            </a:pPr>
            <a:r>
              <a:rPr lang="en-US" altLang="en-US" dirty="0" smtClean="0"/>
              <a:t>1-Transistor cell (pass transistor)</a:t>
            </a:r>
          </a:p>
          <a:p>
            <a:pPr lvl="1" eaLnBrk="1" hangingPunct="1">
              <a:lnSpc>
                <a:spcPct val="114000"/>
              </a:lnSpc>
              <a:spcBef>
                <a:spcPct val="50000"/>
              </a:spcBef>
            </a:pPr>
            <a:r>
              <a:rPr lang="en-US" altLang="en-US" dirty="0" smtClean="0"/>
              <a:t>Trench capacitor (stores bit)</a:t>
            </a:r>
          </a:p>
          <a:p>
            <a:pPr eaLnBrk="1" hangingPunct="1">
              <a:lnSpc>
                <a:spcPct val="114000"/>
              </a:lnSpc>
              <a:spcBef>
                <a:spcPct val="50000"/>
              </a:spcBef>
            </a:pPr>
            <a:r>
              <a:rPr lang="en-US" altLang="en-US" dirty="0" smtClean="0"/>
              <a:t>Bit is stored as a </a:t>
            </a:r>
            <a:r>
              <a:rPr lang="en-US" altLang="en-US" dirty="0" smtClean="0">
                <a:solidFill>
                  <a:srgbClr val="FF0000"/>
                </a:solidFill>
              </a:rPr>
              <a:t>charge</a:t>
            </a:r>
            <a:r>
              <a:rPr lang="en-US" altLang="en-US" dirty="0" smtClean="0"/>
              <a:t> on capacitor</a:t>
            </a:r>
          </a:p>
          <a:p>
            <a:pPr eaLnBrk="1" hangingPunct="1">
              <a:lnSpc>
                <a:spcPct val="114000"/>
              </a:lnSpc>
              <a:spcBef>
                <a:spcPct val="50000"/>
              </a:spcBef>
            </a:pPr>
            <a:r>
              <a:rPr lang="en-US" altLang="en-US" dirty="0" smtClean="0"/>
              <a:t>Must be </a:t>
            </a:r>
            <a:r>
              <a:rPr lang="en-US" altLang="en-US" dirty="0" smtClean="0">
                <a:solidFill>
                  <a:srgbClr val="FF0000"/>
                </a:solidFill>
              </a:rPr>
              <a:t>refreshed periodically</a:t>
            </a:r>
          </a:p>
          <a:p>
            <a:pPr lvl="1" eaLnBrk="1" hangingPunct="1">
              <a:lnSpc>
                <a:spcPct val="114000"/>
              </a:lnSpc>
              <a:spcBef>
                <a:spcPct val="50000"/>
              </a:spcBef>
            </a:pPr>
            <a:r>
              <a:rPr lang="en-US" altLang="en-US" dirty="0" smtClean="0"/>
              <a:t>Because of leakage of charge from tiny capacitor</a:t>
            </a:r>
          </a:p>
          <a:p>
            <a:pPr eaLnBrk="1" hangingPunct="1">
              <a:lnSpc>
                <a:spcPct val="114000"/>
              </a:lnSpc>
              <a:spcBef>
                <a:spcPct val="50000"/>
              </a:spcBef>
            </a:pPr>
            <a:r>
              <a:rPr lang="en-US" altLang="en-US" dirty="0" smtClean="0"/>
              <a:t>Refreshing for all memory rows</a:t>
            </a:r>
          </a:p>
          <a:p>
            <a:pPr lvl="1" eaLnBrk="1" hangingPunct="1">
              <a:lnSpc>
                <a:spcPct val="114000"/>
              </a:lnSpc>
              <a:spcBef>
                <a:spcPct val="50000"/>
              </a:spcBef>
            </a:pPr>
            <a:r>
              <a:rPr lang="en-US" altLang="en-US" dirty="0" smtClean="0"/>
              <a:t>Reading each row and writing it back to restore the charge</a:t>
            </a:r>
          </a:p>
        </p:txBody>
      </p:sp>
      <p:grpSp>
        <p:nvGrpSpPr>
          <p:cNvPr id="8196" name="Group 4"/>
          <p:cNvGrpSpPr>
            <a:grpSpLocks/>
          </p:cNvGrpSpPr>
          <p:nvPr/>
        </p:nvGrpSpPr>
        <p:grpSpPr bwMode="auto">
          <a:xfrm>
            <a:off x="7047706" y="1760538"/>
            <a:ext cx="2146300" cy="2838450"/>
            <a:chOff x="3758" y="1735"/>
            <a:chExt cx="1248" cy="1788"/>
          </a:xfrm>
        </p:grpSpPr>
        <p:sp>
          <p:nvSpPr>
            <p:cNvPr id="8197" name="Rectangle 5"/>
            <p:cNvSpPr>
              <a:spLocks noChangeArrowheads="1"/>
            </p:cNvSpPr>
            <p:nvPr/>
          </p:nvSpPr>
          <p:spPr bwMode="auto">
            <a:xfrm>
              <a:off x="3758" y="3294"/>
              <a:ext cx="124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a:solidFill>
                    <a:srgbClr val="000000"/>
                  </a:solidFill>
                </a:rPr>
                <a:t>Typical DRAM cell</a:t>
              </a:r>
              <a:endParaRPr lang="en-US" altLang="en-US"/>
            </a:p>
          </p:txBody>
        </p:sp>
        <p:sp>
          <p:nvSpPr>
            <p:cNvPr id="8198" name="Line 6"/>
            <p:cNvSpPr>
              <a:spLocks noChangeShapeType="1"/>
            </p:cNvSpPr>
            <p:nvPr/>
          </p:nvSpPr>
          <p:spPr bwMode="auto">
            <a:xfrm>
              <a:off x="3816" y="1905"/>
              <a:ext cx="79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Freeform 7"/>
            <p:cNvSpPr>
              <a:spLocks/>
            </p:cNvSpPr>
            <p:nvPr/>
          </p:nvSpPr>
          <p:spPr bwMode="auto">
            <a:xfrm rot="5400000">
              <a:off x="4127" y="2472"/>
              <a:ext cx="57" cy="227"/>
            </a:xfrm>
            <a:custGeom>
              <a:avLst/>
              <a:gdLst>
                <a:gd name="T0" fmla="*/ 57 w 57"/>
                <a:gd name="T1" fmla="*/ 0 h 227"/>
                <a:gd name="T2" fmla="*/ 57 w 57"/>
                <a:gd name="T3" fmla="*/ 28 h 227"/>
                <a:gd name="T4" fmla="*/ 0 w 57"/>
                <a:gd name="T5" fmla="*/ 28 h 227"/>
                <a:gd name="T6" fmla="*/ 0 w 57"/>
                <a:gd name="T7" fmla="*/ 199 h 227"/>
                <a:gd name="T8" fmla="*/ 57 w 57"/>
                <a:gd name="T9" fmla="*/ 199 h 227"/>
                <a:gd name="T10" fmla="*/ 57 w 57"/>
                <a:gd name="T11" fmla="*/ 227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227">
                  <a:moveTo>
                    <a:pt x="57" y="0"/>
                  </a:moveTo>
                  <a:lnTo>
                    <a:pt x="57" y="28"/>
                  </a:lnTo>
                  <a:lnTo>
                    <a:pt x="0" y="28"/>
                  </a:lnTo>
                  <a:lnTo>
                    <a:pt x="0" y="199"/>
                  </a:lnTo>
                  <a:lnTo>
                    <a:pt x="57" y="199"/>
                  </a:lnTo>
                  <a:lnTo>
                    <a:pt x="57" y="227"/>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p:cNvSpPr>
              <a:spLocks noChangeShapeType="1"/>
            </p:cNvSpPr>
            <p:nvPr/>
          </p:nvSpPr>
          <p:spPr bwMode="auto">
            <a:xfrm rot="5400000">
              <a:off x="4156" y="2414"/>
              <a:ext cx="0" cy="1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9"/>
            <p:cNvSpPr>
              <a:spLocks noChangeShapeType="1"/>
            </p:cNvSpPr>
            <p:nvPr/>
          </p:nvSpPr>
          <p:spPr bwMode="auto">
            <a:xfrm>
              <a:off x="4355" y="2841"/>
              <a:ext cx="0" cy="198"/>
            </a:xfrm>
            <a:prstGeom prst="line">
              <a:avLst/>
            </a:prstGeom>
            <a:noFill/>
            <a:ln w="1905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10"/>
            <p:cNvSpPr>
              <a:spLocks noChangeShapeType="1"/>
            </p:cNvSpPr>
            <p:nvPr/>
          </p:nvSpPr>
          <p:spPr bwMode="auto">
            <a:xfrm flipH="1">
              <a:off x="3957" y="2614"/>
              <a:ext cx="85" cy="0"/>
            </a:xfrm>
            <a:prstGeom prst="line">
              <a:avLst/>
            </a:prstGeom>
            <a:noFill/>
            <a:ln w="19050">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Line 11"/>
            <p:cNvSpPr>
              <a:spLocks noChangeShapeType="1"/>
            </p:cNvSpPr>
            <p:nvPr/>
          </p:nvSpPr>
          <p:spPr bwMode="auto">
            <a:xfrm>
              <a:off x="3957" y="1792"/>
              <a:ext cx="0" cy="125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12"/>
            <p:cNvSpPr>
              <a:spLocks noChangeShapeType="1"/>
            </p:cNvSpPr>
            <p:nvPr/>
          </p:nvSpPr>
          <p:spPr bwMode="auto">
            <a:xfrm>
              <a:off x="4156" y="1905"/>
              <a:ext cx="0" cy="595"/>
            </a:xfrm>
            <a:prstGeom prst="line">
              <a:avLst/>
            </a:prstGeom>
            <a:noFill/>
            <a:ln w="19050">
              <a:solidFill>
                <a:schemeClr val="tx1"/>
              </a:solidFill>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Text Box 13"/>
            <p:cNvSpPr txBox="1">
              <a:spLocks noChangeArrowheads="1"/>
            </p:cNvSpPr>
            <p:nvPr/>
          </p:nvSpPr>
          <p:spPr bwMode="auto">
            <a:xfrm>
              <a:off x="3958" y="1735"/>
              <a:ext cx="595"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a:t>Word line</a:t>
              </a:r>
              <a:endParaRPr lang="en-US" altLang="en-US" sz="1400" i="1" baseline="-25000"/>
            </a:p>
          </p:txBody>
        </p:sp>
        <p:sp>
          <p:nvSpPr>
            <p:cNvPr id="8206" name="Text Box 14"/>
            <p:cNvSpPr txBox="1">
              <a:spLocks noChangeArrowheads="1"/>
            </p:cNvSpPr>
            <p:nvPr/>
          </p:nvSpPr>
          <p:spPr bwMode="auto">
            <a:xfrm>
              <a:off x="3872" y="3068"/>
              <a:ext cx="170" cy="1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a:t>bit</a:t>
              </a:r>
              <a:endParaRPr lang="en-US" altLang="en-US" sz="1400" i="1" baseline="-25000"/>
            </a:p>
          </p:txBody>
        </p:sp>
        <p:sp>
          <p:nvSpPr>
            <p:cNvPr id="8207" name="Freeform 15"/>
            <p:cNvSpPr>
              <a:spLocks/>
            </p:cNvSpPr>
            <p:nvPr/>
          </p:nvSpPr>
          <p:spPr bwMode="auto">
            <a:xfrm>
              <a:off x="4270" y="2614"/>
              <a:ext cx="85" cy="170"/>
            </a:xfrm>
            <a:custGeom>
              <a:avLst/>
              <a:gdLst>
                <a:gd name="T0" fmla="*/ 0 w 85"/>
                <a:gd name="T1" fmla="*/ 0 h 199"/>
                <a:gd name="T2" fmla="*/ 85 w 85"/>
                <a:gd name="T3" fmla="*/ 0 h 199"/>
                <a:gd name="T4" fmla="*/ 85 w 85"/>
                <a:gd name="T5" fmla="*/ 124 h 199"/>
                <a:gd name="T6" fmla="*/ 0 60000 65536"/>
                <a:gd name="T7" fmla="*/ 0 60000 65536"/>
                <a:gd name="T8" fmla="*/ 0 60000 65536"/>
              </a:gdLst>
              <a:ahLst/>
              <a:cxnLst>
                <a:cxn ang="T6">
                  <a:pos x="T0" y="T1"/>
                </a:cxn>
                <a:cxn ang="T7">
                  <a:pos x="T2" y="T3"/>
                </a:cxn>
                <a:cxn ang="T8">
                  <a:pos x="T4" y="T5"/>
                </a:cxn>
              </a:cxnLst>
              <a:rect l="0" t="0" r="r" b="b"/>
              <a:pathLst>
                <a:path w="85" h="199">
                  <a:moveTo>
                    <a:pt x="0" y="0"/>
                  </a:moveTo>
                  <a:lnTo>
                    <a:pt x="85" y="0"/>
                  </a:lnTo>
                  <a:lnTo>
                    <a:pt x="85" y="199"/>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Line 16"/>
            <p:cNvSpPr>
              <a:spLocks noChangeShapeType="1"/>
            </p:cNvSpPr>
            <p:nvPr/>
          </p:nvSpPr>
          <p:spPr bwMode="auto">
            <a:xfrm>
              <a:off x="4270" y="2784"/>
              <a:ext cx="17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9" name="Line 17"/>
            <p:cNvSpPr>
              <a:spLocks noChangeShapeType="1"/>
            </p:cNvSpPr>
            <p:nvPr/>
          </p:nvSpPr>
          <p:spPr bwMode="auto">
            <a:xfrm>
              <a:off x="4270" y="2840"/>
              <a:ext cx="17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0" name="Text Box 18"/>
            <p:cNvSpPr txBox="1">
              <a:spLocks noChangeArrowheads="1"/>
            </p:cNvSpPr>
            <p:nvPr/>
          </p:nvSpPr>
          <p:spPr bwMode="auto">
            <a:xfrm>
              <a:off x="4467" y="2642"/>
              <a:ext cx="51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110000"/>
                </a:lnSpc>
              </a:pPr>
              <a:r>
                <a:rPr lang="en-US" altLang="en-US" sz="1200"/>
                <a:t>Capacitor</a:t>
              </a:r>
            </a:p>
          </p:txBody>
        </p:sp>
        <p:sp>
          <p:nvSpPr>
            <p:cNvPr id="8211" name="Text Box 19"/>
            <p:cNvSpPr txBox="1">
              <a:spLocks noChangeArrowheads="1"/>
            </p:cNvSpPr>
            <p:nvPr/>
          </p:nvSpPr>
          <p:spPr bwMode="auto">
            <a:xfrm>
              <a:off x="4184" y="2189"/>
              <a:ext cx="51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110000"/>
                </a:lnSpc>
              </a:pPr>
              <a:r>
                <a:rPr lang="en-US" altLang="en-US" sz="1200"/>
                <a:t>Pass</a:t>
              </a:r>
            </a:p>
            <a:p>
              <a:pPr algn="ctr" eaLnBrk="1" hangingPunct="1">
                <a:lnSpc>
                  <a:spcPct val="110000"/>
                </a:lnSpc>
              </a:pPr>
              <a:r>
                <a:rPr lang="en-US" altLang="en-US" sz="1200"/>
                <a:t>Transistor</a:t>
              </a:r>
              <a:endParaRPr lang="en-US" altLang="en-US" sz="1200" i="1" baseline="-25000"/>
            </a:p>
          </p:txBody>
        </p:sp>
        <p:sp>
          <p:nvSpPr>
            <p:cNvPr id="8212" name="Line 20"/>
            <p:cNvSpPr>
              <a:spLocks noChangeShapeType="1"/>
            </p:cNvSpPr>
            <p:nvPr/>
          </p:nvSpPr>
          <p:spPr bwMode="auto">
            <a:xfrm>
              <a:off x="4297" y="3067"/>
              <a:ext cx="113"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Line 21"/>
            <p:cNvSpPr>
              <a:spLocks noChangeShapeType="1"/>
            </p:cNvSpPr>
            <p:nvPr/>
          </p:nvSpPr>
          <p:spPr bwMode="auto">
            <a:xfrm>
              <a:off x="4325" y="3096"/>
              <a:ext cx="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Line 22"/>
            <p:cNvSpPr>
              <a:spLocks noChangeShapeType="1"/>
            </p:cNvSpPr>
            <p:nvPr/>
          </p:nvSpPr>
          <p:spPr bwMode="auto">
            <a:xfrm>
              <a:off x="4269" y="3039"/>
              <a:ext cx="17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Classifying Misses – cont’d</a:t>
            </a:r>
          </a:p>
        </p:txBody>
      </p:sp>
      <p:sp>
        <p:nvSpPr>
          <p:cNvPr id="56323" name="Rectangle 3"/>
          <p:cNvSpPr>
            <a:spLocks noChangeArrowheads="1"/>
          </p:cNvSpPr>
          <p:nvPr/>
        </p:nvSpPr>
        <p:spPr bwMode="auto">
          <a:xfrm>
            <a:off x="1393032" y="1235076"/>
            <a:ext cx="7675431"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7663" indent="-347663" eaLnBrk="0" hangingPunct="0">
              <a:defRPr>
                <a:solidFill>
                  <a:schemeClr val="tx1"/>
                </a:solidFill>
                <a:latin typeface="Arial" pitchFamily="34" charset="0"/>
                <a:cs typeface="Arial" pitchFamily="34" charset="0"/>
              </a:defRPr>
            </a:lvl1pPr>
            <a:lvl2pPr marL="798513" indent="-3365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spcBef>
                <a:spcPct val="50000"/>
              </a:spcBef>
              <a:buFont typeface="Wingdings" pitchFamily="2" charset="2"/>
              <a:buNone/>
            </a:pPr>
            <a:r>
              <a:rPr lang="en-US" altLang="en-US" sz="2400">
                <a:solidFill>
                  <a:srgbClr val="FF0000"/>
                </a:solidFill>
              </a:rPr>
              <a:t>Compulsory misses are independent of cache size</a:t>
            </a:r>
          </a:p>
          <a:p>
            <a:pPr lvl="1" algn="r" eaLnBrk="1" hangingPunct="1">
              <a:spcBef>
                <a:spcPct val="50000"/>
              </a:spcBef>
              <a:buFont typeface="Wingdings" pitchFamily="2" charset="2"/>
              <a:buNone/>
            </a:pPr>
            <a:r>
              <a:rPr lang="en-US" altLang="en-US" sz="2000"/>
              <a:t>Very small for long-running programs</a:t>
            </a:r>
          </a:p>
        </p:txBody>
      </p:sp>
      <p:sp>
        <p:nvSpPr>
          <p:cNvPr id="56324" name="Rectangle 4"/>
          <p:cNvSpPr>
            <a:spLocks noChangeArrowheads="1"/>
          </p:cNvSpPr>
          <p:nvPr/>
        </p:nvSpPr>
        <p:spPr bwMode="auto">
          <a:xfrm>
            <a:off x="5045869" y="3200401"/>
            <a:ext cx="4022593"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spcBef>
                <a:spcPct val="50000"/>
              </a:spcBef>
              <a:buSzPct val="100000"/>
              <a:buFont typeface="Wingdings" pitchFamily="2" charset="2"/>
              <a:buNone/>
            </a:pPr>
            <a:r>
              <a:rPr lang="en-US" altLang="en-US" sz="2400">
                <a:solidFill>
                  <a:srgbClr val="000099"/>
                </a:solidFill>
              </a:rPr>
              <a:t>Conflict misses decrease as associativity increases</a:t>
            </a:r>
          </a:p>
          <a:p>
            <a:pPr lvl="1" algn="r">
              <a:spcBef>
                <a:spcPct val="50000"/>
              </a:spcBef>
              <a:buSzPct val="100000"/>
              <a:buFont typeface="Wingdings" pitchFamily="2" charset="2"/>
              <a:buNone/>
            </a:pPr>
            <a:r>
              <a:rPr lang="en-US" altLang="en-US" sz="2000"/>
              <a:t>Data were collected using LRU replacement</a:t>
            </a:r>
          </a:p>
        </p:txBody>
      </p:sp>
      <p:sp>
        <p:nvSpPr>
          <p:cNvPr id="56325" name="Rectangle 5"/>
          <p:cNvSpPr>
            <a:spLocks noChangeArrowheads="1"/>
          </p:cNvSpPr>
          <p:nvPr/>
        </p:nvSpPr>
        <p:spPr bwMode="auto">
          <a:xfrm>
            <a:off x="3441304" y="2286001"/>
            <a:ext cx="56271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spcBef>
                <a:spcPct val="50000"/>
              </a:spcBef>
              <a:buSzPct val="100000"/>
              <a:buFont typeface="Wingdings" pitchFamily="2" charset="2"/>
              <a:buNone/>
            </a:pPr>
            <a:r>
              <a:rPr lang="en-US" altLang="en-US" sz="2400">
                <a:solidFill>
                  <a:srgbClr val="006600"/>
                </a:solidFill>
              </a:rPr>
              <a:t>Capacity misses decrease as capacity increases</a:t>
            </a:r>
            <a:r>
              <a:rPr lang="en-US" altLang="en-US" sz="2400" b="1"/>
              <a:t> </a:t>
            </a:r>
          </a:p>
        </p:txBody>
      </p:sp>
      <p:grpSp>
        <p:nvGrpSpPr>
          <p:cNvPr id="56326" name="Group 6"/>
          <p:cNvGrpSpPr>
            <a:grpSpLocks/>
          </p:cNvGrpSpPr>
          <p:nvPr/>
        </p:nvGrpSpPr>
        <p:grpSpPr bwMode="auto">
          <a:xfrm>
            <a:off x="746390" y="2036764"/>
            <a:ext cx="6538648" cy="4137024"/>
            <a:chOff x="470" y="1283"/>
            <a:chExt cx="4119" cy="2606"/>
          </a:xfrm>
        </p:grpSpPr>
        <p:sp>
          <p:nvSpPr>
            <p:cNvPr id="56327" name="Line 7"/>
            <p:cNvSpPr>
              <a:spLocks noChangeShapeType="1"/>
            </p:cNvSpPr>
            <p:nvPr/>
          </p:nvSpPr>
          <p:spPr bwMode="auto">
            <a:xfrm flipV="1">
              <a:off x="915" y="1648"/>
              <a:ext cx="1" cy="20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8" name="Line 8"/>
            <p:cNvSpPr>
              <a:spLocks noChangeShapeType="1"/>
            </p:cNvSpPr>
            <p:nvPr/>
          </p:nvSpPr>
          <p:spPr bwMode="auto">
            <a:xfrm>
              <a:off x="883" y="3651"/>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9" name="Line 9"/>
            <p:cNvSpPr>
              <a:spLocks noChangeShapeType="1"/>
            </p:cNvSpPr>
            <p:nvPr/>
          </p:nvSpPr>
          <p:spPr bwMode="auto">
            <a:xfrm>
              <a:off x="883" y="3364"/>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0" name="Line 10"/>
            <p:cNvSpPr>
              <a:spLocks noChangeShapeType="1"/>
            </p:cNvSpPr>
            <p:nvPr/>
          </p:nvSpPr>
          <p:spPr bwMode="auto">
            <a:xfrm>
              <a:off x="883" y="3077"/>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1"/>
            <p:cNvSpPr>
              <a:spLocks noChangeShapeType="1"/>
            </p:cNvSpPr>
            <p:nvPr/>
          </p:nvSpPr>
          <p:spPr bwMode="auto">
            <a:xfrm>
              <a:off x="883" y="2797"/>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12"/>
            <p:cNvSpPr>
              <a:spLocks noChangeShapeType="1"/>
            </p:cNvSpPr>
            <p:nvPr/>
          </p:nvSpPr>
          <p:spPr bwMode="auto">
            <a:xfrm>
              <a:off x="883" y="2510"/>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3" name="Line 13"/>
            <p:cNvSpPr>
              <a:spLocks noChangeShapeType="1"/>
            </p:cNvSpPr>
            <p:nvPr/>
          </p:nvSpPr>
          <p:spPr bwMode="auto">
            <a:xfrm>
              <a:off x="883" y="2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4" name="Line 14"/>
            <p:cNvSpPr>
              <a:spLocks noChangeShapeType="1"/>
            </p:cNvSpPr>
            <p:nvPr/>
          </p:nvSpPr>
          <p:spPr bwMode="auto">
            <a:xfrm>
              <a:off x="883" y="1935"/>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5" name="Line 15"/>
            <p:cNvSpPr>
              <a:spLocks noChangeShapeType="1"/>
            </p:cNvSpPr>
            <p:nvPr/>
          </p:nvSpPr>
          <p:spPr bwMode="auto">
            <a:xfrm>
              <a:off x="883" y="1648"/>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6" name="Line 16"/>
            <p:cNvSpPr>
              <a:spLocks noChangeShapeType="1"/>
            </p:cNvSpPr>
            <p:nvPr/>
          </p:nvSpPr>
          <p:spPr bwMode="auto">
            <a:xfrm>
              <a:off x="915" y="3651"/>
              <a:ext cx="33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7" name="Line 17"/>
            <p:cNvSpPr>
              <a:spLocks noChangeShapeType="1"/>
            </p:cNvSpPr>
            <p:nvPr/>
          </p:nvSpPr>
          <p:spPr bwMode="auto">
            <a:xfrm flipV="1">
              <a:off x="915" y="3619"/>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8" name="Line 18"/>
            <p:cNvSpPr>
              <a:spLocks noChangeShapeType="1"/>
            </p:cNvSpPr>
            <p:nvPr/>
          </p:nvSpPr>
          <p:spPr bwMode="auto">
            <a:xfrm flipV="1">
              <a:off x="1395" y="3619"/>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9" name="Line 19"/>
            <p:cNvSpPr>
              <a:spLocks noChangeShapeType="1"/>
            </p:cNvSpPr>
            <p:nvPr/>
          </p:nvSpPr>
          <p:spPr bwMode="auto">
            <a:xfrm flipV="1">
              <a:off x="1882" y="3619"/>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0" name="Line 20"/>
            <p:cNvSpPr>
              <a:spLocks noChangeShapeType="1"/>
            </p:cNvSpPr>
            <p:nvPr/>
          </p:nvSpPr>
          <p:spPr bwMode="auto">
            <a:xfrm flipV="1">
              <a:off x="2361" y="3619"/>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1" name="Line 21"/>
            <p:cNvSpPr>
              <a:spLocks noChangeShapeType="1"/>
            </p:cNvSpPr>
            <p:nvPr/>
          </p:nvSpPr>
          <p:spPr bwMode="auto">
            <a:xfrm flipV="1">
              <a:off x="2848" y="3619"/>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2" name="Line 22"/>
            <p:cNvSpPr>
              <a:spLocks noChangeShapeType="1"/>
            </p:cNvSpPr>
            <p:nvPr/>
          </p:nvSpPr>
          <p:spPr bwMode="auto">
            <a:xfrm flipV="1">
              <a:off x="3327" y="3619"/>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3" name="Line 23"/>
            <p:cNvSpPr>
              <a:spLocks noChangeShapeType="1"/>
            </p:cNvSpPr>
            <p:nvPr/>
          </p:nvSpPr>
          <p:spPr bwMode="auto">
            <a:xfrm flipV="1">
              <a:off x="3814" y="3619"/>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4" name="Line 24"/>
            <p:cNvSpPr>
              <a:spLocks noChangeShapeType="1"/>
            </p:cNvSpPr>
            <p:nvPr/>
          </p:nvSpPr>
          <p:spPr bwMode="auto">
            <a:xfrm flipV="1">
              <a:off x="4294" y="3619"/>
              <a:ext cx="1" cy="6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Freeform 25"/>
            <p:cNvSpPr>
              <a:spLocks/>
            </p:cNvSpPr>
            <p:nvPr/>
          </p:nvSpPr>
          <p:spPr bwMode="auto">
            <a:xfrm>
              <a:off x="915" y="3627"/>
              <a:ext cx="3379" cy="16"/>
            </a:xfrm>
            <a:custGeom>
              <a:avLst/>
              <a:gdLst>
                <a:gd name="T0" fmla="*/ 0 w 3379"/>
                <a:gd name="T1" fmla="*/ 0 h 16"/>
                <a:gd name="T2" fmla="*/ 480 w 3379"/>
                <a:gd name="T3" fmla="*/ 0 h 16"/>
                <a:gd name="T4" fmla="*/ 967 w 3379"/>
                <a:gd name="T5" fmla="*/ 0 h 16"/>
                <a:gd name="T6" fmla="*/ 1446 w 3379"/>
                <a:gd name="T7" fmla="*/ 0 h 16"/>
                <a:gd name="T8" fmla="*/ 1933 w 3379"/>
                <a:gd name="T9" fmla="*/ 0 h 16"/>
                <a:gd name="T10" fmla="*/ 2412 w 3379"/>
                <a:gd name="T11" fmla="*/ 0 h 16"/>
                <a:gd name="T12" fmla="*/ 2899 w 3379"/>
                <a:gd name="T13" fmla="*/ 0 h 16"/>
                <a:gd name="T14" fmla="*/ 3379 w 3379"/>
                <a:gd name="T15" fmla="*/ 0 h 16"/>
                <a:gd name="T16" fmla="*/ 3379 w 3379"/>
                <a:gd name="T17" fmla="*/ 16 h 16"/>
                <a:gd name="T18" fmla="*/ 2899 w 3379"/>
                <a:gd name="T19" fmla="*/ 16 h 16"/>
                <a:gd name="T20" fmla="*/ 2412 w 3379"/>
                <a:gd name="T21" fmla="*/ 16 h 16"/>
                <a:gd name="T22" fmla="*/ 1933 w 3379"/>
                <a:gd name="T23" fmla="*/ 16 h 16"/>
                <a:gd name="T24" fmla="*/ 1446 w 3379"/>
                <a:gd name="T25" fmla="*/ 16 h 16"/>
                <a:gd name="T26" fmla="*/ 967 w 3379"/>
                <a:gd name="T27" fmla="*/ 16 h 16"/>
                <a:gd name="T28" fmla="*/ 480 w 3379"/>
                <a:gd name="T29" fmla="*/ 16 h 16"/>
                <a:gd name="T30" fmla="*/ 0 w 3379"/>
                <a:gd name="T31" fmla="*/ 16 h 16"/>
                <a:gd name="T32" fmla="*/ 0 w 3379"/>
                <a:gd name="T33" fmla="*/ 0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6">
                  <a:moveTo>
                    <a:pt x="0" y="0"/>
                  </a:moveTo>
                  <a:lnTo>
                    <a:pt x="480" y="0"/>
                  </a:lnTo>
                  <a:lnTo>
                    <a:pt x="967" y="0"/>
                  </a:lnTo>
                  <a:lnTo>
                    <a:pt x="1446" y="0"/>
                  </a:lnTo>
                  <a:lnTo>
                    <a:pt x="1933" y="0"/>
                  </a:lnTo>
                  <a:lnTo>
                    <a:pt x="2412" y="0"/>
                  </a:lnTo>
                  <a:lnTo>
                    <a:pt x="2899" y="0"/>
                  </a:lnTo>
                  <a:lnTo>
                    <a:pt x="3379" y="0"/>
                  </a:lnTo>
                  <a:lnTo>
                    <a:pt x="3379" y="16"/>
                  </a:lnTo>
                  <a:lnTo>
                    <a:pt x="2899" y="16"/>
                  </a:lnTo>
                  <a:lnTo>
                    <a:pt x="2412" y="16"/>
                  </a:lnTo>
                  <a:lnTo>
                    <a:pt x="1933" y="16"/>
                  </a:lnTo>
                  <a:lnTo>
                    <a:pt x="1446" y="16"/>
                  </a:lnTo>
                  <a:lnTo>
                    <a:pt x="967" y="16"/>
                  </a:lnTo>
                  <a:lnTo>
                    <a:pt x="480" y="16"/>
                  </a:lnTo>
                  <a:lnTo>
                    <a:pt x="0" y="16"/>
                  </a:lnTo>
                  <a:lnTo>
                    <a:pt x="0" y="0"/>
                  </a:lnTo>
                  <a:close/>
                </a:path>
              </a:pathLst>
            </a:custGeom>
            <a:solidFill>
              <a:srgbClr val="DD0806"/>
            </a:solidFill>
            <a:ln w="12700">
              <a:solidFill>
                <a:srgbClr val="000000"/>
              </a:solidFill>
              <a:prstDash val="solid"/>
              <a:round/>
              <a:headEnd/>
              <a:tailEnd/>
            </a:ln>
          </p:spPr>
          <p:txBody>
            <a:bodyPr/>
            <a:lstStyle/>
            <a:p>
              <a:endParaRPr lang="en-US"/>
            </a:p>
          </p:txBody>
        </p:sp>
        <p:sp>
          <p:nvSpPr>
            <p:cNvPr id="56346" name="Freeform 26"/>
            <p:cNvSpPr>
              <a:spLocks/>
            </p:cNvSpPr>
            <p:nvPr/>
          </p:nvSpPr>
          <p:spPr bwMode="auto">
            <a:xfrm>
              <a:off x="915" y="2486"/>
              <a:ext cx="3379" cy="1141"/>
            </a:xfrm>
            <a:custGeom>
              <a:avLst/>
              <a:gdLst>
                <a:gd name="T0" fmla="*/ 0 w 3379"/>
                <a:gd name="T1" fmla="*/ 0 h 1141"/>
                <a:gd name="T2" fmla="*/ 480 w 3379"/>
                <a:gd name="T3" fmla="*/ 503 h 1141"/>
                <a:gd name="T4" fmla="*/ 967 w 3379"/>
                <a:gd name="T5" fmla="*/ 694 h 1141"/>
                <a:gd name="T6" fmla="*/ 1446 w 3379"/>
                <a:gd name="T7" fmla="*/ 806 h 1141"/>
                <a:gd name="T8" fmla="*/ 1933 w 3379"/>
                <a:gd name="T9" fmla="*/ 926 h 1141"/>
                <a:gd name="T10" fmla="*/ 2412 w 3379"/>
                <a:gd name="T11" fmla="*/ 990 h 1141"/>
                <a:gd name="T12" fmla="*/ 2899 w 3379"/>
                <a:gd name="T13" fmla="*/ 1045 h 1141"/>
                <a:gd name="T14" fmla="*/ 3379 w 3379"/>
                <a:gd name="T15" fmla="*/ 1085 h 1141"/>
                <a:gd name="T16" fmla="*/ 3379 w 3379"/>
                <a:gd name="T17" fmla="*/ 1141 h 1141"/>
                <a:gd name="T18" fmla="*/ 2899 w 3379"/>
                <a:gd name="T19" fmla="*/ 1141 h 1141"/>
                <a:gd name="T20" fmla="*/ 2412 w 3379"/>
                <a:gd name="T21" fmla="*/ 1141 h 1141"/>
                <a:gd name="T22" fmla="*/ 1933 w 3379"/>
                <a:gd name="T23" fmla="*/ 1141 h 1141"/>
                <a:gd name="T24" fmla="*/ 1446 w 3379"/>
                <a:gd name="T25" fmla="*/ 1141 h 1141"/>
                <a:gd name="T26" fmla="*/ 967 w 3379"/>
                <a:gd name="T27" fmla="*/ 1141 h 1141"/>
                <a:gd name="T28" fmla="*/ 480 w 3379"/>
                <a:gd name="T29" fmla="*/ 1141 h 1141"/>
                <a:gd name="T30" fmla="*/ 0 w 3379"/>
                <a:gd name="T31" fmla="*/ 1141 h 1141"/>
                <a:gd name="T32" fmla="*/ 0 w 3379"/>
                <a:gd name="T33" fmla="*/ 0 h 11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141">
                  <a:moveTo>
                    <a:pt x="0" y="0"/>
                  </a:moveTo>
                  <a:lnTo>
                    <a:pt x="480" y="503"/>
                  </a:lnTo>
                  <a:lnTo>
                    <a:pt x="967" y="694"/>
                  </a:lnTo>
                  <a:lnTo>
                    <a:pt x="1446" y="806"/>
                  </a:lnTo>
                  <a:lnTo>
                    <a:pt x="1933" y="926"/>
                  </a:lnTo>
                  <a:lnTo>
                    <a:pt x="2412" y="990"/>
                  </a:lnTo>
                  <a:lnTo>
                    <a:pt x="2899" y="1045"/>
                  </a:lnTo>
                  <a:lnTo>
                    <a:pt x="3379" y="1085"/>
                  </a:lnTo>
                  <a:lnTo>
                    <a:pt x="3379" y="1141"/>
                  </a:lnTo>
                  <a:lnTo>
                    <a:pt x="2899" y="1141"/>
                  </a:lnTo>
                  <a:lnTo>
                    <a:pt x="2412" y="1141"/>
                  </a:lnTo>
                  <a:lnTo>
                    <a:pt x="1933" y="1141"/>
                  </a:lnTo>
                  <a:lnTo>
                    <a:pt x="1446" y="1141"/>
                  </a:lnTo>
                  <a:lnTo>
                    <a:pt x="967" y="1141"/>
                  </a:lnTo>
                  <a:lnTo>
                    <a:pt x="480" y="1141"/>
                  </a:lnTo>
                  <a:lnTo>
                    <a:pt x="0" y="1141"/>
                  </a:lnTo>
                  <a:lnTo>
                    <a:pt x="0" y="0"/>
                  </a:lnTo>
                  <a:close/>
                </a:path>
              </a:pathLst>
            </a:custGeom>
            <a:solidFill>
              <a:srgbClr val="008011"/>
            </a:solidFill>
            <a:ln w="12700">
              <a:solidFill>
                <a:srgbClr val="000000"/>
              </a:solidFill>
              <a:prstDash val="solid"/>
              <a:round/>
              <a:headEnd/>
              <a:tailEnd/>
            </a:ln>
          </p:spPr>
          <p:txBody>
            <a:bodyPr/>
            <a:lstStyle/>
            <a:p>
              <a:endParaRPr lang="en-US"/>
            </a:p>
          </p:txBody>
        </p:sp>
        <p:sp>
          <p:nvSpPr>
            <p:cNvPr id="56347" name="Freeform 27"/>
            <p:cNvSpPr>
              <a:spLocks/>
            </p:cNvSpPr>
            <p:nvPr/>
          </p:nvSpPr>
          <p:spPr bwMode="auto">
            <a:xfrm>
              <a:off x="915" y="2406"/>
              <a:ext cx="3379" cy="1165"/>
            </a:xfrm>
            <a:custGeom>
              <a:avLst/>
              <a:gdLst>
                <a:gd name="T0" fmla="*/ 0 w 3379"/>
                <a:gd name="T1" fmla="*/ 0 h 1165"/>
                <a:gd name="T2" fmla="*/ 480 w 3379"/>
                <a:gd name="T3" fmla="*/ 471 h 1165"/>
                <a:gd name="T4" fmla="*/ 967 w 3379"/>
                <a:gd name="T5" fmla="*/ 687 h 1165"/>
                <a:gd name="T6" fmla="*/ 1446 w 3379"/>
                <a:gd name="T7" fmla="*/ 830 h 1165"/>
                <a:gd name="T8" fmla="*/ 1933 w 3379"/>
                <a:gd name="T9" fmla="*/ 982 h 1165"/>
                <a:gd name="T10" fmla="*/ 2412 w 3379"/>
                <a:gd name="T11" fmla="*/ 1062 h 1165"/>
                <a:gd name="T12" fmla="*/ 2899 w 3379"/>
                <a:gd name="T13" fmla="*/ 1125 h 1165"/>
                <a:gd name="T14" fmla="*/ 3379 w 3379"/>
                <a:gd name="T15" fmla="*/ 1157 h 1165"/>
                <a:gd name="T16" fmla="*/ 3379 w 3379"/>
                <a:gd name="T17" fmla="*/ 1165 h 1165"/>
                <a:gd name="T18" fmla="*/ 2899 w 3379"/>
                <a:gd name="T19" fmla="*/ 1125 h 1165"/>
                <a:gd name="T20" fmla="*/ 2412 w 3379"/>
                <a:gd name="T21" fmla="*/ 1070 h 1165"/>
                <a:gd name="T22" fmla="*/ 1933 w 3379"/>
                <a:gd name="T23" fmla="*/ 1006 h 1165"/>
                <a:gd name="T24" fmla="*/ 1446 w 3379"/>
                <a:gd name="T25" fmla="*/ 886 h 1165"/>
                <a:gd name="T26" fmla="*/ 967 w 3379"/>
                <a:gd name="T27" fmla="*/ 774 h 1165"/>
                <a:gd name="T28" fmla="*/ 480 w 3379"/>
                <a:gd name="T29" fmla="*/ 583 h 1165"/>
                <a:gd name="T30" fmla="*/ 0 w 3379"/>
                <a:gd name="T31" fmla="*/ 80 h 1165"/>
                <a:gd name="T32" fmla="*/ 0 w 3379"/>
                <a:gd name="T33" fmla="*/ 0 h 1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165">
                  <a:moveTo>
                    <a:pt x="0" y="0"/>
                  </a:moveTo>
                  <a:lnTo>
                    <a:pt x="480" y="471"/>
                  </a:lnTo>
                  <a:lnTo>
                    <a:pt x="967" y="687"/>
                  </a:lnTo>
                  <a:lnTo>
                    <a:pt x="1446" y="830"/>
                  </a:lnTo>
                  <a:lnTo>
                    <a:pt x="1933" y="982"/>
                  </a:lnTo>
                  <a:lnTo>
                    <a:pt x="2412" y="1062"/>
                  </a:lnTo>
                  <a:lnTo>
                    <a:pt x="2899" y="1125"/>
                  </a:lnTo>
                  <a:lnTo>
                    <a:pt x="3379" y="1157"/>
                  </a:lnTo>
                  <a:lnTo>
                    <a:pt x="3379" y="1165"/>
                  </a:lnTo>
                  <a:lnTo>
                    <a:pt x="2899" y="1125"/>
                  </a:lnTo>
                  <a:lnTo>
                    <a:pt x="2412" y="1070"/>
                  </a:lnTo>
                  <a:lnTo>
                    <a:pt x="1933" y="1006"/>
                  </a:lnTo>
                  <a:lnTo>
                    <a:pt x="1446" y="886"/>
                  </a:lnTo>
                  <a:lnTo>
                    <a:pt x="967" y="774"/>
                  </a:lnTo>
                  <a:lnTo>
                    <a:pt x="480" y="583"/>
                  </a:lnTo>
                  <a:lnTo>
                    <a:pt x="0" y="80"/>
                  </a:lnTo>
                  <a:lnTo>
                    <a:pt x="0" y="0"/>
                  </a:lnTo>
                  <a:close/>
                </a:path>
              </a:pathLst>
            </a:custGeom>
            <a:solidFill>
              <a:srgbClr val="0000D4"/>
            </a:solidFill>
            <a:ln w="12700">
              <a:solidFill>
                <a:srgbClr val="000000"/>
              </a:solidFill>
              <a:prstDash val="solid"/>
              <a:round/>
              <a:headEnd/>
              <a:tailEnd/>
            </a:ln>
          </p:spPr>
          <p:txBody>
            <a:bodyPr/>
            <a:lstStyle/>
            <a:p>
              <a:endParaRPr lang="en-US"/>
            </a:p>
          </p:txBody>
        </p:sp>
        <p:sp>
          <p:nvSpPr>
            <p:cNvPr id="56348" name="Freeform 28"/>
            <p:cNvSpPr>
              <a:spLocks/>
            </p:cNvSpPr>
            <p:nvPr/>
          </p:nvSpPr>
          <p:spPr bwMode="auto">
            <a:xfrm>
              <a:off x="915" y="2295"/>
              <a:ext cx="3379" cy="1268"/>
            </a:xfrm>
            <a:custGeom>
              <a:avLst/>
              <a:gdLst>
                <a:gd name="T0" fmla="*/ 0 w 3379"/>
                <a:gd name="T1" fmla="*/ 0 h 1268"/>
                <a:gd name="T2" fmla="*/ 480 w 3379"/>
                <a:gd name="T3" fmla="*/ 446 h 1268"/>
                <a:gd name="T4" fmla="*/ 967 w 3379"/>
                <a:gd name="T5" fmla="*/ 654 h 1268"/>
                <a:gd name="T6" fmla="*/ 1446 w 3379"/>
                <a:gd name="T7" fmla="*/ 861 h 1268"/>
                <a:gd name="T8" fmla="*/ 1933 w 3379"/>
                <a:gd name="T9" fmla="*/ 1069 h 1268"/>
                <a:gd name="T10" fmla="*/ 2412 w 3379"/>
                <a:gd name="T11" fmla="*/ 1173 h 1268"/>
                <a:gd name="T12" fmla="*/ 2899 w 3379"/>
                <a:gd name="T13" fmla="*/ 1228 h 1268"/>
                <a:gd name="T14" fmla="*/ 3379 w 3379"/>
                <a:gd name="T15" fmla="*/ 1268 h 1268"/>
                <a:gd name="T16" fmla="*/ 3379 w 3379"/>
                <a:gd name="T17" fmla="*/ 1268 h 1268"/>
                <a:gd name="T18" fmla="*/ 2899 w 3379"/>
                <a:gd name="T19" fmla="*/ 1236 h 1268"/>
                <a:gd name="T20" fmla="*/ 2412 w 3379"/>
                <a:gd name="T21" fmla="*/ 1173 h 1268"/>
                <a:gd name="T22" fmla="*/ 1933 w 3379"/>
                <a:gd name="T23" fmla="*/ 1093 h 1268"/>
                <a:gd name="T24" fmla="*/ 1446 w 3379"/>
                <a:gd name="T25" fmla="*/ 941 h 1268"/>
                <a:gd name="T26" fmla="*/ 967 w 3379"/>
                <a:gd name="T27" fmla="*/ 798 h 1268"/>
                <a:gd name="T28" fmla="*/ 480 w 3379"/>
                <a:gd name="T29" fmla="*/ 582 h 1268"/>
                <a:gd name="T30" fmla="*/ 0 w 3379"/>
                <a:gd name="T31" fmla="*/ 111 h 1268"/>
                <a:gd name="T32" fmla="*/ 0 w 3379"/>
                <a:gd name="T33" fmla="*/ 0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268">
                  <a:moveTo>
                    <a:pt x="0" y="0"/>
                  </a:moveTo>
                  <a:lnTo>
                    <a:pt x="480" y="446"/>
                  </a:lnTo>
                  <a:lnTo>
                    <a:pt x="967" y="654"/>
                  </a:lnTo>
                  <a:lnTo>
                    <a:pt x="1446" y="861"/>
                  </a:lnTo>
                  <a:lnTo>
                    <a:pt x="1933" y="1069"/>
                  </a:lnTo>
                  <a:lnTo>
                    <a:pt x="2412" y="1173"/>
                  </a:lnTo>
                  <a:lnTo>
                    <a:pt x="2899" y="1228"/>
                  </a:lnTo>
                  <a:lnTo>
                    <a:pt x="3379" y="1268"/>
                  </a:lnTo>
                  <a:lnTo>
                    <a:pt x="2899" y="1236"/>
                  </a:lnTo>
                  <a:lnTo>
                    <a:pt x="2412" y="1173"/>
                  </a:lnTo>
                  <a:lnTo>
                    <a:pt x="1933" y="1093"/>
                  </a:lnTo>
                  <a:lnTo>
                    <a:pt x="1446" y="941"/>
                  </a:lnTo>
                  <a:lnTo>
                    <a:pt x="967" y="798"/>
                  </a:lnTo>
                  <a:lnTo>
                    <a:pt x="480" y="582"/>
                  </a:lnTo>
                  <a:lnTo>
                    <a:pt x="0" y="111"/>
                  </a:lnTo>
                  <a:lnTo>
                    <a:pt x="0" y="0"/>
                  </a:lnTo>
                  <a:close/>
                </a:path>
              </a:pathLst>
            </a:custGeom>
            <a:solidFill>
              <a:srgbClr val="FCF305"/>
            </a:solidFill>
            <a:ln w="12700">
              <a:solidFill>
                <a:srgbClr val="000000"/>
              </a:solidFill>
              <a:prstDash val="solid"/>
              <a:round/>
              <a:headEnd/>
              <a:tailEnd/>
            </a:ln>
          </p:spPr>
          <p:txBody>
            <a:bodyPr/>
            <a:lstStyle/>
            <a:p>
              <a:endParaRPr lang="en-US"/>
            </a:p>
          </p:txBody>
        </p:sp>
        <p:sp>
          <p:nvSpPr>
            <p:cNvPr id="56349" name="Freeform 29"/>
            <p:cNvSpPr>
              <a:spLocks/>
            </p:cNvSpPr>
            <p:nvPr/>
          </p:nvSpPr>
          <p:spPr bwMode="auto">
            <a:xfrm>
              <a:off x="915" y="2151"/>
              <a:ext cx="3379" cy="1412"/>
            </a:xfrm>
            <a:custGeom>
              <a:avLst/>
              <a:gdLst>
                <a:gd name="T0" fmla="*/ 0 w 3379"/>
                <a:gd name="T1" fmla="*/ 0 h 1412"/>
                <a:gd name="T2" fmla="*/ 480 w 3379"/>
                <a:gd name="T3" fmla="*/ 407 h 1412"/>
                <a:gd name="T4" fmla="*/ 967 w 3379"/>
                <a:gd name="T5" fmla="*/ 686 h 1412"/>
                <a:gd name="T6" fmla="*/ 1446 w 3379"/>
                <a:gd name="T7" fmla="*/ 965 h 1412"/>
                <a:gd name="T8" fmla="*/ 1933 w 3379"/>
                <a:gd name="T9" fmla="*/ 1189 h 1412"/>
                <a:gd name="T10" fmla="*/ 2412 w 3379"/>
                <a:gd name="T11" fmla="*/ 1301 h 1412"/>
                <a:gd name="T12" fmla="*/ 2899 w 3379"/>
                <a:gd name="T13" fmla="*/ 1364 h 1412"/>
                <a:gd name="T14" fmla="*/ 3379 w 3379"/>
                <a:gd name="T15" fmla="*/ 1404 h 1412"/>
                <a:gd name="T16" fmla="*/ 3379 w 3379"/>
                <a:gd name="T17" fmla="*/ 1412 h 1412"/>
                <a:gd name="T18" fmla="*/ 2899 w 3379"/>
                <a:gd name="T19" fmla="*/ 1372 h 1412"/>
                <a:gd name="T20" fmla="*/ 2412 w 3379"/>
                <a:gd name="T21" fmla="*/ 1317 h 1412"/>
                <a:gd name="T22" fmla="*/ 1933 w 3379"/>
                <a:gd name="T23" fmla="*/ 1213 h 1412"/>
                <a:gd name="T24" fmla="*/ 1446 w 3379"/>
                <a:gd name="T25" fmla="*/ 1005 h 1412"/>
                <a:gd name="T26" fmla="*/ 967 w 3379"/>
                <a:gd name="T27" fmla="*/ 798 h 1412"/>
                <a:gd name="T28" fmla="*/ 480 w 3379"/>
                <a:gd name="T29" fmla="*/ 590 h 1412"/>
                <a:gd name="T30" fmla="*/ 0 w 3379"/>
                <a:gd name="T31" fmla="*/ 144 h 1412"/>
                <a:gd name="T32" fmla="*/ 0 w 3379"/>
                <a:gd name="T33" fmla="*/ 0 h 14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412">
                  <a:moveTo>
                    <a:pt x="0" y="0"/>
                  </a:moveTo>
                  <a:lnTo>
                    <a:pt x="480" y="407"/>
                  </a:lnTo>
                  <a:lnTo>
                    <a:pt x="967" y="686"/>
                  </a:lnTo>
                  <a:lnTo>
                    <a:pt x="1446" y="965"/>
                  </a:lnTo>
                  <a:lnTo>
                    <a:pt x="1933" y="1189"/>
                  </a:lnTo>
                  <a:lnTo>
                    <a:pt x="2412" y="1301"/>
                  </a:lnTo>
                  <a:lnTo>
                    <a:pt x="2899" y="1364"/>
                  </a:lnTo>
                  <a:lnTo>
                    <a:pt x="3379" y="1404"/>
                  </a:lnTo>
                  <a:lnTo>
                    <a:pt x="3379" y="1412"/>
                  </a:lnTo>
                  <a:lnTo>
                    <a:pt x="2899" y="1372"/>
                  </a:lnTo>
                  <a:lnTo>
                    <a:pt x="2412" y="1317"/>
                  </a:lnTo>
                  <a:lnTo>
                    <a:pt x="1933" y="1213"/>
                  </a:lnTo>
                  <a:lnTo>
                    <a:pt x="1446" y="1005"/>
                  </a:lnTo>
                  <a:lnTo>
                    <a:pt x="967" y="798"/>
                  </a:lnTo>
                  <a:lnTo>
                    <a:pt x="480" y="590"/>
                  </a:lnTo>
                  <a:lnTo>
                    <a:pt x="0" y="144"/>
                  </a:lnTo>
                  <a:lnTo>
                    <a:pt x="0" y="0"/>
                  </a:lnTo>
                  <a:close/>
                </a:path>
              </a:pathLst>
            </a:custGeom>
            <a:solidFill>
              <a:srgbClr val="F20884"/>
            </a:solidFill>
            <a:ln w="12700">
              <a:solidFill>
                <a:srgbClr val="000000"/>
              </a:solidFill>
              <a:prstDash val="solid"/>
              <a:round/>
              <a:headEnd/>
              <a:tailEnd/>
            </a:ln>
          </p:spPr>
          <p:txBody>
            <a:bodyPr/>
            <a:lstStyle/>
            <a:p>
              <a:endParaRPr lang="en-US"/>
            </a:p>
          </p:txBody>
        </p:sp>
        <p:sp>
          <p:nvSpPr>
            <p:cNvPr id="56350" name="Freeform 30"/>
            <p:cNvSpPr>
              <a:spLocks/>
            </p:cNvSpPr>
            <p:nvPr/>
          </p:nvSpPr>
          <p:spPr bwMode="auto">
            <a:xfrm>
              <a:off x="915" y="1744"/>
              <a:ext cx="3379" cy="1811"/>
            </a:xfrm>
            <a:custGeom>
              <a:avLst/>
              <a:gdLst>
                <a:gd name="T0" fmla="*/ 0 w 3379"/>
                <a:gd name="T1" fmla="*/ 0 h 1811"/>
                <a:gd name="T2" fmla="*/ 480 w 3379"/>
                <a:gd name="T3" fmla="*/ 511 h 1811"/>
                <a:gd name="T4" fmla="*/ 967 w 3379"/>
                <a:gd name="T5" fmla="*/ 870 h 1811"/>
                <a:gd name="T6" fmla="*/ 1446 w 3379"/>
                <a:gd name="T7" fmla="*/ 1253 h 1811"/>
                <a:gd name="T8" fmla="*/ 1933 w 3379"/>
                <a:gd name="T9" fmla="*/ 1500 h 1811"/>
                <a:gd name="T10" fmla="*/ 2412 w 3379"/>
                <a:gd name="T11" fmla="*/ 1628 h 1811"/>
                <a:gd name="T12" fmla="*/ 2899 w 3379"/>
                <a:gd name="T13" fmla="*/ 1716 h 1811"/>
                <a:gd name="T14" fmla="*/ 3379 w 3379"/>
                <a:gd name="T15" fmla="*/ 1771 h 1811"/>
                <a:gd name="T16" fmla="*/ 3379 w 3379"/>
                <a:gd name="T17" fmla="*/ 1811 h 1811"/>
                <a:gd name="T18" fmla="*/ 2899 w 3379"/>
                <a:gd name="T19" fmla="*/ 1771 h 1811"/>
                <a:gd name="T20" fmla="*/ 2412 w 3379"/>
                <a:gd name="T21" fmla="*/ 1708 h 1811"/>
                <a:gd name="T22" fmla="*/ 1933 w 3379"/>
                <a:gd name="T23" fmla="*/ 1596 h 1811"/>
                <a:gd name="T24" fmla="*/ 1446 w 3379"/>
                <a:gd name="T25" fmla="*/ 1372 h 1811"/>
                <a:gd name="T26" fmla="*/ 967 w 3379"/>
                <a:gd name="T27" fmla="*/ 1093 h 1811"/>
                <a:gd name="T28" fmla="*/ 480 w 3379"/>
                <a:gd name="T29" fmla="*/ 814 h 1811"/>
                <a:gd name="T30" fmla="*/ 0 w 3379"/>
                <a:gd name="T31" fmla="*/ 407 h 1811"/>
                <a:gd name="T32" fmla="*/ 0 w 3379"/>
                <a:gd name="T33" fmla="*/ 0 h 18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79" h="1811">
                  <a:moveTo>
                    <a:pt x="0" y="0"/>
                  </a:moveTo>
                  <a:lnTo>
                    <a:pt x="480" y="511"/>
                  </a:lnTo>
                  <a:lnTo>
                    <a:pt x="967" y="870"/>
                  </a:lnTo>
                  <a:lnTo>
                    <a:pt x="1446" y="1253"/>
                  </a:lnTo>
                  <a:lnTo>
                    <a:pt x="1933" y="1500"/>
                  </a:lnTo>
                  <a:lnTo>
                    <a:pt x="2412" y="1628"/>
                  </a:lnTo>
                  <a:lnTo>
                    <a:pt x="2899" y="1716"/>
                  </a:lnTo>
                  <a:lnTo>
                    <a:pt x="3379" y="1771"/>
                  </a:lnTo>
                  <a:lnTo>
                    <a:pt x="3379" y="1811"/>
                  </a:lnTo>
                  <a:lnTo>
                    <a:pt x="2899" y="1771"/>
                  </a:lnTo>
                  <a:lnTo>
                    <a:pt x="2412" y="1708"/>
                  </a:lnTo>
                  <a:lnTo>
                    <a:pt x="1933" y="1596"/>
                  </a:lnTo>
                  <a:lnTo>
                    <a:pt x="1446" y="1372"/>
                  </a:lnTo>
                  <a:lnTo>
                    <a:pt x="967" y="1093"/>
                  </a:lnTo>
                  <a:lnTo>
                    <a:pt x="480" y="814"/>
                  </a:lnTo>
                  <a:lnTo>
                    <a:pt x="0" y="407"/>
                  </a:lnTo>
                  <a:lnTo>
                    <a:pt x="0" y="0"/>
                  </a:lnTo>
                  <a:close/>
                </a:path>
              </a:pathLst>
            </a:custGeom>
            <a:solidFill>
              <a:srgbClr val="02ABEA"/>
            </a:solidFill>
            <a:ln w="12700">
              <a:solidFill>
                <a:srgbClr val="000000"/>
              </a:solidFill>
              <a:prstDash val="solid"/>
              <a:round/>
              <a:headEnd/>
              <a:tailEnd/>
            </a:ln>
          </p:spPr>
          <p:txBody>
            <a:bodyPr/>
            <a:lstStyle/>
            <a:p>
              <a:endParaRPr lang="en-US"/>
            </a:p>
          </p:txBody>
        </p:sp>
        <p:sp>
          <p:nvSpPr>
            <p:cNvPr id="56351" name="Rectangle 31"/>
            <p:cNvSpPr>
              <a:spLocks noChangeArrowheads="1"/>
            </p:cNvSpPr>
            <p:nvPr/>
          </p:nvSpPr>
          <p:spPr bwMode="auto">
            <a:xfrm>
              <a:off x="470" y="1283"/>
              <a:ext cx="7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FF0000"/>
                  </a:solidFill>
                  <a:latin typeface="Geneva" charset="0"/>
                </a:rPr>
                <a:t>Miss Rate</a:t>
              </a:r>
              <a:endParaRPr lang="en-US" altLang="en-US">
                <a:solidFill>
                  <a:srgbClr val="FF0000"/>
                </a:solidFill>
              </a:endParaRPr>
            </a:p>
          </p:txBody>
        </p:sp>
        <p:sp>
          <p:nvSpPr>
            <p:cNvPr id="56352" name="Rectangle 32"/>
            <p:cNvSpPr>
              <a:spLocks noChangeArrowheads="1"/>
            </p:cNvSpPr>
            <p:nvPr/>
          </p:nvSpPr>
          <p:spPr bwMode="auto">
            <a:xfrm>
              <a:off x="717" y="3563"/>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rPr>
                <a:t>0</a:t>
              </a:r>
              <a:endParaRPr lang="en-US" altLang="en-US"/>
            </a:p>
          </p:txBody>
        </p:sp>
        <p:sp>
          <p:nvSpPr>
            <p:cNvPr id="56353" name="Rectangle 33"/>
            <p:cNvSpPr>
              <a:spLocks noChangeArrowheads="1"/>
            </p:cNvSpPr>
            <p:nvPr/>
          </p:nvSpPr>
          <p:spPr bwMode="auto">
            <a:xfrm>
              <a:off x="587" y="3284"/>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2%</a:t>
              </a:r>
              <a:endParaRPr lang="en-US" altLang="en-US"/>
            </a:p>
          </p:txBody>
        </p:sp>
        <p:sp>
          <p:nvSpPr>
            <p:cNvPr id="56354" name="Rectangle 34"/>
            <p:cNvSpPr>
              <a:spLocks noChangeArrowheads="1"/>
            </p:cNvSpPr>
            <p:nvPr/>
          </p:nvSpPr>
          <p:spPr bwMode="auto">
            <a:xfrm>
              <a:off x="587" y="2996"/>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4%</a:t>
              </a:r>
              <a:endParaRPr lang="en-US" altLang="en-US"/>
            </a:p>
          </p:txBody>
        </p:sp>
        <p:sp>
          <p:nvSpPr>
            <p:cNvPr id="56355" name="Rectangle 35"/>
            <p:cNvSpPr>
              <a:spLocks noChangeArrowheads="1"/>
            </p:cNvSpPr>
            <p:nvPr/>
          </p:nvSpPr>
          <p:spPr bwMode="auto">
            <a:xfrm>
              <a:off x="587" y="2709"/>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6%</a:t>
              </a:r>
              <a:endParaRPr lang="en-US" altLang="en-US"/>
            </a:p>
          </p:txBody>
        </p:sp>
        <p:sp>
          <p:nvSpPr>
            <p:cNvPr id="56356" name="Rectangle 36"/>
            <p:cNvSpPr>
              <a:spLocks noChangeArrowheads="1"/>
            </p:cNvSpPr>
            <p:nvPr/>
          </p:nvSpPr>
          <p:spPr bwMode="auto">
            <a:xfrm>
              <a:off x="587" y="2422"/>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8%</a:t>
              </a:r>
              <a:endParaRPr lang="en-US" altLang="en-US"/>
            </a:p>
          </p:txBody>
        </p:sp>
        <p:sp>
          <p:nvSpPr>
            <p:cNvPr id="56357" name="Rectangle 37"/>
            <p:cNvSpPr>
              <a:spLocks noChangeArrowheads="1"/>
            </p:cNvSpPr>
            <p:nvPr/>
          </p:nvSpPr>
          <p:spPr bwMode="auto">
            <a:xfrm>
              <a:off x="506" y="2135"/>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10%</a:t>
              </a:r>
              <a:endParaRPr lang="en-US" altLang="en-US"/>
            </a:p>
          </p:txBody>
        </p:sp>
        <p:sp>
          <p:nvSpPr>
            <p:cNvPr id="56358" name="Rectangle 38"/>
            <p:cNvSpPr>
              <a:spLocks noChangeArrowheads="1"/>
            </p:cNvSpPr>
            <p:nvPr/>
          </p:nvSpPr>
          <p:spPr bwMode="auto">
            <a:xfrm>
              <a:off x="506" y="1855"/>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12%</a:t>
              </a:r>
              <a:endParaRPr lang="en-US" altLang="en-US"/>
            </a:p>
          </p:txBody>
        </p:sp>
        <p:sp>
          <p:nvSpPr>
            <p:cNvPr id="56359" name="Rectangle 39"/>
            <p:cNvSpPr>
              <a:spLocks noChangeArrowheads="1"/>
            </p:cNvSpPr>
            <p:nvPr/>
          </p:nvSpPr>
          <p:spPr bwMode="auto">
            <a:xfrm>
              <a:off x="506" y="1568"/>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14%</a:t>
              </a:r>
              <a:endParaRPr lang="en-US" altLang="en-US"/>
            </a:p>
          </p:txBody>
        </p:sp>
        <p:sp>
          <p:nvSpPr>
            <p:cNvPr id="56360" name="Rectangle 40"/>
            <p:cNvSpPr>
              <a:spLocks noChangeArrowheads="1"/>
            </p:cNvSpPr>
            <p:nvPr/>
          </p:nvSpPr>
          <p:spPr bwMode="auto">
            <a:xfrm>
              <a:off x="860" y="3698"/>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1</a:t>
              </a:r>
              <a:endParaRPr lang="en-US" altLang="en-US"/>
            </a:p>
          </p:txBody>
        </p:sp>
        <p:sp>
          <p:nvSpPr>
            <p:cNvPr id="56361" name="Rectangle 41"/>
            <p:cNvSpPr>
              <a:spLocks noChangeArrowheads="1"/>
            </p:cNvSpPr>
            <p:nvPr/>
          </p:nvSpPr>
          <p:spPr bwMode="auto">
            <a:xfrm>
              <a:off x="1340" y="3715"/>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2</a:t>
              </a:r>
              <a:endParaRPr lang="en-US" altLang="en-US"/>
            </a:p>
          </p:txBody>
        </p:sp>
        <p:sp>
          <p:nvSpPr>
            <p:cNvPr id="56362" name="Rectangle 42"/>
            <p:cNvSpPr>
              <a:spLocks noChangeArrowheads="1"/>
            </p:cNvSpPr>
            <p:nvPr/>
          </p:nvSpPr>
          <p:spPr bwMode="auto">
            <a:xfrm>
              <a:off x="1820" y="369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4</a:t>
              </a:r>
              <a:endParaRPr lang="en-US" altLang="en-US"/>
            </a:p>
          </p:txBody>
        </p:sp>
        <p:sp>
          <p:nvSpPr>
            <p:cNvPr id="56363" name="Rectangle 43"/>
            <p:cNvSpPr>
              <a:spLocks noChangeArrowheads="1"/>
            </p:cNvSpPr>
            <p:nvPr/>
          </p:nvSpPr>
          <p:spPr bwMode="auto">
            <a:xfrm>
              <a:off x="2332" y="369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8</a:t>
              </a:r>
              <a:endParaRPr lang="en-US" altLang="en-US"/>
            </a:p>
          </p:txBody>
        </p:sp>
        <p:sp>
          <p:nvSpPr>
            <p:cNvPr id="56364" name="Rectangle 44"/>
            <p:cNvSpPr>
              <a:spLocks noChangeArrowheads="1"/>
            </p:cNvSpPr>
            <p:nvPr/>
          </p:nvSpPr>
          <p:spPr bwMode="auto">
            <a:xfrm>
              <a:off x="2758" y="3696"/>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16</a:t>
              </a:r>
              <a:endParaRPr lang="en-US" altLang="en-US"/>
            </a:p>
          </p:txBody>
        </p:sp>
        <p:sp>
          <p:nvSpPr>
            <p:cNvPr id="56365" name="Rectangle 45"/>
            <p:cNvSpPr>
              <a:spLocks noChangeArrowheads="1"/>
            </p:cNvSpPr>
            <p:nvPr/>
          </p:nvSpPr>
          <p:spPr bwMode="auto">
            <a:xfrm>
              <a:off x="3245" y="3696"/>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32</a:t>
              </a:r>
              <a:endParaRPr lang="en-US" altLang="en-US"/>
            </a:p>
          </p:txBody>
        </p:sp>
        <p:sp>
          <p:nvSpPr>
            <p:cNvPr id="56366" name="Rectangle 46"/>
            <p:cNvSpPr>
              <a:spLocks noChangeArrowheads="1"/>
            </p:cNvSpPr>
            <p:nvPr/>
          </p:nvSpPr>
          <p:spPr bwMode="auto">
            <a:xfrm>
              <a:off x="3724" y="3696"/>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64</a:t>
              </a:r>
              <a:endParaRPr lang="en-US" altLang="en-US"/>
            </a:p>
          </p:txBody>
        </p:sp>
        <p:sp>
          <p:nvSpPr>
            <p:cNvPr id="56367" name="Rectangle 47"/>
            <p:cNvSpPr>
              <a:spLocks noChangeArrowheads="1"/>
            </p:cNvSpPr>
            <p:nvPr/>
          </p:nvSpPr>
          <p:spPr bwMode="auto">
            <a:xfrm>
              <a:off x="4112" y="3696"/>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rPr>
                <a:t>128 KB</a:t>
              </a:r>
              <a:endParaRPr lang="en-US" altLang="en-US"/>
            </a:p>
          </p:txBody>
        </p:sp>
        <p:sp>
          <p:nvSpPr>
            <p:cNvPr id="56368" name="Rectangle 48"/>
            <p:cNvSpPr>
              <a:spLocks noChangeArrowheads="1"/>
            </p:cNvSpPr>
            <p:nvPr/>
          </p:nvSpPr>
          <p:spPr bwMode="auto">
            <a:xfrm>
              <a:off x="1299" y="1664"/>
              <a:ext cx="3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latin typeface="Geneva" charset="0"/>
                </a:rPr>
                <a:t>1-way</a:t>
              </a:r>
              <a:endParaRPr lang="en-US" altLang="en-US" sz="1600"/>
            </a:p>
          </p:txBody>
        </p:sp>
        <p:sp>
          <p:nvSpPr>
            <p:cNvPr id="56369" name="Rectangle 49"/>
            <p:cNvSpPr>
              <a:spLocks noChangeArrowheads="1"/>
            </p:cNvSpPr>
            <p:nvPr/>
          </p:nvSpPr>
          <p:spPr bwMode="auto">
            <a:xfrm>
              <a:off x="1634" y="1991"/>
              <a:ext cx="3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latin typeface="Geneva" charset="0"/>
                </a:rPr>
                <a:t>2-way</a:t>
              </a:r>
              <a:endParaRPr lang="en-US" altLang="en-US" sz="1600"/>
            </a:p>
          </p:txBody>
        </p:sp>
        <p:sp>
          <p:nvSpPr>
            <p:cNvPr id="56370" name="Rectangle 50"/>
            <p:cNvSpPr>
              <a:spLocks noChangeArrowheads="1"/>
            </p:cNvSpPr>
            <p:nvPr/>
          </p:nvSpPr>
          <p:spPr bwMode="auto">
            <a:xfrm>
              <a:off x="2002" y="2270"/>
              <a:ext cx="3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latin typeface="Geneva" charset="0"/>
                </a:rPr>
                <a:t>4-way</a:t>
              </a:r>
              <a:endParaRPr lang="en-US" altLang="en-US" sz="1600"/>
            </a:p>
          </p:txBody>
        </p:sp>
        <p:sp>
          <p:nvSpPr>
            <p:cNvPr id="56371" name="Rectangle 51"/>
            <p:cNvSpPr>
              <a:spLocks noChangeArrowheads="1"/>
            </p:cNvSpPr>
            <p:nvPr/>
          </p:nvSpPr>
          <p:spPr bwMode="auto">
            <a:xfrm>
              <a:off x="2345" y="2566"/>
              <a:ext cx="3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latin typeface="Geneva" charset="0"/>
                </a:rPr>
                <a:t>8-way</a:t>
              </a:r>
              <a:endParaRPr lang="en-US" altLang="en-US" sz="1600"/>
            </a:p>
          </p:txBody>
        </p:sp>
        <p:sp>
          <p:nvSpPr>
            <p:cNvPr id="56372" name="Rectangle 52"/>
            <p:cNvSpPr>
              <a:spLocks noChangeArrowheads="1"/>
            </p:cNvSpPr>
            <p:nvPr/>
          </p:nvSpPr>
          <p:spPr bwMode="auto">
            <a:xfrm>
              <a:off x="2776" y="2821"/>
              <a:ext cx="7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6600"/>
                  </a:solidFill>
                  <a:latin typeface="Geneva" charset="0"/>
                </a:rPr>
                <a:t>Capacity  </a:t>
              </a:r>
              <a:r>
                <a:rPr lang="en-US" altLang="en-US">
                  <a:solidFill>
                    <a:srgbClr val="000000"/>
                  </a:solidFill>
                  <a:latin typeface="Geneva" charset="0"/>
                </a:rPr>
                <a:t>  </a:t>
              </a:r>
              <a:endParaRPr lang="en-US" altLang="en-US" sz="1600"/>
            </a:p>
          </p:txBody>
        </p:sp>
        <p:sp>
          <p:nvSpPr>
            <p:cNvPr id="56373" name="Rectangle 53"/>
            <p:cNvSpPr>
              <a:spLocks noChangeArrowheads="1"/>
            </p:cNvSpPr>
            <p:nvPr/>
          </p:nvSpPr>
          <p:spPr bwMode="auto">
            <a:xfrm>
              <a:off x="3437" y="3025"/>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altLang="en-US">
                  <a:solidFill>
                    <a:srgbClr val="FF0000"/>
                  </a:solidFill>
                  <a:latin typeface="Geneva" charset="0"/>
                </a:rPr>
                <a:t>Compulsory</a:t>
              </a:r>
              <a:r>
                <a:rPr lang="en-US" altLang="en-US" b="1">
                  <a:solidFill>
                    <a:srgbClr val="FF0000"/>
                  </a:solidFill>
                  <a:latin typeface="Geneva" charset="0"/>
                </a:rPr>
                <a:t>    </a:t>
              </a:r>
              <a:endParaRPr lang="en-US" altLang="en-US" sz="1600" b="1">
                <a:solidFill>
                  <a:srgbClr val="FF0000"/>
                </a:solidFill>
              </a:endParaRPr>
            </a:p>
          </p:txBody>
        </p:sp>
        <p:sp>
          <p:nvSpPr>
            <p:cNvPr id="56374" name="Line 54"/>
            <p:cNvSpPr>
              <a:spLocks noChangeShapeType="1"/>
            </p:cNvSpPr>
            <p:nvPr/>
          </p:nvSpPr>
          <p:spPr bwMode="auto">
            <a:xfrm flipH="1">
              <a:off x="1277" y="1901"/>
              <a:ext cx="144" cy="23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75" name="Line 55"/>
            <p:cNvSpPr>
              <a:spLocks noChangeShapeType="1"/>
            </p:cNvSpPr>
            <p:nvPr/>
          </p:nvSpPr>
          <p:spPr bwMode="auto">
            <a:xfrm flipH="1">
              <a:off x="1450" y="2189"/>
              <a:ext cx="231" cy="40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76" name="Line 56"/>
            <p:cNvSpPr>
              <a:spLocks noChangeShapeType="1"/>
            </p:cNvSpPr>
            <p:nvPr/>
          </p:nvSpPr>
          <p:spPr bwMode="auto">
            <a:xfrm flipH="1">
              <a:off x="1824" y="2477"/>
              <a:ext cx="203" cy="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77" name="Line 57"/>
            <p:cNvSpPr>
              <a:spLocks noChangeShapeType="1"/>
            </p:cNvSpPr>
            <p:nvPr/>
          </p:nvSpPr>
          <p:spPr bwMode="auto">
            <a:xfrm flipH="1">
              <a:off x="2253" y="2765"/>
              <a:ext cx="177" cy="4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78" name="Line 58"/>
            <p:cNvSpPr>
              <a:spLocks noChangeShapeType="1"/>
            </p:cNvSpPr>
            <p:nvPr/>
          </p:nvSpPr>
          <p:spPr bwMode="auto">
            <a:xfrm flipH="1">
              <a:off x="2799" y="3024"/>
              <a:ext cx="150" cy="3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379" name="Line 59"/>
            <p:cNvSpPr>
              <a:spLocks noChangeShapeType="1"/>
            </p:cNvSpPr>
            <p:nvPr/>
          </p:nvSpPr>
          <p:spPr bwMode="auto">
            <a:xfrm flipH="1">
              <a:off x="3867" y="3197"/>
              <a:ext cx="2"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Larger Size and Higher Associativity</a:t>
            </a:r>
          </a:p>
        </p:txBody>
      </p:sp>
      <p:sp>
        <p:nvSpPr>
          <p:cNvPr id="57347" name="Rectangle 3"/>
          <p:cNvSpPr>
            <a:spLocks noGrp="1" noChangeArrowheads="1"/>
          </p:cNvSpPr>
          <p:nvPr>
            <p:ph type="body" idx="1"/>
          </p:nvPr>
        </p:nvSpPr>
        <p:spPr>
          <a:xfrm>
            <a:off x="515938" y="1088741"/>
            <a:ext cx="8874125" cy="5131085"/>
          </a:xfrm>
        </p:spPr>
        <p:txBody>
          <a:bodyPr lIns="92075" tIns="46038" rIns="92075" bIns="46038"/>
          <a:lstStyle/>
          <a:p>
            <a:pPr eaLnBrk="1" hangingPunct="1">
              <a:lnSpc>
                <a:spcPct val="130000"/>
              </a:lnSpc>
              <a:spcBef>
                <a:spcPct val="80000"/>
              </a:spcBef>
            </a:pPr>
            <a:r>
              <a:rPr lang="en-US" altLang="en-US" dirty="0" smtClean="0"/>
              <a:t>Increasing cache size reduces capacity misses</a:t>
            </a:r>
          </a:p>
          <a:p>
            <a:pPr eaLnBrk="1" hangingPunct="1">
              <a:lnSpc>
                <a:spcPct val="130000"/>
              </a:lnSpc>
              <a:spcBef>
                <a:spcPct val="80000"/>
              </a:spcBef>
            </a:pPr>
            <a:r>
              <a:rPr lang="en-US" altLang="en-US" dirty="0" smtClean="0"/>
              <a:t>It also reduces conflict misses</a:t>
            </a:r>
          </a:p>
          <a:p>
            <a:pPr lvl="1" eaLnBrk="1" hangingPunct="1">
              <a:lnSpc>
                <a:spcPct val="130000"/>
              </a:lnSpc>
              <a:spcBef>
                <a:spcPct val="80000"/>
              </a:spcBef>
            </a:pPr>
            <a:r>
              <a:rPr lang="en-US" altLang="en-US" dirty="0" smtClean="0"/>
              <a:t>Larger cache size spreads out references to more blocks</a:t>
            </a:r>
          </a:p>
          <a:p>
            <a:pPr eaLnBrk="1" hangingPunct="1">
              <a:lnSpc>
                <a:spcPct val="130000"/>
              </a:lnSpc>
              <a:spcBef>
                <a:spcPct val="80000"/>
              </a:spcBef>
            </a:pPr>
            <a:r>
              <a:rPr lang="en-US" altLang="en-US" dirty="0" smtClean="0"/>
              <a:t>Drawbacks: longer hit time and higher cost</a:t>
            </a:r>
          </a:p>
          <a:p>
            <a:pPr eaLnBrk="1" hangingPunct="1">
              <a:lnSpc>
                <a:spcPct val="130000"/>
              </a:lnSpc>
              <a:spcBef>
                <a:spcPct val="80000"/>
              </a:spcBef>
            </a:pPr>
            <a:r>
              <a:rPr lang="en-US" altLang="en-US" dirty="0" smtClean="0"/>
              <a:t>Larger caches are especially popular as 2</a:t>
            </a:r>
            <a:r>
              <a:rPr lang="en-US" altLang="en-US" baseline="30000" dirty="0" smtClean="0"/>
              <a:t>nd</a:t>
            </a:r>
            <a:r>
              <a:rPr lang="en-US" altLang="en-US" dirty="0" smtClean="0"/>
              <a:t> level caches</a:t>
            </a:r>
          </a:p>
          <a:p>
            <a:pPr eaLnBrk="1" hangingPunct="1">
              <a:lnSpc>
                <a:spcPct val="130000"/>
              </a:lnSpc>
              <a:spcBef>
                <a:spcPct val="80000"/>
              </a:spcBef>
            </a:pPr>
            <a:r>
              <a:rPr lang="en-US" altLang="en-US" dirty="0" smtClean="0"/>
              <a:t>Higher associativity also improves miss rates</a:t>
            </a:r>
          </a:p>
          <a:p>
            <a:pPr lvl="1" eaLnBrk="1" hangingPunct="1">
              <a:lnSpc>
                <a:spcPct val="130000"/>
              </a:lnSpc>
              <a:spcBef>
                <a:spcPct val="80000"/>
              </a:spcBef>
            </a:pPr>
            <a:r>
              <a:rPr lang="en-US" altLang="en-US" dirty="0" smtClean="0"/>
              <a:t>Eight-way set associative is as effective as a fully associative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Larger Block Size</a:t>
            </a:r>
          </a:p>
        </p:txBody>
      </p:sp>
      <p:sp>
        <p:nvSpPr>
          <p:cNvPr id="58371" name="Rectangle 3"/>
          <p:cNvSpPr>
            <a:spLocks noGrp="1" noChangeArrowheads="1"/>
          </p:cNvSpPr>
          <p:nvPr>
            <p:ph type="body" idx="1"/>
          </p:nvPr>
        </p:nvSpPr>
        <p:spPr>
          <a:xfrm>
            <a:off x="515938" y="980728"/>
            <a:ext cx="8874125" cy="1081088"/>
          </a:xfrm>
        </p:spPr>
        <p:txBody>
          <a:bodyPr lIns="0" rIns="0"/>
          <a:lstStyle/>
          <a:p>
            <a:pPr eaLnBrk="1" hangingPunct="1">
              <a:spcBef>
                <a:spcPct val="50000"/>
              </a:spcBef>
            </a:pPr>
            <a:r>
              <a:rPr lang="en-US" altLang="en-US" dirty="0" smtClean="0"/>
              <a:t>Simplest way to reduce miss rate is to increase block size</a:t>
            </a:r>
          </a:p>
          <a:p>
            <a:pPr eaLnBrk="1" hangingPunct="1">
              <a:spcBef>
                <a:spcPct val="50000"/>
              </a:spcBef>
            </a:pPr>
            <a:r>
              <a:rPr lang="en-US" altLang="en-US" dirty="0" smtClean="0"/>
              <a:t>However, it increases conflict misses if cache is small</a:t>
            </a:r>
          </a:p>
        </p:txBody>
      </p:sp>
      <p:grpSp>
        <p:nvGrpSpPr>
          <p:cNvPr id="58372" name="Group 4"/>
          <p:cNvGrpSpPr>
            <a:grpSpLocks/>
          </p:cNvGrpSpPr>
          <p:nvPr/>
        </p:nvGrpSpPr>
        <p:grpSpPr bwMode="auto">
          <a:xfrm>
            <a:off x="625077" y="2424114"/>
            <a:ext cx="6847418" cy="3752850"/>
            <a:chOff x="870" y="1526"/>
            <a:chExt cx="4314" cy="2364"/>
          </a:xfrm>
        </p:grpSpPr>
        <p:grpSp>
          <p:nvGrpSpPr>
            <p:cNvPr id="58380" name="Group 5"/>
            <p:cNvGrpSpPr>
              <a:grpSpLocks/>
            </p:cNvGrpSpPr>
            <p:nvPr/>
          </p:nvGrpSpPr>
          <p:grpSpPr bwMode="auto">
            <a:xfrm>
              <a:off x="1595" y="1613"/>
              <a:ext cx="2156" cy="1557"/>
              <a:chOff x="1787" y="1181"/>
              <a:chExt cx="2156" cy="1557"/>
            </a:xfrm>
          </p:grpSpPr>
          <p:sp>
            <p:nvSpPr>
              <p:cNvPr id="58498" name="Line 6"/>
              <p:cNvSpPr>
                <a:spLocks noChangeShapeType="1"/>
              </p:cNvSpPr>
              <p:nvPr/>
            </p:nvSpPr>
            <p:spPr bwMode="auto">
              <a:xfrm>
                <a:off x="1787" y="2737"/>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99" name="Line 7"/>
              <p:cNvSpPr>
                <a:spLocks noChangeShapeType="1"/>
              </p:cNvSpPr>
              <p:nvPr/>
            </p:nvSpPr>
            <p:spPr bwMode="auto">
              <a:xfrm>
                <a:off x="1834"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0" name="Line 8"/>
              <p:cNvSpPr>
                <a:spLocks noChangeShapeType="1"/>
              </p:cNvSpPr>
              <p:nvPr/>
            </p:nvSpPr>
            <p:spPr bwMode="auto">
              <a:xfrm>
                <a:off x="1882"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1" name="Line 9"/>
              <p:cNvSpPr>
                <a:spLocks noChangeShapeType="1"/>
              </p:cNvSpPr>
              <p:nvPr/>
            </p:nvSpPr>
            <p:spPr bwMode="auto">
              <a:xfrm>
                <a:off x="1930"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2" name="Line 10"/>
              <p:cNvSpPr>
                <a:spLocks noChangeShapeType="1"/>
              </p:cNvSpPr>
              <p:nvPr/>
            </p:nvSpPr>
            <p:spPr bwMode="auto">
              <a:xfrm>
                <a:off x="1978" y="2737"/>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3" name="Line 11"/>
              <p:cNvSpPr>
                <a:spLocks noChangeShapeType="1"/>
              </p:cNvSpPr>
              <p:nvPr/>
            </p:nvSpPr>
            <p:spPr bwMode="auto">
              <a:xfrm>
                <a:off x="2025"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4" name="Line 12"/>
              <p:cNvSpPr>
                <a:spLocks noChangeShapeType="1"/>
              </p:cNvSpPr>
              <p:nvPr/>
            </p:nvSpPr>
            <p:spPr bwMode="auto">
              <a:xfrm>
                <a:off x="2073"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5" name="Line 13"/>
              <p:cNvSpPr>
                <a:spLocks noChangeShapeType="1"/>
              </p:cNvSpPr>
              <p:nvPr/>
            </p:nvSpPr>
            <p:spPr bwMode="auto">
              <a:xfrm>
                <a:off x="2121"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6" name="Line 14"/>
              <p:cNvSpPr>
                <a:spLocks noChangeShapeType="1"/>
              </p:cNvSpPr>
              <p:nvPr/>
            </p:nvSpPr>
            <p:spPr bwMode="auto">
              <a:xfrm>
                <a:off x="2169"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7" name="Line 15"/>
              <p:cNvSpPr>
                <a:spLocks noChangeShapeType="1"/>
              </p:cNvSpPr>
              <p:nvPr/>
            </p:nvSpPr>
            <p:spPr bwMode="auto">
              <a:xfrm>
                <a:off x="2216"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8" name="Line 16"/>
              <p:cNvSpPr>
                <a:spLocks noChangeShapeType="1"/>
              </p:cNvSpPr>
              <p:nvPr/>
            </p:nvSpPr>
            <p:spPr bwMode="auto">
              <a:xfrm>
                <a:off x="2264"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09" name="Line 17"/>
              <p:cNvSpPr>
                <a:spLocks noChangeShapeType="1"/>
              </p:cNvSpPr>
              <p:nvPr/>
            </p:nvSpPr>
            <p:spPr bwMode="auto">
              <a:xfrm>
                <a:off x="2312"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0" name="Line 18"/>
              <p:cNvSpPr>
                <a:spLocks noChangeShapeType="1"/>
              </p:cNvSpPr>
              <p:nvPr/>
            </p:nvSpPr>
            <p:spPr bwMode="auto">
              <a:xfrm>
                <a:off x="2360"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1" name="Line 19"/>
              <p:cNvSpPr>
                <a:spLocks noChangeShapeType="1"/>
              </p:cNvSpPr>
              <p:nvPr/>
            </p:nvSpPr>
            <p:spPr bwMode="auto">
              <a:xfrm>
                <a:off x="2407"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2" name="Line 20"/>
              <p:cNvSpPr>
                <a:spLocks noChangeShapeType="1"/>
              </p:cNvSpPr>
              <p:nvPr/>
            </p:nvSpPr>
            <p:spPr bwMode="auto">
              <a:xfrm>
                <a:off x="2455"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3" name="Line 21"/>
              <p:cNvSpPr>
                <a:spLocks noChangeShapeType="1"/>
              </p:cNvSpPr>
              <p:nvPr/>
            </p:nvSpPr>
            <p:spPr bwMode="auto">
              <a:xfrm>
                <a:off x="2503"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4" name="Line 22"/>
              <p:cNvSpPr>
                <a:spLocks noChangeShapeType="1"/>
              </p:cNvSpPr>
              <p:nvPr/>
            </p:nvSpPr>
            <p:spPr bwMode="auto">
              <a:xfrm>
                <a:off x="2551"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5" name="Line 23"/>
              <p:cNvSpPr>
                <a:spLocks noChangeShapeType="1"/>
              </p:cNvSpPr>
              <p:nvPr/>
            </p:nvSpPr>
            <p:spPr bwMode="auto">
              <a:xfrm>
                <a:off x="2598"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6" name="Line 24"/>
              <p:cNvSpPr>
                <a:spLocks noChangeShapeType="1"/>
              </p:cNvSpPr>
              <p:nvPr/>
            </p:nvSpPr>
            <p:spPr bwMode="auto">
              <a:xfrm>
                <a:off x="2646"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7" name="Line 25"/>
              <p:cNvSpPr>
                <a:spLocks noChangeShapeType="1"/>
              </p:cNvSpPr>
              <p:nvPr/>
            </p:nvSpPr>
            <p:spPr bwMode="auto">
              <a:xfrm>
                <a:off x="2694"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8" name="Line 26"/>
              <p:cNvSpPr>
                <a:spLocks noChangeShapeType="1"/>
              </p:cNvSpPr>
              <p:nvPr/>
            </p:nvSpPr>
            <p:spPr bwMode="auto">
              <a:xfrm>
                <a:off x="2742"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19" name="Line 27"/>
              <p:cNvSpPr>
                <a:spLocks noChangeShapeType="1"/>
              </p:cNvSpPr>
              <p:nvPr/>
            </p:nvSpPr>
            <p:spPr bwMode="auto">
              <a:xfrm>
                <a:off x="2789"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0" name="Line 28"/>
              <p:cNvSpPr>
                <a:spLocks noChangeShapeType="1"/>
              </p:cNvSpPr>
              <p:nvPr/>
            </p:nvSpPr>
            <p:spPr bwMode="auto">
              <a:xfrm>
                <a:off x="2837"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1" name="Line 29"/>
              <p:cNvSpPr>
                <a:spLocks noChangeShapeType="1"/>
              </p:cNvSpPr>
              <p:nvPr/>
            </p:nvSpPr>
            <p:spPr bwMode="auto">
              <a:xfrm>
                <a:off x="2885"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2" name="Line 30"/>
              <p:cNvSpPr>
                <a:spLocks noChangeShapeType="1"/>
              </p:cNvSpPr>
              <p:nvPr/>
            </p:nvSpPr>
            <p:spPr bwMode="auto">
              <a:xfrm>
                <a:off x="2933"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3" name="Line 31"/>
              <p:cNvSpPr>
                <a:spLocks noChangeShapeType="1"/>
              </p:cNvSpPr>
              <p:nvPr/>
            </p:nvSpPr>
            <p:spPr bwMode="auto">
              <a:xfrm>
                <a:off x="2980"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4" name="Line 32"/>
              <p:cNvSpPr>
                <a:spLocks noChangeShapeType="1"/>
              </p:cNvSpPr>
              <p:nvPr/>
            </p:nvSpPr>
            <p:spPr bwMode="auto">
              <a:xfrm>
                <a:off x="3028"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5" name="Line 33"/>
              <p:cNvSpPr>
                <a:spLocks noChangeShapeType="1"/>
              </p:cNvSpPr>
              <p:nvPr/>
            </p:nvSpPr>
            <p:spPr bwMode="auto">
              <a:xfrm>
                <a:off x="3076"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6" name="Line 34"/>
              <p:cNvSpPr>
                <a:spLocks noChangeShapeType="1"/>
              </p:cNvSpPr>
              <p:nvPr/>
            </p:nvSpPr>
            <p:spPr bwMode="auto">
              <a:xfrm>
                <a:off x="3124"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7" name="Line 35"/>
              <p:cNvSpPr>
                <a:spLocks noChangeShapeType="1"/>
              </p:cNvSpPr>
              <p:nvPr/>
            </p:nvSpPr>
            <p:spPr bwMode="auto">
              <a:xfrm>
                <a:off x="3171"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8" name="Line 36"/>
              <p:cNvSpPr>
                <a:spLocks noChangeShapeType="1"/>
              </p:cNvSpPr>
              <p:nvPr/>
            </p:nvSpPr>
            <p:spPr bwMode="auto">
              <a:xfrm>
                <a:off x="3219"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29" name="Line 37"/>
              <p:cNvSpPr>
                <a:spLocks noChangeShapeType="1"/>
              </p:cNvSpPr>
              <p:nvPr/>
            </p:nvSpPr>
            <p:spPr bwMode="auto">
              <a:xfrm>
                <a:off x="3267"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0" name="Line 38"/>
              <p:cNvSpPr>
                <a:spLocks noChangeShapeType="1"/>
              </p:cNvSpPr>
              <p:nvPr/>
            </p:nvSpPr>
            <p:spPr bwMode="auto">
              <a:xfrm>
                <a:off x="3315"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1" name="Line 39"/>
              <p:cNvSpPr>
                <a:spLocks noChangeShapeType="1"/>
              </p:cNvSpPr>
              <p:nvPr/>
            </p:nvSpPr>
            <p:spPr bwMode="auto">
              <a:xfrm>
                <a:off x="3362"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2" name="Line 40"/>
              <p:cNvSpPr>
                <a:spLocks noChangeShapeType="1"/>
              </p:cNvSpPr>
              <p:nvPr/>
            </p:nvSpPr>
            <p:spPr bwMode="auto">
              <a:xfrm>
                <a:off x="3410"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3" name="Line 41"/>
              <p:cNvSpPr>
                <a:spLocks noChangeShapeType="1"/>
              </p:cNvSpPr>
              <p:nvPr/>
            </p:nvSpPr>
            <p:spPr bwMode="auto">
              <a:xfrm>
                <a:off x="3458"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4" name="Line 42"/>
              <p:cNvSpPr>
                <a:spLocks noChangeShapeType="1"/>
              </p:cNvSpPr>
              <p:nvPr/>
            </p:nvSpPr>
            <p:spPr bwMode="auto">
              <a:xfrm>
                <a:off x="3506"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5" name="Line 43"/>
              <p:cNvSpPr>
                <a:spLocks noChangeShapeType="1"/>
              </p:cNvSpPr>
              <p:nvPr/>
            </p:nvSpPr>
            <p:spPr bwMode="auto">
              <a:xfrm>
                <a:off x="3553"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6" name="Line 44"/>
              <p:cNvSpPr>
                <a:spLocks noChangeShapeType="1"/>
              </p:cNvSpPr>
              <p:nvPr/>
            </p:nvSpPr>
            <p:spPr bwMode="auto">
              <a:xfrm>
                <a:off x="3601"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7" name="Line 45"/>
              <p:cNvSpPr>
                <a:spLocks noChangeShapeType="1"/>
              </p:cNvSpPr>
              <p:nvPr/>
            </p:nvSpPr>
            <p:spPr bwMode="auto">
              <a:xfrm>
                <a:off x="3649"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8" name="Line 46"/>
              <p:cNvSpPr>
                <a:spLocks noChangeShapeType="1"/>
              </p:cNvSpPr>
              <p:nvPr/>
            </p:nvSpPr>
            <p:spPr bwMode="auto">
              <a:xfrm>
                <a:off x="3697"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39" name="Line 47"/>
              <p:cNvSpPr>
                <a:spLocks noChangeShapeType="1"/>
              </p:cNvSpPr>
              <p:nvPr/>
            </p:nvSpPr>
            <p:spPr bwMode="auto">
              <a:xfrm>
                <a:off x="3745" y="2737"/>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0" name="Line 48"/>
              <p:cNvSpPr>
                <a:spLocks noChangeShapeType="1"/>
              </p:cNvSpPr>
              <p:nvPr/>
            </p:nvSpPr>
            <p:spPr bwMode="auto">
              <a:xfrm>
                <a:off x="3792"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1" name="Line 49"/>
              <p:cNvSpPr>
                <a:spLocks noChangeShapeType="1"/>
              </p:cNvSpPr>
              <p:nvPr/>
            </p:nvSpPr>
            <p:spPr bwMode="auto">
              <a:xfrm>
                <a:off x="3840"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2" name="Line 50"/>
              <p:cNvSpPr>
                <a:spLocks noChangeShapeType="1"/>
              </p:cNvSpPr>
              <p:nvPr/>
            </p:nvSpPr>
            <p:spPr bwMode="auto">
              <a:xfrm>
                <a:off x="3888" y="273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3" name="Line 51"/>
              <p:cNvSpPr>
                <a:spLocks noChangeShapeType="1"/>
              </p:cNvSpPr>
              <p:nvPr/>
            </p:nvSpPr>
            <p:spPr bwMode="auto">
              <a:xfrm>
                <a:off x="3936" y="2737"/>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4" name="Line 52"/>
              <p:cNvSpPr>
                <a:spLocks noChangeShapeType="1"/>
              </p:cNvSpPr>
              <p:nvPr/>
            </p:nvSpPr>
            <p:spPr bwMode="auto">
              <a:xfrm>
                <a:off x="1787" y="2348"/>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5" name="Line 53"/>
              <p:cNvSpPr>
                <a:spLocks noChangeShapeType="1"/>
              </p:cNvSpPr>
              <p:nvPr/>
            </p:nvSpPr>
            <p:spPr bwMode="auto">
              <a:xfrm>
                <a:off x="1834"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6" name="Line 54"/>
              <p:cNvSpPr>
                <a:spLocks noChangeShapeType="1"/>
              </p:cNvSpPr>
              <p:nvPr/>
            </p:nvSpPr>
            <p:spPr bwMode="auto">
              <a:xfrm>
                <a:off x="1882"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7" name="Line 55"/>
              <p:cNvSpPr>
                <a:spLocks noChangeShapeType="1"/>
              </p:cNvSpPr>
              <p:nvPr/>
            </p:nvSpPr>
            <p:spPr bwMode="auto">
              <a:xfrm>
                <a:off x="1930"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8" name="Line 56"/>
              <p:cNvSpPr>
                <a:spLocks noChangeShapeType="1"/>
              </p:cNvSpPr>
              <p:nvPr/>
            </p:nvSpPr>
            <p:spPr bwMode="auto">
              <a:xfrm>
                <a:off x="1978" y="2348"/>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49" name="Line 57"/>
              <p:cNvSpPr>
                <a:spLocks noChangeShapeType="1"/>
              </p:cNvSpPr>
              <p:nvPr/>
            </p:nvSpPr>
            <p:spPr bwMode="auto">
              <a:xfrm>
                <a:off x="2025"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0" name="Line 58"/>
              <p:cNvSpPr>
                <a:spLocks noChangeShapeType="1"/>
              </p:cNvSpPr>
              <p:nvPr/>
            </p:nvSpPr>
            <p:spPr bwMode="auto">
              <a:xfrm>
                <a:off x="2073"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1" name="Line 59"/>
              <p:cNvSpPr>
                <a:spLocks noChangeShapeType="1"/>
              </p:cNvSpPr>
              <p:nvPr/>
            </p:nvSpPr>
            <p:spPr bwMode="auto">
              <a:xfrm>
                <a:off x="2121"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2" name="Line 60"/>
              <p:cNvSpPr>
                <a:spLocks noChangeShapeType="1"/>
              </p:cNvSpPr>
              <p:nvPr/>
            </p:nvSpPr>
            <p:spPr bwMode="auto">
              <a:xfrm>
                <a:off x="2169"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3" name="Line 61"/>
              <p:cNvSpPr>
                <a:spLocks noChangeShapeType="1"/>
              </p:cNvSpPr>
              <p:nvPr/>
            </p:nvSpPr>
            <p:spPr bwMode="auto">
              <a:xfrm>
                <a:off x="2216"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4" name="Line 62"/>
              <p:cNvSpPr>
                <a:spLocks noChangeShapeType="1"/>
              </p:cNvSpPr>
              <p:nvPr/>
            </p:nvSpPr>
            <p:spPr bwMode="auto">
              <a:xfrm>
                <a:off x="2264"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5" name="Line 63"/>
              <p:cNvSpPr>
                <a:spLocks noChangeShapeType="1"/>
              </p:cNvSpPr>
              <p:nvPr/>
            </p:nvSpPr>
            <p:spPr bwMode="auto">
              <a:xfrm>
                <a:off x="2312"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6" name="Line 64"/>
              <p:cNvSpPr>
                <a:spLocks noChangeShapeType="1"/>
              </p:cNvSpPr>
              <p:nvPr/>
            </p:nvSpPr>
            <p:spPr bwMode="auto">
              <a:xfrm>
                <a:off x="2360"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7" name="Line 65"/>
              <p:cNvSpPr>
                <a:spLocks noChangeShapeType="1"/>
              </p:cNvSpPr>
              <p:nvPr/>
            </p:nvSpPr>
            <p:spPr bwMode="auto">
              <a:xfrm>
                <a:off x="2407"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8" name="Line 66"/>
              <p:cNvSpPr>
                <a:spLocks noChangeShapeType="1"/>
              </p:cNvSpPr>
              <p:nvPr/>
            </p:nvSpPr>
            <p:spPr bwMode="auto">
              <a:xfrm>
                <a:off x="2455"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59" name="Line 67"/>
              <p:cNvSpPr>
                <a:spLocks noChangeShapeType="1"/>
              </p:cNvSpPr>
              <p:nvPr/>
            </p:nvSpPr>
            <p:spPr bwMode="auto">
              <a:xfrm>
                <a:off x="2503"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0" name="Line 68"/>
              <p:cNvSpPr>
                <a:spLocks noChangeShapeType="1"/>
              </p:cNvSpPr>
              <p:nvPr/>
            </p:nvSpPr>
            <p:spPr bwMode="auto">
              <a:xfrm>
                <a:off x="2551"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1" name="Line 69"/>
              <p:cNvSpPr>
                <a:spLocks noChangeShapeType="1"/>
              </p:cNvSpPr>
              <p:nvPr/>
            </p:nvSpPr>
            <p:spPr bwMode="auto">
              <a:xfrm>
                <a:off x="2598"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2" name="Line 70"/>
              <p:cNvSpPr>
                <a:spLocks noChangeShapeType="1"/>
              </p:cNvSpPr>
              <p:nvPr/>
            </p:nvSpPr>
            <p:spPr bwMode="auto">
              <a:xfrm>
                <a:off x="2646"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3" name="Line 71"/>
              <p:cNvSpPr>
                <a:spLocks noChangeShapeType="1"/>
              </p:cNvSpPr>
              <p:nvPr/>
            </p:nvSpPr>
            <p:spPr bwMode="auto">
              <a:xfrm>
                <a:off x="2694"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4" name="Line 72"/>
              <p:cNvSpPr>
                <a:spLocks noChangeShapeType="1"/>
              </p:cNvSpPr>
              <p:nvPr/>
            </p:nvSpPr>
            <p:spPr bwMode="auto">
              <a:xfrm>
                <a:off x="2742"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5" name="Line 73"/>
              <p:cNvSpPr>
                <a:spLocks noChangeShapeType="1"/>
              </p:cNvSpPr>
              <p:nvPr/>
            </p:nvSpPr>
            <p:spPr bwMode="auto">
              <a:xfrm>
                <a:off x="2789"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6" name="Line 74"/>
              <p:cNvSpPr>
                <a:spLocks noChangeShapeType="1"/>
              </p:cNvSpPr>
              <p:nvPr/>
            </p:nvSpPr>
            <p:spPr bwMode="auto">
              <a:xfrm>
                <a:off x="2837"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7" name="Line 75"/>
              <p:cNvSpPr>
                <a:spLocks noChangeShapeType="1"/>
              </p:cNvSpPr>
              <p:nvPr/>
            </p:nvSpPr>
            <p:spPr bwMode="auto">
              <a:xfrm>
                <a:off x="2885"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8" name="Line 76"/>
              <p:cNvSpPr>
                <a:spLocks noChangeShapeType="1"/>
              </p:cNvSpPr>
              <p:nvPr/>
            </p:nvSpPr>
            <p:spPr bwMode="auto">
              <a:xfrm>
                <a:off x="2933"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69" name="Line 77"/>
              <p:cNvSpPr>
                <a:spLocks noChangeShapeType="1"/>
              </p:cNvSpPr>
              <p:nvPr/>
            </p:nvSpPr>
            <p:spPr bwMode="auto">
              <a:xfrm>
                <a:off x="2980"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0" name="Line 78"/>
              <p:cNvSpPr>
                <a:spLocks noChangeShapeType="1"/>
              </p:cNvSpPr>
              <p:nvPr/>
            </p:nvSpPr>
            <p:spPr bwMode="auto">
              <a:xfrm>
                <a:off x="3028"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1" name="Line 79"/>
              <p:cNvSpPr>
                <a:spLocks noChangeShapeType="1"/>
              </p:cNvSpPr>
              <p:nvPr/>
            </p:nvSpPr>
            <p:spPr bwMode="auto">
              <a:xfrm>
                <a:off x="3076"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2" name="Line 80"/>
              <p:cNvSpPr>
                <a:spLocks noChangeShapeType="1"/>
              </p:cNvSpPr>
              <p:nvPr/>
            </p:nvSpPr>
            <p:spPr bwMode="auto">
              <a:xfrm>
                <a:off x="3124"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3" name="Line 81"/>
              <p:cNvSpPr>
                <a:spLocks noChangeShapeType="1"/>
              </p:cNvSpPr>
              <p:nvPr/>
            </p:nvSpPr>
            <p:spPr bwMode="auto">
              <a:xfrm>
                <a:off x="3171"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4" name="Line 82"/>
              <p:cNvSpPr>
                <a:spLocks noChangeShapeType="1"/>
              </p:cNvSpPr>
              <p:nvPr/>
            </p:nvSpPr>
            <p:spPr bwMode="auto">
              <a:xfrm>
                <a:off x="3219"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5" name="Line 83"/>
              <p:cNvSpPr>
                <a:spLocks noChangeShapeType="1"/>
              </p:cNvSpPr>
              <p:nvPr/>
            </p:nvSpPr>
            <p:spPr bwMode="auto">
              <a:xfrm>
                <a:off x="3267"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6" name="Line 84"/>
              <p:cNvSpPr>
                <a:spLocks noChangeShapeType="1"/>
              </p:cNvSpPr>
              <p:nvPr/>
            </p:nvSpPr>
            <p:spPr bwMode="auto">
              <a:xfrm>
                <a:off x="3315"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7" name="Line 85"/>
              <p:cNvSpPr>
                <a:spLocks noChangeShapeType="1"/>
              </p:cNvSpPr>
              <p:nvPr/>
            </p:nvSpPr>
            <p:spPr bwMode="auto">
              <a:xfrm>
                <a:off x="3362"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8" name="Line 86"/>
              <p:cNvSpPr>
                <a:spLocks noChangeShapeType="1"/>
              </p:cNvSpPr>
              <p:nvPr/>
            </p:nvSpPr>
            <p:spPr bwMode="auto">
              <a:xfrm>
                <a:off x="3410"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79" name="Line 87"/>
              <p:cNvSpPr>
                <a:spLocks noChangeShapeType="1"/>
              </p:cNvSpPr>
              <p:nvPr/>
            </p:nvSpPr>
            <p:spPr bwMode="auto">
              <a:xfrm>
                <a:off x="3458"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0" name="Line 88"/>
              <p:cNvSpPr>
                <a:spLocks noChangeShapeType="1"/>
              </p:cNvSpPr>
              <p:nvPr/>
            </p:nvSpPr>
            <p:spPr bwMode="auto">
              <a:xfrm>
                <a:off x="3506"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1" name="Line 89"/>
              <p:cNvSpPr>
                <a:spLocks noChangeShapeType="1"/>
              </p:cNvSpPr>
              <p:nvPr/>
            </p:nvSpPr>
            <p:spPr bwMode="auto">
              <a:xfrm>
                <a:off x="3553"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2" name="Line 90"/>
              <p:cNvSpPr>
                <a:spLocks noChangeShapeType="1"/>
              </p:cNvSpPr>
              <p:nvPr/>
            </p:nvSpPr>
            <p:spPr bwMode="auto">
              <a:xfrm>
                <a:off x="3601"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3" name="Line 91"/>
              <p:cNvSpPr>
                <a:spLocks noChangeShapeType="1"/>
              </p:cNvSpPr>
              <p:nvPr/>
            </p:nvSpPr>
            <p:spPr bwMode="auto">
              <a:xfrm>
                <a:off x="3649"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4" name="Line 92"/>
              <p:cNvSpPr>
                <a:spLocks noChangeShapeType="1"/>
              </p:cNvSpPr>
              <p:nvPr/>
            </p:nvSpPr>
            <p:spPr bwMode="auto">
              <a:xfrm>
                <a:off x="3697"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5" name="Line 93"/>
              <p:cNvSpPr>
                <a:spLocks noChangeShapeType="1"/>
              </p:cNvSpPr>
              <p:nvPr/>
            </p:nvSpPr>
            <p:spPr bwMode="auto">
              <a:xfrm>
                <a:off x="3745" y="2348"/>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6" name="Line 94"/>
              <p:cNvSpPr>
                <a:spLocks noChangeShapeType="1"/>
              </p:cNvSpPr>
              <p:nvPr/>
            </p:nvSpPr>
            <p:spPr bwMode="auto">
              <a:xfrm>
                <a:off x="3792"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7" name="Line 95"/>
              <p:cNvSpPr>
                <a:spLocks noChangeShapeType="1"/>
              </p:cNvSpPr>
              <p:nvPr/>
            </p:nvSpPr>
            <p:spPr bwMode="auto">
              <a:xfrm>
                <a:off x="3840"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8" name="Line 96"/>
              <p:cNvSpPr>
                <a:spLocks noChangeShapeType="1"/>
              </p:cNvSpPr>
              <p:nvPr/>
            </p:nvSpPr>
            <p:spPr bwMode="auto">
              <a:xfrm>
                <a:off x="3888" y="2348"/>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89" name="Line 97"/>
              <p:cNvSpPr>
                <a:spLocks noChangeShapeType="1"/>
              </p:cNvSpPr>
              <p:nvPr/>
            </p:nvSpPr>
            <p:spPr bwMode="auto">
              <a:xfrm>
                <a:off x="3936" y="2348"/>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0" name="Line 98"/>
              <p:cNvSpPr>
                <a:spLocks noChangeShapeType="1"/>
              </p:cNvSpPr>
              <p:nvPr/>
            </p:nvSpPr>
            <p:spPr bwMode="auto">
              <a:xfrm>
                <a:off x="1787" y="1959"/>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1" name="Line 99"/>
              <p:cNvSpPr>
                <a:spLocks noChangeShapeType="1"/>
              </p:cNvSpPr>
              <p:nvPr/>
            </p:nvSpPr>
            <p:spPr bwMode="auto">
              <a:xfrm>
                <a:off x="1834"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2" name="Line 100"/>
              <p:cNvSpPr>
                <a:spLocks noChangeShapeType="1"/>
              </p:cNvSpPr>
              <p:nvPr/>
            </p:nvSpPr>
            <p:spPr bwMode="auto">
              <a:xfrm>
                <a:off x="1882"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3" name="Line 101"/>
              <p:cNvSpPr>
                <a:spLocks noChangeShapeType="1"/>
              </p:cNvSpPr>
              <p:nvPr/>
            </p:nvSpPr>
            <p:spPr bwMode="auto">
              <a:xfrm>
                <a:off x="1930"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4" name="Line 102"/>
              <p:cNvSpPr>
                <a:spLocks noChangeShapeType="1"/>
              </p:cNvSpPr>
              <p:nvPr/>
            </p:nvSpPr>
            <p:spPr bwMode="auto">
              <a:xfrm>
                <a:off x="1978" y="1959"/>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5" name="Line 103"/>
              <p:cNvSpPr>
                <a:spLocks noChangeShapeType="1"/>
              </p:cNvSpPr>
              <p:nvPr/>
            </p:nvSpPr>
            <p:spPr bwMode="auto">
              <a:xfrm>
                <a:off x="2025"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6" name="Line 104"/>
              <p:cNvSpPr>
                <a:spLocks noChangeShapeType="1"/>
              </p:cNvSpPr>
              <p:nvPr/>
            </p:nvSpPr>
            <p:spPr bwMode="auto">
              <a:xfrm>
                <a:off x="2073"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7" name="Line 105"/>
              <p:cNvSpPr>
                <a:spLocks noChangeShapeType="1"/>
              </p:cNvSpPr>
              <p:nvPr/>
            </p:nvSpPr>
            <p:spPr bwMode="auto">
              <a:xfrm>
                <a:off x="2121"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8" name="Line 106"/>
              <p:cNvSpPr>
                <a:spLocks noChangeShapeType="1"/>
              </p:cNvSpPr>
              <p:nvPr/>
            </p:nvSpPr>
            <p:spPr bwMode="auto">
              <a:xfrm>
                <a:off x="2169"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599" name="Line 107"/>
              <p:cNvSpPr>
                <a:spLocks noChangeShapeType="1"/>
              </p:cNvSpPr>
              <p:nvPr/>
            </p:nvSpPr>
            <p:spPr bwMode="auto">
              <a:xfrm>
                <a:off x="2216"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0" name="Line 108"/>
              <p:cNvSpPr>
                <a:spLocks noChangeShapeType="1"/>
              </p:cNvSpPr>
              <p:nvPr/>
            </p:nvSpPr>
            <p:spPr bwMode="auto">
              <a:xfrm>
                <a:off x="2264"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1" name="Line 109"/>
              <p:cNvSpPr>
                <a:spLocks noChangeShapeType="1"/>
              </p:cNvSpPr>
              <p:nvPr/>
            </p:nvSpPr>
            <p:spPr bwMode="auto">
              <a:xfrm>
                <a:off x="2312"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2" name="Line 110"/>
              <p:cNvSpPr>
                <a:spLocks noChangeShapeType="1"/>
              </p:cNvSpPr>
              <p:nvPr/>
            </p:nvSpPr>
            <p:spPr bwMode="auto">
              <a:xfrm>
                <a:off x="2360"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3" name="Line 111"/>
              <p:cNvSpPr>
                <a:spLocks noChangeShapeType="1"/>
              </p:cNvSpPr>
              <p:nvPr/>
            </p:nvSpPr>
            <p:spPr bwMode="auto">
              <a:xfrm>
                <a:off x="2407"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4" name="Line 112"/>
              <p:cNvSpPr>
                <a:spLocks noChangeShapeType="1"/>
              </p:cNvSpPr>
              <p:nvPr/>
            </p:nvSpPr>
            <p:spPr bwMode="auto">
              <a:xfrm>
                <a:off x="2455"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5" name="Line 113"/>
              <p:cNvSpPr>
                <a:spLocks noChangeShapeType="1"/>
              </p:cNvSpPr>
              <p:nvPr/>
            </p:nvSpPr>
            <p:spPr bwMode="auto">
              <a:xfrm>
                <a:off x="2503"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6" name="Line 114"/>
              <p:cNvSpPr>
                <a:spLocks noChangeShapeType="1"/>
              </p:cNvSpPr>
              <p:nvPr/>
            </p:nvSpPr>
            <p:spPr bwMode="auto">
              <a:xfrm>
                <a:off x="2551"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7" name="Line 115"/>
              <p:cNvSpPr>
                <a:spLocks noChangeShapeType="1"/>
              </p:cNvSpPr>
              <p:nvPr/>
            </p:nvSpPr>
            <p:spPr bwMode="auto">
              <a:xfrm>
                <a:off x="2598"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8" name="Line 116"/>
              <p:cNvSpPr>
                <a:spLocks noChangeShapeType="1"/>
              </p:cNvSpPr>
              <p:nvPr/>
            </p:nvSpPr>
            <p:spPr bwMode="auto">
              <a:xfrm>
                <a:off x="2646"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09" name="Line 117"/>
              <p:cNvSpPr>
                <a:spLocks noChangeShapeType="1"/>
              </p:cNvSpPr>
              <p:nvPr/>
            </p:nvSpPr>
            <p:spPr bwMode="auto">
              <a:xfrm>
                <a:off x="2694"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0" name="Line 118"/>
              <p:cNvSpPr>
                <a:spLocks noChangeShapeType="1"/>
              </p:cNvSpPr>
              <p:nvPr/>
            </p:nvSpPr>
            <p:spPr bwMode="auto">
              <a:xfrm>
                <a:off x="2742"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1" name="Line 119"/>
              <p:cNvSpPr>
                <a:spLocks noChangeShapeType="1"/>
              </p:cNvSpPr>
              <p:nvPr/>
            </p:nvSpPr>
            <p:spPr bwMode="auto">
              <a:xfrm>
                <a:off x="2789"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2" name="Line 120"/>
              <p:cNvSpPr>
                <a:spLocks noChangeShapeType="1"/>
              </p:cNvSpPr>
              <p:nvPr/>
            </p:nvSpPr>
            <p:spPr bwMode="auto">
              <a:xfrm>
                <a:off x="2837"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3" name="Line 121"/>
              <p:cNvSpPr>
                <a:spLocks noChangeShapeType="1"/>
              </p:cNvSpPr>
              <p:nvPr/>
            </p:nvSpPr>
            <p:spPr bwMode="auto">
              <a:xfrm>
                <a:off x="2885"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4" name="Line 122"/>
              <p:cNvSpPr>
                <a:spLocks noChangeShapeType="1"/>
              </p:cNvSpPr>
              <p:nvPr/>
            </p:nvSpPr>
            <p:spPr bwMode="auto">
              <a:xfrm>
                <a:off x="2933"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5" name="Line 123"/>
              <p:cNvSpPr>
                <a:spLocks noChangeShapeType="1"/>
              </p:cNvSpPr>
              <p:nvPr/>
            </p:nvSpPr>
            <p:spPr bwMode="auto">
              <a:xfrm>
                <a:off x="2980"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6" name="Line 124"/>
              <p:cNvSpPr>
                <a:spLocks noChangeShapeType="1"/>
              </p:cNvSpPr>
              <p:nvPr/>
            </p:nvSpPr>
            <p:spPr bwMode="auto">
              <a:xfrm>
                <a:off x="3028"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7" name="Line 125"/>
              <p:cNvSpPr>
                <a:spLocks noChangeShapeType="1"/>
              </p:cNvSpPr>
              <p:nvPr/>
            </p:nvSpPr>
            <p:spPr bwMode="auto">
              <a:xfrm>
                <a:off x="3076"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8" name="Line 126"/>
              <p:cNvSpPr>
                <a:spLocks noChangeShapeType="1"/>
              </p:cNvSpPr>
              <p:nvPr/>
            </p:nvSpPr>
            <p:spPr bwMode="auto">
              <a:xfrm>
                <a:off x="3124"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19" name="Line 127"/>
              <p:cNvSpPr>
                <a:spLocks noChangeShapeType="1"/>
              </p:cNvSpPr>
              <p:nvPr/>
            </p:nvSpPr>
            <p:spPr bwMode="auto">
              <a:xfrm>
                <a:off x="3171"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0" name="Line 128"/>
              <p:cNvSpPr>
                <a:spLocks noChangeShapeType="1"/>
              </p:cNvSpPr>
              <p:nvPr/>
            </p:nvSpPr>
            <p:spPr bwMode="auto">
              <a:xfrm>
                <a:off x="3219"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1" name="Line 129"/>
              <p:cNvSpPr>
                <a:spLocks noChangeShapeType="1"/>
              </p:cNvSpPr>
              <p:nvPr/>
            </p:nvSpPr>
            <p:spPr bwMode="auto">
              <a:xfrm>
                <a:off x="3267"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2" name="Line 130"/>
              <p:cNvSpPr>
                <a:spLocks noChangeShapeType="1"/>
              </p:cNvSpPr>
              <p:nvPr/>
            </p:nvSpPr>
            <p:spPr bwMode="auto">
              <a:xfrm>
                <a:off x="3315"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3" name="Line 131"/>
              <p:cNvSpPr>
                <a:spLocks noChangeShapeType="1"/>
              </p:cNvSpPr>
              <p:nvPr/>
            </p:nvSpPr>
            <p:spPr bwMode="auto">
              <a:xfrm>
                <a:off x="3362"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4" name="Line 132"/>
              <p:cNvSpPr>
                <a:spLocks noChangeShapeType="1"/>
              </p:cNvSpPr>
              <p:nvPr/>
            </p:nvSpPr>
            <p:spPr bwMode="auto">
              <a:xfrm>
                <a:off x="3410"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5" name="Line 133"/>
              <p:cNvSpPr>
                <a:spLocks noChangeShapeType="1"/>
              </p:cNvSpPr>
              <p:nvPr/>
            </p:nvSpPr>
            <p:spPr bwMode="auto">
              <a:xfrm>
                <a:off x="3458"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6" name="Line 134"/>
              <p:cNvSpPr>
                <a:spLocks noChangeShapeType="1"/>
              </p:cNvSpPr>
              <p:nvPr/>
            </p:nvSpPr>
            <p:spPr bwMode="auto">
              <a:xfrm>
                <a:off x="3506"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7" name="Line 135"/>
              <p:cNvSpPr>
                <a:spLocks noChangeShapeType="1"/>
              </p:cNvSpPr>
              <p:nvPr/>
            </p:nvSpPr>
            <p:spPr bwMode="auto">
              <a:xfrm>
                <a:off x="3553"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8" name="Line 136"/>
              <p:cNvSpPr>
                <a:spLocks noChangeShapeType="1"/>
              </p:cNvSpPr>
              <p:nvPr/>
            </p:nvSpPr>
            <p:spPr bwMode="auto">
              <a:xfrm>
                <a:off x="3601"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29" name="Line 137"/>
              <p:cNvSpPr>
                <a:spLocks noChangeShapeType="1"/>
              </p:cNvSpPr>
              <p:nvPr/>
            </p:nvSpPr>
            <p:spPr bwMode="auto">
              <a:xfrm>
                <a:off x="3649"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0" name="Line 138"/>
              <p:cNvSpPr>
                <a:spLocks noChangeShapeType="1"/>
              </p:cNvSpPr>
              <p:nvPr/>
            </p:nvSpPr>
            <p:spPr bwMode="auto">
              <a:xfrm>
                <a:off x="3697"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1" name="Line 139"/>
              <p:cNvSpPr>
                <a:spLocks noChangeShapeType="1"/>
              </p:cNvSpPr>
              <p:nvPr/>
            </p:nvSpPr>
            <p:spPr bwMode="auto">
              <a:xfrm>
                <a:off x="3745" y="1959"/>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2" name="Line 140"/>
              <p:cNvSpPr>
                <a:spLocks noChangeShapeType="1"/>
              </p:cNvSpPr>
              <p:nvPr/>
            </p:nvSpPr>
            <p:spPr bwMode="auto">
              <a:xfrm>
                <a:off x="3792"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3" name="Line 141"/>
              <p:cNvSpPr>
                <a:spLocks noChangeShapeType="1"/>
              </p:cNvSpPr>
              <p:nvPr/>
            </p:nvSpPr>
            <p:spPr bwMode="auto">
              <a:xfrm>
                <a:off x="3840"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4" name="Line 142"/>
              <p:cNvSpPr>
                <a:spLocks noChangeShapeType="1"/>
              </p:cNvSpPr>
              <p:nvPr/>
            </p:nvSpPr>
            <p:spPr bwMode="auto">
              <a:xfrm>
                <a:off x="3888" y="19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5" name="Line 143"/>
              <p:cNvSpPr>
                <a:spLocks noChangeShapeType="1"/>
              </p:cNvSpPr>
              <p:nvPr/>
            </p:nvSpPr>
            <p:spPr bwMode="auto">
              <a:xfrm>
                <a:off x="3936" y="1959"/>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6" name="Line 144"/>
              <p:cNvSpPr>
                <a:spLocks noChangeShapeType="1"/>
              </p:cNvSpPr>
              <p:nvPr/>
            </p:nvSpPr>
            <p:spPr bwMode="auto">
              <a:xfrm>
                <a:off x="1787" y="1570"/>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7" name="Line 145"/>
              <p:cNvSpPr>
                <a:spLocks noChangeShapeType="1"/>
              </p:cNvSpPr>
              <p:nvPr/>
            </p:nvSpPr>
            <p:spPr bwMode="auto">
              <a:xfrm>
                <a:off x="1834"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8" name="Line 146"/>
              <p:cNvSpPr>
                <a:spLocks noChangeShapeType="1"/>
              </p:cNvSpPr>
              <p:nvPr/>
            </p:nvSpPr>
            <p:spPr bwMode="auto">
              <a:xfrm>
                <a:off x="1882"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39" name="Line 147"/>
              <p:cNvSpPr>
                <a:spLocks noChangeShapeType="1"/>
              </p:cNvSpPr>
              <p:nvPr/>
            </p:nvSpPr>
            <p:spPr bwMode="auto">
              <a:xfrm>
                <a:off x="1930"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0" name="Line 148"/>
              <p:cNvSpPr>
                <a:spLocks noChangeShapeType="1"/>
              </p:cNvSpPr>
              <p:nvPr/>
            </p:nvSpPr>
            <p:spPr bwMode="auto">
              <a:xfrm>
                <a:off x="1978" y="1570"/>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1" name="Line 149"/>
              <p:cNvSpPr>
                <a:spLocks noChangeShapeType="1"/>
              </p:cNvSpPr>
              <p:nvPr/>
            </p:nvSpPr>
            <p:spPr bwMode="auto">
              <a:xfrm>
                <a:off x="2025"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2" name="Line 150"/>
              <p:cNvSpPr>
                <a:spLocks noChangeShapeType="1"/>
              </p:cNvSpPr>
              <p:nvPr/>
            </p:nvSpPr>
            <p:spPr bwMode="auto">
              <a:xfrm>
                <a:off x="2073"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3" name="Line 151"/>
              <p:cNvSpPr>
                <a:spLocks noChangeShapeType="1"/>
              </p:cNvSpPr>
              <p:nvPr/>
            </p:nvSpPr>
            <p:spPr bwMode="auto">
              <a:xfrm>
                <a:off x="2121"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4" name="Line 152"/>
              <p:cNvSpPr>
                <a:spLocks noChangeShapeType="1"/>
              </p:cNvSpPr>
              <p:nvPr/>
            </p:nvSpPr>
            <p:spPr bwMode="auto">
              <a:xfrm>
                <a:off x="2169"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5" name="Line 153"/>
              <p:cNvSpPr>
                <a:spLocks noChangeShapeType="1"/>
              </p:cNvSpPr>
              <p:nvPr/>
            </p:nvSpPr>
            <p:spPr bwMode="auto">
              <a:xfrm>
                <a:off x="2216"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6" name="Line 154"/>
              <p:cNvSpPr>
                <a:spLocks noChangeShapeType="1"/>
              </p:cNvSpPr>
              <p:nvPr/>
            </p:nvSpPr>
            <p:spPr bwMode="auto">
              <a:xfrm>
                <a:off x="2264"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7" name="Line 155"/>
              <p:cNvSpPr>
                <a:spLocks noChangeShapeType="1"/>
              </p:cNvSpPr>
              <p:nvPr/>
            </p:nvSpPr>
            <p:spPr bwMode="auto">
              <a:xfrm>
                <a:off x="2312"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8" name="Line 156"/>
              <p:cNvSpPr>
                <a:spLocks noChangeShapeType="1"/>
              </p:cNvSpPr>
              <p:nvPr/>
            </p:nvSpPr>
            <p:spPr bwMode="auto">
              <a:xfrm>
                <a:off x="2360"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49" name="Line 157"/>
              <p:cNvSpPr>
                <a:spLocks noChangeShapeType="1"/>
              </p:cNvSpPr>
              <p:nvPr/>
            </p:nvSpPr>
            <p:spPr bwMode="auto">
              <a:xfrm>
                <a:off x="2407"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0" name="Line 158"/>
              <p:cNvSpPr>
                <a:spLocks noChangeShapeType="1"/>
              </p:cNvSpPr>
              <p:nvPr/>
            </p:nvSpPr>
            <p:spPr bwMode="auto">
              <a:xfrm>
                <a:off x="2455"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1" name="Line 159"/>
              <p:cNvSpPr>
                <a:spLocks noChangeShapeType="1"/>
              </p:cNvSpPr>
              <p:nvPr/>
            </p:nvSpPr>
            <p:spPr bwMode="auto">
              <a:xfrm>
                <a:off x="2503"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2" name="Line 160"/>
              <p:cNvSpPr>
                <a:spLocks noChangeShapeType="1"/>
              </p:cNvSpPr>
              <p:nvPr/>
            </p:nvSpPr>
            <p:spPr bwMode="auto">
              <a:xfrm>
                <a:off x="2551"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3" name="Line 161"/>
              <p:cNvSpPr>
                <a:spLocks noChangeShapeType="1"/>
              </p:cNvSpPr>
              <p:nvPr/>
            </p:nvSpPr>
            <p:spPr bwMode="auto">
              <a:xfrm>
                <a:off x="2598"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4" name="Line 162"/>
              <p:cNvSpPr>
                <a:spLocks noChangeShapeType="1"/>
              </p:cNvSpPr>
              <p:nvPr/>
            </p:nvSpPr>
            <p:spPr bwMode="auto">
              <a:xfrm>
                <a:off x="2646"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5" name="Line 163"/>
              <p:cNvSpPr>
                <a:spLocks noChangeShapeType="1"/>
              </p:cNvSpPr>
              <p:nvPr/>
            </p:nvSpPr>
            <p:spPr bwMode="auto">
              <a:xfrm>
                <a:off x="2694"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6" name="Line 164"/>
              <p:cNvSpPr>
                <a:spLocks noChangeShapeType="1"/>
              </p:cNvSpPr>
              <p:nvPr/>
            </p:nvSpPr>
            <p:spPr bwMode="auto">
              <a:xfrm>
                <a:off x="2742"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7" name="Line 165"/>
              <p:cNvSpPr>
                <a:spLocks noChangeShapeType="1"/>
              </p:cNvSpPr>
              <p:nvPr/>
            </p:nvSpPr>
            <p:spPr bwMode="auto">
              <a:xfrm>
                <a:off x="2789"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8" name="Line 166"/>
              <p:cNvSpPr>
                <a:spLocks noChangeShapeType="1"/>
              </p:cNvSpPr>
              <p:nvPr/>
            </p:nvSpPr>
            <p:spPr bwMode="auto">
              <a:xfrm>
                <a:off x="2837"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59" name="Line 167"/>
              <p:cNvSpPr>
                <a:spLocks noChangeShapeType="1"/>
              </p:cNvSpPr>
              <p:nvPr/>
            </p:nvSpPr>
            <p:spPr bwMode="auto">
              <a:xfrm>
                <a:off x="2885"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0" name="Line 168"/>
              <p:cNvSpPr>
                <a:spLocks noChangeShapeType="1"/>
              </p:cNvSpPr>
              <p:nvPr/>
            </p:nvSpPr>
            <p:spPr bwMode="auto">
              <a:xfrm>
                <a:off x="2933"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1" name="Line 169"/>
              <p:cNvSpPr>
                <a:spLocks noChangeShapeType="1"/>
              </p:cNvSpPr>
              <p:nvPr/>
            </p:nvSpPr>
            <p:spPr bwMode="auto">
              <a:xfrm>
                <a:off x="2980"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2" name="Line 170"/>
              <p:cNvSpPr>
                <a:spLocks noChangeShapeType="1"/>
              </p:cNvSpPr>
              <p:nvPr/>
            </p:nvSpPr>
            <p:spPr bwMode="auto">
              <a:xfrm>
                <a:off x="3028"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3" name="Line 171"/>
              <p:cNvSpPr>
                <a:spLocks noChangeShapeType="1"/>
              </p:cNvSpPr>
              <p:nvPr/>
            </p:nvSpPr>
            <p:spPr bwMode="auto">
              <a:xfrm>
                <a:off x="3076"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4" name="Line 172"/>
              <p:cNvSpPr>
                <a:spLocks noChangeShapeType="1"/>
              </p:cNvSpPr>
              <p:nvPr/>
            </p:nvSpPr>
            <p:spPr bwMode="auto">
              <a:xfrm>
                <a:off x="3124"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5" name="Line 173"/>
              <p:cNvSpPr>
                <a:spLocks noChangeShapeType="1"/>
              </p:cNvSpPr>
              <p:nvPr/>
            </p:nvSpPr>
            <p:spPr bwMode="auto">
              <a:xfrm>
                <a:off x="3171"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6" name="Line 174"/>
              <p:cNvSpPr>
                <a:spLocks noChangeShapeType="1"/>
              </p:cNvSpPr>
              <p:nvPr/>
            </p:nvSpPr>
            <p:spPr bwMode="auto">
              <a:xfrm>
                <a:off x="3219"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7" name="Line 175"/>
              <p:cNvSpPr>
                <a:spLocks noChangeShapeType="1"/>
              </p:cNvSpPr>
              <p:nvPr/>
            </p:nvSpPr>
            <p:spPr bwMode="auto">
              <a:xfrm>
                <a:off x="3267"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8" name="Line 176"/>
              <p:cNvSpPr>
                <a:spLocks noChangeShapeType="1"/>
              </p:cNvSpPr>
              <p:nvPr/>
            </p:nvSpPr>
            <p:spPr bwMode="auto">
              <a:xfrm>
                <a:off x="3315"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69" name="Line 177"/>
              <p:cNvSpPr>
                <a:spLocks noChangeShapeType="1"/>
              </p:cNvSpPr>
              <p:nvPr/>
            </p:nvSpPr>
            <p:spPr bwMode="auto">
              <a:xfrm>
                <a:off x="3362"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0" name="Line 178"/>
              <p:cNvSpPr>
                <a:spLocks noChangeShapeType="1"/>
              </p:cNvSpPr>
              <p:nvPr/>
            </p:nvSpPr>
            <p:spPr bwMode="auto">
              <a:xfrm>
                <a:off x="3410"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1" name="Line 179"/>
              <p:cNvSpPr>
                <a:spLocks noChangeShapeType="1"/>
              </p:cNvSpPr>
              <p:nvPr/>
            </p:nvSpPr>
            <p:spPr bwMode="auto">
              <a:xfrm>
                <a:off x="3458"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2" name="Line 180"/>
              <p:cNvSpPr>
                <a:spLocks noChangeShapeType="1"/>
              </p:cNvSpPr>
              <p:nvPr/>
            </p:nvSpPr>
            <p:spPr bwMode="auto">
              <a:xfrm>
                <a:off x="3506"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3" name="Line 181"/>
              <p:cNvSpPr>
                <a:spLocks noChangeShapeType="1"/>
              </p:cNvSpPr>
              <p:nvPr/>
            </p:nvSpPr>
            <p:spPr bwMode="auto">
              <a:xfrm>
                <a:off x="3553"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4" name="Line 182"/>
              <p:cNvSpPr>
                <a:spLocks noChangeShapeType="1"/>
              </p:cNvSpPr>
              <p:nvPr/>
            </p:nvSpPr>
            <p:spPr bwMode="auto">
              <a:xfrm>
                <a:off x="3601"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5" name="Line 183"/>
              <p:cNvSpPr>
                <a:spLocks noChangeShapeType="1"/>
              </p:cNvSpPr>
              <p:nvPr/>
            </p:nvSpPr>
            <p:spPr bwMode="auto">
              <a:xfrm>
                <a:off x="3649"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6" name="Line 184"/>
              <p:cNvSpPr>
                <a:spLocks noChangeShapeType="1"/>
              </p:cNvSpPr>
              <p:nvPr/>
            </p:nvSpPr>
            <p:spPr bwMode="auto">
              <a:xfrm>
                <a:off x="3697"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7" name="Line 185"/>
              <p:cNvSpPr>
                <a:spLocks noChangeShapeType="1"/>
              </p:cNvSpPr>
              <p:nvPr/>
            </p:nvSpPr>
            <p:spPr bwMode="auto">
              <a:xfrm>
                <a:off x="3745" y="1570"/>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8" name="Line 186"/>
              <p:cNvSpPr>
                <a:spLocks noChangeShapeType="1"/>
              </p:cNvSpPr>
              <p:nvPr/>
            </p:nvSpPr>
            <p:spPr bwMode="auto">
              <a:xfrm>
                <a:off x="3792"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9" name="Line 187"/>
              <p:cNvSpPr>
                <a:spLocks noChangeShapeType="1"/>
              </p:cNvSpPr>
              <p:nvPr/>
            </p:nvSpPr>
            <p:spPr bwMode="auto">
              <a:xfrm>
                <a:off x="3840"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0" name="Line 188"/>
              <p:cNvSpPr>
                <a:spLocks noChangeShapeType="1"/>
              </p:cNvSpPr>
              <p:nvPr/>
            </p:nvSpPr>
            <p:spPr bwMode="auto">
              <a:xfrm>
                <a:off x="3888" y="1570"/>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1" name="Line 189"/>
              <p:cNvSpPr>
                <a:spLocks noChangeShapeType="1"/>
              </p:cNvSpPr>
              <p:nvPr/>
            </p:nvSpPr>
            <p:spPr bwMode="auto">
              <a:xfrm>
                <a:off x="3936" y="1570"/>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2" name="Line 190"/>
              <p:cNvSpPr>
                <a:spLocks noChangeShapeType="1"/>
              </p:cNvSpPr>
              <p:nvPr/>
            </p:nvSpPr>
            <p:spPr bwMode="auto">
              <a:xfrm>
                <a:off x="1787" y="1181"/>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3" name="Line 191"/>
              <p:cNvSpPr>
                <a:spLocks noChangeShapeType="1"/>
              </p:cNvSpPr>
              <p:nvPr/>
            </p:nvSpPr>
            <p:spPr bwMode="auto">
              <a:xfrm>
                <a:off x="1834"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4" name="Line 192"/>
              <p:cNvSpPr>
                <a:spLocks noChangeShapeType="1"/>
              </p:cNvSpPr>
              <p:nvPr/>
            </p:nvSpPr>
            <p:spPr bwMode="auto">
              <a:xfrm>
                <a:off x="1882"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5" name="Line 193"/>
              <p:cNvSpPr>
                <a:spLocks noChangeShapeType="1"/>
              </p:cNvSpPr>
              <p:nvPr/>
            </p:nvSpPr>
            <p:spPr bwMode="auto">
              <a:xfrm>
                <a:off x="1930"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6" name="Line 194"/>
              <p:cNvSpPr>
                <a:spLocks noChangeShapeType="1"/>
              </p:cNvSpPr>
              <p:nvPr/>
            </p:nvSpPr>
            <p:spPr bwMode="auto">
              <a:xfrm>
                <a:off x="1978" y="1181"/>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7" name="Line 195"/>
              <p:cNvSpPr>
                <a:spLocks noChangeShapeType="1"/>
              </p:cNvSpPr>
              <p:nvPr/>
            </p:nvSpPr>
            <p:spPr bwMode="auto">
              <a:xfrm>
                <a:off x="2025"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8" name="Line 196"/>
              <p:cNvSpPr>
                <a:spLocks noChangeShapeType="1"/>
              </p:cNvSpPr>
              <p:nvPr/>
            </p:nvSpPr>
            <p:spPr bwMode="auto">
              <a:xfrm>
                <a:off x="2073"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89" name="Line 197"/>
              <p:cNvSpPr>
                <a:spLocks noChangeShapeType="1"/>
              </p:cNvSpPr>
              <p:nvPr/>
            </p:nvSpPr>
            <p:spPr bwMode="auto">
              <a:xfrm>
                <a:off x="2121"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90" name="Line 198"/>
              <p:cNvSpPr>
                <a:spLocks noChangeShapeType="1"/>
              </p:cNvSpPr>
              <p:nvPr/>
            </p:nvSpPr>
            <p:spPr bwMode="auto">
              <a:xfrm>
                <a:off x="2169"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91" name="Line 199"/>
              <p:cNvSpPr>
                <a:spLocks noChangeShapeType="1"/>
              </p:cNvSpPr>
              <p:nvPr/>
            </p:nvSpPr>
            <p:spPr bwMode="auto">
              <a:xfrm>
                <a:off x="2216"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92" name="Line 200"/>
              <p:cNvSpPr>
                <a:spLocks noChangeShapeType="1"/>
              </p:cNvSpPr>
              <p:nvPr/>
            </p:nvSpPr>
            <p:spPr bwMode="auto">
              <a:xfrm>
                <a:off x="2264"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93" name="Line 201"/>
              <p:cNvSpPr>
                <a:spLocks noChangeShapeType="1"/>
              </p:cNvSpPr>
              <p:nvPr/>
            </p:nvSpPr>
            <p:spPr bwMode="auto">
              <a:xfrm>
                <a:off x="2312"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94" name="Line 202"/>
              <p:cNvSpPr>
                <a:spLocks noChangeShapeType="1"/>
              </p:cNvSpPr>
              <p:nvPr/>
            </p:nvSpPr>
            <p:spPr bwMode="auto">
              <a:xfrm>
                <a:off x="2360"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95" name="Line 203"/>
              <p:cNvSpPr>
                <a:spLocks noChangeShapeType="1"/>
              </p:cNvSpPr>
              <p:nvPr/>
            </p:nvSpPr>
            <p:spPr bwMode="auto">
              <a:xfrm>
                <a:off x="2407"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96" name="Line 204"/>
              <p:cNvSpPr>
                <a:spLocks noChangeShapeType="1"/>
              </p:cNvSpPr>
              <p:nvPr/>
            </p:nvSpPr>
            <p:spPr bwMode="auto">
              <a:xfrm>
                <a:off x="2455"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97" name="Line 205"/>
              <p:cNvSpPr>
                <a:spLocks noChangeShapeType="1"/>
              </p:cNvSpPr>
              <p:nvPr/>
            </p:nvSpPr>
            <p:spPr bwMode="auto">
              <a:xfrm>
                <a:off x="2503" y="118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8381" name="Line 206"/>
            <p:cNvSpPr>
              <a:spLocks noChangeShapeType="1"/>
            </p:cNvSpPr>
            <p:nvPr/>
          </p:nvSpPr>
          <p:spPr bwMode="auto">
            <a:xfrm>
              <a:off x="2359"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2" name="Line 207"/>
            <p:cNvSpPr>
              <a:spLocks noChangeShapeType="1"/>
            </p:cNvSpPr>
            <p:nvPr/>
          </p:nvSpPr>
          <p:spPr bwMode="auto">
            <a:xfrm>
              <a:off x="2406"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3" name="Line 208"/>
            <p:cNvSpPr>
              <a:spLocks noChangeShapeType="1"/>
            </p:cNvSpPr>
            <p:nvPr/>
          </p:nvSpPr>
          <p:spPr bwMode="auto">
            <a:xfrm>
              <a:off x="2454"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4" name="Line 209"/>
            <p:cNvSpPr>
              <a:spLocks noChangeShapeType="1"/>
            </p:cNvSpPr>
            <p:nvPr/>
          </p:nvSpPr>
          <p:spPr bwMode="auto">
            <a:xfrm>
              <a:off x="2502"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5" name="Line 210"/>
            <p:cNvSpPr>
              <a:spLocks noChangeShapeType="1"/>
            </p:cNvSpPr>
            <p:nvPr/>
          </p:nvSpPr>
          <p:spPr bwMode="auto">
            <a:xfrm>
              <a:off x="2550"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6" name="Line 211"/>
            <p:cNvSpPr>
              <a:spLocks noChangeShapeType="1"/>
            </p:cNvSpPr>
            <p:nvPr/>
          </p:nvSpPr>
          <p:spPr bwMode="auto">
            <a:xfrm>
              <a:off x="2597"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7" name="Line 212"/>
            <p:cNvSpPr>
              <a:spLocks noChangeShapeType="1"/>
            </p:cNvSpPr>
            <p:nvPr/>
          </p:nvSpPr>
          <p:spPr bwMode="auto">
            <a:xfrm>
              <a:off x="2645"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8" name="Line 213"/>
            <p:cNvSpPr>
              <a:spLocks noChangeShapeType="1"/>
            </p:cNvSpPr>
            <p:nvPr/>
          </p:nvSpPr>
          <p:spPr bwMode="auto">
            <a:xfrm>
              <a:off x="2693"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9" name="Line 214"/>
            <p:cNvSpPr>
              <a:spLocks noChangeShapeType="1"/>
            </p:cNvSpPr>
            <p:nvPr/>
          </p:nvSpPr>
          <p:spPr bwMode="auto">
            <a:xfrm>
              <a:off x="2741"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0" name="Line 215"/>
            <p:cNvSpPr>
              <a:spLocks noChangeShapeType="1"/>
            </p:cNvSpPr>
            <p:nvPr/>
          </p:nvSpPr>
          <p:spPr bwMode="auto">
            <a:xfrm>
              <a:off x="2788"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1" name="Line 216"/>
            <p:cNvSpPr>
              <a:spLocks noChangeShapeType="1"/>
            </p:cNvSpPr>
            <p:nvPr/>
          </p:nvSpPr>
          <p:spPr bwMode="auto">
            <a:xfrm>
              <a:off x="2836"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2" name="Line 217"/>
            <p:cNvSpPr>
              <a:spLocks noChangeShapeType="1"/>
            </p:cNvSpPr>
            <p:nvPr/>
          </p:nvSpPr>
          <p:spPr bwMode="auto">
            <a:xfrm>
              <a:off x="2884"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3" name="Line 218"/>
            <p:cNvSpPr>
              <a:spLocks noChangeShapeType="1"/>
            </p:cNvSpPr>
            <p:nvPr/>
          </p:nvSpPr>
          <p:spPr bwMode="auto">
            <a:xfrm>
              <a:off x="2932"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4" name="Line 219"/>
            <p:cNvSpPr>
              <a:spLocks noChangeShapeType="1"/>
            </p:cNvSpPr>
            <p:nvPr/>
          </p:nvSpPr>
          <p:spPr bwMode="auto">
            <a:xfrm>
              <a:off x="2979"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5" name="Line 220"/>
            <p:cNvSpPr>
              <a:spLocks noChangeShapeType="1"/>
            </p:cNvSpPr>
            <p:nvPr/>
          </p:nvSpPr>
          <p:spPr bwMode="auto">
            <a:xfrm>
              <a:off x="3027"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6" name="Line 221"/>
            <p:cNvSpPr>
              <a:spLocks noChangeShapeType="1"/>
            </p:cNvSpPr>
            <p:nvPr/>
          </p:nvSpPr>
          <p:spPr bwMode="auto">
            <a:xfrm>
              <a:off x="3075"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7" name="Line 222"/>
            <p:cNvSpPr>
              <a:spLocks noChangeShapeType="1"/>
            </p:cNvSpPr>
            <p:nvPr/>
          </p:nvSpPr>
          <p:spPr bwMode="auto">
            <a:xfrm>
              <a:off x="3123"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8" name="Line 223"/>
            <p:cNvSpPr>
              <a:spLocks noChangeShapeType="1"/>
            </p:cNvSpPr>
            <p:nvPr/>
          </p:nvSpPr>
          <p:spPr bwMode="auto">
            <a:xfrm>
              <a:off x="3170"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9" name="Line 224"/>
            <p:cNvSpPr>
              <a:spLocks noChangeShapeType="1"/>
            </p:cNvSpPr>
            <p:nvPr/>
          </p:nvSpPr>
          <p:spPr bwMode="auto">
            <a:xfrm>
              <a:off x="3218"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0" name="Line 225"/>
            <p:cNvSpPr>
              <a:spLocks noChangeShapeType="1"/>
            </p:cNvSpPr>
            <p:nvPr/>
          </p:nvSpPr>
          <p:spPr bwMode="auto">
            <a:xfrm>
              <a:off x="3266"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1" name="Line 226"/>
            <p:cNvSpPr>
              <a:spLocks noChangeShapeType="1"/>
            </p:cNvSpPr>
            <p:nvPr/>
          </p:nvSpPr>
          <p:spPr bwMode="auto">
            <a:xfrm>
              <a:off x="3314"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2" name="Line 227"/>
            <p:cNvSpPr>
              <a:spLocks noChangeShapeType="1"/>
            </p:cNvSpPr>
            <p:nvPr/>
          </p:nvSpPr>
          <p:spPr bwMode="auto">
            <a:xfrm>
              <a:off x="3361"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3" name="Line 228"/>
            <p:cNvSpPr>
              <a:spLocks noChangeShapeType="1"/>
            </p:cNvSpPr>
            <p:nvPr/>
          </p:nvSpPr>
          <p:spPr bwMode="auto">
            <a:xfrm>
              <a:off x="3409"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4" name="Line 229"/>
            <p:cNvSpPr>
              <a:spLocks noChangeShapeType="1"/>
            </p:cNvSpPr>
            <p:nvPr/>
          </p:nvSpPr>
          <p:spPr bwMode="auto">
            <a:xfrm>
              <a:off x="3457"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5" name="Line 230"/>
            <p:cNvSpPr>
              <a:spLocks noChangeShapeType="1"/>
            </p:cNvSpPr>
            <p:nvPr/>
          </p:nvSpPr>
          <p:spPr bwMode="auto">
            <a:xfrm>
              <a:off x="3505"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6" name="Line 231"/>
            <p:cNvSpPr>
              <a:spLocks noChangeShapeType="1"/>
            </p:cNvSpPr>
            <p:nvPr/>
          </p:nvSpPr>
          <p:spPr bwMode="auto">
            <a:xfrm>
              <a:off x="3553" y="1613"/>
              <a:ext cx="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7" name="Line 232"/>
            <p:cNvSpPr>
              <a:spLocks noChangeShapeType="1"/>
            </p:cNvSpPr>
            <p:nvPr/>
          </p:nvSpPr>
          <p:spPr bwMode="auto">
            <a:xfrm>
              <a:off x="3600"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8" name="Line 233"/>
            <p:cNvSpPr>
              <a:spLocks noChangeShapeType="1"/>
            </p:cNvSpPr>
            <p:nvPr/>
          </p:nvSpPr>
          <p:spPr bwMode="auto">
            <a:xfrm>
              <a:off x="3648"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9" name="Line 234"/>
            <p:cNvSpPr>
              <a:spLocks noChangeShapeType="1"/>
            </p:cNvSpPr>
            <p:nvPr/>
          </p:nvSpPr>
          <p:spPr bwMode="auto">
            <a:xfrm>
              <a:off x="3696" y="161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0" name="Line 235"/>
            <p:cNvSpPr>
              <a:spLocks noChangeShapeType="1"/>
            </p:cNvSpPr>
            <p:nvPr/>
          </p:nvSpPr>
          <p:spPr bwMode="auto">
            <a:xfrm>
              <a:off x="3744" y="1613"/>
              <a:ext cx="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1" name="Line 236"/>
            <p:cNvSpPr>
              <a:spLocks noChangeShapeType="1"/>
            </p:cNvSpPr>
            <p:nvPr/>
          </p:nvSpPr>
          <p:spPr bwMode="auto">
            <a:xfrm flipV="1">
              <a:off x="1595" y="1613"/>
              <a:ext cx="1" cy="19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2" name="Line 237"/>
            <p:cNvSpPr>
              <a:spLocks noChangeShapeType="1"/>
            </p:cNvSpPr>
            <p:nvPr/>
          </p:nvSpPr>
          <p:spPr bwMode="auto">
            <a:xfrm>
              <a:off x="1571" y="3559"/>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3" name="Line 238"/>
            <p:cNvSpPr>
              <a:spLocks noChangeShapeType="1"/>
            </p:cNvSpPr>
            <p:nvPr/>
          </p:nvSpPr>
          <p:spPr bwMode="auto">
            <a:xfrm>
              <a:off x="1571" y="3169"/>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4" name="Line 239"/>
            <p:cNvSpPr>
              <a:spLocks noChangeShapeType="1"/>
            </p:cNvSpPr>
            <p:nvPr/>
          </p:nvSpPr>
          <p:spPr bwMode="auto">
            <a:xfrm>
              <a:off x="1571" y="2780"/>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5" name="Line 240"/>
            <p:cNvSpPr>
              <a:spLocks noChangeShapeType="1"/>
            </p:cNvSpPr>
            <p:nvPr/>
          </p:nvSpPr>
          <p:spPr bwMode="auto">
            <a:xfrm>
              <a:off x="1571" y="2391"/>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6" name="Line 241"/>
            <p:cNvSpPr>
              <a:spLocks noChangeShapeType="1"/>
            </p:cNvSpPr>
            <p:nvPr/>
          </p:nvSpPr>
          <p:spPr bwMode="auto">
            <a:xfrm>
              <a:off x="1571" y="2002"/>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7" name="Line 242"/>
            <p:cNvSpPr>
              <a:spLocks noChangeShapeType="1"/>
            </p:cNvSpPr>
            <p:nvPr/>
          </p:nvSpPr>
          <p:spPr bwMode="auto">
            <a:xfrm>
              <a:off x="1571" y="1613"/>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8" name="Line 243"/>
            <p:cNvSpPr>
              <a:spLocks noChangeShapeType="1"/>
            </p:cNvSpPr>
            <p:nvPr/>
          </p:nvSpPr>
          <p:spPr bwMode="auto">
            <a:xfrm>
              <a:off x="1595" y="3559"/>
              <a:ext cx="215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9" name="Line 244"/>
            <p:cNvSpPr>
              <a:spLocks noChangeShapeType="1"/>
            </p:cNvSpPr>
            <p:nvPr/>
          </p:nvSpPr>
          <p:spPr bwMode="auto">
            <a:xfrm flipV="1">
              <a:off x="1595" y="353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0" name="Line 245"/>
            <p:cNvSpPr>
              <a:spLocks noChangeShapeType="1"/>
            </p:cNvSpPr>
            <p:nvPr/>
          </p:nvSpPr>
          <p:spPr bwMode="auto">
            <a:xfrm flipV="1">
              <a:off x="2136" y="353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1" name="Line 246"/>
            <p:cNvSpPr>
              <a:spLocks noChangeShapeType="1"/>
            </p:cNvSpPr>
            <p:nvPr/>
          </p:nvSpPr>
          <p:spPr bwMode="auto">
            <a:xfrm flipV="1">
              <a:off x="2677" y="353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2" name="Line 247"/>
            <p:cNvSpPr>
              <a:spLocks noChangeShapeType="1"/>
            </p:cNvSpPr>
            <p:nvPr/>
          </p:nvSpPr>
          <p:spPr bwMode="auto">
            <a:xfrm flipV="1">
              <a:off x="3210" y="353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3" name="Line 248"/>
            <p:cNvSpPr>
              <a:spLocks noChangeShapeType="1"/>
            </p:cNvSpPr>
            <p:nvPr/>
          </p:nvSpPr>
          <p:spPr bwMode="auto">
            <a:xfrm flipV="1">
              <a:off x="3751" y="353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4" name="Line 249"/>
            <p:cNvSpPr>
              <a:spLocks noChangeShapeType="1"/>
            </p:cNvSpPr>
            <p:nvPr/>
          </p:nvSpPr>
          <p:spPr bwMode="auto">
            <a:xfrm>
              <a:off x="1595" y="2383"/>
              <a:ext cx="541" cy="1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5" name="Line 250"/>
            <p:cNvSpPr>
              <a:spLocks noChangeShapeType="1"/>
            </p:cNvSpPr>
            <p:nvPr/>
          </p:nvSpPr>
          <p:spPr bwMode="auto">
            <a:xfrm flipV="1">
              <a:off x="2136" y="2487"/>
              <a:ext cx="54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6" name="Line 251"/>
            <p:cNvSpPr>
              <a:spLocks noChangeShapeType="1"/>
            </p:cNvSpPr>
            <p:nvPr/>
          </p:nvSpPr>
          <p:spPr bwMode="auto">
            <a:xfrm flipV="1">
              <a:off x="2677" y="2264"/>
              <a:ext cx="533" cy="2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7" name="Line 252"/>
            <p:cNvSpPr>
              <a:spLocks noChangeShapeType="1"/>
            </p:cNvSpPr>
            <p:nvPr/>
          </p:nvSpPr>
          <p:spPr bwMode="auto">
            <a:xfrm flipV="1">
              <a:off x="3210" y="1844"/>
              <a:ext cx="541" cy="4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8" name="Line 253"/>
            <p:cNvSpPr>
              <a:spLocks noChangeShapeType="1"/>
            </p:cNvSpPr>
            <p:nvPr/>
          </p:nvSpPr>
          <p:spPr bwMode="auto">
            <a:xfrm>
              <a:off x="1595" y="2892"/>
              <a:ext cx="54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29" name="Line 254"/>
            <p:cNvSpPr>
              <a:spLocks noChangeShapeType="1"/>
            </p:cNvSpPr>
            <p:nvPr/>
          </p:nvSpPr>
          <p:spPr bwMode="auto">
            <a:xfrm>
              <a:off x="2136" y="2995"/>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0" name="Line 255"/>
            <p:cNvSpPr>
              <a:spLocks noChangeShapeType="1"/>
            </p:cNvSpPr>
            <p:nvPr/>
          </p:nvSpPr>
          <p:spPr bwMode="auto">
            <a:xfrm flipV="1">
              <a:off x="2677" y="2955"/>
              <a:ext cx="533" cy="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1" name="Line 256"/>
            <p:cNvSpPr>
              <a:spLocks noChangeShapeType="1"/>
            </p:cNvSpPr>
            <p:nvPr/>
          </p:nvSpPr>
          <p:spPr bwMode="auto">
            <a:xfrm flipV="1">
              <a:off x="3210" y="2820"/>
              <a:ext cx="541" cy="1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2" name="Line 257"/>
            <p:cNvSpPr>
              <a:spLocks noChangeShapeType="1"/>
            </p:cNvSpPr>
            <p:nvPr/>
          </p:nvSpPr>
          <p:spPr bwMode="auto">
            <a:xfrm>
              <a:off x="1595" y="3249"/>
              <a:ext cx="541" cy="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3" name="Line 258"/>
            <p:cNvSpPr>
              <a:spLocks noChangeShapeType="1"/>
            </p:cNvSpPr>
            <p:nvPr/>
          </p:nvSpPr>
          <p:spPr bwMode="auto">
            <a:xfrm>
              <a:off x="2136" y="3336"/>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4" name="Line 259"/>
            <p:cNvSpPr>
              <a:spLocks noChangeShapeType="1"/>
            </p:cNvSpPr>
            <p:nvPr/>
          </p:nvSpPr>
          <p:spPr bwMode="auto">
            <a:xfrm flipV="1">
              <a:off x="2677" y="3344"/>
              <a:ext cx="533"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5" name="Line 260"/>
            <p:cNvSpPr>
              <a:spLocks noChangeShapeType="1"/>
            </p:cNvSpPr>
            <p:nvPr/>
          </p:nvSpPr>
          <p:spPr bwMode="auto">
            <a:xfrm flipV="1">
              <a:off x="3210" y="3304"/>
              <a:ext cx="541"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6" name="Line 261"/>
            <p:cNvSpPr>
              <a:spLocks noChangeShapeType="1"/>
            </p:cNvSpPr>
            <p:nvPr/>
          </p:nvSpPr>
          <p:spPr bwMode="auto">
            <a:xfrm>
              <a:off x="1595" y="3400"/>
              <a:ext cx="54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7" name="Line 262"/>
            <p:cNvSpPr>
              <a:spLocks noChangeShapeType="1"/>
            </p:cNvSpPr>
            <p:nvPr/>
          </p:nvSpPr>
          <p:spPr bwMode="auto">
            <a:xfrm>
              <a:off x="2136" y="3455"/>
              <a:ext cx="541" cy="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8" name="Line 263"/>
            <p:cNvSpPr>
              <a:spLocks noChangeShapeType="1"/>
            </p:cNvSpPr>
            <p:nvPr/>
          </p:nvSpPr>
          <p:spPr bwMode="auto">
            <a:xfrm>
              <a:off x="2677" y="3479"/>
              <a:ext cx="53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9" name="Line 264"/>
            <p:cNvSpPr>
              <a:spLocks noChangeShapeType="1"/>
            </p:cNvSpPr>
            <p:nvPr/>
          </p:nvSpPr>
          <p:spPr bwMode="auto">
            <a:xfrm flipV="1">
              <a:off x="3210" y="3471"/>
              <a:ext cx="541" cy="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40" name="Line 265"/>
            <p:cNvSpPr>
              <a:spLocks noChangeShapeType="1"/>
            </p:cNvSpPr>
            <p:nvPr/>
          </p:nvSpPr>
          <p:spPr bwMode="auto">
            <a:xfrm>
              <a:off x="1595" y="3471"/>
              <a:ext cx="54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41" name="Line 266"/>
            <p:cNvSpPr>
              <a:spLocks noChangeShapeType="1"/>
            </p:cNvSpPr>
            <p:nvPr/>
          </p:nvSpPr>
          <p:spPr bwMode="auto">
            <a:xfrm>
              <a:off x="2136" y="3503"/>
              <a:ext cx="541"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42" name="Line 267"/>
            <p:cNvSpPr>
              <a:spLocks noChangeShapeType="1"/>
            </p:cNvSpPr>
            <p:nvPr/>
          </p:nvSpPr>
          <p:spPr bwMode="auto">
            <a:xfrm>
              <a:off x="2677" y="3519"/>
              <a:ext cx="53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43" name="Line 268"/>
            <p:cNvSpPr>
              <a:spLocks noChangeShapeType="1"/>
            </p:cNvSpPr>
            <p:nvPr/>
          </p:nvSpPr>
          <p:spPr bwMode="auto">
            <a:xfrm>
              <a:off x="3210" y="3519"/>
              <a:ext cx="54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44" name="Rectangle 269"/>
            <p:cNvSpPr>
              <a:spLocks noChangeArrowheads="1"/>
            </p:cNvSpPr>
            <p:nvPr/>
          </p:nvSpPr>
          <p:spPr bwMode="auto">
            <a:xfrm>
              <a:off x="1575" y="2364"/>
              <a:ext cx="39" cy="39"/>
            </a:xfrm>
            <a:prstGeom prst="rect">
              <a:avLst/>
            </a:prstGeom>
            <a:solidFill>
              <a:srgbClr val="DD0806"/>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45" name="Rectangle 270"/>
            <p:cNvSpPr>
              <a:spLocks noChangeArrowheads="1"/>
            </p:cNvSpPr>
            <p:nvPr/>
          </p:nvSpPr>
          <p:spPr bwMode="auto">
            <a:xfrm>
              <a:off x="2116" y="2499"/>
              <a:ext cx="40" cy="39"/>
            </a:xfrm>
            <a:prstGeom prst="rect">
              <a:avLst/>
            </a:prstGeom>
            <a:solidFill>
              <a:srgbClr val="DD0806"/>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46" name="Rectangle 271"/>
            <p:cNvSpPr>
              <a:spLocks noChangeArrowheads="1"/>
            </p:cNvSpPr>
            <p:nvPr/>
          </p:nvSpPr>
          <p:spPr bwMode="auto">
            <a:xfrm>
              <a:off x="2657" y="2467"/>
              <a:ext cx="40" cy="40"/>
            </a:xfrm>
            <a:prstGeom prst="rect">
              <a:avLst/>
            </a:prstGeom>
            <a:solidFill>
              <a:srgbClr val="DD0806"/>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47" name="Rectangle 272"/>
            <p:cNvSpPr>
              <a:spLocks noChangeArrowheads="1"/>
            </p:cNvSpPr>
            <p:nvPr/>
          </p:nvSpPr>
          <p:spPr bwMode="auto">
            <a:xfrm>
              <a:off x="3190" y="2245"/>
              <a:ext cx="40" cy="39"/>
            </a:xfrm>
            <a:prstGeom prst="rect">
              <a:avLst/>
            </a:prstGeom>
            <a:solidFill>
              <a:srgbClr val="DD0806"/>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48" name="Rectangle 273"/>
            <p:cNvSpPr>
              <a:spLocks noChangeArrowheads="1"/>
            </p:cNvSpPr>
            <p:nvPr/>
          </p:nvSpPr>
          <p:spPr bwMode="auto">
            <a:xfrm>
              <a:off x="3732" y="1824"/>
              <a:ext cx="39" cy="39"/>
            </a:xfrm>
            <a:prstGeom prst="rect">
              <a:avLst/>
            </a:prstGeom>
            <a:solidFill>
              <a:srgbClr val="DD0806"/>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49" name="Rectangle 274"/>
            <p:cNvSpPr>
              <a:spLocks noChangeArrowheads="1"/>
            </p:cNvSpPr>
            <p:nvPr/>
          </p:nvSpPr>
          <p:spPr bwMode="auto">
            <a:xfrm>
              <a:off x="1575" y="2872"/>
              <a:ext cx="39" cy="39"/>
            </a:xfrm>
            <a:prstGeom prst="rect">
              <a:avLst/>
            </a:prstGeom>
            <a:solidFill>
              <a:srgbClr val="008011"/>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0" name="Rectangle 275"/>
            <p:cNvSpPr>
              <a:spLocks noChangeArrowheads="1"/>
            </p:cNvSpPr>
            <p:nvPr/>
          </p:nvSpPr>
          <p:spPr bwMode="auto">
            <a:xfrm>
              <a:off x="2116" y="2975"/>
              <a:ext cx="40" cy="40"/>
            </a:xfrm>
            <a:prstGeom prst="rect">
              <a:avLst/>
            </a:prstGeom>
            <a:solidFill>
              <a:srgbClr val="008011"/>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1" name="Rectangle 276"/>
            <p:cNvSpPr>
              <a:spLocks noChangeArrowheads="1"/>
            </p:cNvSpPr>
            <p:nvPr/>
          </p:nvSpPr>
          <p:spPr bwMode="auto">
            <a:xfrm>
              <a:off x="2657" y="2991"/>
              <a:ext cx="40" cy="40"/>
            </a:xfrm>
            <a:prstGeom prst="rect">
              <a:avLst/>
            </a:prstGeom>
            <a:solidFill>
              <a:srgbClr val="008011"/>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2" name="Rectangle 277"/>
            <p:cNvSpPr>
              <a:spLocks noChangeArrowheads="1"/>
            </p:cNvSpPr>
            <p:nvPr/>
          </p:nvSpPr>
          <p:spPr bwMode="auto">
            <a:xfrm>
              <a:off x="3190" y="2935"/>
              <a:ext cx="40" cy="40"/>
            </a:xfrm>
            <a:prstGeom prst="rect">
              <a:avLst/>
            </a:prstGeom>
            <a:solidFill>
              <a:srgbClr val="008011"/>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3" name="Rectangle 278"/>
            <p:cNvSpPr>
              <a:spLocks noChangeArrowheads="1"/>
            </p:cNvSpPr>
            <p:nvPr/>
          </p:nvSpPr>
          <p:spPr bwMode="auto">
            <a:xfrm>
              <a:off x="3732" y="2800"/>
              <a:ext cx="39" cy="40"/>
            </a:xfrm>
            <a:prstGeom prst="rect">
              <a:avLst/>
            </a:prstGeom>
            <a:solidFill>
              <a:srgbClr val="008011"/>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4" name="Rectangle 279"/>
            <p:cNvSpPr>
              <a:spLocks noChangeArrowheads="1"/>
            </p:cNvSpPr>
            <p:nvPr/>
          </p:nvSpPr>
          <p:spPr bwMode="auto">
            <a:xfrm>
              <a:off x="1575" y="3229"/>
              <a:ext cx="39" cy="40"/>
            </a:xfrm>
            <a:prstGeom prst="rect">
              <a:avLst/>
            </a:prstGeom>
            <a:solidFill>
              <a:srgbClr val="0000D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5" name="Rectangle 280"/>
            <p:cNvSpPr>
              <a:spLocks noChangeArrowheads="1"/>
            </p:cNvSpPr>
            <p:nvPr/>
          </p:nvSpPr>
          <p:spPr bwMode="auto">
            <a:xfrm>
              <a:off x="2116" y="3316"/>
              <a:ext cx="40" cy="40"/>
            </a:xfrm>
            <a:prstGeom prst="rect">
              <a:avLst/>
            </a:prstGeom>
            <a:solidFill>
              <a:srgbClr val="0000D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6" name="Rectangle 281"/>
            <p:cNvSpPr>
              <a:spLocks noChangeArrowheads="1"/>
            </p:cNvSpPr>
            <p:nvPr/>
          </p:nvSpPr>
          <p:spPr bwMode="auto">
            <a:xfrm>
              <a:off x="2657" y="3332"/>
              <a:ext cx="40" cy="40"/>
            </a:xfrm>
            <a:prstGeom prst="rect">
              <a:avLst/>
            </a:prstGeom>
            <a:solidFill>
              <a:srgbClr val="0000D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7" name="Rectangle 282"/>
            <p:cNvSpPr>
              <a:spLocks noChangeArrowheads="1"/>
            </p:cNvSpPr>
            <p:nvPr/>
          </p:nvSpPr>
          <p:spPr bwMode="auto">
            <a:xfrm>
              <a:off x="3190" y="3324"/>
              <a:ext cx="40" cy="40"/>
            </a:xfrm>
            <a:prstGeom prst="rect">
              <a:avLst/>
            </a:prstGeom>
            <a:solidFill>
              <a:srgbClr val="0000D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8" name="Rectangle 283"/>
            <p:cNvSpPr>
              <a:spLocks noChangeArrowheads="1"/>
            </p:cNvSpPr>
            <p:nvPr/>
          </p:nvSpPr>
          <p:spPr bwMode="auto">
            <a:xfrm>
              <a:off x="3732" y="3285"/>
              <a:ext cx="39" cy="39"/>
            </a:xfrm>
            <a:prstGeom prst="rect">
              <a:avLst/>
            </a:prstGeom>
            <a:solidFill>
              <a:srgbClr val="0000D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59" name="Rectangle 284"/>
            <p:cNvSpPr>
              <a:spLocks noChangeArrowheads="1"/>
            </p:cNvSpPr>
            <p:nvPr/>
          </p:nvSpPr>
          <p:spPr bwMode="auto">
            <a:xfrm>
              <a:off x="1575" y="3380"/>
              <a:ext cx="39" cy="40"/>
            </a:xfrm>
            <a:prstGeom prst="rect">
              <a:avLst/>
            </a:prstGeom>
            <a:solidFill>
              <a:srgbClr val="FCF305"/>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0" name="Rectangle 285"/>
            <p:cNvSpPr>
              <a:spLocks noChangeArrowheads="1"/>
            </p:cNvSpPr>
            <p:nvPr/>
          </p:nvSpPr>
          <p:spPr bwMode="auto">
            <a:xfrm>
              <a:off x="2116" y="3435"/>
              <a:ext cx="40" cy="40"/>
            </a:xfrm>
            <a:prstGeom prst="rect">
              <a:avLst/>
            </a:prstGeom>
            <a:solidFill>
              <a:srgbClr val="FCF305"/>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1" name="Rectangle 286"/>
            <p:cNvSpPr>
              <a:spLocks noChangeArrowheads="1"/>
            </p:cNvSpPr>
            <p:nvPr/>
          </p:nvSpPr>
          <p:spPr bwMode="auto">
            <a:xfrm>
              <a:off x="2657" y="3459"/>
              <a:ext cx="40" cy="40"/>
            </a:xfrm>
            <a:prstGeom prst="rect">
              <a:avLst/>
            </a:prstGeom>
            <a:solidFill>
              <a:srgbClr val="FCF305"/>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2" name="Rectangle 287"/>
            <p:cNvSpPr>
              <a:spLocks noChangeArrowheads="1"/>
            </p:cNvSpPr>
            <p:nvPr/>
          </p:nvSpPr>
          <p:spPr bwMode="auto">
            <a:xfrm>
              <a:off x="3190" y="3459"/>
              <a:ext cx="40" cy="40"/>
            </a:xfrm>
            <a:prstGeom prst="rect">
              <a:avLst/>
            </a:prstGeom>
            <a:solidFill>
              <a:srgbClr val="FCF305"/>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3" name="Rectangle 288"/>
            <p:cNvSpPr>
              <a:spLocks noChangeArrowheads="1"/>
            </p:cNvSpPr>
            <p:nvPr/>
          </p:nvSpPr>
          <p:spPr bwMode="auto">
            <a:xfrm>
              <a:off x="3732" y="3451"/>
              <a:ext cx="39" cy="40"/>
            </a:xfrm>
            <a:prstGeom prst="rect">
              <a:avLst/>
            </a:prstGeom>
            <a:solidFill>
              <a:srgbClr val="FCF305"/>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4" name="Rectangle 289"/>
            <p:cNvSpPr>
              <a:spLocks noChangeArrowheads="1"/>
            </p:cNvSpPr>
            <p:nvPr/>
          </p:nvSpPr>
          <p:spPr bwMode="auto">
            <a:xfrm>
              <a:off x="1575" y="3451"/>
              <a:ext cx="39" cy="40"/>
            </a:xfrm>
            <a:prstGeom prst="rect">
              <a:avLst/>
            </a:prstGeom>
            <a:solidFill>
              <a:srgbClr val="F2088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5" name="Rectangle 290"/>
            <p:cNvSpPr>
              <a:spLocks noChangeArrowheads="1"/>
            </p:cNvSpPr>
            <p:nvPr/>
          </p:nvSpPr>
          <p:spPr bwMode="auto">
            <a:xfrm>
              <a:off x="2116" y="3483"/>
              <a:ext cx="40" cy="40"/>
            </a:xfrm>
            <a:prstGeom prst="rect">
              <a:avLst/>
            </a:prstGeom>
            <a:solidFill>
              <a:srgbClr val="F2088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6" name="Rectangle 291"/>
            <p:cNvSpPr>
              <a:spLocks noChangeArrowheads="1"/>
            </p:cNvSpPr>
            <p:nvPr/>
          </p:nvSpPr>
          <p:spPr bwMode="auto">
            <a:xfrm>
              <a:off x="2657" y="3499"/>
              <a:ext cx="40" cy="40"/>
            </a:xfrm>
            <a:prstGeom prst="rect">
              <a:avLst/>
            </a:prstGeom>
            <a:solidFill>
              <a:srgbClr val="F2088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7" name="Rectangle 292"/>
            <p:cNvSpPr>
              <a:spLocks noChangeArrowheads="1"/>
            </p:cNvSpPr>
            <p:nvPr/>
          </p:nvSpPr>
          <p:spPr bwMode="auto">
            <a:xfrm>
              <a:off x="3190" y="3499"/>
              <a:ext cx="40" cy="40"/>
            </a:xfrm>
            <a:prstGeom prst="rect">
              <a:avLst/>
            </a:prstGeom>
            <a:solidFill>
              <a:srgbClr val="F2088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8" name="Rectangle 293"/>
            <p:cNvSpPr>
              <a:spLocks noChangeArrowheads="1"/>
            </p:cNvSpPr>
            <p:nvPr/>
          </p:nvSpPr>
          <p:spPr bwMode="auto">
            <a:xfrm>
              <a:off x="3732" y="3499"/>
              <a:ext cx="39" cy="40"/>
            </a:xfrm>
            <a:prstGeom prst="rect">
              <a:avLst/>
            </a:prstGeom>
            <a:solidFill>
              <a:srgbClr val="F2088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69" name="Rectangle 294"/>
            <p:cNvSpPr>
              <a:spLocks noChangeArrowheads="1"/>
            </p:cNvSpPr>
            <p:nvPr/>
          </p:nvSpPr>
          <p:spPr bwMode="auto">
            <a:xfrm>
              <a:off x="4008" y="3667"/>
              <a:ext cx="1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1600">
                  <a:solidFill>
                    <a:srgbClr val="000000"/>
                  </a:solidFill>
                  <a:latin typeface="Geneva" charset="0"/>
                </a:rPr>
                <a:t>Block Size (bytes)</a:t>
              </a:r>
              <a:r>
                <a:rPr lang="en-US" altLang="en-US">
                  <a:solidFill>
                    <a:srgbClr val="000000"/>
                  </a:solidFill>
                  <a:latin typeface="Geneva" charset="0"/>
                </a:rPr>
                <a:t>   </a:t>
              </a:r>
              <a:endParaRPr lang="en-US" altLang="en-US"/>
            </a:p>
          </p:txBody>
        </p:sp>
        <p:sp>
          <p:nvSpPr>
            <p:cNvPr id="58470" name="Rectangle 295"/>
            <p:cNvSpPr>
              <a:spLocks noChangeArrowheads="1"/>
            </p:cNvSpPr>
            <p:nvPr/>
          </p:nvSpPr>
          <p:spPr bwMode="auto">
            <a:xfrm rot="16200000">
              <a:off x="607" y="2471"/>
              <a:ext cx="72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altLang="en-US" sz="2000">
                  <a:solidFill>
                    <a:srgbClr val="000000"/>
                  </a:solidFill>
                </a:rPr>
                <a:t>Miss Rate </a:t>
              </a:r>
              <a:endParaRPr lang="en-US" altLang="en-US" sz="2000"/>
            </a:p>
          </p:txBody>
        </p:sp>
        <p:sp>
          <p:nvSpPr>
            <p:cNvPr id="58471" name="Rectangle 296"/>
            <p:cNvSpPr>
              <a:spLocks noChangeArrowheads="1"/>
            </p:cNvSpPr>
            <p:nvPr/>
          </p:nvSpPr>
          <p:spPr bwMode="auto">
            <a:xfrm>
              <a:off x="1280" y="3479"/>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0%</a:t>
              </a:r>
              <a:endParaRPr lang="en-US" altLang="en-US"/>
            </a:p>
          </p:txBody>
        </p:sp>
        <p:sp>
          <p:nvSpPr>
            <p:cNvPr id="58472" name="Rectangle 297"/>
            <p:cNvSpPr>
              <a:spLocks noChangeArrowheads="1"/>
            </p:cNvSpPr>
            <p:nvPr/>
          </p:nvSpPr>
          <p:spPr bwMode="auto">
            <a:xfrm>
              <a:off x="1280" y="3090"/>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5%</a:t>
              </a:r>
              <a:endParaRPr lang="en-US" altLang="en-US"/>
            </a:p>
          </p:txBody>
        </p:sp>
        <p:sp>
          <p:nvSpPr>
            <p:cNvPr id="58473" name="Rectangle 298"/>
            <p:cNvSpPr>
              <a:spLocks noChangeArrowheads="1"/>
            </p:cNvSpPr>
            <p:nvPr/>
          </p:nvSpPr>
          <p:spPr bwMode="auto">
            <a:xfrm>
              <a:off x="1200" y="2693"/>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10%</a:t>
              </a:r>
              <a:endParaRPr lang="en-US" altLang="en-US"/>
            </a:p>
          </p:txBody>
        </p:sp>
        <p:sp>
          <p:nvSpPr>
            <p:cNvPr id="58474" name="Rectangle 299"/>
            <p:cNvSpPr>
              <a:spLocks noChangeArrowheads="1"/>
            </p:cNvSpPr>
            <p:nvPr/>
          </p:nvSpPr>
          <p:spPr bwMode="auto">
            <a:xfrm>
              <a:off x="1200" y="2304"/>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15%</a:t>
              </a:r>
              <a:endParaRPr lang="en-US" altLang="en-US"/>
            </a:p>
          </p:txBody>
        </p:sp>
        <p:sp>
          <p:nvSpPr>
            <p:cNvPr id="58475" name="Rectangle 300"/>
            <p:cNvSpPr>
              <a:spLocks noChangeArrowheads="1"/>
            </p:cNvSpPr>
            <p:nvPr/>
          </p:nvSpPr>
          <p:spPr bwMode="auto">
            <a:xfrm>
              <a:off x="1200" y="1915"/>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20%</a:t>
              </a:r>
              <a:endParaRPr lang="en-US" altLang="en-US"/>
            </a:p>
          </p:txBody>
        </p:sp>
        <p:sp>
          <p:nvSpPr>
            <p:cNvPr id="58476" name="Rectangle 301"/>
            <p:cNvSpPr>
              <a:spLocks noChangeArrowheads="1"/>
            </p:cNvSpPr>
            <p:nvPr/>
          </p:nvSpPr>
          <p:spPr bwMode="auto">
            <a:xfrm>
              <a:off x="1200" y="1526"/>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25%</a:t>
              </a:r>
              <a:endParaRPr lang="en-US" altLang="en-US"/>
            </a:p>
          </p:txBody>
        </p:sp>
        <p:sp>
          <p:nvSpPr>
            <p:cNvPr id="58477" name="Rectangle 302"/>
            <p:cNvSpPr>
              <a:spLocks noChangeArrowheads="1"/>
            </p:cNvSpPr>
            <p:nvPr/>
          </p:nvSpPr>
          <p:spPr bwMode="auto">
            <a:xfrm rot="16200000">
              <a:off x="1549" y="3642"/>
              <a:ext cx="1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latin typeface="Geneva" charset="0"/>
                </a:rPr>
                <a:t>16</a:t>
              </a:r>
              <a:endParaRPr lang="en-US" altLang="en-US"/>
            </a:p>
          </p:txBody>
        </p:sp>
        <p:sp>
          <p:nvSpPr>
            <p:cNvPr id="58478" name="Rectangle 303"/>
            <p:cNvSpPr>
              <a:spLocks noChangeArrowheads="1"/>
            </p:cNvSpPr>
            <p:nvPr/>
          </p:nvSpPr>
          <p:spPr bwMode="auto">
            <a:xfrm rot="16200000">
              <a:off x="2091" y="3640"/>
              <a:ext cx="1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latin typeface="Geneva" charset="0"/>
                </a:rPr>
                <a:t>32</a:t>
              </a:r>
              <a:endParaRPr lang="en-US" altLang="en-US"/>
            </a:p>
          </p:txBody>
        </p:sp>
        <p:sp>
          <p:nvSpPr>
            <p:cNvPr id="58479" name="Rectangle 304"/>
            <p:cNvSpPr>
              <a:spLocks noChangeArrowheads="1"/>
            </p:cNvSpPr>
            <p:nvPr/>
          </p:nvSpPr>
          <p:spPr bwMode="auto">
            <a:xfrm rot="16200000">
              <a:off x="2624" y="3640"/>
              <a:ext cx="1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latin typeface="Geneva" charset="0"/>
                </a:rPr>
                <a:t>64</a:t>
              </a:r>
              <a:endParaRPr lang="en-US" altLang="en-US"/>
            </a:p>
          </p:txBody>
        </p:sp>
        <p:sp>
          <p:nvSpPr>
            <p:cNvPr id="58480" name="Rectangle 305"/>
            <p:cNvSpPr>
              <a:spLocks noChangeArrowheads="1"/>
            </p:cNvSpPr>
            <p:nvPr/>
          </p:nvSpPr>
          <p:spPr bwMode="auto">
            <a:xfrm rot="16200000">
              <a:off x="3097" y="3681"/>
              <a:ext cx="24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latin typeface="Geneva" charset="0"/>
                </a:rPr>
                <a:t>128</a:t>
              </a:r>
              <a:endParaRPr lang="en-US" altLang="en-US"/>
            </a:p>
          </p:txBody>
        </p:sp>
        <p:sp>
          <p:nvSpPr>
            <p:cNvPr id="58481" name="Rectangle 306"/>
            <p:cNvSpPr>
              <a:spLocks noChangeArrowheads="1"/>
            </p:cNvSpPr>
            <p:nvPr/>
          </p:nvSpPr>
          <p:spPr bwMode="auto">
            <a:xfrm rot="16200000">
              <a:off x="3637" y="3680"/>
              <a:ext cx="24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altLang="en-US">
                  <a:solidFill>
                    <a:srgbClr val="000000"/>
                  </a:solidFill>
                  <a:latin typeface="Geneva" charset="0"/>
                </a:rPr>
                <a:t>256</a:t>
              </a:r>
              <a:endParaRPr lang="en-US" altLang="en-US"/>
            </a:p>
          </p:txBody>
        </p:sp>
        <p:sp>
          <p:nvSpPr>
            <p:cNvPr id="58482" name="Rectangle 307"/>
            <p:cNvSpPr>
              <a:spLocks noChangeArrowheads="1"/>
            </p:cNvSpPr>
            <p:nvPr/>
          </p:nvSpPr>
          <p:spPr bwMode="auto">
            <a:xfrm>
              <a:off x="4042" y="1877"/>
              <a:ext cx="1011" cy="1675"/>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83" name="Line 308"/>
            <p:cNvSpPr>
              <a:spLocks noChangeShapeType="1"/>
            </p:cNvSpPr>
            <p:nvPr/>
          </p:nvSpPr>
          <p:spPr bwMode="auto">
            <a:xfrm>
              <a:off x="4118" y="2032"/>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84" name="Rectangle 309"/>
            <p:cNvSpPr>
              <a:spLocks noChangeArrowheads="1"/>
            </p:cNvSpPr>
            <p:nvPr/>
          </p:nvSpPr>
          <p:spPr bwMode="auto">
            <a:xfrm>
              <a:off x="4289" y="2012"/>
              <a:ext cx="40" cy="40"/>
            </a:xfrm>
            <a:prstGeom prst="rect">
              <a:avLst/>
            </a:prstGeom>
            <a:solidFill>
              <a:srgbClr val="DD0806"/>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85" name="Rectangle 310"/>
            <p:cNvSpPr>
              <a:spLocks noChangeArrowheads="1"/>
            </p:cNvSpPr>
            <p:nvPr/>
          </p:nvSpPr>
          <p:spPr bwMode="auto">
            <a:xfrm>
              <a:off x="4571" y="1976"/>
              <a:ext cx="1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1K</a:t>
              </a:r>
              <a:endParaRPr lang="en-US" altLang="en-US"/>
            </a:p>
          </p:txBody>
        </p:sp>
        <p:sp>
          <p:nvSpPr>
            <p:cNvPr id="58486" name="Line 311"/>
            <p:cNvSpPr>
              <a:spLocks noChangeShapeType="1"/>
            </p:cNvSpPr>
            <p:nvPr/>
          </p:nvSpPr>
          <p:spPr bwMode="auto">
            <a:xfrm>
              <a:off x="4118" y="2358"/>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87" name="Rectangle 312"/>
            <p:cNvSpPr>
              <a:spLocks noChangeArrowheads="1"/>
            </p:cNvSpPr>
            <p:nvPr/>
          </p:nvSpPr>
          <p:spPr bwMode="auto">
            <a:xfrm>
              <a:off x="4289" y="2338"/>
              <a:ext cx="40" cy="39"/>
            </a:xfrm>
            <a:prstGeom prst="rect">
              <a:avLst/>
            </a:prstGeom>
            <a:solidFill>
              <a:srgbClr val="008011"/>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88" name="Rectangle 313"/>
            <p:cNvSpPr>
              <a:spLocks noChangeArrowheads="1"/>
            </p:cNvSpPr>
            <p:nvPr/>
          </p:nvSpPr>
          <p:spPr bwMode="auto">
            <a:xfrm>
              <a:off x="4571" y="2302"/>
              <a:ext cx="1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4K</a:t>
              </a:r>
              <a:endParaRPr lang="en-US" altLang="en-US"/>
            </a:p>
          </p:txBody>
        </p:sp>
        <p:sp>
          <p:nvSpPr>
            <p:cNvPr id="58489" name="Line 314"/>
            <p:cNvSpPr>
              <a:spLocks noChangeShapeType="1"/>
            </p:cNvSpPr>
            <p:nvPr/>
          </p:nvSpPr>
          <p:spPr bwMode="auto">
            <a:xfrm>
              <a:off x="4118" y="2683"/>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90" name="Rectangle 315"/>
            <p:cNvSpPr>
              <a:spLocks noChangeArrowheads="1"/>
            </p:cNvSpPr>
            <p:nvPr/>
          </p:nvSpPr>
          <p:spPr bwMode="auto">
            <a:xfrm>
              <a:off x="4289" y="2663"/>
              <a:ext cx="40" cy="40"/>
            </a:xfrm>
            <a:prstGeom prst="rect">
              <a:avLst/>
            </a:prstGeom>
            <a:solidFill>
              <a:srgbClr val="0000D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91" name="Rectangle 316"/>
            <p:cNvSpPr>
              <a:spLocks noChangeArrowheads="1"/>
            </p:cNvSpPr>
            <p:nvPr/>
          </p:nvSpPr>
          <p:spPr bwMode="auto">
            <a:xfrm>
              <a:off x="4571" y="2628"/>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16K</a:t>
              </a:r>
              <a:endParaRPr lang="en-US" altLang="en-US"/>
            </a:p>
          </p:txBody>
        </p:sp>
        <p:sp>
          <p:nvSpPr>
            <p:cNvPr id="58492" name="Line 317"/>
            <p:cNvSpPr>
              <a:spLocks noChangeShapeType="1"/>
            </p:cNvSpPr>
            <p:nvPr/>
          </p:nvSpPr>
          <p:spPr bwMode="auto">
            <a:xfrm>
              <a:off x="4118" y="3009"/>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93" name="Rectangle 318"/>
            <p:cNvSpPr>
              <a:spLocks noChangeArrowheads="1"/>
            </p:cNvSpPr>
            <p:nvPr/>
          </p:nvSpPr>
          <p:spPr bwMode="auto">
            <a:xfrm>
              <a:off x="4289" y="2989"/>
              <a:ext cx="40" cy="39"/>
            </a:xfrm>
            <a:prstGeom prst="rect">
              <a:avLst/>
            </a:prstGeom>
            <a:solidFill>
              <a:srgbClr val="FCF305"/>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94" name="Rectangle 319"/>
            <p:cNvSpPr>
              <a:spLocks noChangeArrowheads="1"/>
            </p:cNvSpPr>
            <p:nvPr/>
          </p:nvSpPr>
          <p:spPr bwMode="auto">
            <a:xfrm>
              <a:off x="4571" y="2953"/>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64K</a:t>
              </a:r>
              <a:endParaRPr lang="en-US" altLang="en-US"/>
            </a:p>
          </p:txBody>
        </p:sp>
        <p:sp>
          <p:nvSpPr>
            <p:cNvPr id="58495" name="Line 320"/>
            <p:cNvSpPr>
              <a:spLocks noChangeShapeType="1"/>
            </p:cNvSpPr>
            <p:nvPr/>
          </p:nvSpPr>
          <p:spPr bwMode="auto">
            <a:xfrm>
              <a:off x="4118" y="3334"/>
              <a:ext cx="3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96" name="Rectangle 321"/>
            <p:cNvSpPr>
              <a:spLocks noChangeArrowheads="1"/>
            </p:cNvSpPr>
            <p:nvPr/>
          </p:nvSpPr>
          <p:spPr bwMode="auto">
            <a:xfrm>
              <a:off x="4289" y="3314"/>
              <a:ext cx="40" cy="40"/>
            </a:xfrm>
            <a:prstGeom prst="rect">
              <a:avLst/>
            </a:prstGeom>
            <a:solidFill>
              <a:srgbClr val="F20884"/>
            </a:solidFill>
            <a:ln w="12700">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497" name="Rectangle 322"/>
            <p:cNvSpPr>
              <a:spLocks noChangeArrowheads="1"/>
            </p:cNvSpPr>
            <p:nvPr/>
          </p:nvSpPr>
          <p:spPr bwMode="auto">
            <a:xfrm>
              <a:off x="4571" y="3279"/>
              <a:ext cx="3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a:solidFill>
                    <a:srgbClr val="000000"/>
                  </a:solidFill>
                  <a:latin typeface="Geneva" charset="0"/>
                </a:rPr>
                <a:t>256K</a:t>
              </a:r>
              <a:endParaRPr lang="en-US" altLang="en-US"/>
            </a:p>
          </p:txBody>
        </p:sp>
      </p:grpSp>
      <p:grpSp>
        <p:nvGrpSpPr>
          <p:cNvPr id="1038666" name="Group 330"/>
          <p:cNvGrpSpPr>
            <a:grpSpLocks/>
          </p:cNvGrpSpPr>
          <p:nvPr/>
        </p:nvGrpSpPr>
        <p:grpSpPr bwMode="auto">
          <a:xfrm>
            <a:off x="3434425" y="2363788"/>
            <a:ext cx="3296840" cy="1223962"/>
            <a:chOff x="2437" y="1488"/>
            <a:chExt cx="1917" cy="771"/>
          </a:xfrm>
        </p:grpSpPr>
        <p:sp>
          <p:nvSpPr>
            <p:cNvPr id="58378" name="Oval 324"/>
            <p:cNvSpPr>
              <a:spLocks noChangeArrowheads="1"/>
            </p:cNvSpPr>
            <p:nvPr/>
          </p:nvSpPr>
          <p:spPr bwMode="auto">
            <a:xfrm rot="-2170965">
              <a:off x="2741" y="1827"/>
              <a:ext cx="908" cy="43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379" name="Text Box 325"/>
            <p:cNvSpPr txBox="1">
              <a:spLocks noChangeArrowheads="1"/>
            </p:cNvSpPr>
            <p:nvPr/>
          </p:nvSpPr>
          <p:spPr bwMode="auto">
            <a:xfrm>
              <a:off x="2437" y="1488"/>
              <a:ext cx="1917" cy="2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600" b="1">
                  <a:solidFill>
                    <a:srgbClr val="FF0000"/>
                  </a:solidFill>
                </a:rPr>
                <a:t>Increased Conflict Misses</a:t>
              </a:r>
            </a:p>
          </p:txBody>
        </p:sp>
      </p:grpSp>
      <p:grpSp>
        <p:nvGrpSpPr>
          <p:cNvPr id="1038665" name="Group 329"/>
          <p:cNvGrpSpPr>
            <a:grpSpLocks/>
          </p:cNvGrpSpPr>
          <p:nvPr/>
        </p:nvGrpSpPr>
        <p:grpSpPr bwMode="auto">
          <a:xfrm>
            <a:off x="1656160" y="2744788"/>
            <a:ext cx="1711192" cy="1371600"/>
            <a:chOff x="1403" y="1728"/>
            <a:chExt cx="995" cy="864"/>
          </a:xfrm>
        </p:grpSpPr>
        <p:sp>
          <p:nvSpPr>
            <p:cNvPr id="58376" name="Oval 327"/>
            <p:cNvSpPr>
              <a:spLocks noChangeArrowheads="1"/>
            </p:cNvSpPr>
            <p:nvPr/>
          </p:nvSpPr>
          <p:spPr bwMode="auto">
            <a:xfrm rot="881682" flipH="1">
              <a:off x="1403" y="2304"/>
              <a:ext cx="673" cy="288"/>
            </a:xfrm>
            <a:prstGeom prst="ellipse">
              <a:avLst/>
            </a:prstGeom>
            <a:noFill/>
            <a:ln w="190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58377" name="Text Box 328"/>
            <p:cNvSpPr txBox="1">
              <a:spLocks noChangeArrowheads="1"/>
            </p:cNvSpPr>
            <p:nvPr/>
          </p:nvSpPr>
          <p:spPr bwMode="auto">
            <a:xfrm>
              <a:off x="1505" y="1728"/>
              <a:ext cx="893" cy="52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1600" b="1">
                  <a:solidFill>
                    <a:srgbClr val="008000"/>
                  </a:solidFill>
                </a:rPr>
                <a:t>Reduced Compulsory Misses</a:t>
              </a:r>
            </a:p>
          </p:txBody>
        </p:sp>
      </p:grpSp>
      <p:sp>
        <p:nvSpPr>
          <p:cNvPr id="1038667" name="Text Box 331"/>
          <p:cNvSpPr txBox="1">
            <a:spLocks noChangeArrowheads="1"/>
          </p:cNvSpPr>
          <p:nvPr/>
        </p:nvSpPr>
        <p:spPr bwMode="auto">
          <a:xfrm>
            <a:off x="7527529" y="2979738"/>
            <a:ext cx="1745951" cy="26543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dirty="0"/>
              <a:t>64-byte blocks are common in L1 caches</a:t>
            </a:r>
          </a:p>
          <a:p>
            <a:pPr algn="ctr" eaLnBrk="1" hangingPunct="1">
              <a:spcBef>
                <a:spcPct val="50000"/>
              </a:spcBef>
            </a:pPr>
            <a:r>
              <a:rPr lang="en-US" altLang="en-US" dirty="0"/>
              <a:t>128-byte block are common in L2 caches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8665"/>
                                        </p:tgtEl>
                                        <p:attrNameLst>
                                          <p:attrName>style.visibility</p:attrName>
                                        </p:attrNameLst>
                                      </p:cBhvr>
                                      <p:to>
                                        <p:strVal val="visible"/>
                                      </p:to>
                                    </p:set>
                                    <p:animEffect transition="in" filter="dissolve">
                                      <p:cBhvr>
                                        <p:cTn id="7" dur="500"/>
                                        <p:tgtEl>
                                          <p:spTgt spid="1038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38666"/>
                                        </p:tgtEl>
                                        <p:attrNameLst>
                                          <p:attrName>style.visibility</p:attrName>
                                        </p:attrNameLst>
                                      </p:cBhvr>
                                      <p:to>
                                        <p:strVal val="visible"/>
                                      </p:to>
                                    </p:set>
                                    <p:animEffect transition="in" filter="dissolve">
                                      <p:cBhvr>
                                        <p:cTn id="12" dur="500"/>
                                        <p:tgtEl>
                                          <p:spTgt spid="10386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38667"/>
                                        </p:tgtEl>
                                        <p:attrNameLst>
                                          <p:attrName>style.visibility</p:attrName>
                                        </p:attrNameLst>
                                      </p:cBhvr>
                                      <p:to>
                                        <p:strVal val="visible"/>
                                      </p:to>
                                    </p:set>
                                    <p:animEffect transition="in" filter="dissolve">
                                      <p:cBhvr>
                                        <p:cTn id="17" dur="500"/>
                                        <p:tgtEl>
                                          <p:spTgt spid="1038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66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Multilevel Caches</a:t>
            </a:r>
          </a:p>
        </p:txBody>
      </p:sp>
      <p:sp>
        <p:nvSpPr>
          <p:cNvPr id="60419" name="Rectangle 3"/>
          <p:cNvSpPr>
            <a:spLocks noGrp="1" noChangeArrowheads="1"/>
          </p:cNvSpPr>
          <p:nvPr>
            <p:ph type="body" idx="1"/>
          </p:nvPr>
        </p:nvSpPr>
        <p:spPr>
          <a:xfrm>
            <a:off x="515938" y="908721"/>
            <a:ext cx="8961565" cy="5616623"/>
          </a:xfrm>
        </p:spPr>
        <p:txBody>
          <a:bodyPr lIns="0" rIns="0"/>
          <a:lstStyle/>
          <a:p>
            <a:pPr eaLnBrk="1" hangingPunct="1">
              <a:lnSpc>
                <a:spcPct val="114000"/>
              </a:lnSpc>
            </a:pPr>
            <a:r>
              <a:rPr lang="en-US" altLang="en-US" dirty="0" smtClean="0"/>
              <a:t>Top level cache should be kept small to</a:t>
            </a:r>
          </a:p>
          <a:p>
            <a:pPr lvl="1" eaLnBrk="1" hangingPunct="1">
              <a:lnSpc>
                <a:spcPct val="114000"/>
              </a:lnSpc>
            </a:pPr>
            <a:r>
              <a:rPr lang="en-US" altLang="en-US" dirty="0" smtClean="0"/>
              <a:t>Keep pace with processor speed</a:t>
            </a:r>
          </a:p>
          <a:p>
            <a:pPr eaLnBrk="1" hangingPunct="1">
              <a:lnSpc>
                <a:spcPct val="114000"/>
              </a:lnSpc>
            </a:pPr>
            <a:r>
              <a:rPr lang="en-US" altLang="en-US" dirty="0" smtClean="0"/>
              <a:t>Adding another cache level</a:t>
            </a:r>
          </a:p>
          <a:p>
            <a:pPr lvl="1" eaLnBrk="1" hangingPunct="1">
              <a:lnSpc>
                <a:spcPct val="114000"/>
              </a:lnSpc>
            </a:pPr>
            <a:r>
              <a:rPr lang="en-US" altLang="en-US" dirty="0" smtClean="0"/>
              <a:t>Can reduce the memory gap</a:t>
            </a:r>
          </a:p>
          <a:p>
            <a:pPr lvl="1" eaLnBrk="1" hangingPunct="1">
              <a:lnSpc>
                <a:spcPct val="114000"/>
              </a:lnSpc>
            </a:pPr>
            <a:r>
              <a:rPr lang="en-US" altLang="en-US" dirty="0" smtClean="0"/>
              <a:t>Can reduce memory bus loading</a:t>
            </a:r>
          </a:p>
          <a:p>
            <a:pPr eaLnBrk="1" hangingPunct="1">
              <a:lnSpc>
                <a:spcPct val="114000"/>
              </a:lnSpc>
            </a:pPr>
            <a:r>
              <a:rPr lang="en-US" altLang="en-US" dirty="0" smtClean="0">
                <a:solidFill>
                  <a:srgbClr val="FF0000"/>
                </a:solidFill>
              </a:rPr>
              <a:t>Local miss rate</a:t>
            </a:r>
          </a:p>
          <a:p>
            <a:pPr lvl="1" eaLnBrk="1" hangingPunct="1">
              <a:lnSpc>
                <a:spcPct val="114000"/>
              </a:lnSpc>
            </a:pPr>
            <a:r>
              <a:rPr lang="en-US" altLang="en-US" dirty="0" smtClean="0"/>
              <a:t>Number of misses in a cache / Memory accesses to this cache</a:t>
            </a:r>
          </a:p>
          <a:p>
            <a:pPr lvl="1" eaLnBrk="1" hangingPunct="1">
              <a:lnSpc>
                <a:spcPct val="114000"/>
              </a:lnSpc>
            </a:pPr>
            <a:r>
              <a:rPr lang="en-US" altLang="en-US" dirty="0" smtClean="0">
                <a:solidFill>
                  <a:srgbClr val="000099"/>
                </a:solidFill>
              </a:rPr>
              <a:t>Miss Rate</a:t>
            </a:r>
            <a:r>
              <a:rPr lang="en-US" altLang="en-US" baseline="-25000" dirty="0" smtClean="0">
                <a:solidFill>
                  <a:srgbClr val="000099"/>
                </a:solidFill>
              </a:rPr>
              <a:t>L1</a:t>
            </a:r>
            <a:r>
              <a:rPr lang="en-US" altLang="en-US" baseline="-25000" dirty="0" smtClean="0">
                <a:solidFill>
                  <a:srgbClr val="CC0000"/>
                </a:solidFill>
              </a:rPr>
              <a:t> </a:t>
            </a:r>
            <a:r>
              <a:rPr lang="en-US" altLang="en-US" dirty="0" smtClean="0"/>
              <a:t>for L1 cache, and </a:t>
            </a:r>
            <a:r>
              <a:rPr lang="en-US" altLang="en-US" dirty="0" smtClean="0">
                <a:solidFill>
                  <a:srgbClr val="000099"/>
                </a:solidFill>
              </a:rPr>
              <a:t>Miss Rate</a:t>
            </a:r>
            <a:r>
              <a:rPr lang="en-US" altLang="en-US" baseline="-25000" dirty="0" smtClean="0">
                <a:solidFill>
                  <a:srgbClr val="000099"/>
                </a:solidFill>
              </a:rPr>
              <a:t>L2</a:t>
            </a:r>
            <a:r>
              <a:rPr lang="en-US" altLang="en-US" baseline="-25000" dirty="0" smtClean="0">
                <a:solidFill>
                  <a:srgbClr val="CC0000"/>
                </a:solidFill>
              </a:rPr>
              <a:t> </a:t>
            </a:r>
            <a:r>
              <a:rPr lang="en-US" altLang="en-US" dirty="0" smtClean="0"/>
              <a:t>for L2 cache</a:t>
            </a:r>
          </a:p>
          <a:p>
            <a:pPr eaLnBrk="1" hangingPunct="1">
              <a:lnSpc>
                <a:spcPct val="114000"/>
              </a:lnSpc>
            </a:pPr>
            <a:r>
              <a:rPr lang="en-US" altLang="en-US" dirty="0" smtClean="0">
                <a:solidFill>
                  <a:srgbClr val="FF0000"/>
                </a:solidFill>
              </a:rPr>
              <a:t>Global miss rate</a:t>
            </a:r>
          </a:p>
          <a:p>
            <a:pPr eaLnBrk="1" hangingPunct="1">
              <a:lnSpc>
                <a:spcPct val="114000"/>
              </a:lnSpc>
              <a:buFont typeface="Wingdings" pitchFamily="2" charset="2"/>
              <a:buNone/>
            </a:pPr>
            <a:r>
              <a:rPr lang="en-US" altLang="en-US" sz="2000" dirty="0" smtClean="0"/>
              <a:t>	Number of misses in a cache / Memory accesses generated by CPU</a:t>
            </a:r>
          </a:p>
          <a:p>
            <a:pPr eaLnBrk="1" hangingPunct="1">
              <a:lnSpc>
                <a:spcPct val="114000"/>
              </a:lnSpc>
              <a:buFont typeface="Wingdings" pitchFamily="2" charset="2"/>
              <a:buNone/>
            </a:pPr>
            <a:r>
              <a:rPr lang="en-US" altLang="en-US" dirty="0" smtClean="0"/>
              <a:t>	</a:t>
            </a:r>
            <a:r>
              <a:rPr lang="en-US" altLang="en-US" sz="2000" dirty="0" smtClean="0">
                <a:solidFill>
                  <a:srgbClr val="000099"/>
                </a:solidFill>
              </a:rPr>
              <a:t>Miss Rate</a:t>
            </a:r>
            <a:r>
              <a:rPr lang="en-US" altLang="en-US" sz="2000" baseline="-25000" dirty="0" smtClean="0">
                <a:solidFill>
                  <a:srgbClr val="000099"/>
                </a:solidFill>
              </a:rPr>
              <a:t>L1</a:t>
            </a:r>
            <a:r>
              <a:rPr lang="en-US" altLang="en-US" sz="2000" baseline="-25000" dirty="0" smtClean="0">
                <a:solidFill>
                  <a:srgbClr val="CC0000"/>
                </a:solidFill>
              </a:rPr>
              <a:t> </a:t>
            </a:r>
            <a:r>
              <a:rPr lang="en-US" altLang="en-US" sz="2000" dirty="0" smtClean="0"/>
              <a:t>for L1 cache, and </a:t>
            </a:r>
            <a:r>
              <a:rPr lang="en-US" altLang="en-US" sz="2000" dirty="0" smtClean="0">
                <a:solidFill>
                  <a:srgbClr val="000099"/>
                </a:solidFill>
              </a:rPr>
              <a:t>Miss Rate</a:t>
            </a:r>
            <a:r>
              <a:rPr lang="en-US" altLang="en-US" sz="2000" baseline="-25000" dirty="0" smtClean="0">
                <a:solidFill>
                  <a:srgbClr val="000099"/>
                </a:solidFill>
              </a:rPr>
              <a:t>L1  </a:t>
            </a:r>
            <a:r>
              <a:rPr lang="en-US" altLang="en-US" sz="2000" b="1" dirty="0" smtClean="0">
                <a:solidFill>
                  <a:srgbClr val="000099"/>
                </a:solidFill>
                <a:sym typeface="Symbol" pitchFamily="18" charset="2"/>
              </a:rPr>
              <a:t></a:t>
            </a:r>
            <a:r>
              <a:rPr lang="en-US" altLang="en-US" sz="2000" dirty="0" smtClean="0">
                <a:solidFill>
                  <a:srgbClr val="000099"/>
                </a:solidFill>
                <a:sym typeface="Symbol" pitchFamily="18" charset="2"/>
              </a:rPr>
              <a:t> </a:t>
            </a:r>
            <a:r>
              <a:rPr lang="en-US" altLang="en-US" sz="2000" dirty="0" smtClean="0">
                <a:solidFill>
                  <a:srgbClr val="000099"/>
                </a:solidFill>
              </a:rPr>
              <a:t>Miss Rate</a:t>
            </a:r>
            <a:r>
              <a:rPr lang="en-US" altLang="en-US" sz="2000" baseline="-25000" dirty="0" smtClean="0">
                <a:solidFill>
                  <a:srgbClr val="000099"/>
                </a:solidFill>
              </a:rPr>
              <a:t>L2</a:t>
            </a:r>
            <a:r>
              <a:rPr lang="en-US" altLang="en-US" sz="2000" baseline="-25000" dirty="0" smtClean="0">
                <a:solidFill>
                  <a:srgbClr val="CC0000"/>
                </a:solidFill>
              </a:rPr>
              <a:t> </a:t>
            </a:r>
            <a:r>
              <a:rPr lang="en-US" altLang="en-US" sz="2000" dirty="0" smtClean="0"/>
              <a:t>for L2 cache</a:t>
            </a:r>
          </a:p>
        </p:txBody>
      </p:sp>
      <p:grpSp>
        <p:nvGrpSpPr>
          <p:cNvPr id="60420" name="Group 4"/>
          <p:cNvGrpSpPr>
            <a:grpSpLocks/>
          </p:cNvGrpSpPr>
          <p:nvPr/>
        </p:nvGrpSpPr>
        <p:grpSpPr bwMode="auto">
          <a:xfrm>
            <a:off x="6096662" y="2027239"/>
            <a:ext cx="2894409" cy="1584325"/>
            <a:chOff x="3840" y="1402"/>
            <a:chExt cx="1824" cy="998"/>
          </a:xfrm>
        </p:grpSpPr>
        <p:sp>
          <p:nvSpPr>
            <p:cNvPr id="60421" name="Text Box 5"/>
            <p:cNvSpPr txBox="1">
              <a:spLocks noChangeArrowheads="1"/>
            </p:cNvSpPr>
            <p:nvPr/>
          </p:nvSpPr>
          <p:spPr bwMode="auto">
            <a:xfrm>
              <a:off x="3840" y="1776"/>
              <a:ext cx="1824"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FF0000"/>
                  </a:solidFill>
                </a:rPr>
                <a:t>Unified L2 Cache</a:t>
              </a:r>
            </a:p>
          </p:txBody>
        </p:sp>
        <p:sp>
          <p:nvSpPr>
            <p:cNvPr id="60422" name="Text Box 6"/>
            <p:cNvSpPr txBox="1">
              <a:spLocks noChangeArrowheads="1"/>
            </p:cNvSpPr>
            <p:nvPr/>
          </p:nvSpPr>
          <p:spPr bwMode="auto">
            <a:xfrm>
              <a:off x="3840" y="1402"/>
              <a:ext cx="864"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000099"/>
                  </a:solidFill>
                </a:rPr>
                <a:t>I-Cache</a:t>
              </a:r>
            </a:p>
          </p:txBody>
        </p:sp>
        <p:sp>
          <p:nvSpPr>
            <p:cNvPr id="60423" name="Text Box 7"/>
            <p:cNvSpPr txBox="1">
              <a:spLocks noChangeArrowheads="1"/>
            </p:cNvSpPr>
            <p:nvPr/>
          </p:nvSpPr>
          <p:spPr bwMode="auto">
            <a:xfrm>
              <a:off x="4800" y="1402"/>
              <a:ext cx="864"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solidFill>
                    <a:srgbClr val="000099"/>
                  </a:solidFill>
                </a:rPr>
                <a:t>D-Cache</a:t>
              </a:r>
            </a:p>
          </p:txBody>
        </p:sp>
        <p:sp>
          <p:nvSpPr>
            <p:cNvPr id="60424" name="Line 8"/>
            <p:cNvSpPr>
              <a:spLocks noChangeShapeType="1"/>
            </p:cNvSpPr>
            <p:nvPr/>
          </p:nvSpPr>
          <p:spPr bwMode="auto">
            <a:xfrm>
              <a:off x="4272" y="1642"/>
              <a:ext cx="0" cy="144"/>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5" name="Line 9"/>
            <p:cNvSpPr>
              <a:spLocks noChangeShapeType="1"/>
            </p:cNvSpPr>
            <p:nvPr/>
          </p:nvSpPr>
          <p:spPr bwMode="auto">
            <a:xfrm>
              <a:off x="5232" y="1642"/>
              <a:ext cx="0" cy="144"/>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6" name="Line 10"/>
            <p:cNvSpPr>
              <a:spLocks noChangeShapeType="1"/>
            </p:cNvSpPr>
            <p:nvPr/>
          </p:nvSpPr>
          <p:spPr bwMode="auto">
            <a:xfrm>
              <a:off x="4762" y="2016"/>
              <a:ext cx="0" cy="144"/>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27" name="Text Box 11"/>
            <p:cNvSpPr txBox="1">
              <a:spLocks noChangeArrowheads="1"/>
            </p:cNvSpPr>
            <p:nvPr/>
          </p:nvSpPr>
          <p:spPr bwMode="auto">
            <a:xfrm>
              <a:off x="3840" y="2160"/>
              <a:ext cx="1824" cy="2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1600" b="1"/>
                <a:t>Main Memory</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smtClean="0"/>
              <a:t>Power 7 On-Chip Caches [IBM 2010]</a:t>
            </a:r>
          </a:p>
        </p:txBody>
      </p:sp>
      <p:pic>
        <p:nvPicPr>
          <p:cNvPr id="614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5440" y="1219201"/>
            <a:ext cx="637354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Box 4"/>
          <p:cNvSpPr txBox="1">
            <a:spLocks noChangeArrowheads="1"/>
          </p:cNvSpPr>
          <p:nvPr/>
        </p:nvSpPr>
        <p:spPr bwMode="auto">
          <a:xfrm>
            <a:off x="488421" y="1219200"/>
            <a:ext cx="246574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a:t>32KB I-Cache/core</a:t>
            </a:r>
          </a:p>
          <a:p>
            <a:pPr eaLnBrk="1" hangingPunct="1"/>
            <a:r>
              <a:rPr lang="en-US" altLang="en-US" sz="2000"/>
              <a:t>32KB D-Cache/core</a:t>
            </a:r>
          </a:p>
          <a:p>
            <a:pPr eaLnBrk="1" hangingPunct="1"/>
            <a:r>
              <a:rPr lang="en-US" altLang="en-US" sz="2000"/>
              <a:t>3-cycle latency</a:t>
            </a:r>
          </a:p>
        </p:txBody>
      </p:sp>
      <p:cxnSp>
        <p:nvCxnSpPr>
          <p:cNvPr id="61445" name="Straight Connector 6"/>
          <p:cNvCxnSpPr>
            <a:cxnSpLocks noChangeShapeType="1"/>
          </p:cNvCxnSpPr>
          <p:nvPr/>
        </p:nvCxnSpPr>
        <p:spPr bwMode="auto">
          <a:xfrm>
            <a:off x="2729311" y="2019300"/>
            <a:ext cx="1014677" cy="0"/>
          </a:xfrm>
          <a:prstGeom prst="line">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46" name="Straight Connector 10"/>
          <p:cNvCxnSpPr>
            <a:cxnSpLocks noChangeShapeType="1"/>
          </p:cNvCxnSpPr>
          <p:nvPr/>
        </p:nvCxnSpPr>
        <p:spPr bwMode="auto">
          <a:xfrm flipV="1">
            <a:off x="2808421" y="4076701"/>
            <a:ext cx="1676796" cy="468313"/>
          </a:xfrm>
          <a:prstGeom prst="line">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47" name="TextBox 12"/>
          <p:cNvSpPr txBox="1">
            <a:spLocks noChangeArrowheads="1"/>
          </p:cNvSpPr>
          <p:nvPr/>
        </p:nvSpPr>
        <p:spPr bwMode="auto">
          <a:xfrm>
            <a:off x="488421" y="2574925"/>
            <a:ext cx="206719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a:t>256KB Unified</a:t>
            </a:r>
          </a:p>
          <a:p>
            <a:pPr eaLnBrk="1" hangingPunct="1"/>
            <a:r>
              <a:rPr lang="en-US" altLang="en-US" sz="2000"/>
              <a:t>L2 Cache/core</a:t>
            </a:r>
          </a:p>
          <a:p>
            <a:pPr eaLnBrk="1" hangingPunct="1"/>
            <a:r>
              <a:rPr lang="en-US" altLang="en-US" sz="2000"/>
              <a:t>8-cycle latency</a:t>
            </a:r>
          </a:p>
        </p:txBody>
      </p:sp>
      <p:sp>
        <p:nvSpPr>
          <p:cNvPr id="61448" name="TextBox 14"/>
          <p:cNvSpPr txBox="1">
            <a:spLocks noChangeArrowheads="1"/>
          </p:cNvSpPr>
          <p:nvPr/>
        </p:nvSpPr>
        <p:spPr bwMode="auto">
          <a:xfrm>
            <a:off x="488421" y="3968750"/>
            <a:ext cx="2565929"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a:t>32MB Unified</a:t>
            </a:r>
          </a:p>
          <a:p>
            <a:pPr eaLnBrk="1" hangingPunct="1"/>
            <a:r>
              <a:rPr lang="en-US" altLang="en-US" sz="2000"/>
              <a:t>Shared L3 Cache</a:t>
            </a:r>
          </a:p>
          <a:p>
            <a:pPr eaLnBrk="1" hangingPunct="1"/>
            <a:r>
              <a:rPr lang="en-US" altLang="en-US" sz="2000"/>
              <a:t>Embedded DRAM</a:t>
            </a:r>
          </a:p>
          <a:p>
            <a:pPr eaLnBrk="1" hangingPunct="1"/>
            <a:r>
              <a:rPr lang="en-US" altLang="en-US" sz="2000"/>
              <a:t>25-cycle latency</a:t>
            </a:r>
          </a:p>
          <a:p>
            <a:pPr eaLnBrk="1" hangingPunct="1"/>
            <a:r>
              <a:rPr lang="en-US" altLang="en-US" sz="2000"/>
              <a:t>to local slice</a:t>
            </a:r>
          </a:p>
        </p:txBody>
      </p:sp>
      <p:cxnSp>
        <p:nvCxnSpPr>
          <p:cNvPr id="61449" name="Straight Connector 17"/>
          <p:cNvCxnSpPr>
            <a:cxnSpLocks noChangeShapeType="1"/>
            <a:stCxn id="61447" idx="3"/>
          </p:cNvCxnSpPr>
          <p:nvPr/>
        </p:nvCxnSpPr>
        <p:spPr bwMode="auto">
          <a:xfrm flipV="1">
            <a:off x="2555610" y="2781301"/>
            <a:ext cx="1265767" cy="301625"/>
          </a:xfrm>
          <a:prstGeom prst="line">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Multilevel Cache Policies</a:t>
            </a:r>
          </a:p>
        </p:txBody>
      </p:sp>
      <p:sp>
        <p:nvSpPr>
          <p:cNvPr id="62467" name="Rectangle 3"/>
          <p:cNvSpPr>
            <a:spLocks noGrp="1" noChangeArrowheads="1"/>
          </p:cNvSpPr>
          <p:nvPr>
            <p:ph type="body" idx="1"/>
          </p:nvPr>
        </p:nvSpPr>
        <p:spPr>
          <a:xfrm>
            <a:off x="526257" y="872716"/>
            <a:ext cx="8884444" cy="5652628"/>
          </a:xfrm>
        </p:spPr>
        <p:txBody>
          <a:bodyPr/>
          <a:lstStyle/>
          <a:p>
            <a:pPr eaLnBrk="1" hangingPunct="1">
              <a:lnSpc>
                <a:spcPct val="120000"/>
              </a:lnSpc>
              <a:spcBef>
                <a:spcPct val="80000"/>
              </a:spcBef>
            </a:pPr>
            <a:r>
              <a:rPr lang="en-US" altLang="en-US" b="1" dirty="0" smtClean="0">
                <a:solidFill>
                  <a:srgbClr val="FF0000"/>
                </a:solidFill>
              </a:rPr>
              <a:t>Multilevel Inclusion</a:t>
            </a:r>
          </a:p>
          <a:p>
            <a:pPr lvl="1" eaLnBrk="1" hangingPunct="1">
              <a:lnSpc>
                <a:spcPct val="120000"/>
              </a:lnSpc>
              <a:spcBef>
                <a:spcPct val="80000"/>
              </a:spcBef>
            </a:pPr>
            <a:r>
              <a:rPr lang="en-US" altLang="en-US" dirty="0" smtClean="0"/>
              <a:t>L1 cache data is always present in L2 cache</a:t>
            </a:r>
          </a:p>
          <a:p>
            <a:pPr lvl="1" eaLnBrk="1" hangingPunct="1">
              <a:lnSpc>
                <a:spcPct val="120000"/>
              </a:lnSpc>
              <a:spcBef>
                <a:spcPct val="80000"/>
              </a:spcBef>
            </a:pPr>
            <a:r>
              <a:rPr lang="en-US" altLang="en-US" dirty="0" smtClean="0"/>
              <a:t>A miss in L1, but a hit in L2 copies block from L2 to L1</a:t>
            </a:r>
          </a:p>
          <a:p>
            <a:pPr lvl="1" eaLnBrk="1" hangingPunct="1">
              <a:lnSpc>
                <a:spcPct val="120000"/>
              </a:lnSpc>
              <a:spcBef>
                <a:spcPct val="80000"/>
              </a:spcBef>
            </a:pPr>
            <a:r>
              <a:rPr lang="en-US" altLang="en-US" dirty="0" smtClean="0"/>
              <a:t>A miss in L1 and L2 brings a block into L1 and L2</a:t>
            </a:r>
          </a:p>
          <a:p>
            <a:pPr lvl="1" eaLnBrk="1" hangingPunct="1">
              <a:lnSpc>
                <a:spcPct val="120000"/>
              </a:lnSpc>
              <a:spcBef>
                <a:spcPct val="80000"/>
              </a:spcBef>
            </a:pPr>
            <a:r>
              <a:rPr lang="en-US" altLang="en-US" dirty="0" smtClean="0"/>
              <a:t>A write in L1 causes data to be written in L1 and L2</a:t>
            </a:r>
          </a:p>
          <a:p>
            <a:pPr lvl="1" eaLnBrk="1" hangingPunct="1">
              <a:lnSpc>
                <a:spcPct val="120000"/>
              </a:lnSpc>
              <a:spcBef>
                <a:spcPct val="80000"/>
              </a:spcBef>
            </a:pPr>
            <a:r>
              <a:rPr lang="en-US" altLang="en-US" dirty="0" smtClean="0"/>
              <a:t>Typically, write-through policy is used from L1 to L2</a:t>
            </a:r>
          </a:p>
          <a:p>
            <a:pPr lvl="1" eaLnBrk="1" hangingPunct="1">
              <a:lnSpc>
                <a:spcPct val="120000"/>
              </a:lnSpc>
              <a:spcBef>
                <a:spcPct val="80000"/>
              </a:spcBef>
            </a:pPr>
            <a:r>
              <a:rPr lang="en-US" altLang="en-US" dirty="0" smtClean="0"/>
              <a:t>Typically, write-back policy is used from L2 to main memory</a:t>
            </a:r>
          </a:p>
          <a:p>
            <a:pPr lvl="2" eaLnBrk="1" hangingPunct="1">
              <a:lnSpc>
                <a:spcPct val="120000"/>
              </a:lnSpc>
              <a:spcBef>
                <a:spcPct val="80000"/>
              </a:spcBef>
            </a:pPr>
            <a:r>
              <a:rPr lang="en-US" altLang="en-US" dirty="0" smtClean="0"/>
              <a:t>To reduce traffic on the memory bus</a:t>
            </a:r>
          </a:p>
          <a:p>
            <a:pPr lvl="1" eaLnBrk="1" hangingPunct="1">
              <a:lnSpc>
                <a:spcPct val="120000"/>
              </a:lnSpc>
              <a:spcBef>
                <a:spcPct val="80000"/>
              </a:spcBef>
            </a:pPr>
            <a:r>
              <a:rPr lang="en-US" altLang="en-US" dirty="0" smtClean="0"/>
              <a:t>A replacement or invalidation in L2 must be propagated to L1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Multilevel Cache Policies – cont’d</a:t>
            </a:r>
          </a:p>
        </p:txBody>
      </p:sp>
      <p:sp>
        <p:nvSpPr>
          <p:cNvPr id="63491" name="Rectangle 3"/>
          <p:cNvSpPr>
            <a:spLocks noGrp="1" noChangeArrowheads="1"/>
          </p:cNvSpPr>
          <p:nvPr>
            <p:ph type="body" idx="1"/>
          </p:nvPr>
        </p:nvSpPr>
        <p:spPr>
          <a:xfrm>
            <a:off x="515938" y="908720"/>
            <a:ext cx="8922279" cy="5580620"/>
          </a:xfrm>
        </p:spPr>
        <p:txBody>
          <a:bodyPr lIns="0" rIns="0"/>
          <a:lstStyle/>
          <a:p>
            <a:pPr eaLnBrk="1" hangingPunct="1">
              <a:lnSpc>
                <a:spcPct val="120000"/>
              </a:lnSpc>
              <a:spcBef>
                <a:spcPct val="60000"/>
              </a:spcBef>
            </a:pPr>
            <a:r>
              <a:rPr lang="en-US" altLang="en-US" b="1" dirty="0" smtClean="0">
                <a:solidFill>
                  <a:srgbClr val="FF0000"/>
                </a:solidFill>
              </a:rPr>
              <a:t>Multilevel exclusion</a:t>
            </a:r>
          </a:p>
          <a:p>
            <a:pPr lvl="1" eaLnBrk="1" hangingPunct="1">
              <a:lnSpc>
                <a:spcPct val="120000"/>
              </a:lnSpc>
              <a:spcBef>
                <a:spcPct val="60000"/>
              </a:spcBef>
            </a:pPr>
            <a:r>
              <a:rPr lang="en-US" altLang="en-US" dirty="0" smtClean="0"/>
              <a:t>L1 data is never found in L2 cache – Prevents wasting space</a:t>
            </a:r>
          </a:p>
          <a:p>
            <a:pPr lvl="1" eaLnBrk="1" hangingPunct="1">
              <a:lnSpc>
                <a:spcPct val="120000"/>
              </a:lnSpc>
              <a:spcBef>
                <a:spcPct val="60000"/>
              </a:spcBef>
            </a:pPr>
            <a:r>
              <a:rPr lang="en-US" altLang="en-US" dirty="0" smtClean="0"/>
              <a:t>Cache miss in L1, but a hit in L2 results in a swap of blocks</a:t>
            </a:r>
          </a:p>
          <a:p>
            <a:pPr lvl="1" eaLnBrk="1" hangingPunct="1">
              <a:lnSpc>
                <a:spcPct val="120000"/>
              </a:lnSpc>
              <a:spcBef>
                <a:spcPct val="60000"/>
              </a:spcBef>
            </a:pPr>
            <a:r>
              <a:rPr lang="en-US" altLang="en-US" dirty="0" smtClean="0"/>
              <a:t>Cache miss in both L1 and L2 brings the block into L1 only</a:t>
            </a:r>
          </a:p>
          <a:p>
            <a:pPr lvl="1" eaLnBrk="1" hangingPunct="1">
              <a:lnSpc>
                <a:spcPct val="120000"/>
              </a:lnSpc>
              <a:spcBef>
                <a:spcPct val="60000"/>
              </a:spcBef>
            </a:pPr>
            <a:r>
              <a:rPr lang="en-US" altLang="en-US" dirty="0" smtClean="0"/>
              <a:t>Block replaced in L1 is moved into L2</a:t>
            </a:r>
          </a:p>
          <a:p>
            <a:pPr lvl="1" eaLnBrk="1" hangingPunct="1">
              <a:lnSpc>
                <a:spcPct val="120000"/>
              </a:lnSpc>
              <a:spcBef>
                <a:spcPct val="60000"/>
              </a:spcBef>
            </a:pPr>
            <a:r>
              <a:rPr lang="en-US" altLang="en-US" dirty="0" smtClean="0"/>
              <a:t>Example: AMD Athlon</a:t>
            </a:r>
          </a:p>
          <a:p>
            <a:pPr eaLnBrk="1" hangingPunct="1">
              <a:lnSpc>
                <a:spcPct val="120000"/>
              </a:lnSpc>
              <a:spcBef>
                <a:spcPct val="60000"/>
              </a:spcBef>
            </a:pPr>
            <a:r>
              <a:rPr lang="en-US" altLang="en-US" b="1" dirty="0" smtClean="0">
                <a:solidFill>
                  <a:srgbClr val="FF0000"/>
                </a:solidFill>
              </a:rPr>
              <a:t>Same or different block size in L1 and L2 caches</a:t>
            </a:r>
          </a:p>
          <a:p>
            <a:pPr lvl="1" eaLnBrk="1" hangingPunct="1">
              <a:lnSpc>
                <a:spcPct val="120000"/>
              </a:lnSpc>
              <a:spcBef>
                <a:spcPct val="60000"/>
              </a:spcBef>
            </a:pPr>
            <a:r>
              <a:rPr lang="en-US" altLang="en-US" dirty="0" smtClean="0"/>
              <a:t>Choosing a larger block size in L2 can improve performance</a:t>
            </a:r>
          </a:p>
          <a:p>
            <a:pPr lvl="1" eaLnBrk="1" hangingPunct="1">
              <a:lnSpc>
                <a:spcPct val="120000"/>
              </a:lnSpc>
              <a:spcBef>
                <a:spcPct val="60000"/>
              </a:spcBef>
            </a:pPr>
            <a:r>
              <a:rPr lang="en-US" altLang="en-US" dirty="0" smtClean="0"/>
              <a:t>However different block sizes complicates implementation</a:t>
            </a:r>
          </a:p>
          <a:p>
            <a:pPr lvl="1" eaLnBrk="1" hangingPunct="1">
              <a:lnSpc>
                <a:spcPct val="120000"/>
              </a:lnSpc>
              <a:spcBef>
                <a:spcPct val="60000"/>
              </a:spcBef>
            </a:pPr>
            <a:r>
              <a:rPr lang="en-US" altLang="en-US" dirty="0" smtClean="0"/>
              <a:t>Pentium 4 has 64-byte blocks in L1 and 128-byte blocks in L2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t>Example of a Memory Chip</a:t>
            </a:r>
          </a:p>
        </p:txBody>
      </p:sp>
      <p:sp>
        <p:nvSpPr>
          <p:cNvPr id="9219" name="Rectangle 3"/>
          <p:cNvSpPr>
            <a:spLocks noGrp="1" noChangeArrowheads="1"/>
          </p:cNvSpPr>
          <p:nvPr>
            <p:ph type="body" idx="1"/>
          </p:nvPr>
        </p:nvSpPr>
        <p:spPr/>
        <p:txBody>
          <a:bodyPr/>
          <a:lstStyle/>
          <a:p>
            <a:pPr eaLnBrk="1" hangingPunct="1">
              <a:lnSpc>
                <a:spcPct val="120000"/>
              </a:lnSpc>
              <a:spcBef>
                <a:spcPts val="1800"/>
              </a:spcBef>
            </a:pPr>
            <a:r>
              <a:rPr lang="en-US" altLang="en-US" dirty="0" smtClean="0">
                <a:solidFill>
                  <a:srgbClr val="000000"/>
                </a:solidFill>
              </a:rPr>
              <a:t>24-pin dual in-line package: 2</a:t>
            </a:r>
            <a:r>
              <a:rPr lang="en-US" altLang="en-US" baseline="30000" dirty="0" smtClean="0">
                <a:solidFill>
                  <a:srgbClr val="000000"/>
                </a:solidFill>
              </a:rPr>
              <a:t>22</a:t>
            </a:r>
            <a:r>
              <a:rPr lang="en-US" altLang="en-US" dirty="0" smtClean="0">
                <a:solidFill>
                  <a:srgbClr val="000000"/>
                </a:solidFill>
              </a:rPr>
              <a:t> </a:t>
            </a:r>
            <a:r>
              <a:rPr lang="en-US" altLang="en-US" dirty="0" smtClean="0">
                <a:solidFill>
                  <a:srgbClr val="000000"/>
                </a:solidFill>
                <a:sym typeface="Symbol" pitchFamily="18" charset="2"/>
              </a:rPr>
              <a:t></a:t>
            </a:r>
            <a:r>
              <a:rPr lang="en-US" altLang="en-US" dirty="0" smtClean="0">
                <a:solidFill>
                  <a:srgbClr val="000000"/>
                </a:solidFill>
              </a:rPr>
              <a:t> </a:t>
            </a:r>
            <a:r>
              <a:rPr lang="en-US" altLang="en-US" dirty="0">
                <a:solidFill>
                  <a:srgbClr val="000000"/>
                </a:solidFill>
              </a:rPr>
              <a:t>4-bit = 16Mibit </a:t>
            </a:r>
            <a:r>
              <a:rPr lang="en-US" altLang="en-US" dirty="0" smtClean="0">
                <a:solidFill>
                  <a:srgbClr val="000000"/>
                </a:solidFill>
              </a:rPr>
              <a:t>memory</a:t>
            </a:r>
          </a:p>
          <a:p>
            <a:pPr eaLnBrk="1" hangingPunct="1">
              <a:lnSpc>
                <a:spcPct val="120000"/>
              </a:lnSpc>
              <a:spcBef>
                <a:spcPts val="1800"/>
              </a:spcBef>
            </a:pPr>
            <a:r>
              <a:rPr lang="en-US" altLang="en-US" dirty="0" smtClean="0">
                <a:solidFill>
                  <a:srgbClr val="000000"/>
                </a:solidFill>
              </a:rPr>
              <a:t>22-bit address is divided into</a:t>
            </a:r>
          </a:p>
          <a:p>
            <a:pPr lvl="1" eaLnBrk="1" hangingPunct="1">
              <a:lnSpc>
                <a:spcPct val="120000"/>
              </a:lnSpc>
              <a:spcBef>
                <a:spcPts val="1800"/>
              </a:spcBef>
            </a:pPr>
            <a:r>
              <a:rPr lang="en-US" altLang="en-US" dirty="0" smtClean="0">
                <a:solidFill>
                  <a:srgbClr val="000000"/>
                </a:solidFill>
              </a:rPr>
              <a:t>11-bit row address</a:t>
            </a:r>
          </a:p>
          <a:p>
            <a:pPr lvl="1" eaLnBrk="1" hangingPunct="1">
              <a:lnSpc>
                <a:spcPct val="120000"/>
              </a:lnSpc>
              <a:spcBef>
                <a:spcPts val="1800"/>
              </a:spcBef>
            </a:pPr>
            <a:r>
              <a:rPr lang="en-US" altLang="en-US" dirty="0" smtClean="0">
                <a:solidFill>
                  <a:srgbClr val="000000"/>
                </a:solidFill>
              </a:rPr>
              <a:t>11-bit column address</a:t>
            </a:r>
          </a:p>
          <a:p>
            <a:pPr lvl="1" eaLnBrk="1" hangingPunct="1">
              <a:lnSpc>
                <a:spcPct val="120000"/>
              </a:lnSpc>
              <a:spcBef>
                <a:spcPts val="1800"/>
              </a:spcBef>
            </a:pPr>
            <a:r>
              <a:rPr lang="en-US" altLang="en-US" dirty="0" smtClean="0">
                <a:solidFill>
                  <a:srgbClr val="000000"/>
                </a:solidFill>
              </a:rPr>
              <a:t>Interleaved on same address lines</a:t>
            </a:r>
          </a:p>
        </p:txBody>
      </p:sp>
      <p:grpSp>
        <p:nvGrpSpPr>
          <p:cNvPr id="9220" name="Group 4"/>
          <p:cNvGrpSpPr>
            <a:grpSpLocks/>
          </p:cNvGrpSpPr>
          <p:nvPr/>
        </p:nvGrpSpPr>
        <p:grpSpPr bwMode="auto">
          <a:xfrm>
            <a:off x="1344878" y="4031828"/>
            <a:ext cx="5928122" cy="2351088"/>
            <a:chOff x="192" y="1358"/>
            <a:chExt cx="3447" cy="1481"/>
          </a:xfrm>
        </p:grpSpPr>
        <p:sp>
          <p:nvSpPr>
            <p:cNvPr id="9237" name="Rectangle 5"/>
            <p:cNvSpPr>
              <a:spLocks noChangeArrowheads="1"/>
            </p:cNvSpPr>
            <p:nvPr/>
          </p:nvSpPr>
          <p:spPr bwMode="auto">
            <a:xfrm>
              <a:off x="280" y="1664"/>
              <a:ext cx="3270" cy="919"/>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38" name="Rectangle 6"/>
            <p:cNvSpPr>
              <a:spLocks noChangeArrowheads="1"/>
            </p:cNvSpPr>
            <p:nvPr/>
          </p:nvSpPr>
          <p:spPr bwMode="auto">
            <a:xfrm>
              <a:off x="1926" y="2038"/>
              <a:ext cx="4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300">
                  <a:solidFill>
                    <a:srgbClr val="000000"/>
                  </a:solidFill>
                </a:rPr>
                <a:t> </a:t>
              </a:r>
              <a:endParaRPr lang="en-US" altLang="en-US"/>
            </a:p>
          </p:txBody>
        </p:sp>
        <p:sp>
          <p:nvSpPr>
            <p:cNvPr id="9239" name="Rectangle 7"/>
            <p:cNvSpPr>
              <a:spLocks noChangeArrowheads="1"/>
            </p:cNvSpPr>
            <p:nvPr/>
          </p:nvSpPr>
          <p:spPr bwMode="auto">
            <a:xfrm>
              <a:off x="369"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0" name="Rectangle 8"/>
            <p:cNvSpPr>
              <a:spLocks noChangeArrowheads="1"/>
            </p:cNvSpPr>
            <p:nvPr/>
          </p:nvSpPr>
          <p:spPr bwMode="auto">
            <a:xfrm>
              <a:off x="634"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1" name="Rectangle 9"/>
            <p:cNvSpPr>
              <a:spLocks noChangeArrowheads="1"/>
            </p:cNvSpPr>
            <p:nvPr/>
          </p:nvSpPr>
          <p:spPr bwMode="auto">
            <a:xfrm>
              <a:off x="899"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2" name="Rectangle 10"/>
            <p:cNvSpPr>
              <a:spLocks noChangeArrowheads="1"/>
            </p:cNvSpPr>
            <p:nvPr/>
          </p:nvSpPr>
          <p:spPr bwMode="auto">
            <a:xfrm>
              <a:off x="1164"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3" name="Rectangle 11"/>
            <p:cNvSpPr>
              <a:spLocks noChangeArrowheads="1"/>
            </p:cNvSpPr>
            <p:nvPr/>
          </p:nvSpPr>
          <p:spPr bwMode="auto">
            <a:xfrm>
              <a:off x="1429"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4" name="Rectangle 12"/>
            <p:cNvSpPr>
              <a:spLocks noChangeArrowheads="1"/>
            </p:cNvSpPr>
            <p:nvPr/>
          </p:nvSpPr>
          <p:spPr bwMode="auto">
            <a:xfrm>
              <a:off x="1694"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5" name="Rectangle 13"/>
            <p:cNvSpPr>
              <a:spLocks noChangeArrowheads="1"/>
            </p:cNvSpPr>
            <p:nvPr/>
          </p:nvSpPr>
          <p:spPr bwMode="auto">
            <a:xfrm>
              <a:off x="1948"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6" name="Rectangle 14"/>
            <p:cNvSpPr>
              <a:spLocks noChangeArrowheads="1"/>
            </p:cNvSpPr>
            <p:nvPr/>
          </p:nvSpPr>
          <p:spPr bwMode="auto">
            <a:xfrm>
              <a:off x="2214" y="1573"/>
              <a:ext cx="187"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7" name="Rectangle 15"/>
            <p:cNvSpPr>
              <a:spLocks noChangeArrowheads="1"/>
            </p:cNvSpPr>
            <p:nvPr/>
          </p:nvSpPr>
          <p:spPr bwMode="auto">
            <a:xfrm>
              <a:off x="2479" y="1573"/>
              <a:ext cx="187"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8" name="Rectangle 16"/>
            <p:cNvSpPr>
              <a:spLocks noChangeArrowheads="1"/>
            </p:cNvSpPr>
            <p:nvPr/>
          </p:nvSpPr>
          <p:spPr bwMode="auto">
            <a:xfrm>
              <a:off x="2744"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49" name="Rectangle 17"/>
            <p:cNvSpPr>
              <a:spLocks noChangeArrowheads="1"/>
            </p:cNvSpPr>
            <p:nvPr/>
          </p:nvSpPr>
          <p:spPr bwMode="auto">
            <a:xfrm>
              <a:off x="3009"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0" name="Rectangle 18"/>
            <p:cNvSpPr>
              <a:spLocks noChangeArrowheads="1"/>
            </p:cNvSpPr>
            <p:nvPr/>
          </p:nvSpPr>
          <p:spPr bwMode="auto">
            <a:xfrm>
              <a:off x="3274" y="1573"/>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1" name="Rectangle 19"/>
            <p:cNvSpPr>
              <a:spLocks noChangeArrowheads="1"/>
            </p:cNvSpPr>
            <p:nvPr/>
          </p:nvSpPr>
          <p:spPr bwMode="auto">
            <a:xfrm>
              <a:off x="369"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2" name="Rectangle 20"/>
            <p:cNvSpPr>
              <a:spLocks noChangeArrowheads="1"/>
            </p:cNvSpPr>
            <p:nvPr/>
          </p:nvSpPr>
          <p:spPr bwMode="auto">
            <a:xfrm>
              <a:off x="634"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3" name="Rectangle 21"/>
            <p:cNvSpPr>
              <a:spLocks noChangeArrowheads="1"/>
            </p:cNvSpPr>
            <p:nvPr/>
          </p:nvSpPr>
          <p:spPr bwMode="auto">
            <a:xfrm>
              <a:off x="899"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4" name="Rectangle 22"/>
            <p:cNvSpPr>
              <a:spLocks noChangeArrowheads="1"/>
            </p:cNvSpPr>
            <p:nvPr/>
          </p:nvSpPr>
          <p:spPr bwMode="auto">
            <a:xfrm>
              <a:off x="1164"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5" name="Rectangle 23"/>
            <p:cNvSpPr>
              <a:spLocks noChangeArrowheads="1"/>
            </p:cNvSpPr>
            <p:nvPr/>
          </p:nvSpPr>
          <p:spPr bwMode="auto">
            <a:xfrm>
              <a:off x="1429"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6" name="Rectangle 24"/>
            <p:cNvSpPr>
              <a:spLocks noChangeArrowheads="1"/>
            </p:cNvSpPr>
            <p:nvPr/>
          </p:nvSpPr>
          <p:spPr bwMode="auto">
            <a:xfrm>
              <a:off x="1694"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7" name="Rectangle 25"/>
            <p:cNvSpPr>
              <a:spLocks noChangeArrowheads="1"/>
            </p:cNvSpPr>
            <p:nvPr/>
          </p:nvSpPr>
          <p:spPr bwMode="auto">
            <a:xfrm>
              <a:off x="1948"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8" name="Rectangle 26"/>
            <p:cNvSpPr>
              <a:spLocks noChangeArrowheads="1"/>
            </p:cNvSpPr>
            <p:nvPr/>
          </p:nvSpPr>
          <p:spPr bwMode="auto">
            <a:xfrm>
              <a:off x="2214" y="2571"/>
              <a:ext cx="187"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59" name="Rectangle 27"/>
            <p:cNvSpPr>
              <a:spLocks noChangeArrowheads="1"/>
            </p:cNvSpPr>
            <p:nvPr/>
          </p:nvSpPr>
          <p:spPr bwMode="auto">
            <a:xfrm>
              <a:off x="2479" y="2571"/>
              <a:ext cx="187"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60" name="Rectangle 28"/>
            <p:cNvSpPr>
              <a:spLocks noChangeArrowheads="1"/>
            </p:cNvSpPr>
            <p:nvPr/>
          </p:nvSpPr>
          <p:spPr bwMode="auto">
            <a:xfrm>
              <a:off x="2744"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61" name="Rectangle 29"/>
            <p:cNvSpPr>
              <a:spLocks noChangeArrowheads="1"/>
            </p:cNvSpPr>
            <p:nvPr/>
          </p:nvSpPr>
          <p:spPr bwMode="auto">
            <a:xfrm>
              <a:off x="3009"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62" name="Rectangle 30"/>
            <p:cNvSpPr>
              <a:spLocks noChangeArrowheads="1"/>
            </p:cNvSpPr>
            <p:nvPr/>
          </p:nvSpPr>
          <p:spPr bwMode="auto">
            <a:xfrm>
              <a:off x="3274" y="2571"/>
              <a:ext cx="188" cy="102"/>
            </a:xfrm>
            <a:prstGeom prst="rect">
              <a:avLst/>
            </a:prstGeom>
            <a:solidFill>
              <a:srgbClr val="FFFFFF"/>
            </a:solidFill>
            <a:ln w="17463">
              <a:solidFill>
                <a:srgbClr val="000000"/>
              </a:solid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grpSp>
          <p:nvGrpSpPr>
            <p:cNvPr id="9263" name="Group 31"/>
            <p:cNvGrpSpPr>
              <a:grpSpLocks/>
            </p:cNvGrpSpPr>
            <p:nvPr/>
          </p:nvGrpSpPr>
          <p:grpSpPr bwMode="auto">
            <a:xfrm>
              <a:off x="280" y="2344"/>
              <a:ext cx="3270" cy="212"/>
              <a:chOff x="280" y="2344"/>
              <a:chExt cx="3270" cy="212"/>
            </a:xfrm>
          </p:grpSpPr>
          <p:sp>
            <p:nvSpPr>
              <p:cNvPr id="9375" name="Rectangle 32"/>
              <p:cNvSpPr>
                <a:spLocks noChangeArrowheads="1"/>
              </p:cNvSpPr>
              <p:nvPr/>
            </p:nvSpPr>
            <p:spPr bwMode="auto">
              <a:xfrm>
                <a:off x="280" y="2344"/>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76" name="Rectangle 33"/>
              <p:cNvSpPr>
                <a:spLocks noChangeArrowheads="1"/>
              </p:cNvSpPr>
              <p:nvPr/>
            </p:nvSpPr>
            <p:spPr bwMode="auto">
              <a:xfrm>
                <a:off x="435"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a:t>
                </a:r>
                <a:endParaRPr lang="en-US" altLang="en-US"/>
              </a:p>
            </p:txBody>
          </p:sp>
          <p:sp>
            <p:nvSpPr>
              <p:cNvPr id="9377" name="Rectangle 34"/>
              <p:cNvSpPr>
                <a:spLocks noChangeArrowheads="1"/>
              </p:cNvSpPr>
              <p:nvPr/>
            </p:nvSpPr>
            <p:spPr bwMode="auto">
              <a:xfrm>
                <a:off x="501"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78" name="Rectangle 35"/>
              <p:cNvSpPr>
                <a:spLocks noChangeArrowheads="1"/>
              </p:cNvSpPr>
              <p:nvPr/>
            </p:nvSpPr>
            <p:spPr bwMode="auto">
              <a:xfrm>
                <a:off x="545" y="2344"/>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79" name="Rectangle 36"/>
              <p:cNvSpPr>
                <a:spLocks noChangeArrowheads="1"/>
              </p:cNvSpPr>
              <p:nvPr/>
            </p:nvSpPr>
            <p:spPr bwMode="auto">
              <a:xfrm>
                <a:off x="700"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2</a:t>
                </a:r>
                <a:endParaRPr lang="en-US" altLang="en-US"/>
              </a:p>
            </p:txBody>
          </p:sp>
          <p:sp>
            <p:nvSpPr>
              <p:cNvPr id="9380" name="Rectangle 37"/>
              <p:cNvSpPr>
                <a:spLocks noChangeArrowheads="1"/>
              </p:cNvSpPr>
              <p:nvPr/>
            </p:nvSpPr>
            <p:spPr bwMode="auto">
              <a:xfrm>
                <a:off x="766"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81" name="Rectangle 38"/>
              <p:cNvSpPr>
                <a:spLocks noChangeArrowheads="1"/>
              </p:cNvSpPr>
              <p:nvPr/>
            </p:nvSpPr>
            <p:spPr bwMode="auto">
              <a:xfrm>
                <a:off x="811" y="2344"/>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82" name="Rectangle 39"/>
              <p:cNvSpPr>
                <a:spLocks noChangeArrowheads="1"/>
              </p:cNvSpPr>
              <p:nvPr/>
            </p:nvSpPr>
            <p:spPr bwMode="auto">
              <a:xfrm>
                <a:off x="965"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3</a:t>
                </a:r>
                <a:endParaRPr lang="en-US" altLang="en-US"/>
              </a:p>
            </p:txBody>
          </p:sp>
          <p:sp>
            <p:nvSpPr>
              <p:cNvPr id="9383" name="Rectangle 40"/>
              <p:cNvSpPr>
                <a:spLocks noChangeArrowheads="1"/>
              </p:cNvSpPr>
              <p:nvPr/>
            </p:nvSpPr>
            <p:spPr bwMode="auto">
              <a:xfrm>
                <a:off x="1032"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84" name="Rectangle 41"/>
              <p:cNvSpPr>
                <a:spLocks noChangeArrowheads="1"/>
              </p:cNvSpPr>
              <p:nvPr/>
            </p:nvSpPr>
            <p:spPr bwMode="auto">
              <a:xfrm>
                <a:off x="1076" y="2344"/>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85" name="Rectangle 42"/>
              <p:cNvSpPr>
                <a:spLocks noChangeArrowheads="1"/>
              </p:cNvSpPr>
              <p:nvPr/>
            </p:nvSpPr>
            <p:spPr bwMode="auto">
              <a:xfrm>
                <a:off x="1230"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4</a:t>
                </a:r>
                <a:endParaRPr lang="en-US" altLang="en-US"/>
              </a:p>
            </p:txBody>
          </p:sp>
          <p:sp>
            <p:nvSpPr>
              <p:cNvPr id="9386" name="Rectangle 43"/>
              <p:cNvSpPr>
                <a:spLocks noChangeArrowheads="1"/>
              </p:cNvSpPr>
              <p:nvPr/>
            </p:nvSpPr>
            <p:spPr bwMode="auto">
              <a:xfrm>
                <a:off x="1297"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87" name="Rectangle 44"/>
              <p:cNvSpPr>
                <a:spLocks noChangeArrowheads="1"/>
              </p:cNvSpPr>
              <p:nvPr/>
            </p:nvSpPr>
            <p:spPr bwMode="auto">
              <a:xfrm>
                <a:off x="1341" y="2344"/>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88" name="Rectangle 45"/>
              <p:cNvSpPr>
                <a:spLocks noChangeArrowheads="1"/>
              </p:cNvSpPr>
              <p:nvPr/>
            </p:nvSpPr>
            <p:spPr bwMode="auto">
              <a:xfrm>
                <a:off x="1496"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5</a:t>
                </a:r>
                <a:endParaRPr lang="en-US" altLang="en-US"/>
              </a:p>
            </p:txBody>
          </p:sp>
          <p:sp>
            <p:nvSpPr>
              <p:cNvPr id="9389" name="Rectangle 46"/>
              <p:cNvSpPr>
                <a:spLocks noChangeArrowheads="1"/>
              </p:cNvSpPr>
              <p:nvPr/>
            </p:nvSpPr>
            <p:spPr bwMode="auto">
              <a:xfrm>
                <a:off x="1562"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90" name="Rectangle 47"/>
              <p:cNvSpPr>
                <a:spLocks noChangeArrowheads="1"/>
              </p:cNvSpPr>
              <p:nvPr/>
            </p:nvSpPr>
            <p:spPr bwMode="auto">
              <a:xfrm>
                <a:off x="1606" y="2344"/>
                <a:ext cx="35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91" name="Rectangle 48"/>
              <p:cNvSpPr>
                <a:spLocks noChangeArrowheads="1"/>
              </p:cNvSpPr>
              <p:nvPr/>
            </p:nvSpPr>
            <p:spPr bwMode="auto">
              <a:xfrm>
                <a:off x="1761"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6</a:t>
                </a:r>
                <a:endParaRPr lang="en-US" altLang="en-US"/>
              </a:p>
            </p:txBody>
          </p:sp>
          <p:sp>
            <p:nvSpPr>
              <p:cNvPr id="9392" name="Rectangle 49"/>
              <p:cNvSpPr>
                <a:spLocks noChangeArrowheads="1"/>
              </p:cNvSpPr>
              <p:nvPr/>
            </p:nvSpPr>
            <p:spPr bwMode="auto">
              <a:xfrm>
                <a:off x="1827"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93" name="Rectangle 50"/>
              <p:cNvSpPr>
                <a:spLocks noChangeArrowheads="1"/>
              </p:cNvSpPr>
              <p:nvPr/>
            </p:nvSpPr>
            <p:spPr bwMode="auto">
              <a:xfrm>
                <a:off x="1871" y="2344"/>
                <a:ext cx="3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94" name="Rectangle 51"/>
              <p:cNvSpPr>
                <a:spLocks noChangeArrowheads="1"/>
              </p:cNvSpPr>
              <p:nvPr/>
            </p:nvSpPr>
            <p:spPr bwMode="auto">
              <a:xfrm>
                <a:off x="2026"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7</a:t>
                </a:r>
                <a:endParaRPr lang="en-US" altLang="en-US"/>
              </a:p>
            </p:txBody>
          </p:sp>
          <p:sp>
            <p:nvSpPr>
              <p:cNvPr id="9395" name="Rectangle 52"/>
              <p:cNvSpPr>
                <a:spLocks noChangeArrowheads="1"/>
              </p:cNvSpPr>
              <p:nvPr/>
            </p:nvSpPr>
            <p:spPr bwMode="auto">
              <a:xfrm>
                <a:off x="2092"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96" name="Rectangle 53"/>
              <p:cNvSpPr>
                <a:spLocks noChangeArrowheads="1"/>
              </p:cNvSpPr>
              <p:nvPr/>
            </p:nvSpPr>
            <p:spPr bwMode="auto">
              <a:xfrm>
                <a:off x="2125" y="2344"/>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97" name="Rectangle 54"/>
              <p:cNvSpPr>
                <a:spLocks noChangeArrowheads="1"/>
              </p:cNvSpPr>
              <p:nvPr/>
            </p:nvSpPr>
            <p:spPr bwMode="auto">
              <a:xfrm>
                <a:off x="2280"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8</a:t>
                </a:r>
                <a:endParaRPr lang="en-US" altLang="en-US"/>
              </a:p>
            </p:txBody>
          </p:sp>
          <p:sp>
            <p:nvSpPr>
              <p:cNvPr id="9398" name="Rectangle 55"/>
              <p:cNvSpPr>
                <a:spLocks noChangeArrowheads="1"/>
              </p:cNvSpPr>
              <p:nvPr/>
            </p:nvSpPr>
            <p:spPr bwMode="auto">
              <a:xfrm>
                <a:off x="2346"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99" name="Rectangle 56"/>
              <p:cNvSpPr>
                <a:spLocks noChangeArrowheads="1"/>
              </p:cNvSpPr>
              <p:nvPr/>
            </p:nvSpPr>
            <p:spPr bwMode="auto">
              <a:xfrm>
                <a:off x="2390" y="2344"/>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400" name="Rectangle 57"/>
              <p:cNvSpPr>
                <a:spLocks noChangeArrowheads="1"/>
              </p:cNvSpPr>
              <p:nvPr/>
            </p:nvSpPr>
            <p:spPr bwMode="auto">
              <a:xfrm>
                <a:off x="2545" y="2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9</a:t>
                </a:r>
                <a:endParaRPr lang="en-US" altLang="en-US"/>
              </a:p>
            </p:txBody>
          </p:sp>
          <p:sp>
            <p:nvSpPr>
              <p:cNvPr id="9401" name="Rectangle 58"/>
              <p:cNvSpPr>
                <a:spLocks noChangeArrowheads="1"/>
              </p:cNvSpPr>
              <p:nvPr/>
            </p:nvSpPr>
            <p:spPr bwMode="auto">
              <a:xfrm>
                <a:off x="2611"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402" name="Rectangle 59"/>
              <p:cNvSpPr>
                <a:spLocks noChangeArrowheads="1"/>
              </p:cNvSpPr>
              <p:nvPr/>
            </p:nvSpPr>
            <p:spPr bwMode="auto">
              <a:xfrm>
                <a:off x="2655" y="2344"/>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403" name="Rectangle 60"/>
              <p:cNvSpPr>
                <a:spLocks noChangeArrowheads="1"/>
              </p:cNvSpPr>
              <p:nvPr/>
            </p:nvSpPr>
            <p:spPr bwMode="auto">
              <a:xfrm>
                <a:off x="2777" y="2401"/>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10</a:t>
                </a:r>
                <a:endParaRPr lang="en-US" altLang="en-US"/>
              </a:p>
            </p:txBody>
          </p:sp>
          <p:sp>
            <p:nvSpPr>
              <p:cNvPr id="9404" name="Rectangle 61"/>
              <p:cNvSpPr>
                <a:spLocks noChangeArrowheads="1"/>
              </p:cNvSpPr>
              <p:nvPr/>
            </p:nvSpPr>
            <p:spPr bwMode="auto">
              <a:xfrm>
                <a:off x="2910"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405" name="Rectangle 62"/>
              <p:cNvSpPr>
                <a:spLocks noChangeArrowheads="1"/>
              </p:cNvSpPr>
              <p:nvPr/>
            </p:nvSpPr>
            <p:spPr bwMode="auto">
              <a:xfrm>
                <a:off x="2921" y="2344"/>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406" name="Rectangle 63"/>
              <p:cNvSpPr>
                <a:spLocks noChangeArrowheads="1"/>
              </p:cNvSpPr>
              <p:nvPr/>
            </p:nvSpPr>
            <p:spPr bwMode="auto">
              <a:xfrm>
                <a:off x="3042" y="2401"/>
                <a:ext cx="1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11</a:t>
                </a:r>
                <a:endParaRPr lang="en-US" altLang="en-US"/>
              </a:p>
            </p:txBody>
          </p:sp>
          <p:sp>
            <p:nvSpPr>
              <p:cNvPr id="9407" name="Rectangle 64"/>
              <p:cNvSpPr>
                <a:spLocks noChangeArrowheads="1"/>
              </p:cNvSpPr>
              <p:nvPr/>
            </p:nvSpPr>
            <p:spPr bwMode="auto">
              <a:xfrm>
                <a:off x="3175"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408" name="Rectangle 65"/>
              <p:cNvSpPr>
                <a:spLocks noChangeArrowheads="1"/>
              </p:cNvSpPr>
              <p:nvPr/>
            </p:nvSpPr>
            <p:spPr bwMode="auto">
              <a:xfrm>
                <a:off x="3186" y="2344"/>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409" name="Rectangle 66"/>
              <p:cNvSpPr>
                <a:spLocks noChangeArrowheads="1"/>
              </p:cNvSpPr>
              <p:nvPr/>
            </p:nvSpPr>
            <p:spPr bwMode="auto">
              <a:xfrm>
                <a:off x="3307" y="2401"/>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12</a:t>
                </a:r>
                <a:endParaRPr lang="en-US" altLang="en-US"/>
              </a:p>
            </p:txBody>
          </p:sp>
          <p:sp>
            <p:nvSpPr>
              <p:cNvPr id="9410" name="Rectangle 67"/>
              <p:cNvSpPr>
                <a:spLocks noChangeArrowheads="1"/>
              </p:cNvSpPr>
              <p:nvPr/>
            </p:nvSpPr>
            <p:spPr bwMode="auto">
              <a:xfrm>
                <a:off x="3440" y="2401"/>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grpSp>
        <p:grpSp>
          <p:nvGrpSpPr>
            <p:cNvPr id="9264" name="Group 68"/>
            <p:cNvGrpSpPr>
              <a:grpSpLocks/>
            </p:cNvGrpSpPr>
            <p:nvPr/>
          </p:nvGrpSpPr>
          <p:grpSpPr bwMode="auto">
            <a:xfrm>
              <a:off x="280" y="1641"/>
              <a:ext cx="3270" cy="212"/>
              <a:chOff x="280" y="1641"/>
              <a:chExt cx="3270" cy="212"/>
            </a:xfrm>
          </p:grpSpPr>
          <p:sp>
            <p:nvSpPr>
              <p:cNvPr id="9339" name="Rectangle 69"/>
              <p:cNvSpPr>
                <a:spLocks noChangeArrowheads="1"/>
              </p:cNvSpPr>
              <p:nvPr/>
            </p:nvSpPr>
            <p:spPr bwMode="auto">
              <a:xfrm>
                <a:off x="280" y="1641"/>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40" name="Rectangle 70"/>
              <p:cNvSpPr>
                <a:spLocks noChangeArrowheads="1"/>
              </p:cNvSpPr>
              <p:nvPr/>
            </p:nvSpPr>
            <p:spPr bwMode="auto">
              <a:xfrm>
                <a:off x="402"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24</a:t>
                </a:r>
                <a:endParaRPr lang="en-US" altLang="en-US"/>
              </a:p>
            </p:txBody>
          </p:sp>
          <p:sp>
            <p:nvSpPr>
              <p:cNvPr id="9341" name="Rectangle 71"/>
              <p:cNvSpPr>
                <a:spLocks noChangeArrowheads="1"/>
              </p:cNvSpPr>
              <p:nvPr/>
            </p:nvSpPr>
            <p:spPr bwMode="auto">
              <a:xfrm>
                <a:off x="534"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42" name="Rectangle 72"/>
              <p:cNvSpPr>
                <a:spLocks noChangeArrowheads="1"/>
              </p:cNvSpPr>
              <p:nvPr/>
            </p:nvSpPr>
            <p:spPr bwMode="auto">
              <a:xfrm>
                <a:off x="545" y="1641"/>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43" name="Rectangle 73"/>
              <p:cNvSpPr>
                <a:spLocks noChangeArrowheads="1"/>
              </p:cNvSpPr>
              <p:nvPr/>
            </p:nvSpPr>
            <p:spPr bwMode="auto">
              <a:xfrm>
                <a:off x="667"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23</a:t>
                </a:r>
                <a:endParaRPr lang="en-US" altLang="en-US"/>
              </a:p>
            </p:txBody>
          </p:sp>
          <p:sp>
            <p:nvSpPr>
              <p:cNvPr id="9344" name="Rectangle 74"/>
              <p:cNvSpPr>
                <a:spLocks noChangeArrowheads="1"/>
              </p:cNvSpPr>
              <p:nvPr/>
            </p:nvSpPr>
            <p:spPr bwMode="auto">
              <a:xfrm>
                <a:off x="800"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45" name="Rectangle 75"/>
              <p:cNvSpPr>
                <a:spLocks noChangeArrowheads="1"/>
              </p:cNvSpPr>
              <p:nvPr/>
            </p:nvSpPr>
            <p:spPr bwMode="auto">
              <a:xfrm>
                <a:off x="811" y="1641"/>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46" name="Rectangle 76"/>
              <p:cNvSpPr>
                <a:spLocks noChangeArrowheads="1"/>
              </p:cNvSpPr>
              <p:nvPr/>
            </p:nvSpPr>
            <p:spPr bwMode="auto">
              <a:xfrm>
                <a:off x="932"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22</a:t>
                </a:r>
                <a:endParaRPr lang="en-US" altLang="en-US"/>
              </a:p>
            </p:txBody>
          </p:sp>
          <p:sp>
            <p:nvSpPr>
              <p:cNvPr id="9347" name="Rectangle 77"/>
              <p:cNvSpPr>
                <a:spLocks noChangeArrowheads="1"/>
              </p:cNvSpPr>
              <p:nvPr/>
            </p:nvSpPr>
            <p:spPr bwMode="auto">
              <a:xfrm>
                <a:off x="1065"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48" name="Rectangle 78"/>
              <p:cNvSpPr>
                <a:spLocks noChangeArrowheads="1"/>
              </p:cNvSpPr>
              <p:nvPr/>
            </p:nvSpPr>
            <p:spPr bwMode="auto">
              <a:xfrm>
                <a:off x="1076" y="1641"/>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49" name="Rectangle 79"/>
              <p:cNvSpPr>
                <a:spLocks noChangeArrowheads="1"/>
              </p:cNvSpPr>
              <p:nvPr/>
            </p:nvSpPr>
            <p:spPr bwMode="auto">
              <a:xfrm>
                <a:off x="1197"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21</a:t>
                </a:r>
                <a:endParaRPr lang="en-US" altLang="en-US"/>
              </a:p>
            </p:txBody>
          </p:sp>
          <p:sp>
            <p:nvSpPr>
              <p:cNvPr id="9350" name="Rectangle 80"/>
              <p:cNvSpPr>
                <a:spLocks noChangeArrowheads="1"/>
              </p:cNvSpPr>
              <p:nvPr/>
            </p:nvSpPr>
            <p:spPr bwMode="auto">
              <a:xfrm>
                <a:off x="1330"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51" name="Rectangle 81"/>
              <p:cNvSpPr>
                <a:spLocks noChangeArrowheads="1"/>
              </p:cNvSpPr>
              <p:nvPr/>
            </p:nvSpPr>
            <p:spPr bwMode="auto">
              <a:xfrm>
                <a:off x="1341" y="1641"/>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52" name="Rectangle 82"/>
              <p:cNvSpPr>
                <a:spLocks noChangeArrowheads="1"/>
              </p:cNvSpPr>
              <p:nvPr/>
            </p:nvSpPr>
            <p:spPr bwMode="auto">
              <a:xfrm>
                <a:off x="1462"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20</a:t>
                </a:r>
                <a:endParaRPr lang="en-US" altLang="en-US"/>
              </a:p>
            </p:txBody>
          </p:sp>
          <p:sp>
            <p:nvSpPr>
              <p:cNvPr id="9353" name="Rectangle 83"/>
              <p:cNvSpPr>
                <a:spLocks noChangeArrowheads="1"/>
              </p:cNvSpPr>
              <p:nvPr/>
            </p:nvSpPr>
            <p:spPr bwMode="auto">
              <a:xfrm>
                <a:off x="1595"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54" name="Rectangle 84"/>
              <p:cNvSpPr>
                <a:spLocks noChangeArrowheads="1"/>
              </p:cNvSpPr>
              <p:nvPr/>
            </p:nvSpPr>
            <p:spPr bwMode="auto">
              <a:xfrm>
                <a:off x="1606" y="1641"/>
                <a:ext cx="35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55" name="Rectangle 85"/>
              <p:cNvSpPr>
                <a:spLocks noChangeArrowheads="1"/>
              </p:cNvSpPr>
              <p:nvPr/>
            </p:nvSpPr>
            <p:spPr bwMode="auto">
              <a:xfrm>
                <a:off x="1728"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19</a:t>
                </a:r>
                <a:endParaRPr lang="en-US" altLang="en-US"/>
              </a:p>
            </p:txBody>
          </p:sp>
          <p:sp>
            <p:nvSpPr>
              <p:cNvPr id="9356" name="Rectangle 86"/>
              <p:cNvSpPr>
                <a:spLocks noChangeArrowheads="1"/>
              </p:cNvSpPr>
              <p:nvPr/>
            </p:nvSpPr>
            <p:spPr bwMode="auto">
              <a:xfrm>
                <a:off x="1860"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57" name="Rectangle 87"/>
              <p:cNvSpPr>
                <a:spLocks noChangeArrowheads="1"/>
              </p:cNvSpPr>
              <p:nvPr/>
            </p:nvSpPr>
            <p:spPr bwMode="auto">
              <a:xfrm>
                <a:off x="1871" y="1641"/>
                <a:ext cx="3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58" name="Rectangle 88"/>
              <p:cNvSpPr>
                <a:spLocks noChangeArrowheads="1"/>
              </p:cNvSpPr>
              <p:nvPr/>
            </p:nvSpPr>
            <p:spPr bwMode="auto">
              <a:xfrm>
                <a:off x="1993"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18</a:t>
                </a:r>
                <a:endParaRPr lang="en-US" altLang="en-US"/>
              </a:p>
            </p:txBody>
          </p:sp>
          <p:sp>
            <p:nvSpPr>
              <p:cNvPr id="9359" name="Rectangle 89"/>
              <p:cNvSpPr>
                <a:spLocks noChangeArrowheads="1"/>
              </p:cNvSpPr>
              <p:nvPr/>
            </p:nvSpPr>
            <p:spPr bwMode="auto">
              <a:xfrm>
                <a:off x="2125"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60" name="Rectangle 90"/>
              <p:cNvSpPr>
                <a:spLocks noChangeArrowheads="1"/>
              </p:cNvSpPr>
              <p:nvPr/>
            </p:nvSpPr>
            <p:spPr bwMode="auto">
              <a:xfrm>
                <a:off x="2125" y="1641"/>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61" name="Rectangle 91"/>
              <p:cNvSpPr>
                <a:spLocks noChangeArrowheads="1"/>
              </p:cNvSpPr>
              <p:nvPr/>
            </p:nvSpPr>
            <p:spPr bwMode="auto">
              <a:xfrm>
                <a:off x="2247"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17</a:t>
                </a:r>
                <a:endParaRPr lang="en-US" altLang="en-US"/>
              </a:p>
            </p:txBody>
          </p:sp>
          <p:sp>
            <p:nvSpPr>
              <p:cNvPr id="9362" name="Rectangle 92"/>
              <p:cNvSpPr>
                <a:spLocks noChangeArrowheads="1"/>
              </p:cNvSpPr>
              <p:nvPr/>
            </p:nvSpPr>
            <p:spPr bwMode="auto">
              <a:xfrm>
                <a:off x="2379"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63" name="Rectangle 93"/>
              <p:cNvSpPr>
                <a:spLocks noChangeArrowheads="1"/>
              </p:cNvSpPr>
              <p:nvPr/>
            </p:nvSpPr>
            <p:spPr bwMode="auto">
              <a:xfrm>
                <a:off x="2390" y="1641"/>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64" name="Rectangle 94"/>
              <p:cNvSpPr>
                <a:spLocks noChangeArrowheads="1"/>
              </p:cNvSpPr>
              <p:nvPr/>
            </p:nvSpPr>
            <p:spPr bwMode="auto">
              <a:xfrm>
                <a:off x="2512"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16</a:t>
                </a:r>
                <a:endParaRPr lang="en-US" altLang="en-US"/>
              </a:p>
            </p:txBody>
          </p:sp>
          <p:sp>
            <p:nvSpPr>
              <p:cNvPr id="9365" name="Rectangle 95"/>
              <p:cNvSpPr>
                <a:spLocks noChangeArrowheads="1"/>
              </p:cNvSpPr>
              <p:nvPr/>
            </p:nvSpPr>
            <p:spPr bwMode="auto">
              <a:xfrm>
                <a:off x="2644"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66" name="Rectangle 96"/>
              <p:cNvSpPr>
                <a:spLocks noChangeArrowheads="1"/>
              </p:cNvSpPr>
              <p:nvPr/>
            </p:nvSpPr>
            <p:spPr bwMode="auto">
              <a:xfrm>
                <a:off x="2655" y="1641"/>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67" name="Rectangle 97"/>
              <p:cNvSpPr>
                <a:spLocks noChangeArrowheads="1"/>
              </p:cNvSpPr>
              <p:nvPr/>
            </p:nvSpPr>
            <p:spPr bwMode="auto">
              <a:xfrm>
                <a:off x="2777"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15</a:t>
                </a:r>
                <a:endParaRPr lang="en-US" altLang="en-US"/>
              </a:p>
            </p:txBody>
          </p:sp>
          <p:sp>
            <p:nvSpPr>
              <p:cNvPr id="9368" name="Rectangle 98"/>
              <p:cNvSpPr>
                <a:spLocks noChangeArrowheads="1"/>
              </p:cNvSpPr>
              <p:nvPr/>
            </p:nvSpPr>
            <p:spPr bwMode="auto">
              <a:xfrm>
                <a:off x="2910"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69" name="Rectangle 99"/>
              <p:cNvSpPr>
                <a:spLocks noChangeArrowheads="1"/>
              </p:cNvSpPr>
              <p:nvPr/>
            </p:nvSpPr>
            <p:spPr bwMode="auto">
              <a:xfrm>
                <a:off x="2921" y="1641"/>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70" name="Rectangle 100"/>
              <p:cNvSpPr>
                <a:spLocks noChangeArrowheads="1"/>
              </p:cNvSpPr>
              <p:nvPr/>
            </p:nvSpPr>
            <p:spPr bwMode="auto">
              <a:xfrm>
                <a:off x="3042"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14</a:t>
                </a:r>
                <a:endParaRPr lang="en-US" altLang="en-US"/>
              </a:p>
            </p:txBody>
          </p:sp>
          <p:sp>
            <p:nvSpPr>
              <p:cNvPr id="9371" name="Rectangle 101"/>
              <p:cNvSpPr>
                <a:spLocks noChangeArrowheads="1"/>
              </p:cNvSpPr>
              <p:nvPr/>
            </p:nvSpPr>
            <p:spPr bwMode="auto">
              <a:xfrm>
                <a:off x="3175"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72" name="Rectangle 102"/>
              <p:cNvSpPr>
                <a:spLocks noChangeArrowheads="1"/>
              </p:cNvSpPr>
              <p:nvPr/>
            </p:nvSpPr>
            <p:spPr bwMode="auto">
              <a:xfrm>
                <a:off x="3186" y="1641"/>
                <a:ext cx="36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73" name="Rectangle 103"/>
              <p:cNvSpPr>
                <a:spLocks noChangeArrowheads="1"/>
              </p:cNvSpPr>
              <p:nvPr/>
            </p:nvSpPr>
            <p:spPr bwMode="auto">
              <a:xfrm>
                <a:off x="3307" y="1698"/>
                <a:ext cx="1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13</a:t>
                </a:r>
                <a:endParaRPr lang="en-US" altLang="en-US"/>
              </a:p>
            </p:txBody>
          </p:sp>
          <p:sp>
            <p:nvSpPr>
              <p:cNvPr id="9374" name="Rectangle 104"/>
              <p:cNvSpPr>
                <a:spLocks noChangeArrowheads="1"/>
              </p:cNvSpPr>
              <p:nvPr/>
            </p:nvSpPr>
            <p:spPr bwMode="auto">
              <a:xfrm>
                <a:off x="3440" y="1698"/>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grpSp>
        <p:grpSp>
          <p:nvGrpSpPr>
            <p:cNvPr id="9265" name="Group 105"/>
            <p:cNvGrpSpPr>
              <a:grpSpLocks/>
            </p:cNvGrpSpPr>
            <p:nvPr/>
          </p:nvGrpSpPr>
          <p:grpSpPr bwMode="auto">
            <a:xfrm>
              <a:off x="192" y="1358"/>
              <a:ext cx="3447" cy="211"/>
              <a:chOff x="192" y="1358"/>
              <a:chExt cx="3447" cy="211"/>
            </a:xfrm>
          </p:grpSpPr>
          <p:sp>
            <p:nvSpPr>
              <p:cNvPr id="9303" name="Rectangle 106"/>
              <p:cNvSpPr>
                <a:spLocks noChangeArrowheads="1"/>
              </p:cNvSpPr>
              <p:nvPr/>
            </p:nvSpPr>
            <p:spPr bwMode="auto">
              <a:xfrm>
                <a:off x="2832" y="135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04" name="Rectangle 107"/>
              <p:cNvSpPr>
                <a:spLocks noChangeArrowheads="1"/>
              </p:cNvSpPr>
              <p:nvPr/>
            </p:nvSpPr>
            <p:spPr bwMode="auto">
              <a:xfrm>
                <a:off x="3020" y="141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A4</a:t>
                </a:r>
                <a:endParaRPr lang="en-US" altLang="en-US"/>
              </a:p>
            </p:txBody>
          </p:sp>
          <p:sp>
            <p:nvSpPr>
              <p:cNvPr id="9305" name="Rectangle 108"/>
              <p:cNvSpPr>
                <a:spLocks noChangeArrowheads="1"/>
              </p:cNvSpPr>
              <p:nvPr/>
            </p:nvSpPr>
            <p:spPr bwMode="auto">
              <a:xfrm>
                <a:off x="3197"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06" name="Rectangle 109"/>
              <p:cNvSpPr>
                <a:spLocks noChangeArrowheads="1"/>
              </p:cNvSpPr>
              <p:nvPr/>
            </p:nvSpPr>
            <p:spPr bwMode="auto">
              <a:xfrm>
                <a:off x="2567" y="135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07" name="Rectangle 110"/>
              <p:cNvSpPr>
                <a:spLocks noChangeArrowheads="1"/>
              </p:cNvSpPr>
              <p:nvPr/>
            </p:nvSpPr>
            <p:spPr bwMode="auto">
              <a:xfrm>
                <a:off x="2755" y="141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A5</a:t>
                </a:r>
                <a:endParaRPr lang="en-US" altLang="en-US"/>
              </a:p>
            </p:txBody>
          </p:sp>
          <p:sp>
            <p:nvSpPr>
              <p:cNvPr id="9308" name="Rectangle 111"/>
              <p:cNvSpPr>
                <a:spLocks noChangeArrowheads="1"/>
              </p:cNvSpPr>
              <p:nvPr/>
            </p:nvSpPr>
            <p:spPr bwMode="auto">
              <a:xfrm>
                <a:off x="2932"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09" name="Rectangle 112"/>
              <p:cNvSpPr>
                <a:spLocks noChangeArrowheads="1"/>
              </p:cNvSpPr>
              <p:nvPr/>
            </p:nvSpPr>
            <p:spPr bwMode="auto">
              <a:xfrm>
                <a:off x="2302" y="135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10" name="Rectangle 113"/>
              <p:cNvSpPr>
                <a:spLocks noChangeArrowheads="1"/>
              </p:cNvSpPr>
              <p:nvPr/>
            </p:nvSpPr>
            <p:spPr bwMode="auto">
              <a:xfrm>
                <a:off x="2490" y="141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A6</a:t>
                </a:r>
                <a:endParaRPr lang="en-US" altLang="en-US"/>
              </a:p>
            </p:txBody>
          </p:sp>
          <p:sp>
            <p:nvSpPr>
              <p:cNvPr id="9311" name="Rectangle 114"/>
              <p:cNvSpPr>
                <a:spLocks noChangeArrowheads="1"/>
              </p:cNvSpPr>
              <p:nvPr/>
            </p:nvSpPr>
            <p:spPr bwMode="auto">
              <a:xfrm>
                <a:off x="2666"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12" name="Rectangle 115"/>
              <p:cNvSpPr>
                <a:spLocks noChangeArrowheads="1"/>
              </p:cNvSpPr>
              <p:nvPr/>
            </p:nvSpPr>
            <p:spPr bwMode="auto">
              <a:xfrm>
                <a:off x="2037" y="135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13" name="Rectangle 116"/>
              <p:cNvSpPr>
                <a:spLocks noChangeArrowheads="1"/>
              </p:cNvSpPr>
              <p:nvPr/>
            </p:nvSpPr>
            <p:spPr bwMode="auto">
              <a:xfrm>
                <a:off x="2225" y="141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A7</a:t>
                </a:r>
                <a:endParaRPr lang="en-US" altLang="en-US"/>
              </a:p>
            </p:txBody>
          </p:sp>
          <p:sp>
            <p:nvSpPr>
              <p:cNvPr id="9314" name="Rectangle 117"/>
              <p:cNvSpPr>
                <a:spLocks noChangeArrowheads="1"/>
              </p:cNvSpPr>
              <p:nvPr/>
            </p:nvSpPr>
            <p:spPr bwMode="auto">
              <a:xfrm>
                <a:off x="2401"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15" name="Rectangle 118"/>
              <p:cNvSpPr>
                <a:spLocks noChangeArrowheads="1"/>
              </p:cNvSpPr>
              <p:nvPr/>
            </p:nvSpPr>
            <p:spPr bwMode="auto">
              <a:xfrm>
                <a:off x="1783" y="1358"/>
                <a:ext cx="53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16" name="Rectangle 119"/>
              <p:cNvSpPr>
                <a:spLocks noChangeArrowheads="1"/>
              </p:cNvSpPr>
              <p:nvPr/>
            </p:nvSpPr>
            <p:spPr bwMode="auto">
              <a:xfrm>
                <a:off x="1971" y="141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A8</a:t>
                </a:r>
                <a:endParaRPr lang="en-US" altLang="en-US"/>
              </a:p>
            </p:txBody>
          </p:sp>
          <p:sp>
            <p:nvSpPr>
              <p:cNvPr id="9317" name="Rectangle 120"/>
              <p:cNvSpPr>
                <a:spLocks noChangeArrowheads="1"/>
              </p:cNvSpPr>
              <p:nvPr/>
            </p:nvSpPr>
            <p:spPr bwMode="auto">
              <a:xfrm>
                <a:off x="2147"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18" name="Rectangle 121"/>
              <p:cNvSpPr>
                <a:spLocks noChangeArrowheads="1"/>
              </p:cNvSpPr>
              <p:nvPr/>
            </p:nvSpPr>
            <p:spPr bwMode="auto">
              <a:xfrm>
                <a:off x="1518" y="1358"/>
                <a:ext cx="53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19" name="Rectangle 122"/>
              <p:cNvSpPr>
                <a:spLocks noChangeArrowheads="1"/>
              </p:cNvSpPr>
              <p:nvPr/>
            </p:nvSpPr>
            <p:spPr bwMode="auto">
              <a:xfrm>
                <a:off x="1705" y="141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A9</a:t>
                </a:r>
                <a:endParaRPr lang="en-US" altLang="en-US"/>
              </a:p>
            </p:txBody>
          </p:sp>
          <p:sp>
            <p:nvSpPr>
              <p:cNvPr id="9320" name="Rectangle 123"/>
              <p:cNvSpPr>
                <a:spLocks noChangeArrowheads="1"/>
              </p:cNvSpPr>
              <p:nvPr/>
            </p:nvSpPr>
            <p:spPr bwMode="auto">
              <a:xfrm>
                <a:off x="1882"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21" name="Rectangle 124"/>
              <p:cNvSpPr>
                <a:spLocks noChangeArrowheads="1"/>
              </p:cNvSpPr>
              <p:nvPr/>
            </p:nvSpPr>
            <p:spPr bwMode="auto">
              <a:xfrm>
                <a:off x="722" y="1358"/>
                <a:ext cx="5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22" name="Rectangle 125"/>
              <p:cNvSpPr>
                <a:spLocks noChangeArrowheads="1"/>
              </p:cNvSpPr>
              <p:nvPr/>
            </p:nvSpPr>
            <p:spPr bwMode="auto">
              <a:xfrm>
                <a:off x="910" y="1414"/>
                <a:ext cx="1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D3</a:t>
                </a:r>
                <a:endParaRPr lang="en-US" altLang="en-US"/>
              </a:p>
            </p:txBody>
          </p:sp>
          <p:sp>
            <p:nvSpPr>
              <p:cNvPr id="9323" name="Rectangle 126"/>
              <p:cNvSpPr>
                <a:spLocks noChangeArrowheads="1"/>
              </p:cNvSpPr>
              <p:nvPr/>
            </p:nvSpPr>
            <p:spPr bwMode="auto">
              <a:xfrm>
                <a:off x="1098"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24" name="Rectangle 127"/>
              <p:cNvSpPr>
                <a:spLocks noChangeArrowheads="1"/>
              </p:cNvSpPr>
              <p:nvPr/>
            </p:nvSpPr>
            <p:spPr bwMode="auto">
              <a:xfrm>
                <a:off x="457" y="135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25" name="Rectangle 128"/>
              <p:cNvSpPr>
                <a:spLocks noChangeArrowheads="1"/>
              </p:cNvSpPr>
              <p:nvPr/>
            </p:nvSpPr>
            <p:spPr bwMode="auto">
              <a:xfrm>
                <a:off x="645" y="1414"/>
                <a:ext cx="1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D4</a:t>
                </a:r>
                <a:endParaRPr lang="en-US" altLang="en-US"/>
              </a:p>
            </p:txBody>
          </p:sp>
          <p:sp>
            <p:nvSpPr>
              <p:cNvPr id="9326" name="Rectangle 129"/>
              <p:cNvSpPr>
                <a:spLocks noChangeArrowheads="1"/>
              </p:cNvSpPr>
              <p:nvPr/>
            </p:nvSpPr>
            <p:spPr bwMode="auto">
              <a:xfrm>
                <a:off x="833"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27" name="Rectangle 130"/>
              <p:cNvSpPr>
                <a:spLocks noChangeArrowheads="1"/>
              </p:cNvSpPr>
              <p:nvPr/>
            </p:nvSpPr>
            <p:spPr bwMode="auto">
              <a:xfrm>
                <a:off x="987" y="1358"/>
                <a:ext cx="5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28" name="Rectangle 131"/>
              <p:cNvSpPr>
                <a:spLocks noChangeArrowheads="1"/>
              </p:cNvSpPr>
              <p:nvPr/>
            </p:nvSpPr>
            <p:spPr bwMode="auto">
              <a:xfrm>
                <a:off x="1131" y="1414"/>
                <a:ext cx="2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CAS</a:t>
                </a:r>
                <a:endParaRPr lang="en-US" altLang="en-US"/>
              </a:p>
            </p:txBody>
          </p:sp>
          <p:sp>
            <p:nvSpPr>
              <p:cNvPr id="9329" name="Rectangle 132"/>
              <p:cNvSpPr>
                <a:spLocks noChangeArrowheads="1"/>
              </p:cNvSpPr>
              <p:nvPr/>
            </p:nvSpPr>
            <p:spPr bwMode="auto">
              <a:xfrm>
                <a:off x="1407"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30" name="Rectangle 133"/>
              <p:cNvSpPr>
                <a:spLocks noChangeArrowheads="1"/>
              </p:cNvSpPr>
              <p:nvPr/>
            </p:nvSpPr>
            <p:spPr bwMode="auto">
              <a:xfrm>
                <a:off x="1252" y="1358"/>
                <a:ext cx="5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31" name="Rectangle 134"/>
              <p:cNvSpPr>
                <a:spLocks noChangeArrowheads="1"/>
              </p:cNvSpPr>
              <p:nvPr/>
            </p:nvSpPr>
            <p:spPr bwMode="auto">
              <a:xfrm>
                <a:off x="1429" y="1414"/>
                <a:ext cx="2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OE</a:t>
                </a:r>
                <a:endParaRPr lang="en-US" altLang="en-US"/>
              </a:p>
            </p:txBody>
          </p:sp>
          <p:sp>
            <p:nvSpPr>
              <p:cNvPr id="9332" name="Rectangle 135"/>
              <p:cNvSpPr>
                <a:spLocks noChangeArrowheads="1"/>
              </p:cNvSpPr>
              <p:nvPr/>
            </p:nvSpPr>
            <p:spPr bwMode="auto">
              <a:xfrm>
                <a:off x="1639"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33" name="Rectangle 136"/>
              <p:cNvSpPr>
                <a:spLocks noChangeArrowheads="1"/>
              </p:cNvSpPr>
              <p:nvPr/>
            </p:nvSpPr>
            <p:spPr bwMode="auto">
              <a:xfrm>
                <a:off x="3097" y="1358"/>
                <a:ext cx="5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34" name="Rectangle 137"/>
              <p:cNvSpPr>
                <a:spLocks noChangeArrowheads="1"/>
              </p:cNvSpPr>
              <p:nvPr/>
            </p:nvSpPr>
            <p:spPr bwMode="auto">
              <a:xfrm>
                <a:off x="3263" y="1414"/>
                <a:ext cx="2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Vss</a:t>
                </a:r>
                <a:endParaRPr lang="en-US" altLang="en-US"/>
              </a:p>
            </p:txBody>
          </p:sp>
          <p:sp>
            <p:nvSpPr>
              <p:cNvPr id="9335" name="Rectangle 138"/>
              <p:cNvSpPr>
                <a:spLocks noChangeArrowheads="1"/>
              </p:cNvSpPr>
              <p:nvPr/>
            </p:nvSpPr>
            <p:spPr bwMode="auto">
              <a:xfrm>
                <a:off x="3495"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36" name="Rectangle 139"/>
              <p:cNvSpPr>
                <a:spLocks noChangeArrowheads="1"/>
              </p:cNvSpPr>
              <p:nvPr/>
            </p:nvSpPr>
            <p:spPr bwMode="auto">
              <a:xfrm>
                <a:off x="192" y="135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37" name="Rectangle 140"/>
              <p:cNvSpPr>
                <a:spLocks noChangeArrowheads="1"/>
              </p:cNvSpPr>
              <p:nvPr/>
            </p:nvSpPr>
            <p:spPr bwMode="auto">
              <a:xfrm>
                <a:off x="358" y="1414"/>
                <a:ext cx="2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Vss</a:t>
                </a:r>
                <a:endParaRPr lang="en-US" altLang="en-US"/>
              </a:p>
            </p:txBody>
          </p:sp>
          <p:sp>
            <p:nvSpPr>
              <p:cNvPr id="9338" name="Rectangle 141"/>
              <p:cNvSpPr>
                <a:spLocks noChangeArrowheads="1"/>
              </p:cNvSpPr>
              <p:nvPr/>
            </p:nvSpPr>
            <p:spPr bwMode="auto">
              <a:xfrm>
                <a:off x="590" y="141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grpSp>
        <p:grpSp>
          <p:nvGrpSpPr>
            <p:cNvPr id="9266" name="Group 142"/>
            <p:cNvGrpSpPr>
              <a:grpSpLocks/>
            </p:cNvGrpSpPr>
            <p:nvPr/>
          </p:nvGrpSpPr>
          <p:grpSpPr bwMode="auto">
            <a:xfrm>
              <a:off x="192" y="2628"/>
              <a:ext cx="3447" cy="211"/>
              <a:chOff x="192" y="2628"/>
              <a:chExt cx="3447" cy="211"/>
            </a:xfrm>
          </p:grpSpPr>
          <p:sp>
            <p:nvSpPr>
              <p:cNvPr id="9267" name="Rectangle 143"/>
              <p:cNvSpPr>
                <a:spLocks noChangeArrowheads="1"/>
              </p:cNvSpPr>
              <p:nvPr/>
            </p:nvSpPr>
            <p:spPr bwMode="auto">
              <a:xfrm>
                <a:off x="2037" y="262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68" name="Rectangle 144"/>
              <p:cNvSpPr>
                <a:spLocks noChangeArrowheads="1"/>
              </p:cNvSpPr>
              <p:nvPr/>
            </p:nvSpPr>
            <p:spPr bwMode="auto">
              <a:xfrm>
                <a:off x="2225" y="268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A0</a:t>
                </a:r>
                <a:endParaRPr lang="en-US" altLang="en-US"/>
              </a:p>
            </p:txBody>
          </p:sp>
          <p:sp>
            <p:nvSpPr>
              <p:cNvPr id="9269" name="Rectangle 145"/>
              <p:cNvSpPr>
                <a:spLocks noChangeArrowheads="1"/>
              </p:cNvSpPr>
              <p:nvPr/>
            </p:nvSpPr>
            <p:spPr bwMode="auto">
              <a:xfrm>
                <a:off x="2401"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70" name="Rectangle 146"/>
              <p:cNvSpPr>
                <a:spLocks noChangeArrowheads="1"/>
              </p:cNvSpPr>
              <p:nvPr/>
            </p:nvSpPr>
            <p:spPr bwMode="auto">
              <a:xfrm>
                <a:off x="2302" y="262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71" name="Rectangle 147"/>
              <p:cNvSpPr>
                <a:spLocks noChangeArrowheads="1"/>
              </p:cNvSpPr>
              <p:nvPr/>
            </p:nvSpPr>
            <p:spPr bwMode="auto">
              <a:xfrm>
                <a:off x="2490" y="268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A1</a:t>
                </a:r>
                <a:endParaRPr lang="en-US" altLang="en-US"/>
              </a:p>
            </p:txBody>
          </p:sp>
          <p:sp>
            <p:nvSpPr>
              <p:cNvPr id="9272" name="Rectangle 148"/>
              <p:cNvSpPr>
                <a:spLocks noChangeArrowheads="1"/>
              </p:cNvSpPr>
              <p:nvPr/>
            </p:nvSpPr>
            <p:spPr bwMode="auto">
              <a:xfrm>
                <a:off x="2666"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73" name="Rectangle 149"/>
              <p:cNvSpPr>
                <a:spLocks noChangeArrowheads="1"/>
              </p:cNvSpPr>
              <p:nvPr/>
            </p:nvSpPr>
            <p:spPr bwMode="auto">
              <a:xfrm>
                <a:off x="2567" y="262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74" name="Rectangle 150"/>
              <p:cNvSpPr>
                <a:spLocks noChangeArrowheads="1"/>
              </p:cNvSpPr>
              <p:nvPr/>
            </p:nvSpPr>
            <p:spPr bwMode="auto">
              <a:xfrm>
                <a:off x="2755" y="268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A2</a:t>
                </a:r>
                <a:endParaRPr lang="en-US" altLang="en-US"/>
              </a:p>
            </p:txBody>
          </p:sp>
          <p:sp>
            <p:nvSpPr>
              <p:cNvPr id="9275" name="Rectangle 151"/>
              <p:cNvSpPr>
                <a:spLocks noChangeArrowheads="1"/>
              </p:cNvSpPr>
              <p:nvPr/>
            </p:nvSpPr>
            <p:spPr bwMode="auto">
              <a:xfrm>
                <a:off x="2932"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76" name="Rectangle 152"/>
              <p:cNvSpPr>
                <a:spLocks noChangeArrowheads="1"/>
              </p:cNvSpPr>
              <p:nvPr/>
            </p:nvSpPr>
            <p:spPr bwMode="auto">
              <a:xfrm>
                <a:off x="2832" y="262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77" name="Rectangle 153"/>
              <p:cNvSpPr>
                <a:spLocks noChangeArrowheads="1"/>
              </p:cNvSpPr>
              <p:nvPr/>
            </p:nvSpPr>
            <p:spPr bwMode="auto">
              <a:xfrm>
                <a:off x="3020" y="2684"/>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A3</a:t>
                </a:r>
                <a:endParaRPr lang="en-US" altLang="en-US"/>
              </a:p>
            </p:txBody>
          </p:sp>
          <p:sp>
            <p:nvSpPr>
              <p:cNvPr id="9278" name="Rectangle 154"/>
              <p:cNvSpPr>
                <a:spLocks noChangeArrowheads="1"/>
              </p:cNvSpPr>
              <p:nvPr/>
            </p:nvSpPr>
            <p:spPr bwMode="auto">
              <a:xfrm>
                <a:off x="3197"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79" name="Rectangle 155"/>
              <p:cNvSpPr>
                <a:spLocks noChangeArrowheads="1"/>
              </p:cNvSpPr>
              <p:nvPr/>
            </p:nvSpPr>
            <p:spPr bwMode="auto">
              <a:xfrm>
                <a:off x="1783" y="2628"/>
                <a:ext cx="53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80" name="Rectangle 156"/>
              <p:cNvSpPr>
                <a:spLocks noChangeArrowheads="1"/>
              </p:cNvSpPr>
              <p:nvPr/>
            </p:nvSpPr>
            <p:spPr bwMode="auto">
              <a:xfrm>
                <a:off x="1937" y="2684"/>
                <a:ext cx="2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A10</a:t>
                </a:r>
                <a:endParaRPr lang="en-US" altLang="en-US"/>
              </a:p>
            </p:txBody>
          </p:sp>
          <p:sp>
            <p:nvSpPr>
              <p:cNvPr id="9281" name="Rectangle 157"/>
              <p:cNvSpPr>
                <a:spLocks noChangeArrowheads="1"/>
              </p:cNvSpPr>
              <p:nvPr/>
            </p:nvSpPr>
            <p:spPr bwMode="auto">
              <a:xfrm>
                <a:off x="2180"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82" name="Rectangle 158"/>
              <p:cNvSpPr>
                <a:spLocks noChangeArrowheads="1"/>
              </p:cNvSpPr>
              <p:nvPr/>
            </p:nvSpPr>
            <p:spPr bwMode="auto">
              <a:xfrm>
                <a:off x="457" y="262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83" name="Rectangle 159"/>
              <p:cNvSpPr>
                <a:spLocks noChangeArrowheads="1"/>
              </p:cNvSpPr>
              <p:nvPr/>
            </p:nvSpPr>
            <p:spPr bwMode="auto">
              <a:xfrm>
                <a:off x="645" y="2684"/>
                <a:ext cx="1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D1</a:t>
                </a:r>
                <a:endParaRPr lang="en-US" altLang="en-US"/>
              </a:p>
            </p:txBody>
          </p:sp>
          <p:sp>
            <p:nvSpPr>
              <p:cNvPr id="9284" name="Rectangle 160"/>
              <p:cNvSpPr>
                <a:spLocks noChangeArrowheads="1"/>
              </p:cNvSpPr>
              <p:nvPr/>
            </p:nvSpPr>
            <p:spPr bwMode="auto">
              <a:xfrm>
                <a:off x="833"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85" name="Rectangle 161"/>
              <p:cNvSpPr>
                <a:spLocks noChangeArrowheads="1"/>
              </p:cNvSpPr>
              <p:nvPr/>
            </p:nvSpPr>
            <p:spPr bwMode="auto">
              <a:xfrm>
                <a:off x="722" y="2628"/>
                <a:ext cx="5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86" name="Rectangle 162"/>
              <p:cNvSpPr>
                <a:spLocks noChangeArrowheads="1"/>
              </p:cNvSpPr>
              <p:nvPr/>
            </p:nvSpPr>
            <p:spPr bwMode="auto">
              <a:xfrm>
                <a:off x="910" y="2684"/>
                <a:ext cx="18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D2</a:t>
                </a:r>
                <a:endParaRPr lang="en-US" altLang="en-US"/>
              </a:p>
            </p:txBody>
          </p:sp>
          <p:sp>
            <p:nvSpPr>
              <p:cNvPr id="9287" name="Rectangle 163"/>
              <p:cNvSpPr>
                <a:spLocks noChangeArrowheads="1"/>
              </p:cNvSpPr>
              <p:nvPr/>
            </p:nvSpPr>
            <p:spPr bwMode="auto">
              <a:xfrm>
                <a:off x="1098"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88" name="Rectangle 164"/>
              <p:cNvSpPr>
                <a:spLocks noChangeArrowheads="1"/>
              </p:cNvSpPr>
              <p:nvPr/>
            </p:nvSpPr>
            <p:spPr bwMode="auto">
              <a:xfrm>
                <a:off x="1252" y="2628"/>
                <a:ext cx="5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89" name="Rectangle 165"/>
              <p:cNvSpPr>
                <a:spLocks noChangeArrowheads="1"/>
              </p:cNvSpPr>
              <p:nvPr/>
            </p:nvSpPr>
            <p:spPr bwMode="auto">
              <a:xfrm>
                <a:off x="1396" y="2684"/>
                <a:ext cx="2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RAS</a:t>
                </a:r>
                <a:endParaRPr lang="en-US" altLang="en-US"/>
              </a:p>
            </p:txBody>
          </p:sp>
          <p:sp>
            <p:nvSpPr>
              <p:cNvPr id="9290" name="Rectangle 166"/>
              <p:cNvSpPr>
                <a:spLocks noChangeArrowheads="1"/>
              </p:cNvSpPr>
              <p:nvPr/>
            </p:nvSpPr>
            <p:spPr bwMode="auto">
              <a:xfrm>
                <a:off x="1672"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91" name="Rectangle 167"/>
              <p:cNvSpPr>
                <a:spLocks noChangeArrowheads="1"/>
              </p:cNvSpPr>
              <p:nvPr/>
            </p:nvSpPr>
            <p:spPr bwMode="auto">
              <a:xfrm>
                <a:off x="987" y="2628"/>
                <a:ext cx="5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92" name="Rectangle 168"/>
              <p:cNvSpPr>
                <a:spLocks noChangeArrowheads="1"/>
              </p:cNvSpPr>
              <p:nvPr/>
            </p:nvSpPr>
            <p:spPr bwMode="auto">
              <a:xfrm>
                <a:off x="1153" y="2684"/>
                <a:ext cx="2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WE</a:t>
                </a:r>
                <a:endParaRPr lang="en-US" altLang="en-US"/>
              </a:p>
            </p:txBody>
          </p:sp>
          <p:sp>
            <p:nvSpPr>
              <p:cNvPr id="9293" name="Rectangle 169"/>
              <p:cNvSpPr>
                <a:spLocks noChangeArrowheads="1"/>
              </p:cNvSpPr>
              <p:nvPr/>
            </p:nvSpPr>
            <p:spPr bwMode="auto">
              <a:xfrm>
                <a:off x="1385"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94" name="Rectangle 170"/>
              <p:cNvSpPr>
                <a:spLocks noChangeArrowheads="1"/>
              </p:cNvSpPr>
              <p:nvPr/>
            </p:nvSpPr>
            <p:spPr bwMode="auto">
              <a:xfrm>
                <a:off x="192" y="2628"/>
                <a:ext cx="5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95" name="Rectangle 171"/>
              <p:cNvSpPr>
                <a:spLocks noChangeArrowheads="1"/>
              </p:cNvSpPr>
              <p:nvPr/>
            </p:nvSpPr>
            <p:spPr bwMode="auto">
              <a:xfrm>
                <a:off x="358" y="2684"/>
                <a:ext cx="2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Vcc</a:t>
                </a:r>
                <a:endParaRPr lang="en-US" altLang="en-US"/>
              </a:p>
            </p:txBody>
          </p:sp>
          <p:sp>
            <p:nvSpPr>
              <p:cNvPr id="9296" name="Rectangle 172"/>
              <p:cNvSpPr>
                <a:spLocks noChangeArrowheads="1"/>
              </p:cNvSpPr>
              <p:nvPr/>
            </p:nvSpPr>
            <p:spPr bwMode="auto">
              <a:xfrm>
                <a:off x="590"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297" name="Rectangle 173"/>
              <p:cNvSpPr>
                <a:spLocks noChangeArrowheads="1"/>
              </p:cNvSpPr>
              <p:nvPr/>
            </p:nvSpPr>
            <p:spPr bwMode="auto">
              <a:xfrm>
                <a:off x="3097" y="2628"/>
                <a:ext cx="5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298" name="Rectangle 174"/>
              <p:cNvSpPr>
                <a:spLocks noChangeArrowheads="1"/>
              </p:cNvSpPr>
              <p:nvPr/>
            </p:nvSpPr>
            <p:spPr bwMode="auto">
              <a:xfrm>
                <a:off x="3263" y="2684"/>
                <a:ext cx="2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Vcc</a:t>
                </a:r>
                <a:endParaRPr lang="en-US" altLang="en-US"/>
              </a:p>
            </p:txBody>
          </p:sp>
          <p:sp>
            <p:nvSpPr>
              <p:cNvPr id="9299" name="Rectangle 175"/>
              <p:cNvSpPr>
                <a:spLocks noChangeArrowheads="1"/>
              </p:cNvSpPr>
              <p:nvPr/>
            </p:nvSpPr>
            <p:spPr bwMode="auto">
              <a:xfrm>
                <a:off x="3495"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sp>
            <p:nvSpPr>
              <p:cNvPr id="9300" name="Rectangle 176"/>
              <p:cNvSpPr>
                <a:spLocks noChangeArrowheads="1"/>
              </p:cNvSpPr>
              <p:nvPr/>
            </p:nvSpPr>
            <p:spPr bwMode="auto">
              <a:xfrm>
                <a:off x="1518" y="2628"/>
                <a:ext cx="53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p>
            </p:txBody>
          </p:sp>
          <p:sp>
            <p:nvSpPr>
              <p:cNvPr id="9301" name="Rectangle 177"/>
              <p:cNvSpPr>
                <a:spLocks noChangeArrowheads="1"/>
              </p:cNvSpPr>
              <p:nvPr/>
            </p:nvSpPr>
            <p:spPr bwMode="auto">
              <a:xfrm>
                <a:off x="1694" y="2684"/>
                <a:ext cx="20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NC</a:t>
                </a:r>
                <a:endParaRPr lang="en-US" altLang="en-US"/>
              </a:p>
            </p:txBody>
          </p:sp>
          <p:sp>
            <p:nvSpPr>
              <p:cNvPr id="9302" name="Rectangle 178"/>
              <p:cNvSpPr>
                <a:spLocks noChangeArrowheads="1"/>
              </p:cNvSpPr>
              <p:nvPr/>
            </p:nvSpPr>
            <p:spPr bwMode="auto">
              <a:xfrm>
                <a:off x="1893" y="2684"/>
                <a:ext cx="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 </a:t>
                </a:r>
                <a:endParaRPr lang="en-US" altLang="en-US"/>
              </a:p>
            </p:txBody>
          </p:sp>
        </p:grpSp>
      </p:grpSp>
      <p:grpSp>
        <p:nvGrpSpPr>
          <p:cNvPr id="9221" name="Group 179"/>
          <p:cNvGrpSpPr>
            <a:grpSpLocks/>
          </p:cNvGrpSpPr>
          <p:nvPr/>
        </p:nvGrpSpPr>
        <p:grpSpPr bwMode="auto">
          <a:xfrm>
            <a:off x="6172334" y="1727202"/>
            <a:ext cx="2880651" cy="1973263"/>
            <a:chOff x="3826" y="1449"/>
            <a:chExt cx="1675" cy="1243"/>
          </a:xfrm>
        </p:grpSpPr>
        <p:sp>
          <p:nvSpPr>
            <p:cNvPr id="9222" name="Rectangle 180"/>
            <p:cNvSpPr>
              <a:spLocks noChangeArrowheads="1"/>
            </p:cNvSpPr>
            <p:nvPr/>
          </p:nvSpPr>
          <p:spPr bwMode="auto">
            <a:xfrm>
              <a:off x="3826" y="1449"/>
              <a:ext cx="4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rPr>
                <a:t>Legend</a:t>
              </a:r>
              <a:endParaRPr lang="en-US" altLang="en-US"/>
            </a:p>
          </p:txBody>
        </p:sp>
        <p:sp>
          <p:nvSpPr>
            <p:cNvPr id="9223" name="Rectangle 181"/>
            <p:cNvSpPr>
              <a:spLocks noChangeArrowheads="1"/>
            </p:cNvSpPr>
            <p:nvPr/>
          </p:nvSpPr>
          <p:spPr bwMode="auto">
            <a:xfrm>
              <a:off x="3826" y="1721"/>
              <a:ext cx="1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A</a:t>
              </a:r>
              <a:r>
                <a:rPr lang="en-US" altLang="en-US" sz="1600" i="1">
                  <a:solidFill>
                    <a:srgbClr val="000000"/>
                  </a:solidFill>
                </a:rPr>
                <a:t>i</a:t>
              </a:r>
              <a:endParaRPr lang="en-US" altLang="en-US" i="1"/>
            </a:p>
          </p:txBody>
        </p:sp>
        <p:sp>
          <p:nvSpPr>
            <p:cNvPr id="9224" name="Rectangle 182"/>
            <p:cNvSpPr>
              <a:spLocks noChangeArrowheads="1"/>
            </p:cNvSpPr>
            <p:nvPr/>
          </p:nvSpPr>
          <p:spPr bwMode="auto">
            <a:xfrm>
              <a:off x="3826" y="1857"/>
              <a:ext cx="2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CAS</a:t>
              </a:r>
              <a:endParaRPr lang="en-US" altLang="en-US"/>
            </a:p>
          </p:txBody>
        </p:sp>
        <p:sp>
          <p:nvSpPr>
            <p:cNvPr id="9225" name="Rectangle 183"/>
            <p:cNvSpPr>
              <a:spLocks noChangeArrowheads="1"/>
            </p:cNvSpPr>
            <p:nvPr/>
          </p:nvSpPr>
          <p:spPr bwMode="auto">
            <a:xfrm>
              <a:off x="3826" y="1993"/>
              <a:ext cx="11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D</a:t>
              </a:r>
              <a:r>
                <a:rPr lang="en-US" altLang="en-US" sz="1600" i="1">
                  <a:solidFill>
                    <a:srgbClr val="000000"/>
                  </a:solidFill>
                </a:rPr>
                <a:t>j</a:t>
              </a:r>
              <a:endParaRPr lang="en-US" altLang="en-US" i="1"/>
            </a:p>
          </p:txBody>
        </p:sp>
        <p:sp>
          <p:nvSpPr>
            <p:cNvPr id="9226" name="Rectangle 184"/>
            <p:cNvSpPr>
              <a:spLocks noChangeArrowheads="1"/>
            </p:cNvSpPr>
            <p:nvPr/>
          </p:nvSpPr>
          <p:spPr bwMode="auto">
            <a:xfrm>
              <a:off x="3826" y="2129"/>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NC</a:t>
              </a:r>
              <a:endParaRPr lang="en-US" altLang="en-US"/>
            </a:p>
          </p:txBody>
        </p:sp>
        <p:sp>
          <p:nvSpPr>
            <p:cNvPr id="9227" name="Rectangle 185"/>
            <p:cNvSpPr>
              <a:spLocks noChangeArrowheads="1"/>
            </p:cNvSpPr>
            <p:nvPr/>
          </p:nvSpPr>
          <p:spPr bwMode="auto">
            <a:xfrm>
              <a:off x="3826" y="2265"/>
              <a:ext cx="1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OE</a:t>
              </a:r>
              <a:endParaRPr lang="en-US" altLang="en-US"/>
            </a:p>
          </p:txBody>
        </p:sp>
        <p:sp>
          <p:nvSpPr>
            <p:cNvPr id="9228" name="Rectangle 186"/>
            <p:cNvSpPr>
              <a:spLocks noChangeArrowheads="1"/>
            </p:cNvSpPr>
            <p:nvPr/>
          </p:nvSpPr>
          <p:spPr bwMode="auto">
            <a:xfrm>
              <a:off x="3826" y="2401"/>
              <a:ext cx="2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RAS</a:t>
              </a:r>
              <a:endParaRPr lang="en-US" altLang="en-US"/>
            </a:p>
          </p:txBody>
        </p:sp>
        <p:sp>
          <p:nvSpPr>
            <p:cNvPr id="9229" name="Rectangle 187"/>
            <p:cNvSpPr>
              <a:spLocks noChangeArrowheads="1"/>
            </p:cNvSpPr>
            <p:nvPr/>
          </p:nvSpPr>
          <p:spPr bwMode="auto">
            <a:xfrm>
              <a:off x="3826" y="2537"/>
              <a:ext cx="1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WE</a:t>
              </a:r>
              <a:endParaRPr lang="en-US" altLang="en-US"/>
            </a:p>
          </p:txBody>
        </p:sp>
        <p:sp>
          <p:nvSpPr>
            <p:cNvPr id="9230" name="Rectangle 188"/>
            <p:cNvSpPr>
              <a:spLocks noChangeArrowheads="1"/>
            </p:cNvSpPr>
            <p:nvPr/>
          </p:nvSpPr>
          <p:spPr bwMode="auto">
            <a:xfrm>
              <a:off x="4268" y="1721"/>
              <a:ext cx="6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Address bit </a:t>
              </a:r>
              <a:r>
                <a:rPr lang="en-US" altLang="en-US" sz="1600" i="1">
                  <a:solidFill>
                    <a:srgbClr val="000000"/>
                  </a:solidFill>
                </a:rPr>
                <a:t>i</a:t>
              </a:r>
              <a:r>
                <a:rPr lang="en-US" altLang="en-US" sz="1600">
                  <a:solidFill>
                    <a:srgbClr val="000000"/>
                  </a:solidFill>
                </a:rPr>
                <a:t> </a:t>
              </a:r>
              <a:endParaRPr lang="en-US" altLang="en-US"/>
            </a:p>
          </p:txBody>
        </p:sp>
        <p:sp>
          <p:nvSpPr>
            <p:cNvPr id="9231" name="Rectangle 189"/>
            <p:cNvSpPr>
              <a:spLocks noChangeArrowheads="1"/>
            </p:cNvSpPr>
            <p:nvPr/>
          </p:nvSpPr>
          <p:spPr bwMode="auto">
            <a:xfrm>
              <a:off x="4268" y="1857"/>
              <a:ext cx="12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dirty="0">
                  <a:solidFill>
                    <a:srgbClr val="000000"/>
                  </a:solidFill>
                </a:rPr>
                <a:t>Column address strobe</a:t>
              </a:r>
              <a:endParaRPr lang="en-US" altLang="en-US" dirty="0"/>
            </a:p>
          </p:txBody>
        </p:sp>
        <p:sp>
          <p:nvSpPr>
            <p:cNvPr id="9232" name="Rectangle 190"/>
            <p:cNvSpPr>
              <a:spLocks noChangeArrowheads="1"/>
            </p:cNvSpPr>
            <p:nvPr/>
          </p:nvSpPr>
          <p:spPr bwMode="auto">
            <a:xfrm>
              <a:off x="4268" y="1993"/>
              <a:ext cx="5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Data bit </a:t>
              </a:r>
              <a:r>
                <a:rPr lang="en-US" altLang="en-US" sz="1600" i="1">
                  <a:solidFill>
                    <a:srgbClr val="000000"/>
                  </a:solidFill>
                </a:rPr>
                <a:t>j</a:t>
              </a:r>
              <a:r>
                <a:rPr lang="en-US" altLang="en-US" sz="1600">
                  <a:solidFill>
                    <a:srgbClr val="000000"/>
                  </a:solidFill>
                </a:rPr>
                <a:t> </a:t>
              </a:r>
              <a:endParaRPr lang="en-US" altLang="en-US"/>
            </a:p>
          </p:txBody>
        </p:sp>
        <p:sp>
          <p:nvSpPr>
            <p:cNvPr id="9233" name="Rectangle 191"/>
            <p:cNvSpPr>
              <a:spLocks noChangeArrowheads="1"/>
            </p:cNvSpPr>
            <p:nvPr/>
          </p:nvSpPr>
          <p:spPr bwMode="auto">
            <a:xfrm>
              <a:off x="4268" y="2129"/>
              <a:ext cx="7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dirty="0">
                  <a:solidFill>
                    <a:srgbClr val="000000"/>
                  </a:solidFill>
                </a:rPr>
                <a:t>No connection</a:t>
              </a:r>
              <a:endParaRPr lang="en-US" altLang="en-US" dirty="0"/>
            </a:p>
          </p:txBody>
        </p:sp>
        <p:sp>
          <p:nvSpPr>
            <p:cNvPr id="9234" name="Rectangle 192"/>
            <p:cNvSpPr>
              <a:spLocks noChangeArrowheads="1"/>
            </p:cNvSpPr>
            <p:nvPr/>
          </p:nvSpPr>
          <p:spPr bwMode="auto">
            <a:xfrm>
              <a:off x="4268" y="2265"/>
              <a:ext cx="7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Output enable</a:t>
              </a:r>
              <a:endParaRPr lang="en-US" altLang="en-US"/>
            </a:p>
          </p:txBody>
        </p:sp>
        <p:sp>
          <p:nvSpPr>
            <p:cNvPr id="9235" name="Rectangle 193"/>
            <p:cNvSpPr>
              <a:spLocks noChangeArrowheads="1"/>
            </p:cNvSpPr>
            <p:nvPr/>
          </p:nvSpPr>
          <p:spPr bwMode="auto">
            <a:xfrm>
              <a:off x="4268" y="2401"/>
              <a:ext cx="106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Row address strobe</a:t>
              </a:r>
              <a:endParaRPr lang="en-US" altLang="en-US"/>
            </a:p>
          </p:txBody>
        </p:sp>
        <p:sp>
          <p:nvSpPr>
            <p:cNvPr id="9236" name="Rectangle 194"/>
            <p:cNvSpPr>
              <a:spLocks noChangeArrowheads="1"/>
            </p:cNvSpPr>
            <p:nvPr/>
          </p:nvSpPr>
          <p:spPr bwMode="auto">
            <a:xfrm>
              <a:off x="4268" y="2537"/>
              <a:ext cx="6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a:solidFill>
                    <a:srgbClr val="000000"/>
                  </a:solidFill>
                </a:rPr>
                <a:t>Write enable</a:t>
              </a:r>
              <a:endParaRPr lang="en-US"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95300" y="872716"/>
            <a:ext cx="7627277" cy="5616624"/>
          </a:xfrm>
        </p:spPr>
        <p:txBody>
          <a:bodyPr/>
          <a:lstStyle/>
          <a:p>
            <a:pPr eaLnBrk="1" hangingPunct="1">
              <a:lnSpc>
                <a:spcPct val="120000"/>
              </a:lnSpc>
              <a:spcBef>
                <a:spcPct val="50000"/>
              </a:spcBef>
            </a:pPr>
            <a:r>
              <a:rPr lang="en-US" altLang="en-US" dirty="0" smtClean="0"/>
              <a:t>Row decoder</a:t>
            </a:r>
          </a:p>
          <a:p>
            <a:pPr lvl="1" eaLnBrk="1" hangingPunct="1">
              <a:lnSpc>
                <a:spcPct val="120000"/>
              </a:lnSpc>
              <a:spcBef>
                <a:spcPct val="50000"/>
              </a:spcBef>
            </a:pPr>
            <a:r>
              <a:rPr lang="en-US" altLang="en-US" dirty="0" smtClean="0"/>
              <a:t>Select row to read/write</a:t>
            </a:r>
          </a:p>
          <a:p>
            <a:pPr eaLnBrk="1" hangingPunct="1">
              <a:lnSpc>
                <a:spcPct val="120000"/>
              </a:lnSpc>
              <a:spcBef>
                <a:spcPct val="50000"/>
              </a:spcBef>
            </a:pPr>
            <a:r>
              <a:rPr lang="en-US" altLang="en-US" dirty="0" smtClean="0"/>
              <a:t>Column decoder</a:t>
            </a:r>
          </a:p>
          <a:p>
            <a:pPr lvl="1" eaLnBrk="1" hangingPunct="1">
              <a:lnSpc>
                <a:spcPct val="120000"/>
              </a:lnSpc>
              <a:spcBef>
                <a:spcPct val="50000"/>
              </a:spcBef>
            </a:pPr>
            <a:r>
              <a:rPr lang="en-US" altLang="en-US" dirty="0" smtClean="0"/>
              <a:t>Select column to read/write</a:t>
            </a:r>
          </a:p>
          <a:p>
            <a:pPr eaLnBrk="1" hangingPunct="1">
              <a:lnSpc>
                <a:spcPct val="120000"/>
              </a:lnSpc>
              <a:spcBef>
                <a:spcPct val="50000"/>
              </a:spcBef>
            </a:pPr>
            <a:r>
              <a:rPr lang="en-US" altLang="en-US" dirty="0" smtClean="0"/>
              <a:t>Cell Matrix</a:t>
            </a:r>
          </a:p>
          <a:p>
            <a:pPr lvl="1" eaLnBrk="1" hangingPunct="1">
              <a:lnSpc>
                <a:spcPct val="120000"/>
              </a:lnSpc>
              <a:spcBef>
                <a:spcPct val="50000"/>
              </a:spcBef>
            </a:pPr>
            <a:r>
              <a:rPr lang="en-US" altLang="en-US" dirty="0" smtClean="0"/>
              <a:t>2D array of tiny memory cells</a:t>
            </a:r>
          </a:p>
          <a:p>
            <a:pPr eaLnBrk="1" hangingPunct="1">
              <a:lnSpc>
                <a:spcPct val="120000"/>
              </a:lnSpc>
              <a:spcBef>
                <a:spcPct val="50000"/>
              </a:spcBef>
            </a:pPr>
            <a:r>
              <a:rPr lang="en-US" altLang="en-US" dirty="0" smtClean="0"/>
              <a:t>Sense/Write amplifiers</a:t>
            </a:r>
          </a:p>
          <a:p>
            <a:pPr lvl="1" eaLnBrk="1" hangingPunct="1">
              <a:lnSpc>
                <a:spcPct val="120000"/>
              </a:lnSpc>
              <a:spcBef>
                <a:spcPct val="50000"/>
              </a:spcBef>
            </a:pPr>
            <a:r>
              <a:rPr lang="en-US" altLang="en-US" dirty="0" smtClean="0"/>
              <a:t>Sense &amp; amplify data on read</a:t>
            </a:r>
          </a:p>
          <a:p>
            <a:pPr lvl="1" eaLnBrk="1" hangingPunct="1">
              <a:lnSpc>
                <a:spcPct val="120000"/>
              </a:lnSpc>
              <a:spcBef>
                <a:spcPct val="50000"/>
              </a:spcBef>
            </a:pPr>
            <a:r>
              <a:rPr lang="en-US" altLang="en-US" dirty="0" smtClean="0"/>
              <a:t>Drive bit line with data in on write</a:t>
            </a:r>
          </a:p>
          <a:p>
            <a:pPr eaLnBrk="1" hangingPunct="1">
              <a:lnSpc>
                <a:spcPct val="120000"/>
              </a:lnSpc>
              <a:spcBef>
                <a:spcPct val="50000"/>
              </a:spcBef>
            </a:pPr>
            <a:r>
              <a:rPr lang="en-US" altLang="en-US" dirty="0" smtClean="0"/>
              <a:t>Same data lines are used for data in/out</a:t>
            </a:r>
          </a:p>
        </p:txBody>
      </p:sp>
      <p:sp>
        <p:nvSpPr>
          <p:cNvPr id="10243" name="Rectangle 2"/>
          <p:cNvSpPr>
            <a:spLocks noGrp="1" noChangeArrowheads="1"/>
          </p:cNvSpPr>
          <p:nvPr>
            <p:ph type="title"/>
          </p:nvPr>
        </p:nvSpPr>
        <p:spPr/>
        <p:txBody>
          <a:bodyPr/>
          <a:lstStyle/>
          <a:p>
            <a:pPr eaLnBrk="1" hangingPunct="1"/>
            <a:r>
              <a:rPr lang="en-US" altLang="en-US" smtClean="0"/>
              <a:t>Typical Memory Structure</a:t>
            </a:r>
          </a:p>
        </p:txBody>
      </p:sp>
      <p:grpSp>
        <p:nvGrpSpPr>
          <p:cNvPr id="10244" name="Group 1"/>
          <p:cNvGrpSpPr>
            <a:grpSpLocks/>
          </p:cNvGrpSpPr>
          <p:nvPr/>
        </p:nvGrpSpPr>
        <p:grpSpPr bwMode="auto">
          <a:xfrm>
            <a:off x="5143898" y="1358901"/>
            <a:ext cx="4246165" cy="4625975"/>
            <a:chOff x="4747768" y="1358903"/>
            <a:chExt cx="3919966" cy="4626394"/>
          </a:xfrm>
        </p:grpSpPr>
        <p:sp>
          <p:nvSpPr>
            <p:cNvPr id="10245" name="Line 8"/>
            <p:cNvSpPr>
              <a:spLocks noChangeShapeType="1"/>
            </p:cNvSpPr>
            <p:nvPr/>
          </p:nvSpPr>
          <p:spPr bwMode="auto">
            <a:xfrm>
              <a:off x="5067291" y="2528894"/>
              <a:ext cx="3603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9"/>
            <p:cNvSpPr txBox="1">
              <a:spLocks noChangeArrowheads="1"/>
            </p:cNvSpPr>
            <p:nvPr/>
          </p:nvSpPr>
          <p:spPr bwMode="auto">
            <a:xfrm rot="-5400000">
              <a:off x="4098522" y="2379475"/>
              <a:ext cx="1626770" cy="32827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a:t>Row address</a:t>
              </a:r>
            </a:p>
          </p:txBody>
        </p:sp>
        <p:sp>
          <p:nvSpPr>
            <p:cNvPr id="10247" name="Line 37"/>
            <p:cNvSpPr>
              <a:spLocks noChangeShapeType="1"/>
            </p:cNvSpPr>
            <p:nvPr/>
          </p:nvSpPr>
          <p:spPr bwMode="auto">
            <a:xfrm flipH="1">
              <a:off x="5175612" y="2484443"/>
              <a:ext cx="44450" cy="9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Text Box 38"/>
            <p:cNvSpPr txBox="1">
              <a:spLocks noChangeArrowheads="1"/>
            </p:cNvSpPr>
            <p:nvPr/>
          </p:nvSpPr>
          <p:spPr bwMode="auto">
            <a:xfrm>
              <a:off x="5076047" y="2276877"/>
              <a:ext cx="350811"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200" b="1" i="1"/>
                <a:t>r</a:t>
              </a:r>
            </a:p>
          </p:txBody>
        </p:sp>
        <p:grpSp>
          <p:nvGrpSpPr>
            <p:cNvPr id="10249" name="Group 59"/>
            <p:cNvGrpSpPr>
              <a:grpSpLocks/>
            </p:cNvGrpSpPr>
            <p:nvPr/>
          </p:nvGrpSpPr>
          <p:grpSpPr bwMode="auto">
            <a:xfrm rot="-5400000">
              <a:off x="5105386" y="2303469"/>
              <a:ext cx="2025654" cy="404812"/>
              <a:chOff x="2936" y="3067"/>
              <a:chExt cx="1276" cy="312"/>
            </a:xfrm>
          </p:grpSpPr>
          <p:sp>
            <p:nvSpPr>
              <p:cNvPr id="10283" name="Line 60"/>
              <p:cNvSpPr>
                <a:spLocks noChangeShapeType="1"/>
              </p:cNvSpPr>
              <p:nvPr/>
            </p:nvSpPr>
            <p:spPr bwMode="auto">
              <a:xfrm rot="5400000">
                <a:off x="4056"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4" name="Line 61"/>
              <p:cNvSpPr>
                <a:spLocks noChangeShapeType="1"/>
              </p:cNvSpPr>
              <p:nvPr/>
            </p:nvSpPr>
            <p:spPr bwMode="auto">
              <a:xfrm rot="5400000">
                <a:off x="3999"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5" name="Line 62"/>
              <p:cNvSpPr>
                <a:spLocks noChangeShapeType="1"/>
              </p:cNvSpPr>
              <p:nvPr/>
            </p:nvSpPr>
            <p:spPr bwMode="auto">
              <a:xfrm rot="5400000">
                <a:off x="3942"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6" name="Line 63"/>
              <p:cNvSpPr>
                <a:spLocks noChangeShapeType="1"/>
              </p:cNvSpPr>
              <p:nvPr/>
            </p:nvSpPr>
            <p:spPr bwMode="auto">
              <a:xfrm rot="5400000">
                <a:off x="3885"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7" name="Line 64"/>
              <p:cNvSpPr>
                <a:spLocks noChangeShapeType="1"/>
              </p:cNvSpPr>
              <p:nvPr/>
            </p:nvSpPr>
            <p:spPr bwMode="auto">
              <a:xfrm rot="5400000">
                <a:off x="3828"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8" name="Line 65"/>
              <p:cNvSpPr>
                <a:spLocks noChangeShapeType="1"/>
              </p:cNvSpPr>
              <p:nvPr/>
            </p:nvSpPr>
            <p:spPr bwMode="auto">
              <a:xfrm rot="5400000">
                <a:off x="3771"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9" name="Line 66"/>
              <p:cNvSpPr>
                <a:spLocks noChangeShapeType="1"/>
              </p:cNvSpPr>
              <p:nvPr/>
            </p:nvSpPr>
            <p:spPr bwMode="auto">
              <a:xfrm rot="5400000">
                <a:off x="3714"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0" name="Line 67"/>
              <p:cNvSpPr>
                <a:spLocks noChangeShapeType="1"/>
              </p:cNvSpPr>
              <p:nvPr/>
            </p:nvSpPr>
            <p:spPr bwMode="auto">
              <a:xfrm rot="5400000">
                <a:off x="3657"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 name="Line 68"/>
              <p:cNvSpPr>
                <a:spLocks noChangeShapeType="1"/>
              </p:cNvSpPr>
              <p:nvPr/>
            </p:nvSpPr>
            <p:spPr bwMode="auto">
              <a:xfrm rot="5400000">
                <a:off x="3120"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2" name="Line 69"/>
              <p:cNvSpPr>
                <a:spLocks noChangeShapeType="1"/>
              </p:cNvSpPr>
              <p:nvPr/>
            </p:nvSpPr>
            <p:spPr bwMode="auto">
              <a:xfrm rot="5400000">
                <a:off x="3063"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3" name="Line 70"/>
              <p:cNvSpPr>
                <a:spLocks noChangeShapeType="1"/>
              </p:cNvSpPr>
              <p:nvPr/>
            </p:nvSpPr>
            <p:spPr bwMode="auto">
              <a:xfrm rot="5400000">
                <a:off x="3006"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4" name="Line 71"/>
              <p:cNvSpPr>
                <a:spLocks noChangeShapeType="1"/>
              </p:cNvSpPr>
              <p:nvPr/>
            </p:nvSpPr>
            <p:spPr bwMode="auto">
              <a:xfrm rot="5400000">
                <a:off x="2949"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5" name="Line 72"/>
              <p:cNvSpPr>
                <a:spLocks noChangeShapeType="1"/>
              </p:cNvSpPr>
              <p:nvPr/>
            </p:nvSpPr>
            <p:spPr bwMode="auto">
              <a:xfrm rot="5400000">
                <a:off x="2892"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6" name="Line 73"/>
              <p:cNvSpPr>
                <a:spLocks noChangeShapeType="1"/>
              </p:cNvSpPr>
              <p:nvPr/>
            </p:nvSpPr>
            <p:spPr bwMode="auto">
              <a:xfrm rot="5400000">
                <a:off x="2835"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7" name="Line 74"/>
              <p:cNvSpPr>
                <a:spLocks noChangeShapeType="1"/>
              </p:cNvSpPr>
              <p:nvPr/>
            </p:nvSpPr>
            <p:spPr bwMode="auto">
              <a:xfrm rot="5400000">
                <a:off x="2780"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8" name="Text Box 75"/>
              <p:cNvSpPr txBox="1">
                <a:spLocks noChangeArrowheads="1"/>
              </p:cNvSpPr>
              <p:nvPr/>
            </p:nvSpPr>
            <p:spPr bwMode="auto">
              <a:xfrm>
                <a:off x="3360" y="3095"/>
                <a:ext cx="427"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2000" b="1"/>
                  <a:t>. . .</a:t>
                </a:r>
              </a:p>
            </p:txBody>
          </p:sp>
          <p:sp>
            <p:nvSpPr>
              <p:cNvPr id="10299" name="Line 76"/>
              <p:cNvSpPr>
                <a:spLocks noChangeShapeType="1"/>
              </p:cNvSpPr>
              <p:nvPr/>
            </p:nvSpPr>
            <p:spPr bwMode="auto">
              <a:xfrm rot="5400000">
                <a:off x="3178" y="3223"/>
                <a:ext cx="31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50" name="Text Box 5"/>
            <p:cNvSpPr txBox="1">
              <a:spLocks noChangeArrowheads="1"/>
            </p:cNvSpPr>
            <p:nvPr/>
          </p:nvSpPr>
          <p:spPr bwMode="auto">
            <a:xfrm>
              <a:off x="6319826" y="1358903"/>
              <a:ext cx="2347908" cy="22955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2000" dirty="0"/>
                <a:t>2</a:t>
              </a:r>
              <a:r>
                <a:rPr lang="en-US" altLang="en-US" sz="2000" i="1" baseline="30000" dirty="0"/>
                <a:t>r</a:t>
              </a:r>
              <a:r>
                <a:rPr lang="en-US" altLang="en-US" sz="2000" dirty="0"/>
                <a:t> × 2</a:t>
              </a:r>
              <a:r>
                <a:rPr lang="en-US" altLang="en-US" sz="2000" i="1" baseline="30000" dirty="0"/>
                <a:t>c</a:t>
              </a:r>
              <a:r>
                <a:rPr lang="en-US" altLang="en-US" sz="2000" baseline="30000" dirty="0"/>
                <a:t> </a:t>
              </a:r>
              <a:r>
                <a:rPr lang="en-US" altLang="en-US" sz="2000" dirty="0"/>
                <a:t>× </a:t>
              </a:r>
              <a:r>
                <a:rPr lang="en-US" altLang="en-US" sz="2000" i="1" dirty="0"/>
                <a:t>m </a:t>
              </a:r>
              <a:r>
                <a:rPr lang="en-US" altLang="en-US" sz="2000" dirty="0"/>
                <a:t>bits</a:t>
              </a:r>
              <a:endParaRPr lang="en-US" altLang="en-US" sz="2000" baseline="30000" dirty="0"/>
            </a:p>
            <a:p>
              <a:pPr algn="ctr" eaLnBrk="1" hangingPunct="1">
                <a:spcBef>
                  <a:spcPct val="50000"/>
                </a:spcBef>
              </a:pPr>
              <a:r>
                <a:rPr lang="en-US" altLang="en-US" sz="2000" dirty="0"/>
                <a:t>Cell </a:t>
              </a:r>
              <a:r>
                <a:rPr lang="en-US" altLang="en-US" sz="2000" dirty="0" smtClean="0"/>
                <a:t>Matrix</a:t>
              </a:r>
            </a:p>
          </p:txBody>
        </p:sp>
        <p:sp>
          <p:nvSpPr>
            <p:cNvPr id="10251" name="Text Box 10"/>
            <p:cNvSpPr txBox="1">
              <a:spLocks noChangeArrowheads="1"/>
            </p:cNvSpPr>
            <p:nvPr/>
          </p:nvSpPr>
          <p:spPr bwMode="auto">
            <a:xfrm rot="-5400000">
              <a:off x="4524362" y="2263781"/>
              <a:ext cx="229394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a:t>Row Decoder</a:t>
              </a:r>
            </a:p>
          </p:txBody>
        </p:sp>
        <p:sp>
          <p:nvSpPr>
            <p:cNvPr id="10252" name="Text Box 77"/>
            <p:cNvSpPr txBox="1">
              <a:spLocks noChangeArrowheads="1"/>
            </p:cNvSpPr>
            <p:nvPr/>
          </p:nvSpPr>
          <p:spPr bwMode="auto">
            <a:xfrm>
              <a:off x="6319826" y="3654433"/>
              <a:ext cx="2347908" cy="423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a:t>Sense/write amplifiers</a:t>
              </a:r>
            </a:p>
          </p:txBody>
        </p:sp>
        <p:sp>
          <p:nvSpPr>
            <p:cNvPr id="10253" name="Text Box 96"/>
            <p:cNvSpPr txBox="1">
              <a:spLocks noChangeArrowheads="1"/>
            </p:cNvSpPr>
            <p:nvPr/>
          </p:nvSpPr>
          <p:spPr bwMode="auto">
            <a:xfrm>
              <a:off x="6319826" y="4825490"/>
              <a:ext cx="2347908" cy="49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a:t>Column Decoder</a:t>
              </a:r>
            </a:p>
          </p:txBody>
        </p:sp>
        <p:sp>
          <p:nvSpPr>
            <p:cNvPr id="10254" name="AutoShape 97"/>
            <p:cNvSpPr>
              <a:spLocks noChangeArrowheads="1"/>
            </p:cNvSpPr>
            <p:nvPr/>
          </p:nvSpPr>
          <p:spPr bwMode="auto">
            <a:xfrm>
              <a:off x="6327763" y="4823903"/>
              <a:ext cx="2339970" cy="49530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704 w 21600"/>
                <a:gd name="T13" fmla="*/ 2704 h 21600"/>
                <a:gd name="T14" fmla="*/ 18896 w 21600"/>
                <a:gd name="T15" fmla="*/ 18896 h 21600"/>
              </a:gdLst>
              <a:ahLst/>
              <a:cxnLst>
                <a:cxn ang="T8">
                  <a:pos x="T0" y="T1"/>
                </a:cxn>
                <a:cxn ang="T9">
                  <a:pos x="T2" y="T3"/>
                </a:cxn>
                <a:cxn ang="T10">
                  <a:pos x="T4" y="T5"/>
                </a:cxn>
                <a:cxn ang="T11">
                  <a:pos x="T6" y="T7"/>
                </a:cxn>
              </a:cxnLst>
              <a:rect l="T12" t="T13" r="T14" b="T15"/>
              <a:pathLst>
                <a:path w="21600" h="21600">
                  <a:moveTo>
                    <a:pt x="0" y="0"/>
                  </a:moveTo>
                  <a:lnTo>
                    <a:pt x="1807" y="21600"/>
                  </a:lnTo>
                  <a:lnTo>
                    <a:pt x="19793" y="21600"/>
                  </a:lnTo>
                  <a:lnTo>
                    <a:pt x="21600" y="0"/>
                  </a:lnTo>
                  <a:lnTo>
                    <a:pt x="0" y="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55" name="Group 100"/>
            <p:cNvGrpSpPr>
              <a:grpSpLocks/>
            </p:cNvGrpSpPr>
            <p:nvPr/>
          </p:nvGrpSpPr>
          <p:grpSpPr bwMode="auto">
            <a:xfrm>
              <a:off x="6462701" y="4509576"/>
              <a:ext cx="2074859" cy="314325"/>
              <a:chOff x="3475" y="2358"/>
              <a:chExt cx="1307" cy="198"/>
            </a:xfrm>
          </p:grpSpPr>
          <p:sp>
            <p:nvSpPr>
              <p:cNvPr id="10266" name="Line 101"/>
              <p:cNvSpPr>
                <a:spLocks noChangeShapeType="1"/>
              </p:cNvSpPr>
              <p:nvPr/>
            </p:nvSpPr>
            <p:spPr bwMode="auto">
              <a:xfrm rot="5400000">
                <a:off x="4683"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7" name="Line 102"/>
              <p:cNvSpPr>
                <a:spLocks noChangeShapeType="1"/>
              </p:cNvSpPr>
              <p:nvPr/>
            </p:nvSpPr>
            <p:spPr bwMode="auto">
              <a:xfrm rot="5400000">
                <a:off x="4626"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8" name="Line 103"/>
              <p:cNvSpPr>
                <a:spLocks noChangeShapeType="1"/>
              </p:cNvSpPr>
              <p:nvPr/>
            </p:nvSpPr>
            <p:spPr bwMode="auto">
              <a:xfrm rot="5400000">
                <a:off x="4569"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9" name="Line 104"/>
              <p:cNvSpPr>
                <a:spLocks noChangeShapeType="1"/>
              </p:cNvSpPr>
              <p:nvPr/>
            </p:nvSpPr>
            <p:spPr bwMode="auto">
              <a:xfrm rot="5400000">
                <a:off x="4512"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0" name="Line 105"/>
              <p:cNvSpPr>
                <a:spLocks noChangeShapeType="1"/>
              </p:cNvSpPr>
              <p:nvPr/>
            </p:nvSpPr>
            <p:spPr bwMode="auto">
              <a:xfrm rot="5400000">
                <a:off x="4455"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 name="Line 106"/>
              <p:cNvSpPr>
                <a:spLocks noChangeShapeType="1"/>
              </p:cNvSpPr>
              <p:nvPr/>
            </p:nvSpPr>
            <p:spPr bwMode="auto">
              <a:xfrm rot="5400000">
                <a:off x="4398"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2" name="Line 107"/>
              <p:cNvSpPr>
                <a:spLocks noChangeShapeType="1"/>
              </p:cNvSpPr>
              <p:nvPr/>
            </p:nvSpPr>
            <p:spPr bwMode="auto">
              <a:xfrm rot="5400000">
                <a:off x="4341"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3" name="Line 108"/>
              <p:cNvSpPr>
                <a:spLocks noChangeShapeType="1"/>
              </p:cNvSpPr>
              <p:nvPr/>
            </p:nvSpPr>
            <p:spPr bwMode="auto">
              <a:xfrm rot="5400000">
                <a:off x="4284"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4" name="Line 109"/>
              <p:cNvSpPr>
                <a:spLocks noChangeShapeType="1"/>
              </p:cNvSpPr>
              <p:nvPr/>
            </p:nvSpPr>
            <p:spPr bwMode="auto">
              <a:xfrm rot="5400000">
                <a:off x="3716"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Line 110"/>
              <p:cNvSpPr>
                <a:spLocks noChangeShapeType="1"/>
              </p:cNvSpPr>
              <p:nvPr/>
            </p:nvSpPr>
            <p:spPr bwMode="auto">
              <a:xfrm rot="5400000">
                <a:off x="3659"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6" name="Line 111"/>
              <p:cNvSpPr>
                <a:spLocks noChangeShapeType="1"/>
              </p:cNvSpPr>
              <p:nvPr/>
            </p:nvSpPr>
            <p:spPr bwMode="auto">
              <a:xfrm rot="5400000">
                <a:off x="3602"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7" name="Line 112"/>
              <p:cNvSpPr>
                <a:spLocks noChangeShapeType="1"/>
              </p:cNvSpPr>
              <p:nvPr/>
            </p:nvSpPr>
            <p:spPr bwMode="auto">
              <a:xfrm rot="5400000">
                <a:off x="3545"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8" name="Line 113"/>
              <p:cNvSpPr>
                <a:spLocks noChangeShapeType="1"/>
              </p:cNvSpPr>
              <p:nvPr/>
            </p:nvSpPr>
            <p:spPr bwMode="auto">
              <a:xfrm rot="5400000">
                <a:off x="3488"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9" name="Line 114"/>
              <p:cNvSpPr>
                <a:spLocks noChangeShapeType="1"/>
              </p:cNvSpPr>
              <p:nvPr/>
            </p:nvSpPr>
            <p:spPr bwMode="auto">
              <a:xfrm rot="5400000">
                <a:off x="3431"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0" name="Line 115"/>
              <p:cNvSpPr>
                <a:spLocks noChangeShapeType="1"/>
              </p:cNvSpPr>
              <p:nvPr/>
            </p:nvSpPr>
            <p:spPr bwMode="auto">
              <a:xfrm rot="5400000">
                <a:off x="3376"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 name="Text Box 116"/>
              <p:cNvSpPr txBox="1">
                <a:spLocks noChangeArrowheads="1"/>
              </p:cNvSpPr>
              <p:nvPr/>
            </p:nvSpPr>
            <p:spPr bwMode="auto">
              <a:xfrm>
                <a:off x="3899" y="2376"/>
                <a:ext cx="45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2000" b="1"/>
                  <a:t>. . .</a:t>
                </a:r>
              </a:p>
            </p:txBody>
          </p:sp>
          <p:sp>
            <p:nvSpPr>
              <p:cNvPr id="10282" name="Line 117"/>
              <p:cNvSpPr>
                <a:spLocks noChangeShapeType="1"/>
              </p:cNvSpPr>
              <p:nvPr/>
            </p:nvSpPr>
            <p:spPr bwMode="auto">
              <a:xfrm rot="5400000">
                <a:off x="3774" y="2457"/>
                <a:ext cx="198"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56" name="AutoShape 118"/>
            <p:cNvSpPr>
              <a:spLocks noChangeArrowheads="1"/>
            </p:cNvSpPr>
            <p:nvPr/>
          </p:nvSpPr>
          <p:spPr bwMode="auto">
            <a:xfrm rot="5400000">
              <a:off x="4527536" y="2260607"/>
              <a:ext cx="2293943" cy="49529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704 w 21600"/>
                <a:gd name="T13" fmla="*/ 2704 h 21600"/>
                <a:gd name="T14" fmla="*/ 18896 w 21600"/>
                <a:gd name="T15" fmla="*/ 18896 h 21600"/>
              </a:gdLst>
              <a:ahLst/>
              <a:cxnLst>
                <a:cxn ang="T8">
                  <a:pos x="T0" y="T1"/>
                </a:cxn>
                <a:cxn ang="T9">
                  <a:pos x="T2" y="T3"/>
                </a:cxn>
                <a:cxn ang="T10">
                  <a:pos x="T4" y="T5"/>
                </a:cxn>
                <a:cxn ang="T11">
                  <a:pos x="T6" y="T7"/>
                </a:cxn>
              </a:cxnLst>
              <a:rect l="T12" t="T13" r="T14" b="T15"/>
              <a:pathLst>
                <a:path w="21600" h="21600">
                  <a:moveTo>
                    <a:pt x="0" y="0"/>
                  </a:moveTo>
                  <a:lnTo>
                    <a:pt x="1807" y="21600"/>
                  </a:lnTo>
                  <a:lnTo>
                    <a:pt x="19793" y="21600"/>
                  </a:lnTo>
                  <a:lnTo>
                    <a:pt x="21600" y="0"/>
                  </a:lnTo>
                  <a:lnTo>
                    <a:pt x="0" y="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7" name="Text Box 120"/>
            <p:cNvSpPr txBox="1">
              <a:spLocks noChangeArrowheads="1"/>
            </p:cNvSpPr>
            <p:nvPr/>
          </p:nvSpPr>
          <p:spPr bwMode="auto">
            <a:xfrm>
              <a:off x="6768230" y="5679566"/>
              <a:ext cx="1501771" cy="30573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a:t>Column address</a:t>
              </a:r>
            </a:p>
          </p:txBody>
        </p:sp>
        <p:sp>
          <p:nvSpPr>
            <p:cNvPr id="10258" name="Line 119"/>
            <p:cNvSpPr>
              <a:spLocks noChangeShapeType="1"/>
            </p:cNvSpPr>
            <p:nvPr/>
          </p:nvSpPr>
          <p:spPr bwMode="auto">
            <a:xfrm rot="5400000" flipH="1">
              <a:off x="7316772" y="5498591"/>
              <a:ext cx="360364"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Line 121"/>
            <p:cNvSpPr>
              <a:spLocks noChangeShapeType="1"/>
            </p:cNvSpPr>
            <p:nvPr/>
          </p:nvSpPr>
          <p:spPr bwMode="auto">
            <a:xfrm rot="5400000" flipH="1" flipV="1">
              <a:off x="7475523" y="5492241"/>
              <a:ext cx="44450" cy="90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Text Box 122"/>
            <p:cNvSpPr txBox="1">
              <a:spLocks noChangeArrowheads="1"/>
            </p:cNvSpPr>
            <p:nvPr/>
          </p:nvSpPr>
          <p:spPr bwMode="auto">
            <a:xfrm>
              <a:off x="7200116" y="5409232"/>
              <a:ext cx="234950" cy="22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200" b="1" i="1"/>
                <a:t>c</a:t>
              </a:r>
            </a:p>
          </p:txBody>
        </p:sp>
        <p:sp>
          <p:nvSpPr>
            <p:cNvPr id="10261" name="Text Box 138"/>
            <p:cNvSpPr txBox="1">
              <a:spLocks noChangeArrowheads="1"/>
            </p:cNvSpPr>
            <p:nvPr/>
          </p:nvSpPr>
          <p:spPr bwMode="auto">
            <a:xfrm>
              <a:off x="5516553" y="4149212"/>
              <a:ext cx="404812" cy="21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1400"/>
                <a:t>Data</a:t>
              </a:r>
            </a:p>
          </p:txBody>
        </p:sp>
        <p:sp>
          <p:nvSpPr>
            <p:cNvPr id="10262" name="Line 152"/>
            <p:cNvSpPr>
              <a:spLocks noChangeShapeType="1"/>
            </p:cNvSpPr>
            <p:nvPr/>
          </p:nvSpPr>
          <p:spPr bwMode="auto">
            <a:xfrm>
              <a:off x="5951969" y="4274626"/>
              <a:ext cx="36036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3" name="Text Box 86"/>
            <p:cNvSpPr txBox="1">
              <a:spLocks noChangeArrowheads="1"/>
            </p:cNvSpPr>
            <p:nvPr/>
          </p:nvSpPr>
          <p:spPr bwMode="auto">
            <a:xfrm>
              <a:off x="6319828" y="4077084"/>
              <a:ext cx="2347906" cy="43180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a:t>Row Latch 2</a:t>
              </a:r>
              <a:r>
                <a:rPr lang="en-US" altLang="en-US" i="1" baseline="30000"/>
                <a:t>c</a:t>
              </a:r>
              <a:r>
                <a:rPr lang="en-US" altLang="en-US"/>
                <a:t> × </a:t>
              </a:r>
              <a:r>
                <a:rPr lang="en-US" altLang="en-US" i="1"/>
                <a:t>m </a:t>
              </a:r>
              <a:r>
                <a:rPr lang="en-US" altLang="en-US"/>
                <a:t>bits</a:t>
              </a:r>
            </a:p>
          </p:txBody>
        </p:sp>
        <p:sp>
          <p:nvSpPr>
            <p:cNvPr id="10264" name="Text Box 122"/>
            <p:cNvSpPr txBox="1">
              <a:spLocks noChangeArrowheads="1"/>
            </p:cNvSpPr>
            <p:nvPr/>
          </p:nvSpPr>
          <p:spPr bwMode="auto">
            <a:xfrm>
              <a:off x="6084137" y="4045286"/>
              <a:ext cx="137344" cy="16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1200" b="1" i="1"/>
                <a:t>m</a:t>
              </a:r>
            </a:p>
          </p:txBody>
        </p:sp>
        <p:sp>
          <p:nvSpPr>
            <p:cNvPr id="10265" name="Line 121"/>
            <p:cNvSpPr>
              <a:spLocks noChangeShapeType="1"/>
            </p:cNvSpPr>
            <p:nvPr/>
          </p:nvSpPr>
          <p:spPr bwMode="auto">
            <a:xfrm rot="5400000" flipH="1" flipV="1">
              <a:off x="6087815" y="4263649"/>
              <a:ext cx="108012" cy="471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DRAM Operation</a:t>
            </a:r>
          </a:p>
        </p:txBody>
      </p:sp>
      <p:sp>
        <p:nvSpPr>
          <p:cNvPr id="11267" name="Rectangle 3"/>
          <p:cNvSpPr>
            <a:spLocks noGrp="1" noChangeArrowheads="1"/>
          </p:cNvSpPr>
          <p:nvPr>
            <p:ph idx="1"/>
          </p:nvPr>
        </p:nvSpPr>
        <p:spPr>
          <a:xfrm>
            <a:off x="495301" y="908720"/>
            <a:ext cx="9022027" cy="5580620"/>
          </a:xfrm>
        </p:spPr>
        <p:txBody>
          <a:bodyPr/>
          <a:lstStyle/>
          <a:p>
            <a:pPr marL="342900" indent="-342900" eaLnBrk="1" hangingPunct="1">
              <a:lnSpc>
                <a:spcPct val="120000"/>
              </a:lnSpc>
              <a:spcBef>
                <a:spcPts val="1000"/>
              </a:spcBef>
            </a:pPr>
            <a:r>
              <a:rPr lang="en-US" altLang="en-US" dirty="0" smtClean="0"/>
              <a:t>Row Access (RAS)</a:t>
            </a:r>
          </a:p>
          <a:p>
            <a:pPr marL="742950" lvl="1" indent="-285750" eaLnBrk="1" hangingPunct="1">
              <a:lnSpc>
                <a:spcPct val="120000"/>
              </a:lnSpc>
              <a:spcBef>
                <a:spcPts val="1000"/>
              </a:spcBef>
            </a:pPr>
            <a:r>
              <a:rPr lang="en-US" altLang="en-US" dirty="0" smtClean="0"/>
              <a:t>Latch and decode row address to enable addressed row</a:t>
            </a:r>
          </a:p>
          <a:p>
            <a:pPr marL="742950" lvl="1" indent="-285750" eaLnBrk="1" hangingPunct="1">
              <a:lnSpc>
                <a:spcPct val="120000"/>
              </a:lnSpc>
              <a:spcBef>
                <a:spcPts val="1000"/>
              </a:spcBef>
            </a:pPr>
            <a:r>
              <a:rPr lang="en-US" altLang="en-US" dirty="0" smtClean="0"/>
              <a:t>Small change in voltage detected by sense amplifiers</a:t>
            </a:r>
          </a:p>
          <a:p>
            <a:pPr marL="742950" lvl="1" indent="-285750" eaLnBrk="1" hangingPunct="1">
              <a:lnSpc>
                <a:spcPct val="120000"/>
              </a:lnSpc>
              <a:spcBef>
                <a:spcPts val="1000"/>
              </a:spcBef>
            </a:pPr>
            <a:r>
              <a:rPr lang="en-US" altLang="en-US" dirty="0" smtClean="0"/>
              <a:t>Latch whole row of bits</a:t>
            </a:r>
          </a:p>
          <a:p>
            <a:pPr marL="742950" lvl="1" indent="-285750" eaLnBrk="1" hangingPunct="1">
              <a:lnSpc>
                <a:spcPct val="120000"/>
              </a:lnSpc>
              <a:spcBef>
                <a:spcPts val="1000"/>
              </a:spcBef>
            </a:pPr>
            <a:r>
              <a:rPr lang="en-US" altLang="en-US" dirty="0" smtClean="0"/>
              <a:t>Sense amplifiers drive bit lines to recharge storage cells</a:t>
            </a:r>
          </a:p>
          <a:p>
            <a:pPr marL="342900" indent="-342900" eaLnBrk="1" hangingPunct="1">
              <a:lnSpc>
                <a:spcPct val="120000"/>
              </a:lnSpc>
              <a:spcBef>
                <a:spcPts val="1000"/>
              </a:spcBef>
            </a:pPr>
            <a:r>
              <a:rPr lang="en-US" altLang="en-US" dirty="0" smtClean="0"/>
              <a:t>Column Access (CAS) read and write operation</a:t>
            </a:r>
          </a:p>
          <a:p>
            <a:pPr marL="742950" lvl="1" indent="-285750" eaLnBrk="1" hangingPunct="1">
              <a:lnSpc>
                <a:spcPct val="120000"/>
              </a:lnSpc>
              <a:spcBef>
                <a:spcPts val="1000"/>
              </a:spcBef>
            </a:pPr>
            <a:r>
              <a:rPr lang="en-US" altLang="en-US" dirty="0" smtClean="0"/>
              <a:t>Latch and decode column address to select </a:t>
            </a:r>
            <a:r>
              <a:rPr lang="en-US" altLang="en-US" i="1" dirty="0" smtClean="0"/>
              <a:t>m</a:t>
            </a:r>
            <a:r>
              <a:rPr lang="en-US" altLang="en-US" dirty="0" smtClean="0"/>
              <a:t> bits</a:t>
            </a:r>
          </a:p>
          <a:p>
            <a:pPr marL="742950" lvl="1" indent="-285750" eaLnBrk="1" hangingPunct="1">
              <a:lnSpc>
                <a:spcPct val="120000"/>
              </a:lnSpc>
              <a:spcBef>
                <a:spcPts val="1000"/>
              </a:spcBef>
            </a:pPr>
            <a:r>
              <a:rPr lang="en-US" altLang="en-US" i="1" dirty="0" smtClean="0"/>
              <a:t>m</a:t>
            </a:r>
            <a:r>
              <a:rPr lang="en-US" altLang="en-US" dirty="0" smtClean="0"/>
              <a:t> = 4, 8, 16, or 32 bits depending on the DRAM package</a:t>
            </a:r>
          </a:p>
          <a:p>
            <a:pPr marL="742950" lvl="1" indent="-285750" eaLnBrk="1" hangingPunct="1">
              <a:lnSpc>
                <a:spcPct val="120000"/>
              </a:lnSpc>
              <a:spcBef>
                <a:spcPts val="1000"/>
              </a:spcBef>
            </a:pPr>
            <a:r>
              <a:rPr lang="en-US" altLang="en-US" dirty="0" smtClean="0"/>
              <a:t>On read, send latched bits out to chip pins</a:t>
            </a:r>
          </a:p>
          <a:p>
            <a:pPr marL="742950" lvl="1" indent="-285750" eaLnBrk="1" hangingPunct="1">
              <a:lnSpc>
                <a:spcPct val="120000"/>
              </a:lnSpc>
              <a:spcBef>
                <a:spcPts val="1000"/>
              </a:spcBef>
            </a:pPr>
            <a:r>
              <a:rPr lang="en-US" altLang="en-US" dirty="0" smtClean="0"/>
              <a:t>On write, charge storage cells to required value</a:t>
            </a:r>
          </a:p>
          <a:p>
            <a:pPr marL="742950" lvl="1" indent="-285750" eaLnBrk="1" hangingPunct="1">
              <a:lnSpc>
                <a:spcPct val="120000"/>
              </a:lnSpc>
              <a:spcBef>
                <a:spcPts val="1000"/>
              </a:spcBef>
            </a:pPr>
            <a:r>
              <a:rPr lang="en-US" altLang="en-US" dirty="0" smtClean="0"/>
              <a:t>Can perform multiple column accesses to same row (burst mode)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Burst Mode Operation</a:t>
            </a:r>
          </a:p>
        </p:txBody>
      </p:sp>
      <p:sp>
        <p:nvSpPr>
          <p:cNvPr id="12291" name="Rectangle 3"/>
          <p:cNvSpPr>
            <a:spLocks noGrp="1" noChangeArrowheads="1"/>
          </p:cNvSpPr>
          <p:nvPr>
            <p:ph type="body" idx="1"/>
          </p:nvPr>
        </p:nvSpPr>
        <p:spPr>
          <a:xfrm>
            <a:off x="311484" y="836712"/>
            <a:ext cx="9322036" cy="5688632"/>
          </a:xfrm>
        </p:spPr>
        <p:txBody>
          <a:bodyPr/>
          <a:lstStyle/>
          <a:p>
            <a:pPr eaLnBrk="1" hangingPunct="1">
              <a:lnSpc>
                <a:spcPct val="120000"/>
              </a:lnSpc>
              <a:spcBef>
                <a:spcPct val="60000"/>
              </a:spcBef>
            </a:pPr>
            <a:r>
              <a:rPr lang="en-US" altLang="en-US" dirty="0" smtClean="0"/>
              <a:t>Used for Block Transfer</a:t>
            </a:r>
          </a:p>
          <a:p>
            <a:pPr lvl="1" eaLnBrk="1" hangingPunct="1">
              <a:lnSpc>
                <a:spcPct val="120000"/>
              </a:lnSpc>
              <a:spcBef>
                <a:spcPct val="60000"/>
              </a:spcBef>
            </a:pPr>
            <a:r>
              <a:rPr lang="en-US" altLang="en-US" dirty="0" smtClean="0"/>
              <a:t>Row address is latched and decoded</a:t>
            </a:r>
          </a:p>
          <a:p>
            <a:pPr lvl="1" eaLnBrk="1" hangingPunct="1">
              <a:lnSpc>
                <a:spcPct val="120000"/>
              </a:lnSpc>
              <a:spcBef>
                <a:spcPct val="60000"/>
              </a:spcBef>
            </a:pPr>
            <a:r>
              <a:rPr lang="en-US" altLang="en-US" dirty="0" smtClean="0"/>
              <a:t>A read operation causes ALL cells in a selected row to be read</a:t>
            </a:r>
          </a:p>
          <a:p>
            <a:pPr lvl="1" eaLnBrk="1" hangingPunct="1">
              <a:lnSpc>
                <a:spcPct val="120000"/>
              </a:lnSpc>
              <a:spcBef>
                <a:spcPct val="60000"/>
              </a:spcBef>
            </a:pPr>
            <a:r>
              <a:rPr lang="en-US" altLang="en-US" dirty="0" smtClean="0"/>
              <a:t>Selected row is latched internally inside the DRAM chip</a:t>
            </a:r>
          </a:p>
          <a:p>
            <a:pPr lvl="1" eaLnBrk="1" hangingPunct="1">
              <a:lnSpc>
                <a:spcPct val="120000"/>
              </a:lnSpc>
              <a:spcBef>
                <a:spcPct val="60000"/>
              </a:spcBef>
            </a:pPr>
            <a:r>
              <a:rPr lang="en-US" altLang="en-US" dirty="0" smtClean="0"/>
              <a:t>Column address is latched and decoded</a:t>
            </a:r>
          </a:p>
          <a:p>
            <a:pPr lvl="1" eaLnBrk="1" hangingPunct="1">
              <a:lnSpc>
                <a:spcPct val="120000"/>
              </a:lnSpc>
              <a:spcBef>
                <a:spcPct val="60000"/>
              </a:spcBef>
            </a:pPr>
            <a:r>
              <a:rPr lang="en-US" altLang="en-US" dirty="0" smtClean="0"/>
              <a:t>Selected column data is placed in the data output register</a:t>
            </a:r>
          </a:p>
          <a:p>
            <a:pPr lvl="1" eaLnBrk="1" hangingPunct="1">
              <a:lnSpc>
                <a:spcPct val="120000"/>
              </a:lnSpc>
              <a:spcBef>
                <a:spcPct val="60000"/>
              </a:spcBef>
            </a:pPr>
            <a:r>
              <a:rPr lang="en-US" altLang="en-US" dirty="0" smtClean="0"/>
              <a:t>Column address is incremented automatically</a:t>
            </a:r>
          </a:p>
          <a:p>
            <a:pPr lvl="1" eaLnBrk="1" hangingPunct="1">
              <a:lnSpc>
                <a:spcPct val="120000"/>
              </a:lnSpc>
              <a:spcBef>
                <a:spcPct val="60000"/>
              </a:spcBef>
            </a:pPr>
            <a:r>
              <a:rPr lang="en-US" altLang="en-US" dirty="0" smtClean="0"/>
              <a:t>Multiple data items are read depending on the block length</a:t>
            </a:r>
          </a:p>
          <a:p>
            <a:pPr eaLnBrk="1" hangingPunct="1">
              <a:lnSpc>
                <a:spcPct val="120000"/>
              </a:lnSpc>
              <a:spcBef>
                <a:spcPct val="60000"/>
              </a:spcBef>
            </a:pPr>
            <a:r>
              <a:rPr lang="en-US" altLang="en-US" dirty="0" smtClean="0"/>
              <a:t>Fast transfer of blocks between main memory and cache</a:t>
            </a:r>
          </a:p>
          <a:p>
            <a:pPr eaLnBrk="1" hangingPunct="1">
              <a:lnSpc>
                <a:spcPct val="120000"/>
              </a:lnSpc>
              <a:spcBef>
                <a:spcPct val="60000"/>
              </a:spcBef>
            </a:pPr>
            <a:r>
              <a:rPr lang="en-US" altLang="en-US" dirty="0" smtClean="0"/>
              <a:t>Fast transfer of pages between main memory and disk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30813</TotalTime>
  <Words>4271</Words>
  <Application>Microsoft Office PowerPoint</Application>
  <PresentationFormat>A4 Paper (210x297 mm)</PresentationFormat>
  <Paragraphs>1058</Paragraphs>
  <Slides>56</Slides>
  <Notes>4</Notes>
  <HiddenSlides>0</HiddenSlides>
  <MMClips>0</MMClips>
  <ScaleCrop>false</ScaleCrop>
  <HeadingPairs>
    <vt:vector size="6" baseType="variant">
      <vt:variant>
        <vt:lpstr>Theme</vt:lpstr>
      </vt:variant>
      <vt:variant>
        <vt:i4>1</vt:i4>
      </vt:variant>
      <vt:variant>
        <vt:lpstr>Slide Titles</vt:lpstr>
      </vt:variant>
      <vt:variant>
        <vt:i4>56</vt:i4>
      </vt:variant>
      <vt:variant>
        <vt:lpstr>Custom Shows</vt:lpstr>
      </vt:variant>
      <vt:variant>
        <vt:i4>1</vt:i4>
      </vt:variant>
    </vt:vector>
  </HeadingPairs>
  <TitlesOfParts>
    <vt:vector size="58" baseType="lpstr">
      <vt:lpstr>Default Design</vt:lpstr>
      <vt:lpstr>Memory Hierarchy and Caches</vt:lpstr>
      <vt:lpstr>Presentation Outline</vt:lpstr>
      <vt:lpstr>Memory Technology</vt:lpstr>
      <vt:lpstr>Static RAM Storage Cell</vt:lpstr>
      <vt:lpstr>Dynamic RAM Storage Cell</vt:lpstr>
      <vt:lpstr>Example of a Memory Chip</vt:lpstr>
      <vt:lpstr>Typical Memory Structure</vt:lpstr>
      <vt:lpstr>DRAM Operation</vt:lpstr>
      <vt:lpstr>Burst Mode Operation</vt:lpstr>
      <vt:lpstr>SDRAM and DDR SDRAM</vt:lpstr>
      <vt:lpstr>Memory Modules</vt:lpstr>
      <vt:lpstr>Trends in DRAM</vt:lpstr>
      <vt:lpstr>Memory Latency versus Bandwidth</vt:lpstr>
      <vt:lpstr>DRAM Refresh Cycles</vt:lpstr>
      <vt:lpstr>Next . . .</vt:lpstr>
      <vt:lpstr>Processor-Memory Performance Gap</vt:lpstr>
      <vt:lpstr>The Need for Cache Memory</vt:lpstr>
      <vt:lpstr>Typical Memory Hierarchy</vt:lpstr>
      <vt:lpstr>Principle of Locality of Reference</vt:lpstr>
      <vt:lpstr>What is a Cache Memory ?</vt:lpstr>
      <vt:lpstr>Cache Memories in the Datapath</vt:lpstr>
      <vt:lpstr>Almost Everything is a Cache !</vt:lpstr>
      <vt:lpstr>Next . . .</vt:lpstr>
      <vt:lpstr>Four Basic Questions on Caches</vt:lpstr>
      <vt:lpstr>Inside a Cache Memory</vt:lpstr>
      <vt:lpstr>Block Placement: Direct Mapped</vt:lpstr>
      <vt:lpstr>Direct-Mapped Cache</vt:lpstr>
      <vt:lpstr>Direct Mapped Cache – cont’d</vt:lpstr>
      <vt:lpstr>Mapping an Address to a Cache Block</vt:lpstr>
      <vt:lpstr>Example on Cache Placement &amp; Misses</vt:lpstr>
      <vt:lpstr>Fully Associative Cache</vt:lpstr>
      <vt:lpstr>Set-Associative Cache</vt:lpstr>
      <vt:lpstr>Set-Associative Cache Diagram</vt:lpstr>
      <vt:lpstr>Write Policy</vt:lpstr>
      <vt:lpstr>What Happens on a Cache Miss?</vt:lpstr>
      <vt:lpstr>Replacement Policy</vt:lpstr>
      <vt:lpstr>Replacement Policy – cont’d</vt:lpstr>
      <vt:lpstr>Next . . .</vt:lpstr>
      <vt:lpstr>Hit Rate and Miss Rate</vt:lpstr>
      <vt:lpstr>Memory Stall Cycles</vt:lpstr>
      <vt:lpstr>Memory Stall Cycles Per Instruction</vt:lpstr>
      <vt:lpstr>Example on Memory Stall Cycles</vt:lpstr>
      <vt:lpstr>CPU Time with Memory Stall Cycles</vt:lpstr>
      <vt:lpstr>Example on CPI with Memory Stalls</vt:lpstr>
      <vt:lpstr>Average Memory Access Time</vt:lpstr>
      <vt:lpstr>Next . . .</vt:lpstr>
      <vt:lpstr>Improving Cache Performance</vt:lpstr>
      <vt:lpstr>Small and Simple Caches</vt:lpstr>
      <vt:lpstr>Classifying Misses – Three Cs</vt:lpstr>
      <vt:lpstr>Classifying Misses – cont’d</vt:lpstr>
      <vt:lpstr>Larger Size and Higher Associativity</vt:lpstr>
      <vt:lpstr>Larger Block Size</vt:lpstr>
      <vt:lpstr>Multilevel Caches</vt:lpstr>
      <vt:lpstr>Power 7 On-Chip Caches [IBM 2010]</vt:lpstr>
      <vt:lpstr>Multilevel Cache Policies</vt:lpstr>
      <vt:lpstr>Multilevel Cache Policies – cont’d</vt:lpstr>
      <vt:lpstr>Shl</vt:lpstr>
    </vt:vector>
  </TitlesOfParts>
  <Company>KFUPM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Dr. Muhamed Mudawar</dc:creator>
  <cp:lastModifiedBy>mudawar</cp:lastModifiedBy>
  <cp:revision>863</cp:revision>
  <cp:lastPrinted>2018-05-01T09:44:05Z</cp:lastPrinted>
  <dcterms:created xsi:type="dcterms:W3CDTF">2004-09-12T13:54:39Z</dcterms:created>
  <dcterms:modified xsi:type="dcterms:W3CDTF">2018-05-01T09:44:56Z</dcterms:modified>
</cp:coreProperties>
</file>