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BC30-F67F-4C73-80EC-53B68A902CB6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36ED4-0478-4CC4-A5FC-3AE54A589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90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7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7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1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8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5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7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3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36ED4-0478-4CC4-A5FC-3AE54A5891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6E9C-BE74-65C5-8231-748F121C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9E6F5-E50A-E251-269E-ECA7C6661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16216-3FEE-A686-E41A-FC8DE0E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4F82D-0AC9-732B-1DC8-28143B2C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6CC03-0376-038C-D11B-8C8BD436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0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5B300-3D13-B6D8-D098-03EB71CF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AB230-242C-8C0D-E6B8-6466AA53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5262D-1F15-1195-B34A-5F4BDCA9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1F9E3-B724-43BF-40D1-69E7849F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C2625-512E-CC44-CA04-4173370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8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542E79-C844-4780-0DA3-BE7E55A71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DAB7A-C2A8-1684-9605-FDA07F330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D022F-735E-BCAB-242E-E64FE74D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6B389-7A6C-7A5C-79D7-C28454E4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6BB78-287A-030B-8F69-E0EE59DE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DFF8-B9F4-E7E1-4EC4-6F4954B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15D0B-02A6-4C93-5206-D53B61A5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165B7-3B18-51C3-0876-30472E7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710D6-F353-6FA0-2FE4-4BB649CE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3CC70-5B71-94A3-F328-D0072F22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3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01BFE-0688-9A23-1593-759098C1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64E45-116F-4AB5-4946-3B1BB72D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516CD-4AF5-B36F-89A4-B6DF4EE5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0FF50-5E85-FB76-EC08-80FEC816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8DC32-1FF4-EDA0-E5D6-D1152E8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7626C-3F64-A497-80AE-024D934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A6251-E5BC-DEAD-537B-C33859312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38BA6-8C73-0E7F-3DAF-02BE14E67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1D4A7-1225-7108-3E52-E171DE8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2E382-18C5-4D54-6EC8-D3C77F01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DC4BC-78D9-B462-E3A4-9D5EFDE0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7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7F65-545F-EAC9-CAE8-E0B9881C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EF4DA-CA61-3A45-85D8-47B0B60C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578D8-3A6F-2543-BCC9-77115557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F2D54-79C9-AA02-A07F-DDA54FF33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92A18-D486-E725-88B1-9413B808E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AB6D1-0B56-1A74-FBBC-7023FA57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26497D-6AE6-0E86-8505-CE618BAF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8BBD13-F16D-60BE-1337-7F6DBB7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C785-4727-591D-95D1-2E51D2D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54A5D1-9D50-08EE-1E85-83C8ED0B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3614BD-10F7-9BA0-3B5D-14194761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1D2E42-6485-836F-DBB6-DE247F2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1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7CDCF7-87DA-74E9-DF32-86FF439E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9AAAC9-5CDC-50E0-BEA6-8ACDB339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80BE1-AEB2-6522-96F3-A7BBD93A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6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594FD-5FFE-CA76-BFFE-42AAEFE1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ABA4B-337C-113F-4A5F-DA233044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7286F-9BF0-06FA-4597-D0A20A28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329A4-726B-76BA-CDC4-176AE70A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742A-740C-7A48-FB20-BE710C3E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24763-F7A3-801C-442D-898FF24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5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8C5B-57BD-5496-D394-0EA161E5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B6EA48-9687-5D52-D1C9-CC9E16A90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B4BFB-F0D9-58EC-4226-BCC968334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4CCC2-274C-0B86-2995-589F99A3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CABBB-31B7-1229-1767-75DB5CF6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6D236-316F-DC31-326C-E490876B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8F95B4-FCCD-61F4-A649-76405CE1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CA84D-83D2-3C85-E859-62F4AB6A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6CE05-F6E7-F60D-AD71-D017D8223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2EF44-17B6-4B94-817E-F59521B04FF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481F7-9B2E-E6D2-2D77-0CA8F1438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5D20E-CD33-C33D-6EA2-0CBE9BBA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B1F77-1649-4076-BAB0-5055A2A09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0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A7D4-BBF2-7BAF-31A4-24B4C162DB47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AB09AA-8F3B-7891-76DA-DD98B18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60049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#0001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用户注册与登录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作为一个“用户”，我想要“注册一个系统账号并登录网站”，以便于“访问和了解旅游信息并使用相关功能”。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987EE49-4C36-3359-2E63-BA8CC7C8DADB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27938-D683-62D4-3B70-4A911B0517C1}"/>
              </a:ext>
            </a:extLst>
          </p:cNvPr>
          <p:cNvSpPr/>
          <p:nvPr/>
        </p:nvSpPr>
        <p:spPr>
          <a:xfrm>
            <a:off x="4203705" y="2751445"/>
            <a:ext cx="3372679" cy="1967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649B04-03EE-BD6C-549A-1A14B414767D}"/>
              </a:ext>
            </a:extLst>
          </p:cNvPr>
          <p:cNvSpPr txBox="1"/>
          <p:nvPr/>
        </p:nvSpPr>
        <p:spPr>
          <a:xfrm>
            <a:off x="4203705" y="2751445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用户登录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09F535-D207-C788-3B75-64DD6B269E49}"/>
              </a:ext>
            </a:extLst>
          </p:cNvPr>
          <p:cNvSpPr txBox="1"/>
          <p:nvPr/>
        </p:nvSpPr>
        <p:spPr>
          <a:xfrm>
            <a:off x="4322974" y="3251209"/>
            <a:ext cx="1046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Username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70D26A-7C3A-B7DD-4AEB-1D6133BFE611}"/>
              </a:ext>
            </a:extLst>
          </p:cNvPr>
          <p:cNvSpPr txBox="1"/>
          <p:nvPr/>
        </p:nvSpPr>
        <p:spPr>
          <a:xfrm>
            <a:off x="4322974" y="3618322"/>
            <a:ext cx="1046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Password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636A84-207B-B133-FD49-933DE997F92B}"/>
              </a:ext>
            </a:extLst>
          </p:cNvPr>
          <p:cNvSpPr/>
          <p:nvPr/>
        </p:nvSpPr>
        <p:spPr>
          <a:xfrm>
            <a:off x="5369896" y="3290012"/>
            <a:ext cx="1775791" cy="2689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82B9E3-6009-1164-354B-E2754870DBFE}"/>
              </a:ext>
            </a:extLst>
          </p:cNvPr>
          <p:cNvSpPr/>
          <p:nvPr/>
        </p:nvSpPr>
        <p:spPr>
          <a:xfrm>
            <a:off x="5369895" y="3657125"/>
            <a:ext cx="1775791" cy="2689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FAADEA3-5A6A-E481-1AA0-DC0707C86F7B}"/>
              </a:ext>
            </a:extLst>
          </p:cNvPr>
          <p:cNvCxnSpPr>
            <a:stCxn id="12" idx="3"/>
          </p:cNvCxnSpPr>
          <p:nvPr/>
        </p:nvCxnSpPr>
        <p:spPr>
          <a:xfrm flipV="1">
            <a:off x="7145687" y="2893785"/>
            <a:ext cx="1729410" cy="53071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5F6369F-2F06-B4AC-25A5-F543278A1946}"/>
              </a:ext>
            </a:extLst>
          </p:cNvPr>
          <p:cNvSpPr/>
          <p:nvPr/>
        </p:nvSpPr>
        <p:spPr>
          <a:xfrm>
            <a:off x="4863000" y="4062199"/>
            <a:ext cx="2054087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Login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1F257C-FCFC-5644-D5E1-2BCDD0CF22FC}"/>
              </a:ext>
            </a:extLst>
          </p:cNvPr>
          <p:cNvSpPr txBox="1"/>
          <p:nvPr/>
        </p:nvSpPr>
        <p:spPr>
          <a:xfrm>
            <a:off x="4203705" y="4388512"/>
            <a:ext cx="523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5D23B47-F340-9EDD-717B-FFC4D078333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917087" y="3964902"/>
            <a:ext cx="2004390" cy="2317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4CAB59E-1556-910D-95CC-8BB0E474F7DE}"/>
              </a:ext>
            </a:extLst>
          </p:cNvPr>
          <p:cNvCxnSpPr>
            <a:cxnSpLocks/>
          </p:cNvCxnSpPr>
          <p:nvPr/>
        </p:nvCxnSpPr>
        <p:spPr>
          <a:xfrm>
            <a:off x="8888347" y="270187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E73F9B1-C770-6DED-02FD-C57A27A30232}"/>
              </a:ext>
            </a:extLst>
          </p:cNvPr>
          <p:cNvSpPr/>
          <p:nvPr/>
        </p:nvSpPr>
        <p:spPr>
          <a:xfrm>
            <a:off x="9007619" y="2701870"/>
            <a:ext cx="1775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可输入用户</a:t>
            </a:r>
            <a:r>
              <a: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或邮箱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（用户注册时定义）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05856-194C-7899-7A48-8C884683BCC6}"/>
              </a:ext>
            </a:extLst>
          </p:cNvPr>
          <p:cNvCxnSpPr>
            <a:cxnSpLocks/>
          </p:cNvCxnSpPr>
          <p:nvPr/>
        </p:nvCxnSpPr>
        <p:spPr>
          <a:xfrm>
            <a:off x="8934730" y="3780236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62C8D38-5F06-B6A0-5ACF-FAE925553441}"/>
              </a:ext>
            </a:extLst>
          </p:cNvPr>
          <p:cNvSpPr/>
          <p:nvPr/>
        </p:nvSpPr>
        <p:spPr>
          <a:xfrm>
            <a:off x="9054002" y="3780236"/>
            <a:ext cx="1775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验证用户密码是否匹配，若匹配则跳转至主页面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78DEBA-BD41-28A8-27C3-083F819CFD5B}"/>
              </a:ext>
            </a:extLst>
          </p:cNvPr>
          <p:cNvSpPr/>
          <p:nvPr/>
        </p:nvSpPr>
        <p:spPr>
          <a:xfrm>
            <a:off x="1931787" y="2775432"/>
            <a:ext cx="11661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跳转至注册界面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5C2A858-0F47-69FB-34AC-E4DC1CD941E9}"/>
              </a:ext>
            </a:extLst>
          </p:cNvPr>
          <p:cNvSpPr txBox="1"/>
          <p:nvPr/>
        </p:nvSpPr>
        <p:spPr>
          <a:xfrm>
            <a:off x="6555965" y="4390640"/>
            <a:ext cx="884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[Message]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FEFC58B-C7E7-D0ED-315F-6506F6CAD548}"/>
              </a:ext>
            </a:extLst>
          </p:cNvPr>
          <p:cNvCxnSpPr>
            <a:cxnSpLocks/>
          </p:cNvCxnSpPr>
          <p:nvPr/>
        </p:nvCxnSpPr>
        <p:spPr>
          <a:xfrm flipH="1" flipV="1">
            <a:off x="3201449" y="2936111"/>
            <a:ext cx="1131694" cy="14919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105856-194C-7899-7A48-8C884683BCC6}"/>
              </a:ext>
            </a:extLst>
          </p:cNvPr>
          <p:cNvCxnSpPr>
            <a:cxnSpLocks/>
          </p:cNvCxnSpPr>
          <p:nvPr/>
        </p:nvCxnSpPr>
        <p:spPr>
          <a:xfrm>
            <a:off x="13285303" y="744959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092DC11-72D4-3316-BD5B-8EFA15F9B013}"/>
              </a:ext>
            </a:extLst>
          </p:cNvPr>
          <p:cNvCxnSpPr>
            <a:cxnSpLocks/>
          </p:cNvCxnSpPr>
          <p:nvPr/>
        </p:nvCxnSpPr>
        <p:spPr>
          <a:xfrm>
            <a:off x="3196922" y="2775432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935FABF6-5CD5-3427-E742-192F6F79D3FC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7671126" y="3994770"/>
            <a:ext cx="474780" cy="182051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2CB28C1-1C84-7DFE-CD7D-30550B8FCC44}"/>
              </a:ext>
            </a:extLst>
          </p:cNvPr>
          <p:cNvCxnSpPr>
            <a:cxnSpLocks/>
          </p:cNvCxnSpPr>
          <p:nvPr/>
        </p:nvCxnSpPr>
        <p:spPr>
          <a:xfrm>
            <a:off x="8818775" y="4957753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A796BEB-27C6-56E6-B6C7-A9D586ED6AFD}"/>
              </a:ext>
            </a:extLst>
          </p:cNvPr>
          <p:cNvSpPr/>
          <p:nvPr/>
        </p:nvSpPr>
        <p:spPr>
          <a:xfrm>
            <a:off x="8934729" y="4947953"/>
            <a:ext cx="215513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展示提示信息（密码不正确等）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BFF8D5-E699-5B2C-7872-F62A00492A8F}"/>
              </a:ext>
            </a:extLst>
          </p:cNvPr>
          <p:cNvSpPr/>
          <p:nvPr/>
        </p:nvSpPr>
        <p:spPr>
          <a:xfrm>
            <a:off x="1126444" y="3978419"/>
            <a:ext cx="2776878" cy="2181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C20748-BEC6-7563-37A0-4EBA72A0884E}"/>
              </a:ext>
            </a:extLst>
          </p:cNvPr>
          <p:cNvSpPr txBox="1"/>
          <p:nvPr/>
        </p:nvSpPr>
        <p:spPr>
          <a:xfrm>
            <a:off x="1217748" y="4477287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Username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F5C06A-40A2-E67E-C416-29414DA633AB}"/>
              </a:ext>
            </a:extLst>
          </p:cNvPr>
          <p:cNvSpPr txBox="1"/>
          <p:nvPr/>
        </p:nvSpPr>
        <p:spPr>
          <a:xfrm>
            <a:off x="1223435" y="4910771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Password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947FD84-EA2D-F870-FE88-599CA9E69BB7}"/>
              </a:ext>
            </a:extLst>
          </p:cNvPr>
          <p:cNvSpPr/>
          <p:nvPr/>
        </p:nvSpPr>
        <p:spPr>
          <a:xfrm>
            <a:off x="2219183" y="4526668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A02E1D-F3C9-7AD4-FA58-0F12384665E7}"/>
              </a:ext>
            </a:extLst>
          </p:cNvPr>
          <p:cNvSpPr/>
          <p:nvPr/>
        </p:nvSpPr>
        <p:spPr>
          <a:xfrm>
            <a:off x="2219183" y="4980437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9D152B-5B4C-E7B4-47BA-0CB4F49B38BF}"/>
              </a:ext>
            </a:extLst>
          </p:cNvPr>
          <p:cNvSpPr txBox="1"/>
          <p:nvPr/>
        </p:nvSpPr>
        <p:spPr>
          <a:xfrm>
            <a:off x="1222060" y="5344288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Password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3C1745-24E9-39EA-6311-94D0DC7652C2}"/>
              </a:ext>
            </a:extLst>
          </p:cNvPr>
          <p:cNvSpPr/>
          <p:nvPr/>
        </p:nvSpPr>
        <p:spPr>
          <a:xfrm>
            <a:off x="2217808" y="541395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35DD70-82A4-C1BE-904D-BDD4C420C6E7}"/>
              </a:ext>
            </a:extLst>
          </p:cNvPr>
          <p:cNvSpPr/>
          <p:nvPr/>
        </p:nvSpPr>
        <p:spPr>
          <a:xfrm>
            <a:off x="1327425" y="5783229"/>
            <a:ext cx="1610137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Register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59039A-4349-6D70-3CFF-3492B24EE7CC}"/>
              </a:ext>
            </a:extLst>
          </p:cNvPr>
          <p:cNvSpPr txBox="1"/>
          <p:nvPr/>
        </p:nvSpPr>
        <p:spPr>
          <a:xfrm>
            <a:off x="1946741" y="4018497"/>
            <a:ext cx="113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用户注册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566EB2-9710-E2DB-D3C1-E251E5E7B58B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H="1" flipV="1">
            <a:off x="2514882" y="3144764"/>
            <a:ext cx="1" cy="833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C2B050A-8501-F315-229E-31E6BD25EFC5}"/>
              </a:ext>
            </a:extLst>
          </p:cNvPr>
          <p:cNvSpPr txBox="1"/>
          <p:nvPr/>
        </p:nvSpPr>
        <p:spPr>
          <a:xfrm>
            <a:off x="3059327" y="5860968"/>
            <a:ext cx="884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[Message]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9E54ABB1-D84F-39F4-4B06-FAB1613F1F03}"/>
              </a:ext>
            </a:extLst>
          </p:cNvPr>
          <p:cNvCxnSpPr>
            <a:cxnSpLocks/>
          </p:cNvCxnSpPr>
          <p:nvPr/>
        </p:nvCxnSpPr>
        <p:spPr>
          <a:xfrm flipV="1">
            <a:off x="2937562" y="5122150"/>
            <a:ext cx="1710638" cy="7495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B0D596F-244A-EDF5-908A-ADDA88B741B2}"/>
              </a:ext>
            </a:extLst>
          </p:cNvPr>
          <p:cNvCxnSpPr>
            <a:cxnSpLocks/>
          </p:cNvCxnSpPr>
          <p:nvPr/>
        </p:nvCxnSpPr>
        <p:spPr>
          <a:xfrm>
            <a:off x="4660902" y="4968951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CF5A6AC-6EA2-BDF7-A171-E4EDBE77D2E9}"/>
              </a:ext>
            </a:extLst>
          </p:cNvPr>
          <p:cNvSpPr/>
          <p:nvPr/>
        </p:nvSpPr>
        <p:spPr>
          <a:xfrm>
            <a:off x="4780174" y="4968951"/>
            <a:ext cx="16752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验证用户是否已存在，否则注册成功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8103F793-101E-2C43-B0B0-DA3A6B858654}"/>
              </a:ext>
            </a:extLst>
          </p:cNvPr>
          <p:cNvCxnSpPr>
            <a:cxnSpLocks/>
          </p:cNvCxnSpPr>
          <p:nvPr/>
        </p:nvCxnSpPr>
        <p:spPr>
          <a:xfrm flipV="1">
            <a:off x="3836396" y="5852787"/>
            <a:ext cx="1915775" cy="1934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E411B8-F62D-E39A-D9E8-840C84F7C968}"/>
              </a:ext>
            </a:extLst>
          </p:cNvPr>
          <p:cNvCxnSpPr>
            <a:cxnSpLocks/>
          </p:cNvCxnSpPr>
          <p:nvPr/>
        </p:nvCxnSpPr>
        <p:spPr>
          <a:xfrm>
            <a:off x="5752171" y="5668121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245968B-9571-C060-CC1D-5DA62D8F152B}"/>
              </a:ext>
            </a:extLst>
          </p:cNvPr>
          <p:cNvSpPr/>
          <p:nvPr/>
        </p:nvSpPr>
        <p:spPr>
          <a:xfrm>
            <a:off x="5868125" y="5658321"/>
            <a:ext cx="215513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展示提示信息（用户已存在等）</a:t>
            </a:r>
          </a:p>
        </p:txBody>
      </p:sp>
    </p:spTree>
    <p:extLst>
      <p:ext uri="{BB962C8B-B14F-4D97-AF65-F5344CB8AC3E}">
        <p14:creationId xmlns:p14="http://schemas.microsoft.com/office/powerpoint/2010/main" val="134038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CB16E3-C328-0CDD-C6AA-78E873F18D25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2B08B5-71C7-071D-D357-0696E9680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84611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更改信息：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管理员能够成功更改出发时间、团队人数、目的地等信息，系统更新并保存新的队伍信息。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队伍成员收到有关更改的通知，并能看到更新后的信息。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移除队伍成员：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管理员能够成功移除指定队伍成员。系统更新队伍成员列表并保存更改。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被移除成员收到移除通知，并失去队伍访问权限。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移交管理员权限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管理员能够成功将管理员权限移交给其他队伍成员。系统更新并保存新的管理员信息。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新管理员收到权限变更通知，并获得相应管理功能的访问权限。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1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更改信息失败：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管理员尝试更改出发时间、团队人数、目的地等信息时，系统显示错误消息，无法保存更改。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队伍成员未能收到任何更改通知，或通知内容不准确。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1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移除队伍成员失败：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管理员尝试移除成员时，系统显示错误消息，未能成功移除。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队伍成员列表未更新，被移除成员仍有队伍访问权限，且未收到任何通知。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移除队伍成员失败：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管理员尝试移交权限时，系统显示错误消息，未能完成权限变更。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新管理员未能收到权限变更通知，且无法访问管理功能。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原管理员仍然保留管理员权限，导致权限混乱。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1FECC3-C2BF-E6FE-E43F-F87E191779AC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385647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A7D4-BBF2-7BAF-31A4-24B4C162DB47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AB09AA-8F3B-7891-76DA-DD98B18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4272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#0006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组队邀请发送与接收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13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作为一个“驴友”，我想要“向一些驴友发送或接收来自其他驴友旅游的组队邀请”，以便于“和志同道合的驴友一起去旅行”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987EE49-4C36-3359-2E63-BA8CC7C8DADB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9E4334-F480-1A6F-5D4F-30E458B8B103}"/>
              </a:ext>
            </a:extLst>
          </p:cNvPr>
          <p:cNvSpPr/>
          <p:nvPr/>
        </p:nvSpPr>
        <p:spPr>
          <a:xfrm>
            <a:off x="1327425" y="2735958"/>
            <a:ext cx="3961592" cy="2849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B567461-41C0-92C0-49B7-77CE29D6125D}"/>
              </a:ext>
            </a:extLst>
          </p:cNvPr>
          <p:cNvSpPr txBox="1"/>
          <p:nvPr/>
        </p:nvSpPr>
        <p:spPr>
          <a:xfrm>
            <a:off x="1705690" y="2723520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队伍信息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70EC6A-2086-D4B3-2DE8-8D91C93815E0}"/>
              </a:ext>
            </a:extLst>
          </p:cNvPr>
          <p:cNvSpPr txBox="1"/>
          <p:nvPr/>
        </p:nvSpPr>
        <p:spPr>
          <a:xfrm>
            <a:off x="1329780" y="3092852"/>
            <a:ext cx="113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队伍信息：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D77D0D8-198C-1EED-2851-325A7BE2A3CC}"/>
              </a:ext>
            </a:extLst>
          </p:cNvPr>
          <p:cNvSpPr txBox="1"/>
          <p:nvPr/>
        </p:nvSpPr>
        <p:spPr>
          <a:xfrm>
            <a:off x="1335045" y="3919278"/>
            <a:ext cx="309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队伍成员：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9D7E588-4153-84C4-BAF0-441C1863CBFB}"/>
              </a:ext>
            </a:extLst>
          </p:cNvPr>
          <p:cNvSpPr txBox="1"/>
          <p:nvPr/>
        </p:nvSpPr>
        <p:spPr>
          <a:xfrm>
            <a:off x="1543967" y="4205768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（管理员）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1C7B942-5007-ED59-E4C6-C8F0C7069A24}"/>
              </a:ext>
            </a:extLst>
          </p:cNvPr>
          <p:cNvSpPr txBox="1"/>
          <p:nvPr/>
        </p:nvSpPr>
        <p:spPr>
          <a:xfrm>
            <a:off x="1543967" y="4618710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054BBD-97E4-3FB5-EBD3-24870B594980}"/>
              </a:ext>
            </a:extLst>
          </p:cNvPr>
          <p:cNvSpPr txBox="1"/>
          <p:nvPr/>
        </p:nvSpPr>
        <p:spPr>
          <a:xfrm>
            <a:off x="3598602" y="4193334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查看成员信息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0DF462-D066-3874-F21D-67F33E29D80E}"/>
              </a:ext>
            </a:extLst>
          </p:cNvPr>
          <p:cNvSpPr txBox="1"/>
          <p:nvPr/>
        </p:nvSpPr>
        <p:spPr>
          <a:xfrm>
            <a:off x="3598558" y="4595908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查看成员信息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CCD79A-A941-53F6-9039-254FC46C76C0}"/>
              </a:ext>
            </a:extLst>
          </p:cNvPr>
          <p:cNvSpPr txBox="1"/>
          <p:nvPr/>
        </p:nvSpPr>
        <p:spPr>
          <a:xfrm>
            <a:off x="1555601" y="3439405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D5B533-D16F-D4F2-0E91-9409B01626FA}"/>
              </a:ext>
            </a:extLst>
          </p:cNvPr>
          <p:cNvSpPr/>
          <p:nvPr/>
        </p:nvSpPr>
        <p:spPr>
          <a:xfrm>
            <a:off x="3572665" y="5094095"/>
            <a:ext cx="1314208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邀请其他用户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4CF3CD-B2EA-1E35-5864-51DFF6BE28A0}"/>
              </a:ext>
            </a:extLst>
          </p:cNvPr>
          <p:cNvSpPr/>
          <p:nvPr/>
        </p:nvSpPr>
        <p:spPr>
          <a:xfrm>
            <a:off x="8346660" y="2417055"/>
            <a:ext cx="2743200" cy="179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BB0E74-9D3F-05FD-3191-92D0E2C1CCD3}"/>
              </a:ext>
            </a:extLst>
          </p:cNvPr>
          <p:cNvSpPr txBox="1"/>
          <p:nvPr/>
        </p:nvSpPr>
        <p:spPr>
          <a:xfrm>
            <a:off x="8724925" y="2404617"/>
            <a:ext cx="2141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邀请其他用户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7C07CA-73C7-1058-5930-3AEDC0D5BC69}"/>
              </a:ext>
            </a:extLst>
          </p:cNvPr>
          <p:cNvSpPr txBox="1"/>
          <p:nvPr/>
        </p:nvSpPr>
        <p:spPr>
          <a:xfrm>
            <a:off x="8346660" y="2782238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通过用户名</a:t>
            </a: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邮箱搜索：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600A45-7247-BD33-AFAD-1A8199DA7523}"/>
              </a:ext>
            </a:extLst>
          </p:cNvPr>
          <p:cNvSpPr/>
          <p:nvPr/>
        </p:nvSpPr>
        <p:spPr>
          <a:xfrm>
            <a:off x="8445720" y="3206953"/>
            <a:ext cx="2545080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0AB3A0-CADD-7C8A-7576-4EA2016AB686}"/>
              </a:ext>
            </a:extLst>
          </p:cNvPr>
          <p:cNvSpPr/>
          <p:nvPr/>
        </p:nvSpPr>
        <p:spPr>
          <a:xfrm>
            <a:off x="9054354" y="3848971"/>
            <a:ext cx="1314208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B8C595A-EB2B-ECD0-C79C-A5169E9F8DF3}"/>
              </a:ext>
            </a:extLst>
          </p:cNvPr>
          <p:cNvSpPr txBox="1"/>
          <p:nvPr/>
        </p:nvSpPr>
        <p:spPr>
          <a:xfrm>
            <a:off x="9263415" y="3474313"/>
            <a:ext cx="884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[Message]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AF6E90-D030-1D93-CCD1-EF1CF4DAC452}"/>
              </a:ext>
            </a:extLst>
          </p:cNvPr>
          <p:cNvSpPr/>
          <p:nvPr/>
        </p:nvSpPr>
        <p:spPr>
          <a:xfrm>
            <a:off x="5930348" y="4643330"/>
            <a:ext cx="5159513" cy="14914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396FBE-54B4-6BBB-BEA5-1E04A77FF5C6}"/>
              </a:ext>
            </a:extLst>
          </p:cNvPr>
          <p:cNvSpPr txBox="1"/>
          <p:nvPr/>
        </p:nvSpPr>
        <p:spPr>
          <a:xfrm>
            <a:off x="6016818" y="5050932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[User]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邀请你加入前往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3E1049-6587-8F71-C9B5-B0D9C067A2CB}"/>
              </a:ext>
            </a:extLst>
          </p:cNvPr>
          <p:cNvSpPr/>
          <p:nvPr/>
        </p:nvSpPr>
        <p:spPr>
          <a:xfrm>
            <a:off x="8574770" y="5405630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同意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1EE8A4D-F924-3F92-0B20-898CC681331E}"/>
              </a:ext>
            </a:extLst>
          </p:cNvPr>
          <p:cNvSpPr txBox="1"/>
          <p:nvPr/>
        </p:nvSpPr>
        <p:spPr>
          <a:xfrm>
            <a:off x="7028682" y="4637268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待处理的申请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8C58D1-5ED3-2C66-4D91-B157B9D98360}"/>
              </a:ext>
            </a:extLst>
          </p:cNvPr>
          <p:cNvSpPr/>
          <p:nvPr/>
        </p:nvSpPr>
        <p:spPr>
          <a:xfrm>
            <a:off x="9894574" y="5405630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拒绝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8B178E-B9B9-C010-EF97-05912672ED5F}"/>
              </a:ext>
            </a:extLst>
          </p:cNvPr>
          <p:cNvSpPr txBox="1"/>
          <p:nvPr/>
        </p:nvSpPr>
        <p:spPr>
          <a:xfrm>
            <a:off x="6016818" y="5724624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[User]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邀请你加入前往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B5AA0D3E-67BC-7C42-C356-3DEEE90B5B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4355" y="4756312"/>
            <a:ext cx="916297" cy="11987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AA98B7E-B93E-6DC0-729C-848DA3A4C85F}"/>
              </a:ext>
            </a:extLst>
          </p:cNvPr>
          <p:cNvCxnSpPr>
            <a:cxnSpLocks/>
          </p:cNvCxnSpPr>
          <p:nvPr/>
        </p:nvCxnSpPr>
        <p:spPr>
          <a:xfrm>
            <a:off x="2769306" y="5770431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232D53B-93CB-4C54-D15E-FDE066B5F08C}"/>
              </a:ext>
            </a:extLst>
          </p:cNvPr>
          <p:cNvSpPr/>
          <p:nvPr/>
        </p:nvSpPr>
        <p:spPr>
          <a:xfrm>
            <a:off x="1335045" y="5763916"/>
            <a:ext cx="1347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跳转个人信息界面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9673A7B2-1681-6416-3AAE-09D20DCDA56C}"/>
              </a:ext>
            </a:extLst>
          </p:cNvPr>
          <p:cNvCxnSpPr>
            <a:cxnSpLocks/>
          </p:cNvCxnSpPr>
          <p:nvPr/>
        </p:nvCxnSpPr>
        <p:spPr>
          <a:xfrm flipV="1">
            <a:off x="4887864" y="2802057"/>
            <a:ext cx="767783" cy="2422165"/>
          </a:xfrm>
          <a:prstGeom prst="bentConnector3">
            <a:avLst>
              <a:gd name="adj1" fmla="val 7382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9E5AF23F-6288-3183-B1B7-E37E51907DAA}"/>
              </a:ext>
            </a:extLst>
          </p:cNvPr>
          <p:cNvSpPr/>
          <p:nvPr/>
        </p:nvSpPr>
        <p:spPr>
          <a:xfrm>
            <a:off x="5743116" y="2617391"/>
            <a:ext cx="11661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跳转至注册界面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F47EF7-F11B-C227-60D2-653626A16F1D}"/>
              </a:ext>
            </a:extLst>
          </p:cNvPr>
          <p:cNvCxnSpPr>
            <a:cxnSpLocks/>
          </p:cNvCxnSpPr>
          <p:nvPr/>
        </p:nvCxnSpPr>
        <p:spPr>
          <a:xfrm>
            <a:off x="5648843" y="2617391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E3726E3-A69E-8E62-1021-8FD403C4C1A1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6909305" y="2802057"/>
            <a:ext cx="14373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CBC7EFCA-0A1E-EED4-5A3E-B5BB0538DBF4}"/>
              </a:ext>
            </a:extLst>
          </p:cNvPr>
          <p:cNvSpPr/>
          <p:nvPr/>
        </p:nvSpPr>
        <p:spPr>
          <a:xfrm>
            <a:off x="6238609" y="3615259"/>
            <a:ext cx="11661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搜索结果展示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B700B94-6D1A-A7F6-C820-ED4354B4CC3D}"/>
              </a:ext>
            </a:extLst>
          </p:cNvPr>
          <p:cNvCxnSpPr>
            <a:cxnSpLocks/>
          </p:cNvCxnSpPr>
          <p:nvPr/>
        </p:nvCxnSpPr>
        <p:spPr>
          <a:xfrm>
            <a:off x="7491552" y="3615259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C8CA691D-8075-DC54-56B3-562714D1DC4C}"/>
              </a:ext>
            </a:extLst>
          </p:cNvPr>
          <p:cNvCxnSpPr>
            <a:cxnSpLocks/>
          </p:cNvCxnSpPr>
          <p:nvPr/>
        </p:nvCxnSpPr>
        <p:spPr>
          <a:xfrm flipV="1">
            <a:off x="7491552" y="3631410"/>
            <a:ext cx="1771863" cy="1649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1D40CCA-DB29-E0C6-C39A-C4187BA59AE3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7188278" y="3204542"/>
            <a:ext cx="1257442" cy="106919"/>
          </a:xfrm>
          <a:prstGeom prst="bentConnector3">
            <a:avLst>
              <a:gd name="adj1" fmla="val 9993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03D0605-3017-18E7-644C-4FEC4EC4EB2A}"/>
              </a:ext>
            </a:extLst>
          </p:cNvPr>
          <p:cNvCxnSpPr>
            <a:cxnSpLocks/>
          </p:cNvCxnSpPr>
          <p:nvPr/>
        </p:nvCxnSpPr>
        <p:spPr>
          <a:xfrm>
            <a:off x="7188278" y="3146257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FB95155B-F8B0-3CA6-EFA1-58CB65B0CF69}"/>
              </a:ext>
            </a:extLst>
          </p:cNvPr>
          <p:cNvSpPr/>
          <p:nvPr/>
        </p:nvSpPr>
        <p:spPr>
          <a:xfrm>
            <a:off x="5754017" y="3139742"/>
            <a:ext cx="1347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输入被邀请用户邮箱</a:t>
            </a:r>
            <a:r>
              <a:rPr lang="en-US" altLang="zh-CN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用户名等信息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E411A73D-7EBC-8433-ECC9-B76DEE5F8FBA}"/>
              </a:ext>
            </a:extLst>
          </p:cNvPr>
          <p:cNvCxnSpPr>
            <a:cxnSpLocks/>
          </p:cNvCxnSpPr>
          <p:nvPr/>
        </p:nvCxnSpPr>
        <p:spPr>
          <a:xfrm rot="10800000">
            <a:off x="7555168" y="4381721"/>
            <a:ext cx="2210627" cy="894175"/>
          </a:xfrm>
          <a:prstGeom prst="bentConnector3">
            <a:avLst>
              <a:gd name="adj1" fmla="val 36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0780CBE-8F23-C614-CD6C-0AB9221F871D}"/>
              </a:ext>
            </a:extLst>
          </p:cNvPr>
          <p:cNvCxnSpPr>
            <a:cxnSpLocks/>
          </p:cNvCxnSpPr>
          <p:nvPr/>
        </p:nvCxnSpPr>
        <p:spPr>
          <a:xfrm>
            <a:off x="7555168" y="419253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A63108C5-D60E-D9B8-0B60-7FCB5EB99B5A}"/>
              </a:ext>
            </a:extLst>
          </p:cNvPr>
          <p:cNvSpPr/>
          <p:nvPr/>
        </p:nvSpPr>
        <p:spPr>
          <a:xfrm>
            <a:off x="5782444" y="4193334"/>
            <a:ext cx="16841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选择同意或拒绝入队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同意则发出入队申请</a:t>
            </a:r>
          </a:p>
        </p:txBody>
      </p:sp>
    </p:spTree>
    <p:extLst>
      <p:ext uri="{BB962C8B-B14F-4D97-AF65-F5344CB8AC3E}">
        <p14:creationId xmlns:p14="http://schemas.microsoft.com/office/powerpoint/2010/main" val="64309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CB16E3-C328-0CDD-C6AA-78E873F18D25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2B08B5-71C7-071D-D357-0696E9680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29223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用户能够成功选择其他驴友并发送组队邀请。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被邀请的驴友收到组队邀请通知，包括队伍详情和邀请人的信息。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用户能够查看邀请内容并选择接受或拒绝。若接收能够成功发送入队申请。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5865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发送邀请失败：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用户尝试发送邀请时，未能搜索到匹配用户，未能成功发送邀请。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被邀请的驴友未收到任何组队邀请通知。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拒绝邀请失败：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队伍管理员未收到入队申请。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邀请发送者未收到用户拒绝的通知。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1FECC3-C2BF-E6FE-E43F-F87E191779AC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129434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A7D4-BBF2-7BAF-31A4-24B4C162DB47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AB09AA-8F3B-7891-76DA-DD98B18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35871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#0007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景点推荐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13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作为一个“驴友”，我想要“系统根据队伍的特点喜好推荐目的地的相关旅游景点”，以便于“更好的规划出行”。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987EE49-4C36-3359-2E63-BA8CC7C8DADB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105856-194C-7899-7A48-8C884683BCC6}"/>
              </a:ext>
            </a:extLst>
          </p:cNvPr>
          <p:cNvCxnSpPr>
            <a:cxnSpLocks/>
          </p:cNvCxnSpPr>
          <p:nvPr/>
        </p:nvCxnSpPr>
        <p:spPr>
          <a:xfrm>
            <a:off x="13285303" y="744959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C9E4334-F480-1A6F-5D4F-30E458B8B103}"/>
              </a:ext>
            </a:extLst>
          </p:cNvPr>
          <p:cNvSpPr/>
          <p:nvPr/>
        </p:nvSpPr>
        <p:spPr>
          <a:xfrm>
            <a:off x="1339140" y="2644625"/>
            <a:ext cx="8298846" cy="2994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B567461-41C0-92C0-49B7-77CE29D6125D}"/>
              </a:ext>
            </a:extLst>
          </p:cNvPr>
          <p:cNvSpPr txBox="1"/>
          <p:nvPr/>
        </p:nvSpPr>
        <p:spPr>
          <a:xfrm>
            <a:off x="4030340" y="2697997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队伍信息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70EC6A-2086-D4B3-2DE8-8D91C93815E0}"/>
              </a:ext>
            </a:extLst>
          </p:cNvPr>
          <p:cNvSpPr txBox="1"/>
          <p:nvPr/>
        </p:nvSpPr>
        <p:spPr>
          <a:xfrm>
            <a:off x="1339140" y="2976467"/>
            <a:ext cx="1605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队伍基本信息：</a:t>
            </a:r>
          </a:p>
        </p:txBody>
      </p:sp>
      <p:sp>
        <p:nvSpPr>
          <p:cNvPr id="97" name="文本框 1">
            <a:extLst>
              <a:ext uri="{FF2B5EF4-FFF2-40B4-BE49-F238E27FC236}">
                <a16:creationId xmlns:a16="http://schemas.microsoft.com/office/drawing/2014/main" id="{85AE937F-B882-F1A9-80BC-E39FA1D2CB98}"/>
              </a:ext>
            </a:extLst>
          </p:cNvPr>
          <p:cNvSpPr txBox="1"/>
          <p:nvPr/>
        </p:nvSpPr>
        <p:spPr>
          <a:xfrm>
            <a:off x="1545342" y="3294888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目的地：</a:t>
            </a:r>
          </a:p>
        </p:txBody>
      </p:sp>
      <p:sp>
        <p:nvSpPr>
          <p:cNvPr id="98" name="文本框 2">
            <a:extLst>
              <a:ext uri="{FF2B5EF4-FFF2-40B4-BE49-F238E27FC236}">
                <a16:creationId xmlns:a16="http://schemas.microsoft.com/office/drawing/2014/main" id="{826F06A0-4B13-18BB-73BD-440C27D7AAF7}"/>
              </a:ext>
            </a:extLst>
          </p:cNvPr>
          <p:cNvSpPr txBox="1"/>
          <p:nvPr/>
        </p:nvSpPr>
        <p:spPr>
          <a:xfrm>
            <a:off x="4166523" y="3315172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出发地点：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53D7C1E-4133-F10E-0765-D66A4E2DE025}"/>
              </a:ext>
            </a:extLst>
          </p:cNvPr>
          <p:cNvSpPr/>
          <p:nvPr/>
        </p:nvSpPr>
        <p:spPr>
          <a:xfrm>
            <a:off x="2554014" y="3352406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255403B-EC48-0ED5-94B4-5E62CB29DE57}"/>
              </a:ext>
            </a:extLst>
          </p:cNvPr>
          <p:cNvSpPr/>
          <p:nvPr/>
        </p:nvSpPr>
        <p:spPr>
          <a:xfrm>
            <a:off x="5162271" y="336455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文本框 13">
            <a:extLst>
              <a:ext uri="{FF2B5EF4-FFF2-40B4-BE49-F238E27FC236}">
                <a16:creationId xmlns:a16="http://schemas.microsoft.com/office/drawing/2014/main" id="{0D400D60-518B-1579-D2F9-3BABAE9110D6}"/>
              </a:ext>
            </a:extLst>
          </p:cNvPr>
          <p:cNvSpPr txBox="1"/>
          <p:nvPr/>
        </p:nvSpPr>
        <p:spPr>
          <a:xfrm>
            <a:off x="6809420" y="3294888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出行方式：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84E50E3-5EC1-EE46-BB80-732D4D009FD5}"/>
              </a:ext>
            </a:extLst>
          </p:cNvPr>
          <p:cNvSpPr/>
          <p:nvPr/>
        </p:nvSpPr>
        <p:spPr>
          <a:xfrm>
            <a:off x="7805168" y="336455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文本框 21">
            <a:extLst>
              <a:ext uri="{FF2B5EF4-FFF2-40B4-BE49-F238E27FC236}">
                <a16:creationId xmlns:a16="http://schemas.microsoft.com/office/drawing/2014/main" id="{90189ADF-77B7-2CF2-772D-FD5E90649562}"/>
              </a:ext>
            </a:extLst>
          </p:cNvPr>
          <p:cNvSpPr txBox="1"/>
          <p:nvPr/>
        </p:nvSpPr>
        <p:spPr>
          <a:xfrm>
            <a:off x="1543967" y="3683592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队伍类型：</a:t>
            </a: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9067833B-12BE-97C2-4EC7-B89330704DB4}"/>
              </a:ext>
            </a:extLst>
          </p:cNvPr>
          <p:cNvSpPr txBox="1"/>
          <p:nvPr/>
        </p:nvSpPr>
        <p:spPr>
          <a:xfrm>
            <a:off x="4166523" y="3635167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游玩时间：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0A277EF-A212-AC52-9371-44CC732348E5}"/>
              </a:ext>
            </a:extLst>
          </p:cNvPr>
          <p:cNvSpPr/>
          <p:nvPr/>
        </p:nvSpPr>
        <p:spPr>
          <a:xfrm>
            <a:off x="2545402" y="373297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5CC39AD-3317-5924-F994-57CD182C33AC}"/>
              </a:ext>
            </a:extLst>
          </p:cNvPr>
          <p:cNvSpPr/>
          <p:nvPr/>
        </p:nvSpPr>
        <p:spPr>
          <a:xfrm>
            <a:off x="5162271" y="370483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7" name="文本框 38">
            <a:extLst>
              <a:ext uri="{FF2B5EF4-FFF2-40B4-BE49-F238E27FC236}">
                <a16:creationId xmlns:a16="http://schemas.microsoft.com/office/drawing/2014/main" id="{1C3DFFDA-C7B2-6641-6AF4-5B7D34D62CBC}"/>
              </a:ext>
            </a:extLst>
          </p:cNvPr>
          <p:cNvSpPr txBox="1"/>
          <p:nvPr/>
        </p:nvSpPr>
        <p:spPr>
          <a:xfrm>
            <a:off x="6809420" y="3643234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旅游预算：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C61E294-4765-03CC-234F-D836AB3D8F42}"/>
              </a:ext>
            </a:extLst>
          </p:cNvPr>
          <p:cNvSpPr/>
          <p:nvPr/>
        </p:nvSpPr>
        <p:spPr>
          <a:xfrm>
            <a:off x="7805168" y="3712900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5873FE-3165-92D5-5D84-11ECAA6AEBD3}"/>
              </a:ext>
            </a:extLst>
          </p:cNvPr>
          <p:cNvSpPr txBox="1"/>
          <p:nvPr/>
        </p:nvSpPr>
        <p:spPr>
          <a:xfrm>
            <a:off x="1339140" y="4442127"/>
            <a:ext cx="113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景点推荐：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FFB37A-A5D5-6BAD-81F8-F899FF23EFA0}"/>
              </a:ext>
            </a:extLst>
          </p:cNvPr>
          <p:cNvSpPr txBox="1"/>
          <p:nvPr/>
        </p:nvSpPr>
        <p:spPr>
          <a:xfrm>
            <a:off x="1543967" y="4827679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景点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FD518A-721D-8D79-8DC2-FBC23EAB40A6}"/>
              </a:ext>
            </a:extLst>
          </p:cNvPr>
          <p:cNvSpPr/>
          <p:nvPr/>
        </p:nvSpPr>
        <p:spPr>
          <a:xfrm>
            <a:off x="8045903" y="4815245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加入计划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D35F6F-C643-05AE-47D4-BF76CC7B52F9}"/>
              </a:ext>
            </a:extLst>
          </p:cNvPr>
          <p:cNvSpPr txBox="1"/>
          <p:nvPr/>
        </p:nvSpPr>
        <p:spPr>
          <a:xfrm>
            <a:off x="1543967" y="5240621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景点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27EF12-1CD0-6F7B-FF31-D06E3ED4C850}"/>
              </a:ext>
            </a:extLst>
          </p:cNvPr>
          <p:cNvSpPr/>
          <p:nvPr/>
        </p:nvSpPr>
        <p:spPr>
          <a:xfrm>
            <a:off x="8045903" y="5228187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加入计划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F2DF36-FDD2-383A-44CF-7C517D1465F1}"/>
              </a:ext>
            </a:extLst>
          </p:cNvPr>
          <p:cNvSpPr txBox="1"/>
          <p:nvPr/>
        </p:nvSpPr>
        <p:spPr>
          <a:xfrm>
            <a:off x="3598602" y="4815245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查看景点信息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B9EC04-2372-DB99-C78F-004E83664CE2}"/>
              </a:ext>
            </a:extLst>
          </p:cNvPr>
          <p:cNvSpPr txBox="1"/>
          <p:nvPr/>
        </p:nvSpPr>
        <p:spPr>
          <a:xfrm>
            <a:off x="3598558" y="5217819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查看景点信息</a:t>
            </a:r>
          </a:p>
        </p:txBody>
      </p:sp>
      <p:sp>
        <p:nvSpPr>
          <p:cNvPr id="30" name="文本框 21">
            <a:extLst>
              <a:ext uri="{FF2B5EF4-FFF2-40B4-BE49-F238E27FC236}">
                <a16:creationId xmlns:a16="http://schemas.microsoft.com/office/drawing/2014/main" id="{7D50809B-14BA-5D94-4437-0E0B814A7A13}"/>
              </a:ext>
            </a:extLst>
          </p:cNvPr>
          <p:cNvSpPr txBox="1"/>
          <p:nvPr/>
        </p:nvSpPr>
        <p:spPr>
          <a:xfrm>
            <a:off x="1543967" y="4064656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旅行计划：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6E5AF69-79D0-75B4-1ECE-A1F661806A8A}"/>
              </a:ext>
            </a:extLst>
          </p:cNvPr>
          <p:cNvSpPr/>
          <p:nvPr/>
        </p:nvSpPr>
        <p:spPr>
          <a:xfrm>
            <a:off x="1466599" y="4760100"/>
            <a:ext cx="3550920" cy="7984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054DD2B-B5D0-A523-462E-B88429BAE967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3388290" y="5412363"/>
            <a:ext cx="456162" cy="74862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D573211-9CE4-3FED-3430-24E8940D9392}"/>
              </a:ext>
            </a:extLst>
          </p:cNvPr>
          <p:cNvCxnSpPr>
            <a:cxnSpLocks/>
          </p:cNvCxnSpPr>
          <p:nvPr/>
        </p:nvCxnSpPr>
        <p:spPr>
          <a:xfrm>
            <a:off x="4009971" y="5798557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C50AC6A-A8BB-A186-34E7-45AEB94D20AC}"/>
              </a:ext>
            </a:extLst>
          </p:cNvPr>
          <p:cNvSpPr/>
          <p:nvPr/>
        </p:nvSpPr>
        <p:spPr>
          <a:xfrm>
            <a:off x="4123210" y="5798557"/>
            <a:ext cx="1347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根据队伍信息进行推荐景点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CB2262A-B03C-8659-F036-E35D63E81307}"/>
              </a:ext>
            </a:extLst>
          </p:cNvPr>
          <p:cNvSpPr/>
          <p:nvPr/>
        </p:nvSpPr>
        <p:spPr>
          <a:xfrm>
            <a:off x="2545401" y="4113540"/>
            <a:ext cx="4058591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8302C9E-E0D5-9EA6-97F6-F5B7BC2E53F6}"/>
              </a:ext>
            </a:extLst>
          </p:cNvPr>
          <p:cNvCxnSpPr>
            <a:cxnSpLocks/>
          </p:cNvCxnSpPr>
          <p:nvPr/>
        </p:nvCxnSpPr>
        <p:spPr>
          <a:xfrm flipV="1">
            <a:off x="9142750" y="4254624"/>
            <a:ext cx="667412" cy="695108"/>
          </a:xfrm>
          <a:prstGeom prst="bentConnector3">
            <a:avLst>
              <a:gd name="adj1" fmla="val 5503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D3CF599-E077-0628-2014-C7DBE45398EC}"/>
              </a:ext>
            </a:extLst>
          </p:cNvPr>
          <p:cNvCxnSpPr>
            <a:cxnSpLocks/>
          </p:cNvCxnSpPr>
          <p:nvPr/>
        </p:nvCxnSpPr>
        <p:spPr>
          <a:xfrm>
            <a:off x="9817177" y="4069958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BB42C3-DFBA-1878-4F3F-09D7D8C00D33}"/>
              </a:ext>
            </a:extLst>
          </p:cNvPr>
          <p:cNvSpPr/>
          <p:nvPr/>
        </p:nvSpPr>
        <p:spPr>
          <a:xfrm>
            <a:off x="9914302" y="4069958"/>
            <a:ext cx="1347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加入到旅行计划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3A8D32-562D-AB75-9316-2FB429D46A95}"/>
              </a:ext>
            </a:extLst>
          </p:cNvPr>
          <p:cNvCxnSpPr>
            <a:cxnSpLocks/>
          </p:cNvCxnSpPr>
          <p:nvPr/>
        </p:nvCxnSpPr>
        <p:spPr>
          <a:xfrm>
            <a:off x="6603992" y="4181471"/>
            <a:ext cx="32026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47FC221-E195-8C73-535A-105298643073}"/>
              </a:ext>
            </a:extLst>
          </p:cNvPr>
          <p:cNvCxnSpPr>
            <a:cxnSpLocks/>
          </p:cNvCxnSpPr>
          <p:nvPr/>
        </p:nvCxnSpPr>
        <p:spPr>
          <a:xfrm>
            <a:off x="3025385" y="3132483"/>
            <a:ext cx="6312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5BC1D72-0199-2116-ED1D-B592D3D12F59}"/>
              </a:ext>
            </a:extLst>
          </p:cNvPr>
          <p:cNvCxnSpPr>
            <a:cxnSpLocks/>
          </p:cNvCxnSpPr>
          <p:nvPr/>
        </p:nvCxnSpPr>
        <p:spPr>
          <a:xfrm flipV="1">
            <a:off x="6718151" y="2761131"/>
            <a:ext cx="3095564" cy="3713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BE66021-0A90-5FFB-6A9F-51728ABFC94A}"/>
              </a:ext>
            </a:extLst>
          </p:cNvPr>
          <p:cNvSpPr/>
          <p:nvPr/>
        </p:nvSpPr>
        <p:spPr>
          <a:xfrm>
            <a:off x="9950083" y="2581124"/>
            <a:ext cx="13160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展示队伍基本信息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765D796-EAA7-DA88-DD0B-A4F8FE78BC3C}"/>
              </a:ext>
            </a:extLst>
          </p:cNvPr>
          <p:cNvCxnSpPr>
            <a:cxnSpLocks/>
          </p:cNvCxnSpPr>
          <p:nvPr/>
        </p:nvCxnSpPr>
        <p:spPr>
          <a:xfrm>
            <a:off x="9830028" y="2581124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0BAFD96-5472-C6E6-4540-D5BF9EA2BEF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913007" y="4969134"/>
            <a:ext cx="2434013" cy="10190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F6376FE-4328-F405-3267-4A8843D05DB1}"/>
              </a:ext>
            </a:extLst>
          </p:cNvPr>
          <p:cNvCxnSpPr>
            <a:cxnSpLocks/>
          </p:cNvCxnSpPr>
          <p:nvPr/>
        </p:nvCxnSpPr>
        <p:spPr>
          <a:xfrm>
            <a:off x="7351970" y="5803494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4F7A41F1-D77F-242A-7FF7-EEC30C7B1C82}"/>
              </a:ext>
            </a:extLst>
          </p:cNvPr>
          <p:cNvSpPr/>
          <p:nvPr/>
        </p:nvSpPr>
        <p:spPr>
          <a:xfrm>
            <a:off x="7437091" y="5798557"/>
            <a:ext cx="1347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跳转景点信息界面</a:t>
            </a:r>
          </a:p>
        </p:txBody>
      </p:sp>
    </p:spTree>
    <p:extLst>
      <p:ext uri="{BB962C8B-B14F-4D97-AF65-F5344CB8AC3E}">
        <p14:creationId xmlns:p14="http://schemas.microsoft.com/office/powerpoint/2010/main" val="360284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CDAE23-37DA-F65E-4B81-27B7226D9A00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76FE4D-79FD-4E1C-2B81-107116D6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20323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系统根据输入的队伍特点和喜好生成推荐的旅游景点列表。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用户能够查看推荐的景点列表，包括景点的详细信息（如位置、主要特色、建议活动等）。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用户能够通过推荐的景点列表进行进一步的景点选择。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推荐景点失败：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系统无法根据队伍特点和喜好生成推荐的旅游景点列表，显示错误消息。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推荐的景点列表与用户的特点和喜好不匹配，用户对推荐结果不满意。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查看推荐失败：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用户尝试查看推荐景点时，系统显示错误消息，无法加载推荐内容。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用户尝试将推荐景点加入行程计划时，景点未能显示在行程计划中，用户的行程计划未更新。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163950A-155C-A8B3-F4B2-1C5C5F5037F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27547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B18E63-4E56-1FA3-C2F3-42F02395C0E4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F5512-D3B1-D09C-B936-381DB920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72871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#0008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退出队伍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作为一名“驴友“，我想要“退出当前队伍”，以便于“加入其他的队伍”。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6E1704-A576-33C3-357D-7B81A7FCA955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84DDC2-7F73-29F8-6453-07632B7AAB88}"/>
              </a:ext>
            </a:extLst>
          </p:cNvPr>
          <p:cNvSpPr/>
          <p:nvPr/>
        </p:nvSpPr>
        <p:spPr>
          <a:xfrm>
            <a:off x="2450457" y="2885209"/>
            <a:ext cx="7434373" cy="2064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DFA3B6-BC93-D2D3-6B56-49491985442B}"/>
              </a:ext>
            </a:extLst>
          </p:cNvPr>
          <p:cNvSpPr txBox="1"/>
          <p:nvPr/>
        </p:nvSpPr>
        <p:spPr>
          <a:xfrm>
            <a:off x="2784398" y="3384609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851AA0F-F6B2-28AE-F0B5-61F61D37E086}"/>
              </a:ext>
            </a:extLst>
          </p:cNvPr>
          <p:cNvSpPr/>
          <p:nvPr/>
        </p:nvSpPr>
        <p:spPr>
          <a:xfrm>
            <a:off x="8601937" y="340676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退出队伍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D1B7F0-4CDA-BA0B-A02D-F0C74843F532}"/>
              </a:ext>
            </a:extLst>
          </p:cNvPr>
          <p:cNvSpPr txBox="1"/>
          <p:nvPr/>
        </p:nvSpPr>
        <p:spPr>
          <a:xfrm>
            <a:off x="4621555" y="2925134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我的队伍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A59CF5-2F7B-3CF2-085E-FAFDF9866692}"/>
              </a:ext>
            </a:extLst>
          </p:cNvPr>
          <p:cNvSpPr txBox="1"/>
          <p:nvPr/>
        </p:nvSpPr>
        <p:spPr>
          <a:xfrm>
            <a:off x="2784398" y="3849149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2427B0-99DE-5EC5-7A7C-D16D3363C429}"/>
              </a:ext>
            </a:extLst>
          </p:cNvPr>
          <p:cNvSpPr/>
          <p:nvPr/>
        </p:nvSpPr>
        <p:spPr>
          <a:xfrm>
            <a:off x="8601937" y="387130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退出队伍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C39E60C-8DD1-3F45-17BE-1575043CC477}"/>
              </a:ext>
            </a:extLst>
          </p:cNvPr>
          <p:cNvSpPr txBox="1"/>
          <p:nvPr/>
        </p:nvSpPr>
        <p:spPr>
          <a:xfrm>
            <a:off x="2784398" y="4340209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728EFE6-62FD-CC2C-F4C9-47D93A435862}"/>
              </a:ext>
            </a:extLst>
          </p:cNvPr>
          <p:cNvSpPr/>
          <p:nvPr/>
        </p:nvSpPr>
        <p:spPr>
          <a:xfrm>
            <a:off x="8601937" y="436236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退出队伍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D2EA68B-CE03-3FCC-20B8-CA0658453EFF}"/>
              </a:ext>
            </a:extLst>
          </p:cNvPr>
          <p:cNvCxnSpPr>
            <a:cxnSpLocks/>
          </p:cNvCxnSpPr>
          <p:nvPr/>
        </p:nvCxnSpPr>
        <p:spPr>
          <a:xfrm>
            <a:off x="7166580" y="5300206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FC5B53D1-DFFA-0FE1-0AC3-7E375F8C3AF7}"/>
              </a:ext>
            </a:extLst>
          </p:cNvPr>
          <p:cNvCxnSpPr>
            <a:cxnSpLocks/>
          </p:cNvCxnSpPr>
          <p:nvPr/>
        </p:nvCxnSpPr>
        <p:spPr>
          <a:xfrm rot="5400000">
            <a:off x="7011559" y="4749542"/>
            <a:ext cx="862547" cy="550310"/>
          </a:xfrm>
          <a:prstGeom prst="bentConnector3">
            <a:avLst>
              <a:gd name="adj1" fmla="val 10035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0B32A3E-5EBD-B21D-056C-B4EAB6ADF248}"/>
              </a:ext>
            </a:extLst>
          </p:cNvPr>
          <p:cNvSpPr/>
          <p:nvPr/>
        </p:nvSpPr>
        <p:spPr>
          <a:xfrm>
            <a:off x="5405120" y="5315221"/>
            <a:ext cx="16143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跳转至队伍信息界面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E1242346-1900-FAF5-C57C-307BA379A005}"/>
              </a:ext>
            </a:extLst>
          </p:cNvPr>
          <p:cNvCxnSpPr>
            <a:cxnSpLocks/>
            <a:stCxn id="54" idx="1"/>
            <a:endCxn id="61" idx="2"/>
          </p:cNvCxnSpPr>
          <p:nvPr/>
        </p:nvCxnSpPr>
        <p:spPr>
          <a:xfrm rot="10800000">
            <a:off x="1818894" y="4359100"/>
            <a:ext cx="965504" cy="13499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B49F18E8-8AFA-1E71-880D-0DDBA83BFEA9}"/>
              </a:ext>
            </a:extLst>
          </p:cNvPr>
          <p:cNvSpPr/>
          <p:nvPr/>
        </p:nvSpPr>
        <p:spPr>
          <a:xfrm>
            <a:off x="1228287" y="3989768"/>
            <a:ext cx="11812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队伍基本信息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2E34830-E94C-E04E-58A4-BF9CE954AAC5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9054148" y="4727241"/>
            <a:ext cx="739916" cy="548113"/>
          </a:xfrm>
          <a:prstGeom prst="bentConnector3">
            <a:avLst>
              <a:gd name="adj1" fmla="val 655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6C94570-92E8-BC69-B745-DD432276BFAC}"/>
              </a:ext>
            </a:extLst>
          </p:cNvPr>
          <p:cNvCxnSpPr>
            <a:cxnSpLocks/>
          </p:cNvCxnSpPr>
          <p:nvPr/>
        </p:nvCxnSpPr>
        <p:spPr>
          <a:xfrm flipH="1">
            <a:off x="9150049" y="5371256"/>
            <a:ext cx="996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C94978F1-ED58-FEBB-B188-9C508BCF00C3}"/>
              </a:ext>
            </a:extLst>
          </p:cNvPr>
          <p:cNvSpPr/>
          <p:nvPr/>
        </p:nvSpPr>
        <p:spPr>
          <a:xfrm>
            <a:off x="8851952" y="5502041"/>
            <a:ext cx="16841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选择退出则退出队伍，无法再查看队伍信息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A5BB849-3AFF-74BE-B8FC-73A6D18E1EE7}"/>
              </a:ext>
            </a:extLst>
          </p:cNvPr>
          <p:cNvSpPr txBox="1"/>
          <p:nvPr/>
        </p:nvSpPr>
        <p:spPr>
          <a:xfrm>
            <a:off x="7058068" y="3379609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EC18805-D593-3AFC-36FA-703C405CD4DA}"/>
              </a:ext>
            </a:extLst>
          </p:cNvPr>
          <p:cNvSpPr txBox="1"/>
          <p:nvPr/>
        </p:nvSpPr>
        <p:spPr>
          <a:xfrm>
            <a:off x="7058068" y="3837404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A1BD87-24CF-0457-3386-5858A1CD3ED4}"/>
              </a:ext>
            </a:extLst>
          </p:cNvPr>
          <p:cNvSpPr txBox="1"/>
          <p:nvPr/>
        </p:nvSpPr>
        <p:spPr>
          <a:xfrm>
            <a:off x="7058067" y="4338247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</p:spTree>
    <p:extLst>
      <p:ext uri="{BB962C8B-B14F-4D97-AF65-F5344CB8AC3E}">
        <p14:creationId xmlns:p14="http://schemas.microsoft.com/office/powerpoint/2010/main" val="196511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CDAE23-37DA-F65E-4B81-27B7226D9A00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76FE4D-79FD-4E1C-2B81-107116D6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58804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用户点击“退出队伍”按钮后，用户从队伍成员列表中移除，队伍的成员数量更新。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系统通知队伍管理员和其他成员，用户已退出队伍。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退出队伍失败：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用户点击“退出队伍”按钮后，系统显示错误消息，未能成功退出队伍。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用户仍在队伍成员列表中，队伍的成员数量未更新。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系统未通知队伍管理员和其他成员，用户仍显示为队伍成员。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163950A-155C-A8B3-F4B2-1C5C5F5037F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356335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B18E63-4E56-1FA3-C2F3-42F02395C0E4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F5512-D3B1-D09C-B936-381DB920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73279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#0009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用户管理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作为一个“驴友”，我想要“修改和展示密码年龄性别爱好等信息”，以便于“找到兴趣相投的驴友成团”。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6E1704-A576-33C3-357D-7B81A7FCA955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8B35874-7867-E334-11E7-A8A3209207B7}"/>
              </a:ext>
            </a:extLst>
          </p:cNvPr>
          <p:cNvSpPr/>
          <p:nvPr/>
        </p:nvSpPr>
        <p:spPr>
          <a:xfrm>
            <a:off x="1327425" y="2719476"/>
            <a:ext cx="3947273" cy="34180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9AD3B9-58AC-A517-6C18-FFE5EFABB177}"/>
              </a:ext>
            </a:extLst>
          </p:cNvPr>
          <p:cNvSpPr txBox="1"/>
          <p:nvPr/>
        </p:nvSpPr>
        <p:spPr>
          <a:xfrm>
            <a:off x="1387046" y="3240638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用户名：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50BA4CA-1757-B38E-ACCA-A1DCBCBBC489}"/>
              </a:ext>
            </a:extLst>
          </p:cNvPr>
          <p:cNvSpPr txBox="1"/>
          <p:nvPr/>
        </p:nvSpPr>
        <p:spPr>
          <a:xfrm>
            <a:off x="1391358" y="3628834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联系方式：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FB56EC-B42F-230B-3FDC-91C9DA42B354}"/>
              </a:ext>
            </a:extLst>
          </p:cNvPr>
          <p:cNvSpPr/>
          <p:nvPr/>
        </p:nvSpPr>
        <p:spPr>
          <a:xfrm>
            <a:off x="2388481" y="3290019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17BC3D4-6161-0D07-6C6C-F3F52D0220D5}"/>
              </a:ext>
            </a:extLst>
          </p:cNvPr>
          <p:cNvSpPr/>
          <p:nvPr/>
        </p:nvSpPr>
        <p:spPr>
          <a:xfrm>
            <a:off x="2387106" y="3698500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D91200D-AB13-F27D-0150-2971E59A1A1E}"/>
              </a:ext>
            </a:extLst>
          </p:cNvPr>
          <p:cNvSpPr txBox="1"/>
          <p:nvPr/>
        </p:nvSpPr>
        <p:spPr>
          <a:xfrm>
            <a:off x="1391358" y="4062173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性别：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3528831-0B2D-6172-08CD-11CC0D4062D0}"/>
              </a:ext>
            </a:extLst>
          </p:cNvPr>
          <p:cNvSpPr/>
          <p:nvPr/>
        </p:nvSpPr>
        <p:spPr>
          <a:xfrm>
            <a:off x="2387106" y="4131839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A741872-FEDF-DDF2-4C24-92955F3FF085}"/>
              </a:ext>
            </a:extLst>
          </p:cNvPr>
          <p:cNvSpPr txBox="1"/>
          <p:nvPr/>
        </p:nvSpPr>
        <p:spPr>
          <a:xfrm>
            <a:off x="1387046" y="4513791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性格：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1B143F5-9758-B9F6-C295-7D27DC405B8D}"/>
              </a:ext>
            </a:extLst>
          </p:cNvPr>
          <p:cNvSpPr txBox="1"/>
          <p:nvPr/>
        </p:nvSpPr>
        <p:spPr>
          <a:xfrm>
            <a:off x="1391358" y="4903418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居住地：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F653DF1-FF70-E0CF-A18B-3A008960116F}"/>
              </a:ext>
            </a:extLst>
          </p:cNvPr>
          <p:cNvSpPr/>
          <p:nvPr/>
        </p:nvSpPr>
        <p:spPr>
          <a:xfrm>
            <a:off x="2388481" y="4563172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BBC6F2A-C27F-48BC-B3B1-4DBD57A71499}"/>
              </a:ext>
            </a:extLst>
          </p:cNvPr>
          <p:cNvSpPr/>
          <p:nvPr/>
        </p:nvSpPr>
        <p:spPr>
          <a:xfrm>
            <a:off x="2387106" y="497308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1B8528C-C0B4-58D6-EC16-90E57E45E803}"/>
              </a:ext>
            </a:extLst>
          </p:cNvPr>
          <p:cNvSpPr txBox="1"/>
          <p:nvPr/>
        </p:nvSpPr>
        <p:spPr>
          <a:xfrm>
            <a:off x="1391358" y="5300951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旅游爱好：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663D5C6-DF34-ED04-D055-69A709234AD8}"/>
              </a:ext>
            </a:extLst>
          </p:cNvPr>
          <p:cNvSpPr/>
          <p:nvPr/>
        </p:nvSpPr>
        <p:spPr>
          <a:xfrm>
            <a:off x="2387106" y="5370617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610F930-CBB3-2E80-C843-DCF21ADB9F4F}"/>
              </a:ext>
            </a:extLst>
          </p:cNvPr>
          <p:cNvSpPr/>
          <p:nvPr/>
        </p:nvSpPr>
        <p:spPr>
          <a:xfrm>
            <a:off x="2134956" y="5764829"/>
            <a:ext cx="2332210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保存修改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BE6DF69-CCE9-A628-DC9A-3D61C2525721}"/>
              </a:ext>
            </a:extLst>
          </p:cNvPr>
          <p:cNvCxnSpPr>
            <a:cxnSpLocks/>
          </p:cNvCxnSpPr>
          <p:nvPr/>
        </p:nvCxnSpPr>
        <p:spPr>
          <a:xfrm>
            <a:off x="4393213" y="3290019"/>
            <a:ext cx="0" cy="23187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ED84A97E-E0F4-18ED-F79A-5EDBE85874B3}"/>
              </a:ext>
            </a:extLst>
          </p:cNvPr>
          <p:cNvCxnSpPr>
            <a:cxnSpLocks/>
          </p:cNvCxnSpPr>
          <p:nvPr/>
        </p:nvCxnSpPr>
        <p:spPr>
          <a:xfrm flipV="1">
            <a:off x="4393213" y="3754021"/>
            <a:ext cx="2004390" cy="231784"/>
          </a:xfrm>
          <a:prstGeom prst="bentConnector3">
            <a:avLst>
              <a:gd name="adj1" fmla="val 5304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09E326-AE15-1973-91D4-2F1CAA73B7F6}"/>
              </a:ext>
            </a:extLst>
          </p:cNvPr>
          <p:cNvCxnSpPr>
            <a:cxnSpLocks/>
          </p:cNvCxnSpPr>
          <p:nvPr/>
        </p:nvCxnSpPr>
        <p:spPr>
          <a:xfrm>
            <a:off x="6410856" y="3569355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098C8BDD-8D22-2D76-1FFD-BC6B10E6CA0B}"/>
              </a:ext>
            </a:extLst>
          </p:cNvPr>
          <p:cNvSpPr/>
          <p:nvPr/>
        </p:nvSpPr>
        <p:spPr>
          <a:xfrm>
            <a:off x="6530129" y="3569355"/>
            <a:ext cx="14355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输入个人基本信息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4D0220F1-93B0-1964-D4EA-20F98A9987BD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4467166" y="5370617"/>
            <a:ext cx="1943690" cy="52869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79102E9-24A9-EC01-9F7C-53F8BA783918}"/>
              </a:ext>
            </a:extLst>
          </p:cNvPr>
          <p:cNvCxnSpPr>
            <a:cxnSpLocks/>
          </p:cNvCxnSpPr>
          <p:nvPr/>
        </p:nvCxnSpPr>
        <p:spPr>
          <a:xfrm>
            <a:off x="6420696" y="5182098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3644A003-7BC7-4D84-7FF3-444F8E9B1030}"/>
              </a:ext>
            </a:extLst>
          </p:cNvPr>
          <p:cNvSpPr/>
          <p:nvPr/>
        </p:nvSpPr>
        <p:spPr>
          <a:xfrm>
            <a:off x="6530128" y="5182098"/>
            <a:ext cx="143552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根据用户输入保存个人信息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4398F16-2CB8-343C-BA1C-492D87B4952B}"/>
              </a:ext>
            </a:extLst>
          </p:cNvPr>
          <p:cNvSpPr txBox="1"/>
          <p:nvPr/>
        </p:nvSpPr>
        <p:spPr>
          <a:xfrm>
            <a:off x="1759579" y="2742230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用户管理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6E55DB8-BC4D-2271-6633-AB17FE0BDA36}"/>
              </a:ext>
            </a:extLst>
          </p:cNvPr>
          <p:cNvSpPr/>
          <p:nvPr/>
        </p:nvSpPr>
        <p:spPr>
          <a:xfrm>
            <a:off x="8312983" y="2538248"/>
            <a:ext cx="2776878" cy="2181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C06162B-57F3-3301-2003-ED7F75DA4096}"/>
              </a:ext>
            </a:extLst>
          </p:cNvPr>
          <p:cNvSpPr txBox="1"/>
          <p:nvPr/>
        </p:nvSpPr>
        <p:spPr>
          <a:xfrm>
            <a:off x="8408599" y="3048713"/>
            <a:ext cx="974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旧密码：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89C516F-AD84-7369-7214-59615D32F03D}"/>
              </a:ext>
            </a:extLst>
          </p:cNvPr>
          <p:cNvSpPr txBox="1"/>
          <p:nvPr/>
        </p:nvSpPr>
        <p:spPr>
          <a:xfrm>
            <a:off x="8408599" y="3491079"/>
            <a:ext cx="995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新密码：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523D2F5-CB48-ACB8-9560-B38C7AAB74D0}"/>
              </a:ext>
            </a:extLst>
          </p:cNvPr>
          <p:cNvSpPr/>
          <p:nvPr/>
        </p:nvSpPr>
        <p:spPr>
          <a:xfrm>
            <a:off x="9405722" y="3086497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842CA6E-75BB-F7DB-A4A1-4CB15D4D9D1E}"/>
              </a:ext>
            </a:extLst>
          </p:cNvPr>
          <p:cNvSpPr/>
          <p:nvPr/>
        </p:nvSpPr>
        <p:spPr>
          <a:xfrm>
            <a:off x="9405722" y="3540266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8B99881-9516-54A7-8D77-777AACDD158F}"/>
              </a:ext>
            </a:extLst>
          </p:cNvPr>
          <p:cNvSpPr txBox="1"/>
          <p:nvPr/>
        </p:nvSpPr>
        <p:spPr>
          <a:xfrm>
            <a:off x="8408599" y="3939062"/>
            <a:ext cx="995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确认新密码：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C6EDA5B-2266-50D7-789A-2DA0E7AA57C7}"/>
              </a:ext>
            </a:extLst>
          </p:cNvPr>
          <p:cNvSpPr/>
          <p:nvPr/>
        </p:nvSpPr>
        <p:spPr>
          <a:xfrm>
            <a:off x="9404347" y="397378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CFDC1EA-0B7F-DBCF-B4D8-C445DF41CC2B}"/>
              </a:ext>
            </a:extLst>
          </p:cNvPr>
          <p:cNvSpPr/>
          <p:nvPr/>
        </p:nvSpPr>
        <p:spPr>
          <a:xfrm>
            <a:off x="8513964" y="4343058"/>
            <a:ext cx="1610137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确认修改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491812A-A636-88E8-BF95-5AB57CB5D734}"/>
              </a:ext>
            </a:extLst>
          </p:cNvPr>
          <p:cNvSpPr txBox="1"/>
          <p:nvPr/>
        </p:nvSpPr>
        <p:spPr>
          <a:xfrm>
            <a:off x="9133280" y="2578326"/>
            <a:ext cx="113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修改密码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28C0E62-9C4D-31E2-DEF0-5385F0F4B0F0}"/>
              </a:ext>
            </a:extLst>
          </p:cNvPr>
          <p:cNvSpPr txBox="1"/>
          <p:nvPr/>
        </p:nvSpPr>
        <p:spPr>
          <a:xfrm>
            <a:off x="10245866" y="4420797"/>
            <a:ext cx="8439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[Message]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F4268B33-950C-32E3-4E23-A41ABAD87B2E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10001123" y="4965089"/>
            <a:ext cx="934035" cy="39944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C9D40EB-FCF6-0FE2-F8CC-A0A8D25EDE20}"/>
              </a:ext>
            </a:extLst>
          </p:cNvPr>
          <p:cNvCxnSpPr>
            <a:cxnSpLocks/>
          </p:cNvCxnSpPr>
          <p:nvPr/>
        </p:nvCxnSpPr>
        <p:spPr>
          <a:xfrm flipH="1">
            <a:off x="10023898" y="5631831"/>
            <a:ext cx="489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BCFFEB23-C062-C141-50FF-B4A4407956EC}"/>
              </a:ext>
            </a:extLst>
          </p:cNvPr>
          <p:cNvSpPr/>
          <p:nvPr/>
        </p:nvSpPr>
        <p:spPr>
          <a:xfrm>
            <a:off x="8934729" y="5712551"/>
            <a:ext cx="215513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展示提示信息（密码未变化等）</a:t>
            </a: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2FA4FA56-9D81-2A2B-1DFB-CC3F8D4524C0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 flipV="1">
            <a:off x="7655014" y="4477544"/>
            <a:ext cx="858950" cy="2329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431E37-D08E-FD1C-0A39-B5EEDE321C8F}"/>
              </a:ext>
            </a:extLst>
          </p:cNvPr>
          <p:cNvCxnSpPr>
            <a:cxnSpLocks/>
          </p:cNvCxnSpPr>
          <p:nvPr/>
        </p:nvCxnSpPr>
        <p:spPr>
          <a:xfrm>
            <a:off x="7655014" y="4503629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A9B9304A-60CF-7118-61F6-E9DF002B3D49}"/>
              </a:ext>
            </a:extLst>
          </p:cNvPr>
          <p:cNvSpPr/>
          <p:nvPr/>
        </p:nvSpPr>
        <p:spPr>
          <a:xfrm>
            <a:off x="6132965" y="4503629"/>
            <a:ext cx="14410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根据用户输入保存新密码</a:t>
            </a: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44C7F61-EE8C-5273-1E3A-0A8CD9BE0A69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408599" y="3111562"/>
            <a:ext cx="0" cy="96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2BB19BFA-8677-E8AB-B13D-E7C0DE6CD823}"/>
              </a:ext>
            </a:extLst>
          </p:cNvPr>
          <p:cNvCxnSpPr>
            <a:cxnSpLocks/>
          </p:cNvCxnSpPr>
          <p:nvPr/>
        </p:nvCxnSpPr>
        <p:spPr>
          <a:xfrm>
            <a:off x="7655014" y="290873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8173B817-3D2F-CACC-0F32-104C22F174BC}"/>
              </a:ext>
            </a:extLst>
          </p:cNvPr>
          <p:cNvSpPr/>
          <p:nvPr/>
        </p:nvSpPr>
        <p:spPr>
          <a:xfrm>
            <a:off x="6132965" y="2908730"/>
            <a:ext cx="14410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用户输入新密码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90B7B81-6FBC-1CA3-E9E7-6861728B648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7667237" y="3086501"/>
            <a:ext cx="741362" cy="5430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CDAE23-37DA-F65E-4B81-27B7226D9A00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76FE4D-79FD-4E1C-2B81-107116D6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08865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用户能够访问个人信息管理页面，修改密码、年龄、性别、爱好等信息。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系统确认用户的修改操作，并保存更改后的信息。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用户在个人资料页面看到更新后的信息，确保信息展示正确。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修改信息失败：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用户尝试修改个人信息时，系统显示错误消息，未能成功保存更改。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展示信息失败：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用户访问个人资料页面时，系统显示错误消息，无法加载个人信息。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系统展示的信息与数据库中存储的信息不一致，用户看到错误或不完整的资料。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163950A-155C-A8B3-F4B2-1C5C5F5037F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148437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B18E63-4E56-1FA3-C2F3-42F02395C0E4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F5512-D3B1-D09C-B936-381DB920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62482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#0010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通知与提醒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作为一个“用户”，我想要“收到关于我的组队申请、队伍变动和重要消息的通知”，以便于“及时了解和处理相关事务”。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6E1704-A576-33C3-357D-7B81A7FCA955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4285FE-9BD7-FB92-3C4C-6BD59AE3F065}"/>
              </a:ext>
            </a:extLst>
          </p:cNvPr>
          <p:cNvSpPr/>
          <p:nvPr/>
        </p:nvSpPr>
        <p:spPr>
          <a:xfrm>
            <a:off x="2099871" y="2980036"/>
            <a:ext cx="8217542" cy="2064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190477-9A89-910A-A65F-C2AB0CEDB79E}"/>
              </a:ext>
            </a:extLst>
          </p:cNvPr>
          <p:cNvSpPr txBox="1"/>
          <p:nvPr/>
        </p:nvSpPr>
        <p:spPr>
          <a:xfrm>
            <a:off x="2433812" y="3427499"/>
            <a:ext cx="656280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您加入前往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的申请已被通过，可通过“我加入的队伍”查看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[User]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已经加入您的队伍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，可在队伍详情界面查看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队伍信息已被管理员修改，可在队伍详情界面查看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663F58-6FC3-54B1-79C2-E4A0D46718DA}"/>
              </a:ext>
            </a:extLst>
          </p:cNvPr>
          <p:cNvSpPr txBox="1"/>
          <p:nvPr/>
        </p:nvSpPr>
        <p:spPr>
          <a:xfrm>
            <a:off x="4914436" y="2990047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消息通知</a:t>
            </a:r>
          </a:p>
        </p:txBody>
      </p:sp>
      <p:sp>
        <p:nvSpPr>
          <p:cNvPr id="24" name="动作按钮: 获取信息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B45B9A6-43D2-8266-14D0-75751DD89C75}"/>
              </a:ext>
            </a:extLst>
          </p:cNvPr>
          <p:cNvSpPr/>
          <p:nvPr/>
        </p:nvSpPr>
        <p:spPr>
          <a:xfrm>
            <a:off x="5623495" y="3048599"/>
            <a:ext cx="318347" cy="266786"/>
          </a:xfrm>
          <a:prstGeom prst="actionButtonInformatio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FD6AC3-03ED-1AF3-A465-867889B91AA5}"/>
              </a:ext>
            </a:extLst>
          </p:cNvPr>
          <p:cNvSpPr/>
          <p:nvPr/>
        </p:nvSpPr>
        <p:spPr>
          <a:xfrm>
            <a:off x="9110019" y="3454591"/>
            <a:ext cx="1036319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已读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CFA5CF-F3A2-6893-99B3-2227F97DA3FA}"/>
              </a:ext>
            </a:extLst>
          </p:cNvPr>
          <p:cNvSpPr/>
          <p:nvPr/>
        </p:nvSpPr>
        <p:spPr>
          <a:xfrm>
            <a:off x="9124057" y="3897113"/>
            <a:ext cx="1036319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已读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ED33E6-B323-8F07-AE25-E7A1835913E6}"/>
              </a:ext>
            </a:extLst>
          </p:cNvPr>
          <p:cNvSpPr/>
          <p:nvPr/>
        </p:nvSpPr>
        <p:spPr>
          <a:xfrm>
            <a:off x="9124057" y="4335760"/>
            <a:ext cx="1036319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已读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1EFCA93-B2FE-5302-60D0-646AAB883385}"/>
              </a:ext>
            </a:extLst>
          </p:cNvPr>
          <p:cNvCxnSpPr>
            <a:cxnSpLocks/>
          </p:cNvCxnSpPr>
          <p:nvPr/>
        </p:nvCxnSpPr>
        <p:spPr>
          <a:xfrm>
            <a:off x="2313800" y="3454591"/>
            <a:ext cx="0" cy="15034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8C15698-3D3D-18EB-9ED7-40611C4BF2D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25439" y="4227717"/>
            <a:ext cx="641917" cy="1484833"/>
          </a:xfrm>
          <a:prstGeom prst="bentConnector3">
            <a:avLst>
              <a:gd name="adj1" fmla="val -8098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43D1175-AE70-7075-9F5E-DD9FDB934395}"/>
              </a:ext>
            </a:extLst>
          </p:cNvPr>
          <p:cNvCxnSpPr>
            <a:cxnSpLocks/>
          </p:cNvCxnSpPr>
          <p:nvPr/>
        </p:nvCxnSpPr>
        <p:spPr>
          <a:xfrm>
            <a:off x="2956456" y="5527885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9C5F149-8C38-6564-1E22-737148A9ECE7}"/>
              </a:ext>
            </a:extLst>
          </p:cNvPr>
          <p:cNvSpPr/>
          <p:nvPr/>
        </p:nvSpPr>
        <p:spPr>
          <a:xfrm>
            <a:off x="3075729" y="5527885"/>
            <a:ext cx="14355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消息详情信息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F3D4275-D0DD-DC08-0D1E-B35AB44EC278}"/>
              </a:ext>
            </a:extLst>
          </p:cNvPr>
          <p:cNvCxnSpPr>
            <a:cxnSpLocks/>
          </p:cNvCxnSpPr>
          <p:nvPr/>
        </p:nvCxnSpPr>
        <p:spPr>
          <a:xfrm rot="5400000">
            <a:off x="9025822" y="4814456"/>
            <a:ext cx="818892" cy="399449"/>
          </a:xfrm>
          <a:prstGeom prst="bentConnector3">
            <a:avLst>
              <a:gd name="adj1" fmla="val 3924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AA838D6-3504-7E9D-6AFE-78F013854EA8}"/>
              </a:ext>
            </a:extLst>
          </p:cNvPr>
          <p:cNvCxnSpPr>
            <a:cxnSpLocks/>
          </p:cNvCxnSpPr>
          <p:nvPr/>
        </p:nvCxnSpPr>
        <p:spPr>
          <a:xfrm flipH="1">
            <a:off x="8991025" y="5423624"/>
            <a:ext cx="489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35FE783-FDF9-B2B7-3EAB-02F9B1312BD1}"/>
              </a:ext>
            </a:extLst>
          </p:cNvPr>
          <p:cNvSpPr/>
          <p:nvPr/>
        </p:nvSpPr>
        <p:spPr>
          <a:xfrm>
            <a:off x="8416676" y="5523466"/>
            <a:ext cx="163773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标记为已读，不再提醒</a:t>
            </a:r>
          </a:p>
        </p:txBody>
      </p:sp>
    </p:spTree>
    <p:extLst>
      <p:ext uri="{BB962C8B-B14F-4D97-AF65-F5344CB8AC3E}">
        <p14:creationId xmlns:p14="http://schemas.microsoft.com/office/powerpoint/2010/main" val="34652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50910B-FC7E-9D30-779F-5AA48BA6DDA2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0EC2-B5E5-ABD8-963A-6B53314F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94900"/>
              </p:ext>
            </p:extLst>
          </p:nvPr>
        </p:nvGraphicFramePr>
        <p:xfrm>
          <a:off x="1133061" y="1048467"/>
          <a:ext cx="10190922" cy="51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379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用户成功注册新账号。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用户成功输入匹配的账号密码或邮箱密码，成功登录网站。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用户可以访问网站的旅游信息页面，包括旅游目的地、行程安排、价格等。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用户能够使用网站的相关功能，如创建队伍、加入队伍、搜索旅游项目等。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注册失败：</a:t>
                      </a: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用户输入的邮箱或用户名已被占用，系统提示用户更换邮箱或用户名。</a:t>
                      </a: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用户输入的信息不符合注册要求（如用户名小于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位），系统提示用户修改输入信息。</a:t>
                      </a: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登录失败：</a:t>
                      </a: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用户输入的账号或密码错误，系统提示用户重新输入。</a:t>
                      </a: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7F8991E-B1BA-9CC1-EE7B-1425EEACD11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219762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CDAE23-37DA-F65E-4B81-27B7226D9A00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76FE4D-79FD-4E1C-2B81-107116D6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97435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用户能够收到关于组队申请、队伍变动和其他重要消息的通知。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系统显示通知确认消息，用户可以在通知中心查看详细信息。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用户在通知中心看到新的组队申请、队伍变动或其他重要消息的通知列表。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通知内容准确、及时，确保用户可以了解和处理相关事务。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未接收通知：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用户未能收到关于组队申请、队伍变动或其他重要消息的通知。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系统未显示通知确认消息，用户在通知中心无法查看相关信息。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用户因未收到通知，无法及时了解和处理相关事务。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通知内容错误：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用户收到的通知内容不准确或不完整，导致误导或无法采取正确行动。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系统显示错误或不相关的通知，用户在通知中心看到无关或错误的信息。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163950A-155C-A8B3-F4B2-1C5C5F5037F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82237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B18E63-4E56-1FA3-C2F3-42F02395C0E4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F5512-D3B1-D09C-B936-381DB920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4098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#0011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安全与隐私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作为一个“用户”，我想要“我的个人信息是加密的”，以便于“保护个人隐私”。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6E1704-A576-33C3-357D-7B81A7FCA955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361D3B6-3D84-EC20-875A-9C6999FD4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5501"/>
              </p:ext>
            </p:extLst>
          </p:nvPr>
        </p:nvGraphicFramePr>
        <p:xfrm>
          <a:off x="1327425" y="2829439"/>
          <a:ext cx="9762435" cy="3220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43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3220841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范围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标准：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数据在存储和传输过程中，均必须采用权限措施，防止未授权访问。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系统必须提供用户管理个人信息加密和隐私设置的功能。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用户能够随时查看和调整加密和隐私设置，确保符合个人需求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3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CDAE23-37DA-F65E-4B81-27B7226D9A00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76FE4D-79FD-4E1C-2B81-107116D6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8106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用户的个人信息（如姓名、地址、联系方式、密码等）在存储和传输过程中均被设置权限。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用户通过检查隐私设置页面，可以看到其个人信息可见的状态。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用户能够随时查看和调整加密和隐私设置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安全管理失败：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用户无法设置或管理个人信息的加密和隐私设置。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数据未设置权限：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用户的个人信息未被设置权限，存在泄露风险。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163950A-155C-A8B3-F4B2-1C5C5F5037F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36946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B18E63-4E56-1FA3-C2F3-42F02395C0E4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2F5512-D3B1-D09C-B936-381DB920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7470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#0012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流量统计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作为一个“用户”，我想要“获取队伍的活动和数据统计，查看队伍的浏览量”等，以便于“找到或建立合理和有吸引力的队伍”。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6E1704-A576-33C3-357D-7B81A7FCA955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ECA1735-3CE4-C3C9-C3FB-CE9D8D57A5BE}"/>
              </a:ext>
            </a:extLst>
          </p:cNvPr>
          <p:cNvSpPr/>
          <p:nvPr/>
        </p:nvSpPr>
        <p:spPr>
          <a:xfrm>
            <a:off x="1339140" y="2943101"/>
            <a:ext cx="8474576" cy="26956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FA9ED1-0CE2-A775-35BA-8C4660E6F281}"/>
              </a:ext>
            </a:extLst>
          </p:cNvPr>
          <p:cNvSpPr txBox="1"/>
          <p:nvPr/>
        </p:nvSpPr>
        <p:spPr>
          <a:xfrm>
            <a:off x="4030340" y="2963566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队伍统计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D6A8625-AAE9-02E5-7226-FCC295CE95E5}"/>
              </a:ext>
            </a:extLst>
          </p:cNvPr>
          <p:cNvSpPr txBox="1"/>
          <p:nvPr/>
        </p:nvSpPr>
        <p:spPr>
          <a:xfrm>
            <a:off x="1551587" y="3463028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（当前人数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目标人数）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A3D9CC-6D78-2867-6CED-1F67580A1833}"/>
              </a:ext>
            </a:extLst>
          </p:cNvPr>
          <p:cNvSpPr txBox="1"/>
          <p:nvPr/>
        </p:nvSpPr>
        <p:spPr>
          <a:xfrm>
            <a:off x="7006245" y="3429000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377BF32-B8CE-8831-E59B-98157EA97A10}"/>
              </a:ext>
            </a:extLst>
          </p:cNvPr>
          <p:cNvSpPr txBox="1"/>
          <p:nvPr/>
        </p:nvSpPr>
        <p:spPr>
          <a:xfrm>
            <a:off x="1551587" y="3875970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（当前人数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目标人数）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612A51A-5F65-8E2A-69F0-DA3DFABB1AB5}"/>
              </a:ext>
            </a:extLst>
          </p:cNvPr>
          <p:cNvSpPr txBox="1"/>
          <p:nvPr/>
        </p:nvSpPr>
        <p:spPr>
          <a:xfrm>
            <a:off x="7006245" y="3841942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7068D25-51CC-AAE3-A628-CC363C8588F7}"/>
              </a:ext>
            </a:extLst>
          </p:cNvPr>
          <p:cNvSpPr txBox="1"/>
          <p:nvPr/>
        </p:nvSpPr>
        <p:spPr>
          <a:xfrm>
            <a:off x="1551587" y="4267882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（当前人数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目标人数）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8EB751F-474D-C520-3106-CC82152250BC}"/>
              </a:ext>
            </a:extLst>
          </p:cNvPr>
          <p:cNvSpPr txBox="1"/>
          <p:nvPr/>
        </p:nvSpPr>
        <p:spPr>
          <a:xfrm>
            <a:off x="7006245" y="4233854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2BBCB7-2359-8826-6E57-00542BAF96C7}"/>
              </a:ext>
            </a:extLst>
          </p:cNvPr>
          <p:cNvSpPr txBox="1"/>
          <p:nvPr/>
        </p:nvSpPr>
        <p:spPr>
          <a:xfrm>
            <a:off x="1551587" y="4680824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（当前人数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目标人数）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87E1854-BCE8-F17A-65D1-94D98D6FC429}"/>
              </a:ext>
            </a:extLst>
          </p:cNvPr>
          <p:cNvSpPr txBox="1"/>
          <p:nvPr/>
        </p:nvSpPr>
        <p:spPr>
          <a:xfrm>
            <a:off x="7006245" y="4646796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3C0C50D-FEFB-7649-0547-DFA7066C683C}"/>
              </a:ext>
            </a:extLst>
          </p:cNvPr>
          <p:cNvSpPr txBox="1"/>
          <p:nvPr/>
        </p:nvSpPr>
        <p:spPr>
          <a:xfrm>
            <a:off x="8320650" y="3428999"/>
            <a:ext cx="1402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浏览量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3EF3397-18FE-45BA-6744-4E330660B983}"/>
              </a:ext>
            </a:extLst>
          </p:cNvPr>
          <p:cNvSpPr txBox="1"/>
          <p:nvPr/>
        </p:nvSpPr>
        <p:spPr>
          <a:xfrm>
            <a:off x="8320650" y="3848466"/>
            <a:ext cx="1402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浏览量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09DAACB-63C5-C73D-5653-B2DAA94C204D}"/>
              </a:ext>
            </a:extLst>
          </p:cNvPr>
          <p:cNvSpPr txBox="1"/>
          <p:nvPr/>
        </p:nvSpPr>
        <p:spPr>
          <a:xfrm>
            <a:off x="8320650" y="4267882"/>
            <a:ext cx="1402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浏览量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7937EC2-BD82-5C14-0225-F853A57F0045}"/>
              </a:ext>
            </a:extLst>
          </p:cNvPr>
          <p:cNvSpPr txBox="1"/>
          <p:nvPr/>
        </p:nvSpPr>
        <p:spPr>
          <a:xfrm>
            <a:off x="8320650" y="4681140"/>
            <a:ext cx="1402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浏览量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555DA4E-130F-BDD0-C0C6-6C8CC086B2B2}"/>
              </a:ext>
            </a:extLst>
          </p:cNvPr>
          <p:cNvSpPr txBox="1"/>
          <p:nvPr/>
        </p:nvSpPr>
        <p:spPr>
          <a:xfrm>
            <a:off x="1551587" y="5093766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3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CDAE23-37DA-F65E-4B81-27B7226D9A00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76FE4D-79FD-4E1C-2B81-107116D65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1723"/>
              </p:ext>
            </p:extLst>
          </p:nvPr>
        </p:nvGraphicFramePr>
        <p:xfrm>
          <a:off x="1133061" y="1025607"/>
          <a:ext cx="10190922" cy="5116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用户和管理员可查看包括队伍浏览量、加入申请数、队伍成员数量等关键指标。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数据统计实时更新，确保展示的都是最新的统计数据。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5865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数据统计加载失败：</a:t>
                      </a: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系统未能加载数据统计，用户无法查看队伍活动数据。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数据显示错误消息或无数据。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163950A-155C-A8B3-F4B2-1C5C5F5037F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110109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A7D4-BBF2-7BAF-31A4-24B4C162DB47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AB09AA-8F3B-7891-76DA-DD98B18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83496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#0002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创建队伍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作为一个“用户”，我想要“创建一个队伍”，以便于“其他驴友加入我的队伍共同旅行”。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987EE49-4C36-3359-2E63-BA8CC7C8DADB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105856-194C-7899-7A48-8C884683BCC6}"/>
              </a:ext>
            </a:extLst>
          </p:cNvPr>
          <p:cNvCxnSpPr>
            <a:cxnSpLocks/>
          </p:cNvCxnSpPr>
          <p:nvPr/>
        </p:nvCxnSpPr>
        <p:spPr>
          <a:xfrm>
            <a:off x="13285303" y="744959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6BFF8D5-E699-5B2C-7872-F62A00492A8F}"/>
              </a:ext>
            </a:extLst>
          </p:cNvPr>
          <p:cNvSpPr/>
          <p:nvPr/>
        </p:nvSpPr>
        <p:spPr>
          <a:xfrm>
            <a:off x="2346847" y="2621822"/>
            <a:ext cx="3947273" cy="34180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AE937F-B882-F1A9-80BC-E39FA1D2CB98}"/>
              </a:ext>
            </a:extLst>
          </p:cNvPr>
          <p:cNvSpPr txBox="1"/>
          <p:nvPr/>
        </p:nvSpPr>
        <p:spPr>
          <a:xfrm>
            <a:off x="2406468" y="3142984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目的地：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6F06A0-4B13-18BB-73BD-440C27D7AAF7}"/>
              </a:ext>
            </a:extLst>
          </p:cNvPr>
          <p:cNvSpPr txBox="1"/>
          <p:nvPr/>
        </p:nvSpPr>
        <p:spPr>
          <a:xfrm>
            <a:off x="2410780" y="3531180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出发地点：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3D7C1E-4133-F10E-0765-D66A4E2DE025}"/>
              </a:ext>
            </a:extLst>
          </p:cNvPr>
          <p:cNvSpPr/>
          <p:nvPr/>
        </p:nvSpPr>
        <p:spPr>
          <a:xfrm>
            <a:off x="3407903" y="3192365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55403B-EC48-0ED5-94B4-5E62CB29DE57}"/>
              </a:ext>
            </a:extLst>
          </p:cNvPr>
          <p:cNvSpPr/>
          <p:nvPr/>
        </p:nvSpPr>
        <p:spPr>
          <a:xfrm>
            <a:off x="3406528" y="3600846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400D60-518B-1579-D2F9-3BABAE9110D6}"/>
              </a:ext>
            </a:extLst>
          </p:cNvPr>
          <p:cNvSpPr txBox="1"/>
          <p:nvPr/>
        </p:nvSpPr>
        <p:spPr>
          <a:xfrm>
            <a:off x="2410780" y="3964519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出行方式：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4E50E3-5EC1-EE46-BB80-732D4D009FD5}"/>
              </a:ext>
            </a:extLst>
          </p:cNvPr>
          <p:cNvSpPr/>
          <p:nvPr/>
        </p:nvSpPr>
        <p:spPr>
          <a:xfrm>
            <a:off x="3406528" y="4034185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189ADF-77B7-2CF2-772D-FD5E90649562}"/>
              </a:ext>
            </a:extLst>
          </p:cNvPr>
          <p:cNvSpPr txBox="1"/>
          <p:nvPr/>
        </p:nvSpPr>
        <p:spPr>
          <a:xfrm>
            <a:off x="2406468" y="4416137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队伍类型：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67833B-12BE-97C2-4EC7-B89330704DB4}"/>
              </a:ext>
            </a:extLst>
          </p:cNvPr>
          <p:cNvSpPr txBox="1"/>
          <p:nvPr/>
        </p:nvSpPr>
        <p:spPr>
          <a:xfrm>
            <a:off x="2410780" y="4805764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游玩时间：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0A277EF-A212-AC52-9371-44CC732348E5}"/>
              </a:ext>
            </a:extLst>
          </p:cNvPr>
          <p:cNvSpPr/>
          <p:nvPr/>
        </p:nvSpPr>
        <p:spPr>
          <a:xfrm>
            <a:off x="3407903" y="4465518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CC39AD-3317-5924-F994-57CD182C33AC}"/>
              </a:ext>
            </a:extLst>
          </p:cNvPr>
          <p:cNvSpPr/>
          <p:nvPr/>
        </p:nvSpPr>
        <p:spPr>
          <a:xfrm>
            <a:off x="3406528" y="4875430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3DFFDA-C7B2-6641-6AF4-5B7D34D62CBC}"/>
              </a:ext>
            </a:extLst>
          </p:cNvPr>
          <p:cNvSpPr txBox="1"/>
          <p:nvPr/>
        </p:nvSpPr>
        <p:spPr>
          <a:xfrm>
            <a:off x="2410780" y="5203297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旅游预算：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61E294-4765-03CC-234F-D836AB3D8F42}"/>
              </a:ext>
            </a:extLst>
          </p:cNvPr>
          <p:cNvSpPr/>
          <p:nvPr/>
        </p:nvSpPr>
        <p:spPr>
          <a:xfrm>
            <a:off x="3406528" y="527296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9C9842-204F-C5F6-EBDB-119B9E9BFCDE}"/>
              </a:ext>
            </a:extLst>
          </p:cNvPr>
          <p:cNvSpPr/>
          <p:nvPr/>
        </p:nvSpPr>
        <p:spPr>
          <a:xfrm>
            <a:off x="3154378" y="5667175"/>
            <a:ext cx="2332210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创建队伍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B43478A-1CED-3897-7B19-287D09EAB4B0}"/>
              </a:ext>
            </a:extLst>
          </p:cNvPr>
          <p:cNvCxnSpPr>
            <a:cxnSpLocks/>
          </p:cNvCxnSpPr>
          <p:nvPr/>
        </p:nvCxnSpPr>
        <p:spPr>
          <a:xfrm>
            <a:off x="5412635" y="3192365"/>
            <a:ext cx="0" cy="23187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7C6A471-4169-7140-4868-AD0621E4A230}"/>
              </a:ext>
            </a:extLst>
          </p:cNvPr>
          <p:cNvCxnSpPr>
            <a:cxnSpLocks/>
          </p:cNvCxnSpPr>
          <p:nvPr/>
        </p:nvCxnSpPr>
        <p:spPr>
          <a:xfrm flipV="1">
            <a:off x="5412635" y="3656367"/>
            <a:ext cx="2004390" cy="231784"/>
          </a:xfrm>
          <a:prstGeom prst="bentConnector3">
            <a:avLst>
              <a:gd name="adj1" fmla="val 5304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901E70D-4AC6-93EB-D197-013407756B8F}"/>
              </a:ext>
            </a:extLst>
          </p:cNvPr>
          <p:cNvCxnSpPr>
            <a:cxnSpLocks/>
          </p:cNvCxnSpPr>
          <p:nvPr/>
        </p:nvCxnSpPr>
        <p:spPr>
          <a:xfrm>
            <a:off x="7430278" y="3471701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DE7BD3A-E0B8-8324-477B-55EECC2AF3B6}"/>
              </a:ext>
            </a:extLst>
          </p:cNvPr>
          <p:cNvSpPr/>
          <p:nvPr/>
        </p:nvSpPr>
        <p:spPr>
          <a:xfrm>
            <a:off x="7549550" y="3471701"/>
            <a:ext cx="1775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输入队伍基本信息（目的地、旅游预算等）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547C01F-F836-400C-E3C2-B51C2826B85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486588" y="5272963"/>
            <a:ext cx="2062962" cy="52869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8485768-6CB4-9350-7549-49543EBD19C8}"/>
              </a:ext>
            </a:extLst>
          </p:cNvPr>
          <p:cNvCxnSpPr>
            <a:cxnSpLocks/>
          </p:cNvCxnSpPr>
          <p:nvPr/>
        </p:nvCxnSpPr>
        <p:spPr>
          <a:xfrm>
            <a:off x="7545209" y="5084444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30E4F63B-1FA4-5F18-9C33-333066E0AD26}"/>
              </a:ext>
            </a:extLst>
          </p:cNvPr>
          <p:cNvSpPr/>
          <p:nvPr/>
        </p:nvSpPr>
        <p:spPr>
          <a:xfrm>
            <a:off x="7664481" y="5084444"/>
            <a:ext cx="1775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创建队伍，跳转回上一级界面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B4E8711-8DD9-322C-B938-845ED071D7D7}"/>
              </a:ext>
            </a:extLst>
          </p:cNvPr>
          <p:cNvSpPr txBox="1"/>
          <p:nvPr/>
        </p:nvSpPr>
        <p:spPr>
          <a:xfrm>
            <a:off x="2406468" y="2644576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新队伍创建</a:t>
            </a:r>
          </a:p>
        </p:txBody>
      </p:sp>
    </p:spTree>
    <p:extLst>
      <p:ext uri="{BB962C8B-B14F-4D97-AF65-F5344CB8AC3E}">
        <p14:creationId xmlns:p14="http://schemas.microsoft.com/office/powerpoint/2010/main" val="331427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50910B-FC7E-9D30-779F-5AA48BA6DDA2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0EC2-B5E5-ABD8-963A-6B53314F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69083"/>
              </p:ext>
            </p:extLst>
          </p:nvPr>
        </p:nvGraphicFramePr>
        <p:xfrm>
          <a:off x="1133061" y="1048467"/>
          <a:ext cx="10190922" cy="51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379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用户设置队伍的详细信息，包括队伍名称、旅行目的地、出发时间、团队人数、旅行计划等。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系统提示队伍创建成功并生成一个唯一的队伍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用户可以看到队伍的管理页面。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其他驴友能够在队伍列表或搜索结果中看到新创建的队伍，并申请加入。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58650" indent="0">
                        <a:lnSpc>
                          <a:spcPct val="125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创建失败：</a:t>
                      </a: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用户未填写所有必需的信息，系统提示用户填写完整后重试。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用户输入的信息不符合要求（如出发时间格式错误、团队人数超过限制），系统提示用户修改输入信息。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7F8991E-B1BA-9CC1-EE7B-1425EEACD11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36299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A7D4-BBF2-7BAF-31A4-24B4C162DB47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AB09AA-8F3B-7891-76DA-DD98B18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48204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#0003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审核入队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作为队伍的“管理员”，我想要“审核是否允许其他驴友加入”，以便“确定谁能加入队伍，确保队伍成员的质量和安全”。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987EE49-4C36-3359-2E63-BA8CC7C8DADB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105856-194C-7899-7A48-8C884683BCC6}"/>
              </a:ext>
            </a:extLst>
          </p:cNvPr>
          <p:cNvCxnSpPr>
            <a:cxnSpLocks/>
          </p:cNvCxnSpPr>
          <p:nvPr/>
        </p:nvCxnSpPr>
        <p:spPr>
          <a:xfrm>
            <a:off x="13285303" y="744959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C9E4334-F480-1A6F-5D4F-30E458B8B103}"/>
              </a:ext>
            </a:extLst>
          </p:cNvPr>
          <p:cNvSpPr/>
          <p:nvPr/>
        </p:nvSpPr>
        <p:spPr>
          <a:xfrm>
            <a:off x="2450457" y="2885209"/>
            <a:ext cx="7434373" cy="2064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3C00C1-D05B-684C-3052-5F3F8FFE2A21}"/>
              </a:ext>
            </a:extLst>
          </p:cNvPr>
          <p:cNvSpPr txBox="1"/>
          <p:nvPr/>
        </p:nvSpPr>
        <p:spPr>
          <a:xfrm>
            <a:off x="2784398" y="3384609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[User]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想要加入前往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3D3DBD6-8E5C-A0F9-8C27-ECC522E566A9}"/>
              </a:ext>
            </a:extLst>
          </p:cNvPr>
          <p:cNvSpPr/>
          <p:nvPr/>
        </p:nvSpPr>
        <p:spPr>
          <a:xfrm>
            <a:off x="6969568" y="340676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同意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B567461-41C0-92C0-49B7-77CE29D6125D}"/>
              </a:ext>
            </a:extLst>
          </p:cNvPr>
          <p:cNvSpPr txBox="1"/>
          <p:nvPr/>
        </p:nvSpPr>
        <p:spPr>
          <a:xfrm>
            <a:off x="4621555" y="2925134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待处理的申请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87F4244-FA14-98BF-9CDD-2B5F088BAA15}"/>
              </a:ext>
            </a:extLst>
          </p:cNvPr>
          <p:cNvSpPr/>
          <p:nvPr/>
        </p:nvSpPr>
        <p:spPr>
          <a:xfrm>
            <a:off x="8289372" y="340676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拒绝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70EC6A-2086-D4B3-2DE8-8D91C93815E0}"/>
              </a:ext>
            </a:extLst>
          </p:cNvPr>
          <p:cNvSpPr txBox="1"/>
          <p:nvPr/>
        </p:nvSpPr>
        <p:spPr>
          <a:xfrm>
            <a:off x="2784398" y="3849149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[User]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想要加入前往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D83E54-6F88-1A76-40C1-1E4DF6A92EED}"/>
              </a:ext>
            </a:extLst>
          </p:cNvPr>
          <p:cNvSpPr/>
          <p:nvPr/>
        </p:nvSpPr>
        <p:spPr>
          <a:xfrm>
            <a:off x="6969568" y="387130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同意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B6ED060-9E06-2C1F-1E00-666237451CFE}"/>
              </a:ext>
            </a:extLst>
          </p:cNvPr>
          <p:cNvSpPr/>
          <p:nvPr/>
        </p:nvSpPr>
        <p:spPr>
          <a:xfrm>
            <a:off x="8289372" y="387130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拒绝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C880889-CADA-A27C-085B-2C383099B954}"/>
              </a:ext>
            </a:extLst>
          </p:cNvPr>
          <p:cNvSpPr txBox="1"/>
          <p:nvPr/>
        </p:nvSpPr>
        <p:spPr>
          <a:xfrm>
            <a:off x="2784398" y="4340209"/>
            <a:ext cx="3392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[User]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想要加入前往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0E3845-F3E0-9B20-0DD8-814C772EDE53}"/>
              </a:ext>
            </a:extLst>
          </p:cNvPr>
          <p:cNvSpPr/>
          <p:nvPr/>
        </p:nvSpPr>
        <p:spPr>
          <a:xfrm>
            <a:off x="6969568" y="436236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同意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9C0C59D-FF39-8D99-6A87-4C363DA58BC7}"/>
              </a:ext>
            </a:extLst>
          </p:cNvPr>
          <p:cNvSpPr/>
          <p:nvPr/>
        </p:nvSpPr>
        <p:spPr>
          <a:xfrm>
            <a:off x="8289372" y="436236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拒绝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2C2BD71-66BD-FA9D-2CA4-20980E9C024F}"/>
              </a:ext>
            </a:extLst>
          </p:cNvPr>
          <p:cNvCxnSpPr>
            <a:cxnSpLocks/>
          </p:cNvCxnSpPr>
          <p:nvPr/>
        </p:nvCxnSpPr>
        <p:spPr>
          <a:xfrm>
            <a:off x="3930259" y="5315221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9144506-1784-3CF4-D6BD-1459353A2FAB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3774146" y="4804104"/>
            <a:ext cx="862547" cy="550310"/>
          </a:xfrm>
          <a:prstGeom prst="bentConnector3">
            <a:avLst>
              <a:gd name="adj1" fmla="val 10035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29E670A-25F1-5D97-E75E-B359BB43A069}"/>
              </a:ext>
            </a:extLst>
          </p:cNvPr>
          <p:cNvSpPr/>
          <p:nvPr/>
        </p:nvSpPr>
        <p:spPr>
          <a:xfrm>
            <a:off x="2784398" y="5330236"/>
            <a:ext cx="9987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申请信息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8D05939D-F888-54D2-59F4-311AF7F21FBB}"/>
              </a:ext>
            </a:extLst>
          </p:cNvPr>
          <p:cNvCxnSpPr>
            <a:cxnSpLocks/>
            <a:stCxn id="45" idx="1"/>
            <a:endCxn id="76" idx="2"/>
          </p:cNvCxnSpPr>
          <p:nvPr/>
        </p:nvCxnSpPr>
        <p:spPr>
          <a:xfrm rot="10800000">
            <a:off x="1818894" y="4359100"/>
            <a:ext cx="965504" cy="13499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6FDDAD1B-CC60-A518-53CD-F188FB3E873C}"/>
              </a:ext>
            </a:extLst>
          </p:cNvPr>
          <p:cNvSpPr/>
          <p:nvPr/>
        </p:nvSpPr>
        <p:spPr>
          <a:xfrm>
            <a:off x="1228287" y="3989768"/>
            <a:ext cx="11812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查看申请人信息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CCEAFF06-2C95-C74D-CA4B-21E59999A2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42067" y="5065901"/>
            <a:ext cx="993146" cy="568200"/>
          </a:xfrm>
          <a:prstGeom prst="bentConnector3">
            <a:avLst>
              <a:gd name="adj1" fmla="val 8572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EF893E3-7453-5910-271B-2647A4524CFD}"/>
              </a:ext>
            </a:extLst>
          </p:cNvPr>
          <p:cNvCxnSpPr>
            <a:cxnSpLocks/>
          </p:cNvCxnSpPr>
          <p:nvPr/>
        </p:nvCxnSpPr>
        <p:spPr>
          <a:xfrm>
            <a:off x="8722740" y="5499887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474FDF77-70D6-0A29-8265-8A079A16DA0E}"/>
              </a:ext>
            </a:extLst>
          </p:cNvPr>
          <p:cNvSpPr/>
          <p:nvPr/>
        </p:nvSpPr>
        <p:spPr>
          <a:xfrm>
            <a:off x="8851952" y="5502041"/>
            <a:ext cx="16841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选择同意或拒绝入队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同意则加入队伍</a:t>
            </a:r>
          </a:p>
        </p:txBody>
      </p:sp>
    </p:spTree>
    <p:extLst>
      <p:ext uri="{BB962C8B-B14F-4D97-AF65-F5344CB8AC3E}">
        <p14:creationId xmlns:p14="http://schemas.microsoft.com/office/powerpoint/2010/main" val="320822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50910B-FC7E-9D30-779F-5AA48BA6DDA2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0EC2-B5E5-ABD8-963A-6B53314F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77110"/>
              </p:ext>
            </p:extLst>
          </p:nvPr>
        </p:nvGraphicFramePr>
        <p:xfrm>
          <a:off x="1133061" y="1048467"/>
          <a:ext cx="10190922" cy="511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379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管理员查看申请驴友的资料和申请信息。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管理员选择批准或拒绝加入申请。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队伍信息更新，显示新增的成员。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队伍成员达到人数限制时，系统自动关闭新的加入申请功能。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58650" indent="0">
                        <a:lnSpc>
                          <a:spcPct val="125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25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审核失败：</a:t>
                      </a: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管理员批准或拒绝操作未成功，系统提示重试。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队伍已经达到人数限制，管理员无法再批准新成员加入，系统提示队伍已满。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系统错误导致无法更新队伍成员信息，系统提示稍后再试。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7F8991E-B1BA-9CC1-EE7B-1425EEACD11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420857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A7D4-BBF2-7BAF-31A4-24B4C162DB47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AB09AA-8F3B-7891-76DA-DD98B18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8658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#0004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队伍搜索、推荐与加入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13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作为一个“驴友”，我想要“根据期望的景点、时间、预算等条件筛选和推荐队伍，并发出加入队伍申请”，以便于“找到合适的队伍，顺利实现我的旅行计划”。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987EE49-4C36-3359-2E63-BA8CC7C8DADB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105856-194C-7899-7A48-8C884683BCC6}"/>
              </a:ext>
            </a:extLst>
          </p:cNvPr>
          <p:cNvCxnSpPr>
            <a:cxnSpLocks/>
          </p:cNvCxnSpPr>
          <p:nvPr/>
        </p:nvCxnSpPr>
        <p:spPr>
          <a:xfrm>
            <a:off x="13285303" y="744959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C9E4334-F480-1A6F-5D4F-30E458B8B103}"/>
              </a:ext>
            </a:extLst>
          </p:cNvPr>
          <p:cNvSpPr/>
          <p:nvPr/>
        </p:nvSpPr>
        <p:spPr>
          <a:xfrm>
            <a:off x="1339140" y="2943101"/>
            <a:ext cx="8474576" cy="26956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B567461-41C0-92C0-49B7-77CE29D6125D}"/>
              </a:ext>
            </a:extLst>
          </p:cNvPr>
          <p:cNvSpPr txBox="1"/>
          <p:nvPr/>
        </p:nvSpPr>
        <p:spPr>
          <a:xfrm>
            <a:off x="4030340" y="2963566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队伍搜索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70EC6A-2086-D4B3-2DE8-8D91C93815E0}"/>
              </a:ext>
            </a:extLst>
          </p:cNvPr>
          <p:cNvSpPr txBox="1"/>
          <p:nvPr/>
        </p:nvSpPr>
        <p:spPr>
          <a:xfrm>
            <a:off x="1339140" y="3395567"/>
            <a:ext cx="113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筛选条件：</a:t>
            </a:r>
          </a:p>
        </p:txBody>
      </p:sp>
      <p:sp>
        <p:nvSpPr>
          <p:cNvPr id="97" name="文本框 1">
            <a:extLst>
              <a:ext uri="{FF2B5EF4-FFF2-40B4-BE49-F238E27FC236}">
                <a16:creationId xmlns:a16="http://schemas.microsoft.com/office/drawing/2014/main" id="{85AE937F-B882-F1A9-80BC-E39FA1D2CB98}"/>
              </a:ext>
            </a:extLst>
          </p:cNvPr>
          <p:cNvSpPr txBox="1"/>
          <p:nvPr/>
        </p:nvSpPr>
        <p:spPr>
          <a:xfrm>
            <a:off x="1545342" y="3653028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目的地：</a:t>
            </a:r>
          </a:p>
        </p:txBody>
      </p:sp>
      <p:sp>
        <p:nvSpPr>
          <p:cNvPr id="98" name="文本框 2">
            <a:extLst>
              <a:ext uri="{FF2B5EF4-FFF2-40B4-BE49-F238E27FC236}">
                <a16:creationId xmlns:a16="http://schemas.microsoft.com/office/drawing/2014/main" id="{826F06A0-4B13-18BB-73BD-440C27D7AAF7}"/>
              </a:ext>
            </a:extLst>
          </p:cNvPr>
          <p:cNvSpPr txBox="1"/>
          <p:nvPr/>
        </p:nvSpPr>
        <p:spPr>
          <a:xfrm>
            <a:off x="4166523" y="3673312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出发地点：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53D7C1E-4133-F10E-0765-D66A4E2DE025}"/>
              </a:ext>
            </a:extLst>
          </p:cNvPr>
          <p:cNvSpPr/>
          <p:nvPr/>
        </p:nvSpPr>
        <p:spPr>
          <a:xfrm>
            <a:off x="2554014" y="3710546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255403B-EC48-0ED5-94B4-5E62CB29DE57}"/>
              </a:ext>
            </a:extLst>
          </p:cNvPr>
          <p:cNvSpPr/>
          <p:nvPr/>
        </p:nvSpPr>
        <p:spPr>
          <a:xfrm>
            <a:off x="5162271" y="372269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文本框 13">
            <a:extLst>
              <a:ext uri="{FF2B5EF4-FFF2-40B4-BE49-F238E27FC236}">
                <a16:creationId xmlns:a16="http://schemas.microsoft.com/office/drawing/2014/main" id="{0D400D60-518B-1579-D2F9-3BABAE9110D6}"/>
              </a:ext>
            </a:extLst>
          </p:cNvPr>
          <p:cNvSpPr txBox="1"/>
          <p:nvPr/>
        </p:nvSpPr>
        <p:spPr>
          <a:xfrm>
            <a:off x="6809420" y="3653028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出行方式：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84E50E3-5EC1-EE46-BB80-732D4D009FD5}"/>
              </a:ext>
            </a:extLst>
          </p:cNvPr>
          <p:cNvSpPr/>
          <p:nvPr/>
        </p:nvSpPr>
        <p:spPr>
          <a:xfrm>
            <a:off x="7805168" y="372269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文本框 21">
            <a:extLst>
              <a:ext uri="{FF2B5EF4-FFF2-40B4-BE49-F238E27FC236}">
                <a16:creationId xmlns:a16="http://schemas.microsoft.com/office/drawing/2014/main" id="{90189ADF-77B7-2CF2-772D-FD5E90649562}"/>
              </a:ext>
            </a:extLst>
          </p:cNvPr>
          <p:cNvSpPr txBox="1"/>
          <p:nvPr/>
        </p:nvSpPr>
        <p:spPr>
          <a:xfrm>
            <a:off x="1543967" y="4041732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队伍类型：</a:t>
            </a: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9067833B-12BE-97C2-4EC7-B89330704DB4}"/>
              </a:ext>
            </a:extLst>
          </p:cNvPr>
          <p:cNvSpPr txBox="1"/>
          <p:nvPr/>
        </p:nvSpPr>
        <p:spPr>
          <a:xfrm>
            <a:off x="4166523" y="3993307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游玩时间：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0A277EF-A212-AC52-9371-44CC732348E5}"/>
              </a:ext>
            </a:extLst>
          </p:cNvPr>
          <p:cNvSpPr/>
          <p:nvPr/>
        </p:nvSpPr>
        <p:spPr>
          <a:xfrm>
            <a:off x="2545402" y="409111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5CC39AD-3317-5924-F994-57CD182C33AC}"/>
              </a:ext>
            </a:extLst>
          </p:cNvPr>
          <p:cNvSpPr/>
          <p:nvPr/>
        </p:nvSpPr>
        <p:spPr>
          <a:xfrm>
            <a:off x="5162271" y="406297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7" name="文本框 38">
            <a:extLst>
              <a:ext uri="{FF2B5EF4-FFF2-40B4-BE49-F238E27FC236}">
                <a16:creationId xmlns:a16="http://schemas.microsoft.com/office/drawing/2014/main" id="{1C3DFFDA-C7B2-6641-6AF4-5B7D34D62CBC}"/>
              </a:ext>
            </a:extLst>
          </p:cNvPr>
          <p:cNvSpPr txBox="1"/>
          <p:nvPr/>
        </p:nvSpPr>
        <p:spPr>
          <a:xfrm>
            <a:off x="6809420" y="4001374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旅游预算：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C61E294-4765-03CC-234F-D836AB3D8F42}"/>
              </a:ext>
            </a:extLst>
          </p:cNvPr>
          <p:cNvSpPr/>
          <p:nvPr/>
        </p:nvSpPr>
        <p:spPr>
          <a:xfrm>
            <a:off x="7805168" y="4071040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D77D0D8-198C-1EED-2851-325A7BE2A3CC}"/>
              </a:ext>
            </a:extLst>
          </p:cNvPr>
          <p:cNvSpPr txBox="1"/>
          <p:nvPr/>
        </p:nvSpPr>
        <p:spPr>
          <a:xfrm>
            <a:off x="1327425" y="4430436"/>
            <a:ext cx="309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满足条件的队伍：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9D7E588-4153-84C4-BAF0-441C1863CBFB}"/>
              </a:ext>
            </a:extLst>
          </p:cNvPr>
          <p:cNvSpPr txBox="1"/>
          <p:nvPr/>
        </p:nvSpPr>
        <p:spPr>
          <a:xfrm>
            <a:off x="1543967" y="4830834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（当前人数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目标人数）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281EEB-0247-FC51-3D5C-B3F6FA50547B}"/>
              </a:ext>
            </a:extLst>
          </p:cNvPr>
          <p:cNvSpPr/>
          <p:nvPr/>
        </p:nvSpPr>
        <p:spPr>
          <a:xfrm>
            <a:off x="6718149" y="4830834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D75243A-6B3C-29FF-5F19-27634363D88A}"/>
              </a:ext>
            </a:extLst>
          </p:cNvPr>
          <p:cNvSpPr txBox="1"/>
          <p:nvPr/>
        </p:nvSpPr>
        <p:spPr>
          <a:xfrm>
            <a:off x="8156843" y="4809804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1C7B942-5007-ED59-E4C6-C8F0C7069A24}"/>
              </a:ext>
            </a:extLst>
          </p:cNvPr>
          <p:cNvSpPr txBox="1"/>
          <p:nvPr/>
        </p:nvSpPr>
        <p:spPr>
          <a:xfrm>
            <a:off x="1543967" y="5243776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前往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[Location]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的队伍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（当前人数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目标人数）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17566F7-08E1-C0F5-C56E-08CA0504A2F2}"/>
              </a:ext>
            </a:extLst>
          </p:cNvPr>
          <p:cNvSpPr/>
          <p:nvPr/>
        </p:nvSpPr>
        <p:spPr>
          <a:xfrm>
            <a:off x="6718149" y="524377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EFD727F-298C-9DD1-2A5B-9034FB087F41}"/>
              </a:ext>
            </a:extLst>
          </p:cNvPr>
          <p:cNvSpPr txBox="1"/>
          <p:nvPr/>
        </p:nvSpPr>
        <p:spPr>
          <a:xfrm>
            <a:off x="8156843" y="5222746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查看队伍信息</a:t>
            </a:r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AB82BEAE-1FDB-6B24-9F6F-7F6A3F339D4A}"/>
              </a:ext>
            </a:extLst>
          </p:cNvPr>
          <p:cNvCxnSpPr>
            <a:cxnSpLocks/>
            <a:stCxn id="115" idx="0"/>
            <a:endCxn id="3" idx="2"/>
          </p:cNvCxnSpPr>
          <p:nvPr/>
        </p:nvCxnSpPr>
        <p:spPr>
          <a:xfrm rot="5400000" flipH="1" flipV="1">
            <a:off x="9321583" y="3529407"/>
            <a:ext cx="772861" cy="178793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334B83-4C17-3DCE-58A3-B25BE87FDA06}"/>
              </a:ext>
            </a:extLst>
          </p:cNvPr>
          <p:cNvSpPr/>
          <p:nvPr/>
        </p:nvSpPr>
        <p:spPr>
          <a:xfrm>
            <a:off x="9944777" y="3667611"/>
            <a:ext cx="13144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跳转队伍信息界面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C63D02-B67A-FB17-B72A-2D343C3BBF92}"/>
              </a:ext>
            </a:extLst>
          </p:cNvPr>
          <p:cNvCxnSpPr>
            <a:cxnSpLocks/>
            <a:stCxn id="117" idx="2"/>
          </p:cNvCxnSpPr>
          <p:nvPr/>
        </p:nvCxnSpPr>
        <p:spPr>
          <a:xfrm rot="16200000" flipH="1">
            <a:off x="7441883" y="5337129"/>
            <a:ext cx="471765" cy="82300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247E47A-88C1-498F-5EF6-16EFABBCC88D}"/>
              </a:ext>
            </a:extLst>
          </p:cNvPr>
          <p:cNvCxnSpPr>
            <a:cxnSpLocks/>
          </p:cNvCxnSpPr>
          <p:nvPr/>
        </p:nvCxnSpPr>
        <p:spPr>
          <a:xfrm>
            <a:off x="8089268" y="5778132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98B265B-C0E5-4C65-F8E4-B42EB51A0879}"/>
              </a:ext>
            </a:extLst>
          </p:cNvPr>
          <p:cNvSpPr/>
          <p:nvPr/>
        </p:nvSpPr>
        <p:spPr>
          <a:xfrm>
            <a:off x="8218481" y="5780286"/>
            <a:ext cx="125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选择加入队伍并发送入队申请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CB429B4-1BE0-20F2-FC53-7255E25DE7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04" y="5329922"/>
            <a:ext cx="471765" cy="82300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BCA1C12-017E-F6E6-B855-FFAF7DE57C06}"/>
              </a:ext>
            </a:extLst>
          </p:cNvPr>
          <p:cNvCxnSpPr>
            <a:cxnSpLocks/>
          </p:cNvCxnSpPr>
          <p:nvPr/>
        </p:nvCxnSpPr>
        <p:spPr>
          <a:xfrm>
            <a:off x="4199889" y="5770925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8B6D78A-7B76-DE19-B426-79AFE0B0EC5F}"/>
              </a:ext>
            </a:extLst>
          </p:cNvPr>
          <p:cNvSpPr/>
          <p:nvPr/>
        </p:nvSpPr>
        <p:spPr>
          <a:xfrm>
            <a:off x="4329102" y="5773079"/>
            <a:ext cx="11678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队伍信息简要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D7C61A0-1017-8A85-CD6F-CF02D9098223}"/>
              </a:ext>
            </a:extLst>
          </p:cNvPr>
          <p:cNvCxnSpPr>
            <a:cxnSpLocks/>
          </p:cNvCxnSpPr>
          <p:nvPr/>
        </p:nvCxnSpPr>
        <p:spPr>
          <a:xfrm>
            <a:off x="3025385" y="3551583"/>
            <a:ext cx="6312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37BB2E21-1C03-1C11-AFA3-E80266F6A3E5}"/>
              </a:ext>
            </a:extLst>
          </p:cNvPr>
          <p:cNvCxnSpPr>
            <a:cxnSpLocks/>
          </p:cNvCxnSpPr>
          <p:nvPr/>
        </p:nvCxnSpPr>
        <p:spPr>
          <a:xfrm flipV="1">
            <a:off x="6718151" y="2678197"/>
            <a:ext cx="2835290" cy="873386"/>
          </a:xfrm>
          <a:prstGeom prst="bentConnector3">
            <a:avLst>
              <a:gd name="adj1" fmla="val 4205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3416E21-C0D2-5155-E28E-D297B8FE254C}"/>
              </a:ext>
            </a:extLst>
          </p:cNvPr>
          <p:cNvSpPr/>
          <p:nvPr/>
        </p:nvSpPr>
        <p:spPr>
          <a:xfrm>
            <a:off x="9707280" y="2475600"/>
            <a:ext cx="11678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选择筛选条件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D8472C8-975C-C41F-10EF-A4ED208956E8}"/>
              </a:ext>
            </a:extLst>
          </p:cNvPr>
          <p:cNvCxnSpPr>
            <a:cxnSpLocks/>
          </p:cNvCxnSpPr>
          <p:nvPr/>
        </p:nvCxnSpPr>
        <p:spPr>
          <a:xfrm>
            <a:off x="9596307" y="247560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1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50910B-FC7E-9D30-779F-5AA48BA6DDA2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对于新功能，有注释的线框。对于</a:t>
            </a:r>
            <a:r>
              <a:rPr lang="en-US" altLang="zh-CN" dirty="0"/>
              <a:t>bug</a:t>
            </a:r>
            <a:r>
              <a:rPr lang="zh-CN" altLang="en-US" dirty="0"/>
              <a:t>，用截图重现的步骤。对于非功能性的故事，解释范围</a:t>
            </a:r>
            <a:r>
              <a:rPr lang="en-US" altLang="zh-CN" dirty="0"/>
              <a:t>/</a:t>
            </a:r>
            <a:r>
              <a:rPr lang="zh-CN" altLang="en-US" dirty="0"/>
              <a:t>标准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0EC2-B5E5-ABD8-963A-6B53314F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0572"/>
              </p:ext>
            </p:extLst>
          </p:nvPr>
        </p:nvGraphicFramePr>
        <p:xfrm>
          <a:off x="1133061" y="1025607"/>
          <a:ext cx="10190922" cy="5153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0922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</a:tblGrid>
              <a:tr h="5116113"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该用户故事执行成功后的结果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筛选和推荐：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用户能够输入景点、时间、预算等条件并成功进行队伍筛选。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系统根据用户输入的条件推荐相关队伍。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用户能够查看推荐的队伍详细信息，包括队伍名称、人数、目的地、出发时间等。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申请加入：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用户能够成功发出加入队伍的申请。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系统显示申请已成功发出的确认消息。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相关队伍的管理员收到用户的加入申请通知。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各种执行失败情况后的结果</a:t>
                      </a:r>
                      <a:endPara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1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筛选失败：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用户输入筛选条件后，系统无法完成筛选，显示错误消息。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系统未能推荐任何队伍，显示无匹配结果的消息。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44400" indent="-285750">
                        <a:lnSpc>
                          <a:spcPct val="110000"/>
                        </a:lnSpc>
                        <a:buFont typeface="Wingdings" panose="05000000000000000000" pitchFamily="2" charset="2"/>
                        <a:buChar char="p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申请失败：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用户尝试发出加入申请时，系统显示错误消息，无法提交申请。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00440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队伍管理员未收到用户的加入申请通知。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7F8991E-B1BA-9CC1-EE7B-1425EEACD111}"/>
              </a:ext>
            </a:extLst>
          </p:cNvPr>
          <p:cNvSpPr txBox="1"/>
          <p:nvPr/>
        </p:nvSpPr>
        <p:spPr>
          <a:xfrm>
            <a:off x="1133061" y="1113937"/>
            <a:ext cx="3092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确认信息</a:t>
            </a:r>
          </a:p>
        </p:txBody>
      </p:sp>
    </p:spTree>
    <p:extLst>
      <p:ext uri="{BB962C8B-B14F-4D97-AF65-F5344CB8AC3E}">
        <p14:creationId xmlns:p14="http://schemas.microsoft.com/office/powerpoint/2010/main" val="388894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15A7D4-BBF2-7BAF-31A4-24B4C162DB47}"/>
              </a:ext>
            </a:extLst>
          </p:cNvPr>
          <p:cNvSpPr/>
          <p:nvPr/>
        </p:nvSpPr>
        <p:spPr>
          <a:xfrm>
            <a:off x="1027043" y="960783"/>
            <a:ext cx="10363200" cy="527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AB09AA-8F3B-7891-76DA-DD98B182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19417"/>
              </p:ext>
            </p:extLst>
          </p:nvPr>
        </p:nvGraphicFramePr>
        <p:xfrm>
          <a:off x="1327425" y="1074972"/>
          <a:ext cx="9762435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365">
                  <a:extLst>
                    <a:ext uri="{9D8B030D-6E8A-4147-A177-3AD203B41FA5}">
                      <a16:colId xmlns:a16="http://schemas.microsoft.com/office/drawing/2014/main" val="2463580136"/>
                    </a:ext>
                  </a:extLst>
                </a:gridCol>
                <a:gridCol w="5300869">
                  <a:extLst>
                    <a:ext uri="{9D8B030D-6E8A-4147-A177-3AD203B41FA5}">
                      <a16:colId xmlns:a16="http://schemas.microsoft.com/office/drawing/2014/main" val="942443186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3757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#0005</a:t>
                      </a:r>
                      <a:endParaRPr lang="zh-CN" alt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队伍管理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Size # 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6008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作为队伍的“管理员”，我想要“更改出发时间、团队人数、目的地等信息，移除队伍成员，将当前队伍管理员移交给其他成员”，以便于“确保队伍信息的准确性和及时性，更好地统筹安排队伍出行”。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077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987EE49-4C36-3359-2E63-BA8CC7C8DADB}"/>
              </a:ext>
            </a:extLst>
          </p:cNvPr>
          <p:cNvSpPr txBox="1"/>
          <p:nvPr/>
        </p:nvSpPr>
        <p:spPr>
          <a:xfrm>
            <a:off x="1327425" y="2360212"/>
            <a:ext cx="97624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对于新功能，有注释的线框。对于bug，用截图重现的步骤。对于非功能性的故事，解释范围/标准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105856-194C-7899-7A48-8C884683BCC6}"/>
              </a:ext>
            </a:extLst>
          </p:cNvPr>
          <p:cNvCxnSpPr>
            <a:cxnSpLocks/>
          </p:cNvCxnSpPr>
          <p:nvPr/>
        </p:nvCxnSpPr>
        <p:spPr>
          <a:xfrm>
            <a:off x="13285303" y="7449590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C9E4334-F480-1A6F-5D4F-30E458B8B103}"/>
              </a:ext>
            </a:extLst>
          </p:cNvPr>
          <p:cNvSpPr/>
          <p:nvPr/>
        </p:nvSpPr>
        <p:spPr>
          <a:xfrm>
            <a:off x="1339140" y="2644625"/>
            <a:ext cx="8474576" cy="2994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B567461-41C0-92C0-49B7-77CE29D6125D}"/>
              </a:ext>
            </a:extLst>
          </p:cNvPr>
          <p:cNvSpPr txBox="1"/>
          <p:nvPr/>
        </p:nvSpPr>
        <p:spPr>
          <a:xfrm>
            <a:off x="4030340" y="2697997"/>
            <a:ext cx="309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队伍管理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70EC6A-2086-D4B3-2DE8-8D91C93815E0}"/>
              </a:ext>
            </a:extLst>
          </p:cNvPr>
          <p:cNvSpPr txBox="1"/>
          <p:nvPr/>
        </p:nvSpPr>
        <p:spPr>
          <a:xfrm>
            <a:off x="1339140" y="2976467"/>
            <a:ext cx="113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队伍信息：</a:t>
            </a:r>
          </a:p>
        </p:txBody>
      </p:sp>
      <p:sp>
        <p:nvSpPr>
          <p:cNvPr id="97" name="文本框 1">
            <a:extLst>
              <a:ext uri="{FF2B5EF4-FFF2-40B4-BE49-F238E27FC236}">
                <a16:creationId xmlns:a16="http://schemas.microsoft.com/office/drawing/2014/main" id="{85AE937F-B882-F1A9-80BC-E39FA1D2CB98}"/>
              </a:ext>
            </a:extLst>
          </p:cNvPr>
          <p:cNvSpPr txBox="1"/>
          <p:nvPr/>
        </p:nvSpPr>
        <p:spPr>
          <a:xfrm>
            <a:off x="1545342" y="3233928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目的地：</a:t>
            </a:r>
          </a:p>
        </p:txBody>
      </p:sp>
      <p:sp>
        <p:nvSpPr>
          <p:cNvPr id="98" name="文本框 2">
            <a:extLst>
              <a:ext uri="{FF2B5EF4-FFF2-40B4-BE49-F238E27FC236}">
                <a16:creationId xmlns:a16="http://schemas.microsoft.com/office/drawing/2014/main" id="{826F06A0-4B13-18BB-73BD-440C27D7AAF7}"/>
              </a:ext>
            </a:extLst>
          </p:cNvPr>
          <p:cNvSpPr txBox="1"/>
          <p:nvPr/>
        </p:nvSpPr>
        <p:spPr>
          <a:xfrm>
            <a:off x="4166523" y="3254212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出发地点：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53D7C1E-4133-F10E-0765-D66A4E2DE025}"/>
              </a:ext>
            </a:extLst>
          </p:cNvPr>
          <p:cNvSpPr/>
          <p:nvPr/>
        </p:nvSpPr>
        <p:spPr>
          <a:xfrm>
            <a:off x="2554014" y="3291446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255403B-EC48-0ED5-94B4-5E62CB29DE57}"/>
              </a:ext>
            </a:extLst>
          </p:cNvPr>
          <p:cNvSpPr/>
          <p:nvPr/>
        </p:nvSpPr>
        <p:spPr>
          <a:xfrm>
            <a:off x="5162271" y="330359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文本框 13">
            <a:extLst>
              <a:ext uri="{FF2B5EF4-FFF2-40B4-BE49-F238E27FC236}">
                <a16:creationId xmlns:a16="http://schemas.microsoft.com/office/drawing/2014/main" id="{0D400D60-518B-1579-D2F9-3BABAE9110D6}"/>
              </a:ext>
            </a:extLst>
          </p:cNvPr>
          <p:cNvSpPr txBox="1"/>
          <p:nvPr/>
        </p:nvSpPr>
        <p:spPr>
          <a:xfrm>
            <a:off x="6809420" y="3233928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出行方式：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84E50E3-5EC1-EE46-BB80-732D4D009FD5}"/>
              </a:ext>
            </a:extLst>
          </p:cNvPr>
          <p:cNvSpPr/>
          <p:nvPr/>
        </p:nvSpPr>
        <p:spPr>
          <a:xfrm>
            <a:off x="7805168" y="3303594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文本框 21">
            <a:extLst>
              <a:ext uri="{FF2B5EF4-FFF2-40B4-BE49-F238E27FC236}">
                <a16:creationId xmlns:a16="http://schemas.microsoft.com/office/drawing/2014/main" id="{90189ADF-77B7-2CF2-772D-FD5E90649562}"/>
              </a:ext>
            </a:extLst>
          </p:cNvPr>
          <p:cNvSpPr txBox="1"/>
          <p:nvPr/>
        </p:nvSpPr>
        <p:spPr>
          <a:xfrm>
            <a:off x="1543967" y="3622632"/>
            <a:ext cx="974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队伍类型：</a:t>
            </a: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9067833B-12BE-97C2-4EC7-B89330704DB4}"/>
              </a:ext>
            </a:extLst>
          </p:cNvPr>
          <p:cNvSpPr txBox="1"/>
          <p:nvPr/>
        </p:nvSpPr>
        <p:spPr>
          <a:xfrm>
            <a:off x="4166523" y="3574207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游玩时间：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0A277EF-A212-AC52-9371-44CC732348E5}"/>
              </a:ext>
            </a:extLst>
          </p:cNvPr>
          <p:cNvSpPr/>
          <p:nvPr/>
        </p:nvSpPr>
        <p:spPr>
          <a:xfrm>
            <a:off x="2545402" y="367201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5CC39AD-3317-5924-F994-57CD182C33AC}"/>
              </a:ext>
            </a:extLst>
          </p:cNvPr>
          <p:cNvSpPr/>
          <p:nvPr/>
        </p:nvSpPr>
        <p:spPr>
          <a:xfrm>
            <a:off x="5162271" y="3643873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7" name="文本框 38">
            <a:extLst>
              <a:ext uri="{FF2B5EF4-FFF2-40B4-BE49-F238E27FC236}">
                <a16:creationId xmlns:a16="http://schemas.microsoft.com/office/drawing/2014/main" id="{1C3DFFDA-C7B2-6641-6AF4-5B7D34D62CBC}"/>
              </a:ext>
            </a:extLst>
          </p:cNvPr>
          <p:cNvSpPr txBox="1"/>
          <p:nvPr/>
        </p:nvSpPr>
        <p:spPr>
          <a:xfrm>
            <a:off x="6809420" y="3582274"/>
            <a:ext cx="99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旅游预算：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C61E294-4765-03CC-234F-D836AB3D8F42}"/>
              </a:ext>
            </a:extLst>
          </p:cNvPr>
          <p:cNvSpPr/>
          <p:nvPr/>
        </p:nvSpPr>
        <p:spPr>
          <a:xfrm>
            <a:off x="7805168" y="3651940"/>
            <a:ext cx="1441722" cy="209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D77D0D8-198C-1EED-2851-325A7BE2A3CC}"/>
              </a:ext>
            </a:extLst>
          </p:cNvPr>
          <p:cNvSpPr txBox="1"/>
          <p:nvPr/>
        </p:nvSpPr>
        <p:spPr>
          <a:xfrm>
            <a:off x="1327425" y="4430436"/>
            <a:ext cx="3092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队伍成员：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9D7E588-4153-84C4-BAF0-441C1863CBFB}"/>
              </a:ext>
            </a:extLst>
          </p:cNvPr>
          <p:cNvSpPr txBox="1"/>
          <p:nvPr/>
        </p:nvSpPr>
        <p:spPr>
          <a:xfrm>
            <a:off x="1543967" y="4830834"/>
            <a:ext cx="396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（管理员）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281EEB-0247-FC51-3D5C-B3F6FA50547B}"/>
              </a:ext>
            </a:extLst>
          </p:cNvPr>
          <p:cNvSpPr/>
          <p:nvPr/>
        </p:nvSpPr>
        <p:spPr>
          <a:xfrm>
            <a:off x="6718149" y="4830834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移交管理员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1C7B942-5007-ED59-E4C6-C8F0C7069A24}"/>
              </a:ext>
            </a:extLst>
          </p:cNvPr>
          <p:cNvSpPr txBox="1"/>
          <p:nvPr/>
        </p:nvSpPr>
        <p:spPr>
          <a:xfrm>
            <a:off x="1543967" y="5243776"/>
            <a:ext cx="3961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[ID]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17566F7-08E1-C0F5-C56E-08CA0504A2F2}"/>
              </a:ext>
            </a:extLst>
          </p:cNvPr>
          <p:cNvSpPr/>
          <p:nvPr/>
        </p:nvSpPr>
        <p:spPr>
          <a:xfrm>
            <a:off x="6718149" y="524377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移交管理员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AB82BEAE-1FDB-6B24-9F6F-7F6A3F339D4A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rot="5400000" flipH="1" flipV="1">
            <a:off x="9486348" y="3795882"/>
            <a:ext cx="309304" cy="174881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334B83-4C17-3DCE-58A3-B25BE87FDA06}"/>
              </a:ext>
            </a:extLst>
          </p:cNvPr>
          <p:cNvSpPr/>
          <p:nvPr/>
        </p:nvSpPr>
        <p:spPr>
          <a:xfrm>
            <a:off x="9707280" y="4146304"/>
            <a:ext cx="16162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移除某成员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队伍列表不再有其信息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C63D02-B67A-FB17-B72A-2D343C3BBF92}"/>
              </a:ext>
            </a:extLst>
          </p:cNvPr>
          <p:cNvCxnSpPr>
            <a:cxnSpLocks/>
            <a:stCxn id="117" idx="2"/>
          </p:cNvCxnSpPr>
          <p:nvPr/>
        </p:nvCxnSpPr>
        <p:spPr>
          <a:xfrm rot="16200000" flipH="1">
            <a:off x="7441883" y="5337129"/>
            <a:ext cx="471765" cy="82300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247E47A-88C1-498F-5EF6-16EFABBCC88D}"/>
              </a:ext>
            </a:extLst>
          </p:cNvPr>
          <p:cNvCxnSpPr>
            <a:cxnSpLocks/>
          </p:cNvCxnSpPr>
          <p:nvPr/>
        </p:nvCxnSpPr>
        <p:spPr>
          <a:xfrm>
            <a:off x="8089268" y="5778132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98B265B-C0E5-4C65-F8E4-B42EB51A0879}"/>
              </a:ext>
            </a:extLst>
          </p:cNvPr>
          <p:cNvSpPr/>
          <p:nvPr/>
        </p:nvSpPr>
        <p:spPr>
          <a:xfrm>
            <a:off x="8218480" y="5780286"/>
            <a:ext cx="22437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选择将管理员权限移交给此成员</a:t>
            </a:r>
            <a:endParaRPr lang="en-US" altLang="zh-CN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自己管理员权限丢失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CB429B4-1BE0-20F2-FC53-7255E25DE7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66263" y="5534157"/>
            <a:ext cx="989500" cy="424905"/>
          </a:xfrm>
          <a:prstGeom prst="bentConnector3">
            <a:avLst>
              <a:gd name="adj1" fmla="val -5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BCA1C12-017E-F6E6-B855-FFAF7DE57C06}"/>
              </a:ext>
            </a:extLst>
          </p:cNvPr>
          <p:cNvCxnSpPr>
            <a:cxnSpLocks/>
          </p:cNvCxnSpPr>
          <p:nvPr/>
        </p:nvCxnSpPr>
        <p:spPr>
          <a:xfrm>
            <a:off x="3266263" y="5774395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8B6D78A-7B76-DE19-B426-79AFE0B0EC5F}"/>
              </a:ext>
            </a:extLst>
          </p:cNvPr>
          <p:cNvSpPr/>
          <p:nvPr/>
        </p:nvSpPr>
        <p:spPr>
          <a:xfrm>
            <a:off x="1790703" y="5774395"/>
            <a:ext cx="1347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跳转个人信息界面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D7C61A0-1017-8A85-CD6F-CF02D9098223}"/>
              </a:ext>
            </a:extLst>
          </p:cNvPr>
          <p:cNvCxnSpPr>
            <a:cxnSpLocks/>
          </p:cNvCxnSpPr>
          <p:nvPr/>
        </p:nvCxnSpPr>
        <p:spPr>
          <a:xfrm>
            <a:off x="3025385" y="3132483"/>
            <a:ext cx="6312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37BB2E21-1C03-1C11-AFA3-E80266F6A3E5}"/>
              </a:ext>
            </a:extLst>
          </p:cNvPr>
          <p:cNvCxnSpPr>
            <a:cxnSpLocks/>
          </p:cNvCxnSpPr>
          <p:nvPr/>
        </p:nvCxnSpPr>
        <p:spPr>
          <a:xfrm flipV="1">
            <a:off x="6718151" y="2776951"/>
            <a:ext cx="3301745" cy="35553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3416E21-C0D2-5155-E28E-D297B8FE254C}"/>
              </a:ext>
            </a:extLst>
          </p:cNvPr>
          <p:cNvSpPr/>
          <p:nvPr/>
        </p:nvSpPr>
        <p:spPr>
          <a:xfrm>
            <a:off x="10155723" y="2585494"/>
            <a:ext cx="11678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填入队伍新信息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D8472C8-975C-C41F-10EF-A4ED208956E8}"/>
              </a:ext>
            </a:extLst>
          </p:cNvPr>
          <p:cNvCxnSpPr>
            <a:cxnSpLocks/>
          </p:cNvCxnSpPr>
          <p:nvPr/>
        </p:nvCxnSpPr>
        <p:spPr>
          <a:xfrm>
            <a:off x="10019896" y="2592285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5C1EA96-A4BF-7F83-6819-915114E1B610}"/>
              </a:ext>
            </a:extLst>
          </p:cNvPr>
          <p:cNvSpPr/>
          <p:nvPr/>
        </p:nvSpPr>
        <p:spPr>
          <a:xfrm>
            <a:off x="8218481" y="4824940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移除成员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24587C-A017-099F-90E6-6B05E91FAF35}"/>
              </a:ext>
            </a:extLst>
          </p:cNvPr>
          <p:cNvSpPr/>
          <p:nvPr/>
        </p:nvSpPr>
        <p:spPr>
          <a:xfrm>
            <a:off x="8218481" y="5243776"/>
            <a:ext cx="1096226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移除成员</a:t>
            </a:r>
            <a:endParaRPr lang="en-US" altLang="zh-CN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054BBD-97E4-3FB5-EBD3-24870B594980}"/>
              </a:ext>
            </a:extLst>
          </p:cNvPr>
          <p:cNvSpPr txBox="1"/>
          <p:nvPr/>
        </p:nvSpPr>
        <p:spPr>
          <a:xfrm>
            <a:off x="3598602" y="4818400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查看成员信息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0DF462-D066-3874-F21D-67F33E29D80E}"/>
              </a:ext>
            </a:extLst>
          </p:cNvPr>
          <p:cNvSpPr txBox="1"/>
          <p:nvPr/>
        </p:nvSpPr>
        <p:spPr>
          <a:xfrm>
            <a:off x="3598558" y="5220974"/>
            <a:ext cx="1314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查看成员信息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53A595-95B3-7275-6338-F93F8659BC7E}"/>
              </a:ext>
            </a:extLst>
          </p:cNvPr>
          <p:cNvSpPr/>
          <p:nvPr/>
        </p:nvSpPr>
        <p:spPr>
          <a:xfrm>
            <a:off x="4789980" y="4002104"/>
            <a:ext cx="1572894" cy="268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修改队伍信息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592915-5374-4291-627C-531374B122B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62874" y="3624850"/>
            <a:ext cx="3655669" cy="511741"/>
          </a:xfrm>
          <a:prstGeom prst="bentConnector3">
            <a:avLst>
              <a:gd name="adj1" fmla="val 86061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05A9C15-F0AA-028E-02A0-0F957910ED7D}"/>
              </a:ext>
            </a:extLst>
          </p:cNvPr>
          <p:cNvSpPr/>
          <p:nvPr/>
        </p:nvSpPr>
        <p:spPr>
          <a:xfrm>
            <a:off x="10155723" y="3429000"/>
            <a:ext cx="11678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按照用户新输入更新队伍信息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C59255A-5E8D-289E-4CC1-870054F083D3}"/>
              </a:ext>
            </a:extLst>
          </p:cNvPr>
          <p:cNvCxnSpPr>
            <a:cxnSpLocks/>
          </p:cNvCxnSpPr>
          <p:nvPr/>
        </p:nvCxnSpPr>
        <p:spPr>
          <a:xfrm>
            <a:off x="10019896" y="3435791"/>
            <a:ext cx="0" cy="369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2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3874</Words>
  <Application>Microsoft Office PowerPoint</Application>
  <PresentationFormat>宽屏</PresentationFormat>
  <Paragraphs>461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黑体</vt:lpstr>
      <vt:lpstr>华文楷体</vt:lpstr>
      <vt:lpstr>华文新魏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智雄</dc:creator>
  <cp:lastModifiedBy>张 智雄</cp:lastModifiedBy>
  <cp:revision>5</cp:revision>
  <dcterms:created xsi:type="dcterms:W3CDTF">2024-06-07T07:13:45Z</dcterms:created>
  <dcterms:modified xsi:type="dcterms:W3CDTF">2024-06-08T15:24:39Z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2024-06-07T07:13:45Z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e20c11f8-bc04-4916-8600-397a4fa28f05</vt:lpwstr>
  </property>
  <property fmtid="{D5CDD505-2E9C-101B-9397-08002B2CF9AE}" pid="7" name="MSIP_Label_defa4170-0d19-0005-0004-bc88714345d2_ActionId">
    <vt:lpwstr>3bf46761-9efa-45e3-8b5c-01e6675a84cb</vt:lpwstr>
  </property>
  <property fmtid="{D5CDD505-2E9C-101B-9397-08002B2CF9AE}" pid="8" name="MSIP_Label_defa4170-0d19-0005-0004-bc88714345d2_ContentBits">
    <vt:lpwstr>0</vt:lpwstr>
  </property>
</Properties>
</file>