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8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ylo Bezpalyi" userId="3e1919ef2741cf6f" providerId="LiveId" clId="{588ECBCE-ADAE-4993-B75D-BE9C83F99B18}"/>
    <pc:docChg chg="modSld">
      <pc:chgData name="Kyrylo Bezpalyi" userId="3e1919ef2741cf6f" providerId="LiveId" clId="{588ECBCE-ADAE-4993-B75D-BE9C83F99B18}" dt="2017-09-13T11:42:41.348" v="4" actId="20577"/>
      <pc:docMkLst>
        <pc:docMk/>
      </pc:docMkLst>
      <pc:sldChg chg="modSp">
        <pc:chgData name="Kyrylo Bezpalyi" userId="3e1919ef2741cf6f" providerId="LiveId" clId="{588ECBCE-ADAE-4993-B75D-BE9C83F99B18}" dt="2017-09-13T11:41:55.523" v="0" actId="20577"/>
        <pc:sldMkLst>
          <pc:docMk/>
          <pc:sldMk cId="1574659659" sldId="282"/>
        </pc:sldMkLst>
        <pc:spChg chg="mod">
          <ac:chgData name="Kyrylo Bezpalyi" userId="3e1919ef2741cf6f" providerId="LiveId" clId="{588ECBCE-ADAE-4993-B75D-BE9C83F99B18}" dt="2017-09-13T11:41:55.523" v="0" actId="20577"/>
          <ac:spMkLst>
            <pc:docMk/>
            <pc:sldMk cId="1574659659" sldId="282"/>
            <ac:spMk id="49155" creationId="{166356EA-937B-42CE-ADF6-B97D6821C13E}"/>
          </ac:spMkLst>
        </pc:spChg>
      </pc:sldChg>
      <pc:sldChg chg="modSp">
        <pc:chgData name="Kyrylo Bezpalyi" userId="3e1919ef2741cf6f" providerId="LiveId" clId="{588ECBCE-ADAE-4993-B75D-BE9C83F99B18}" dt="2017-09-13T11:42:27.172" v="1" actId="20577"/>
        <pc:sldMkLst>
          <pc:docMk/>
          <pc:sldMk cId="2834601255" sldId="285"/>
        </pc:sldMkLst>
        <pc:spChg chg="mod">
          <ac:chgData name="Kyrylo Bezpalyi" userId="3e1919ef2741cf6f" providerId="LiveId" clId="{588ECBCE-ADAE-4993-B75D-BE9C83F99B18}" dt="2017-09-13T11:42:27.172" v="1" actId="20577"/>
          <ac:spMkLst>
            <pc:docMk/>
            <pc:sldMk cId="2834601255" sldId="285"/>
            <ac:spMk id="71682" creationId="{AF570565-D9D3-4189-BA78-CD260FFF010E}"/>
          </ac:spMkLst>
        </pc:spChg>
      </pc:sldChg>
      <pc:sldChg chg="modSp">
        <pc:chgData name="Kyrylo Bezpalyi" userId="3e1919ef2741cf6f" providerId="LiveId" clId="{588ECBCE-ADAE-4993-B75D-BE9C83F99B18}" dt="2017-09-13T11:42:33.387" v="2" actId="20577"/>
        <pc:sldMkLst>
          <pc:docMk/>
          <pc:sldMk cId="2377176176" sldId="286"/>
        </pc:sldMkLst>
        <pc:spChg chg="mod">
          <ac:chgData name="Kyrylo Bezpalyi" userId="3e1919ef2741cf6f" providerId="LiveId" clId="{588ECBCE-ADAE-4993-B75D-BE9C83F99B18}" dt="2017-09-13T11:42:33.387" v="2" actId="20577"/>
          <ac:spMkLst>
            <pc:docMk/>
            <pc:sldMk cId="2377176176" sldId="286"/>
            <ac:spMk id="59394" creationId="{BF09094D-7A41-4235-B9D1-AE36AB7D8FB6}"/>
          </ac:spMkLst>
        </pc:spChg>
      </pc:sldChg>
      <pc:sldChg chg="modSp">
        <pc:chgData name="Kyrylo Bezpalyi" userId="3e1919ef2741cf6f" providerId="LiveId" clId="{588ECBCE-ADAE-4993-B75D-BE9C83F99B18}" dt="2017-09-13T11:42:36.654" v="3" actId="20577"/>
        <pc:sldMkLst>
          <pc:docMk/>
          <pc:sldMk cId="1254482321" sldId="287"/>
        </pc:sldMkLst>
        <pc:spChg chg="mod">
          <ac:chgData name="Kyrylo Bezpalyi" userId="3e1919ef2741cf6f" providerId="LiveId" clId="{588ECBCE-ADAE-4993-B75D-BE9C83F99B18}" dt="2017-09-13T11:42:36.654" v="3" actId="20577"/>
          <ac:spMkLst>
            <pc:docMk/>
            <pc:sldMk cId="1254482321" sldId="287"/>
            <ac:spMk id="69634" creationId="{C4AE75DD-B492-480D-B8CC-DDF8A1EAF4E6}"/>
          </ac:spMkLst>
        </pc:spChg>
      </pc:sldChg>
      <pc:sldChg chg="modSp">
        <pc:chgData name="Kyrylo Bezpalyi" userId="3e1919ef2741cf6f" providerId="LiveId" clId="{588ECBCE-ADAE-4993-B75D-BE9C83F99B18}" dt="2017-09-13T11:42:41.348" v="4" actId="20577"/>
        <pc:sldMkLst>
          <pc:docMk/>
          <pc:sldMk cId="2826759502" sldId="288"/>
        </pc:sldMkLst>
        <pc:spChg chg="mod">
          <ac:chgData name="Kyrylo Bezpalyi" userId="3e1919ef2741cf6f" providerId="LiveId" clId="{588ECBCE-ADAE-4993-B75D-BE9C83F99B18}" dt="2017-09-13T11:42:41.348" v="4" actId="20577"/>
          <ac:spMkLst>
            <pc:docMk/>
            <pc:sldMk cId="2826759502" sldId="288"/>
            <ac:spMk id="75778" creationId="{DD24F133-4C38-4D6D-91EA-5E55485AF5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256A-E6A9-E147-AA53-610A8CFF45BD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0812-37B3-C643-BF07-C02105D9E7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7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B0CB73C-70A4-4F07-BBF8-A013A0EC4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71CA12C-36AB-4EFB-8EFA-97AB720DDBD2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A0DD1A2-015F-4637-A147-4E189E8EB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E389E24-CECC-49EC-83A5-D37569FC9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004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6C4FBB5-F467-407E-A62D-EB05E9309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67FA90-1915-4549-A7AC-47D1DF2BAC02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3871F83-A0F0-4E01-8EFB-3E460CBD8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3DCD13-9E58-42EB-9A04-2979642E3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276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072A2CD-1728-4916-AE56-8D7780F9F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4535D5-E26F-47DC-BB1C-BE547853D370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8FD28CB-5860-41CF-B384-AA92FCA92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6C09D6E-F5FC-4585-B332-C0C73A962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104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83E3B7D-2D92-4C74-A8F6-1FB09E52D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B875C3E-3712-41C8-AB4C-8CA5EB20FC8B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F9069D6-C577-4C2D-A782-9B24B800B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6AD9C65-EF9F-428F-90C9-A7E55F150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648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FEAA734-0B53-4347-8A68-E278221F9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DBE808B-E568-4598-9E32-1D2DE4B8840E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C05E099-84B7-4EEA-8321-B3A8CE8E0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CF627FC-8B76-4311-814E-96E613634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53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1B6B5EE-7DDA-4CD4-8A62-55C579024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2136331-B289-444D-AA09-C7357417B838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3D05D5-DCA2-484B-8632-840282AFC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728D421-538B-45FD-89E0-4E3B616B7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781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EA47F77-836A-4C9B-8A2C-03FCC0439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1AD2B2E-EB5F-4C35-AB4C-40F0E7D44688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664B9E-BD6A-4CAC-BE8B-05F3FA72E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CEEFE5F-E910-4855-A8AE-0218D488B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160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75A189A-B2CA-484B-AF77-DEB296A82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63D4DF2-379B-431E-A2A5-30380D933CCD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A55145F-D781-4B9E-9A2C-381F3EC56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EAF83EB-36CC-42EF-A06E-B23BB88F9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816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91598" y="1404085"/>
            <a:ext cx="5386539" cy="4049829"/>
          </a:xfrm>
          <a:prstGeom prst="rect">
            <a:avLst/>
          </a:prstGeom>
          <a:solidFill>
            <a:schemeClr val="bg1">
              <a:alpha val="53000"/>
            </a:schemeClr>
          </a:solidFill>
          <a:effectLst>
            <a:glow rad="1219200">
              <a:schemeClr val="accent1">
                <a:alpha val="0"/>
              </a:schemeClr>
            </a:glow>
            <a:outerShdw sx="1000" sy="1000" algn="ctr" rotWithShape="0">
              <a:srgbClr val="000000">
                <a:alpha val="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1290" y="1730429"/>
            <a:ext cx="4429420" cy="3397140"/>
          </a:xfrm>
          <a:prstGeom prst="rect">
            <a:avLst/>
          </a:prstGeom>
          <a:effectLst>
            <a:glow rad="127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166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1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4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0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03" y="1730430"/>
            <a:ext cx="4469921" cy="33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96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673018" y="3942525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26378" y="5147727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6" y="580724"/>
            <a:ext cx="3464980" cy="26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 кольоров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3" y="-7713"/>
            <a:ext cx="12465115" cy="7011627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ctrTitle" hasCustomPrompt="1"/>
          </p:nvPr>
        </p:nvSpPr>
        <p:spPr>
          <a:xfrm>
            <a:off x="2460884" y="4308632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66494" y="5513834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2220" y="851390"/>
            <a:ext cx="3630761" cy="27846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25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Почат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" r="25151"/>
          <a:stretch/>
        </p:blipFill>
        <p:spPr>
          <a:xfrm rot="5400000">
            <a:off x="2693558" y="-2693555"/>
            <a:ext cx="6857997" cy="12245112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34147" y="513810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Рассмотрим что с ней можно сделать</a:t>
            </a:r>
            <a:endParaRPr lang="fr-FR" dirty="0"/>
          </a:p>
        </p:txBody>
      </p:sp>
      <p:pic>
        <p:nvPicPr>
          <p:cNvPr id="8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29" y="236539"/>
            <a:ext cx="2286000" cy="17373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8329" y="221043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i="1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ru-RU" dirty="0"/>
              <a:t>Какая-то там тема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8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міст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690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6228" y="500062"/>
            <a:ext cx="9785323" cy="1325563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6228" y="1825625"/>
            <a:ext cx="9785323" cy="50323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73" y="185197"/>
            <a:ext cx="1734110" cy="1334739"/>
          </a:xfrm>
          <a:prstGeom prst="rect">
            <a:avLst/>
          </a:prstGeom>
          <a:effectLst>
            <a:glow rad="63500">
              <a:schemeClr val="bg1">
                <a:alpha val="6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85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/>
          <p:cNvPicPr>
            <a:picLocks noChangeAspect="1"/>
          </p:cNvPicPr>
          <p:nvPr userDrawn="1"/>
        </p:nvPicPr>
        <p:blipFill rotWithShape="1">
          <a:blip r:embed="rId2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 b="43900"/>
          <a:stretch/>
        </p:blipFill>
        <p:spPr>
          <a:xfrm>
            <a:off x="0" y="18288"/>
            <a:ext cx="12192000" cy="68397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1765"/>
            <a:ext cx="9990212" cy="1325563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62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51" y="254587"/>
            <a:ext cx="1734110" cy="1334739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113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лайд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 rot="10800000">
            <a:off x="9977120" y="0"/>
            <a:ext cx="221488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350" y="0"/>
            <a:ext cx="8952953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Gill Sans SemiBold" charset="0"/>
                <a:ea typeface="Gill Sans SemiBold" charset="0"/>
                <a:cs typeface="Gill Sans SemiBold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7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15" y="426720"/>
            <a:ext cx="1847089" cy="14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Чи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>
            <a:off x="10058400" y="-1"/>
            <a:ext cx="21336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98" y="325120"/>
            <a:ext cx="1913203" cy="1472586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03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3" r:id="rId4"/>
    <p:sldLayoutId id="2147483651" r:id="rId5"/>
    <p:sldLayoutId id="2147483650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2070319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3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9" y="2240092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26" y="3531162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115862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7715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7D3D00DD-C5A1-4041-86C1-4947A324B0EF}"/>
              </a:ext>
            </a:extLst>
          </p:cNvPr>
          <p:cNvGrpSpPr>
            <a:grpSpLocks/>
          </p:cNvGrpSpPr>
          <p:nvPr/>
        </p:nvGrpSpPr>
        <p:grpSpPr bwMode="auto">
          <a:xfrm>
            <a:off x="3387726" y="1923177"/>
            <a:ext cx="2286000" cy="2438400"/>
            <a:chOff x="1824" y="960"/>
            <a:chExt cx="1392" cy="1536"/>
          </a:xfrm>
        </p:grpSpPr>
        <p:pic>
          <p:nvPicPr>
            <p:cNvPr id="31770" name="Picture 3" descr="0 Square Gel Gel2 - steelgray">
              <a:extLst>
                <a:ext uri="{FF2B5EF4-FFF2-40B4-BE49-F238E27FC236}">
                  <a16:creationId xmlns:a16="http://schemas.microsoft.com/office/drawing/2014/main" id="{4CA4D224-C401-492D-8065-C3343DFDF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960"/>
              <a:ext cx="1392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1" name="Picture 4" descr="Server">
              <a:extLst>
                <a:ext uri="{FF2B5EF4-FFF2-40B4-BE49-F238E27FC236}">
                  <a16:creationId xmlns:a16="http://schemas.microsoft.com/office/drawing/2014/main" id="{8CC1D29A-3ECA-49BC-9DE5-92BE69933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104"/>
              <a:ext cx="24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747" name="Picture 5" descr="0 Square Gel Gel2 - steelgray">
            <a:extLst>
              <a:ext uri="{FF2B5EF4-FFF2-40B4-BE49-F238E27FC236}">
                <a16:creationId xmlns:a16="http://schemas.microsoft.com/office/drawing/2014/main" id="{DBF41EC3-04CD-4E9F-A558-E26915B9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6" y="2456577"/>
            <a:ext cx="3124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Rectangle 6">
            <a:extLst>
              <a:ext uri="{FF2B5EF4-FFF2-40B4-BE49-F238E27FC236}">
                <a16:creationId xmlns:a16="http://schemas.microsoft.com/office/drawing/2014/main" id="{155F8116-FEC4-44B0-AF64-1CB5CD212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0664"/>
            <a:ext cx="8229600" cy="930275"/>
          </a:xfrm>
        </p:spPr>
        <p:txBody>
          <a:bodyPr/>
          <a:lstStyle/>
          <a:p>
            <a:pPr>
              <a:defRPr/>
            </a:pPr>
            <a:r>
              <a:rPr lang="en-US" altLang="en-US" sz="3200" dirty="0"/>
              <a:t>Warehouse loading with SQL Server Integration Services</a:t>
            </a:r>
          </a:p>
        </p:txBody>
      </p:sp>
      <p:pic>
        <p:nvPicPr>
          <p:cNvPr id="31749" name="Picture 7" descr="Server SQL database">
            <a:extLst>
              <a:ext uri="{FF2B5EF4-FFF2-40B4-BE49-F238E27FC236}">
                <a16:creationId xmlns:a16="http://schemas.microsoft.com/office/drawing/2014/main" id="{243892A5-40BD-4CD8-9A5C-1E150ABA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4" y="2766141"/>
            <a:ext cx="614362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6" name="Picture 8">
            <a:extLst>
              <a:ext uri="{FF2B5EF4-FFF2-40B4-BE49-F238E27FC236}">
                <a16:creationId xmlns:a16="http://schemas.microsoft.com/office/drawing/2014/main" id="{E8DA009E-2BBF-43C1-A85E-864D74F8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2" y="2104153"/>
            <a:ext cx="962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7" name="Picture 9">
            <a:extLst>
              <a:ext uri="{FF2B5EF4-FFF2-40B4-BE49-F238E27FC236}">
                <a16:creationId xmlns:a16="http://schemas.microsoft.com/office/drawing/2014/main" id="{30A00DF6-941C-439C-87E5-051F3CDE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6" y="3875803"/>
            <a:ext cx="1352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2" name="Picture 10" descr="User red">
            <a:extLst>
              <a:ext uri="{FF2B5EF4-FFF2-40B4-BE49-F238E27FC236}">
                <a16:creationId xmlns:a16="http://schemas.microsoft.com/office/drawing/2014/main" id="{1DC455B3-8314-4BB2-A2FE-4787BEF6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2" y="2837577"/>
            <a:ext cx="422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1" descr="User green">
            <a:extLst>
              <a:ext uri="{FF2B5EF4-FFF2-40B4-BE49-F238E27FC236}">
                <a16:creationId xmlns:a16="http://schemas.microsoft.com/office/drawing/2014/main" id="{D7C2C70F-C138-44C1-AB9A-7DFCD310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2" y="2685177"/>
            <a:ext cx="422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2" descr="user blue">
            <a:extLst>
              <a:ext uri="{FF2B5EF4-FFF2-40B4-BE49-F238E27FC236}">
                <a16:creationId xmlns:a16="http://schemas.microsoft.com/office/drawing/2014/main" id="{9D248FD6-2F6A-4F3F-BEA4-BA04CE42C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27" y="2913778"/>
            <a:ext cx="4746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AutoShape 13">
            <a:extLst>
              <a:ext uri="{FF2B5EF4-FFF2-40B4-BE49-F238E27FC236}">
                <a16:creationId xmlns:a16="http://schemas.microsoft.com/office/drawing/2014/main" id="{A751E480-3A16-4BF1-9418-ABE32A9B5DD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197726" y="3066178"/>
            <a:ext cx="914400" cy="244475"/>
          </a:xfrm>
          <a:prstGeom prst="leftRightArrow">
            <a:avLst>
              <a:gd name="adj1" fmla="val 50000"/>
              <a:gd name="adj2" fmla="val 748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82353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56" name="Group 14">
            <a:extLst>
              <a:ext uri="{FF2B5EF4-FFF2-40B4-BE49-F238E27FC236}">
                <a16:creationId xmlns:a16="http://schemas.microsoft.com/office/drawing/2014/main" id="{544ACAA8-BA15-4277-997F-6654C55D4220}"/>
              </a:ext>
            </a:extLst>
          </p:cNvPr>
          <p:cNvGrpSpPr>
            <a:grpSpLocks/>
          </p:cNvGrpSpPr>
          <p:nvPr/>
        </p:nvGrpSpPr>
        <p:grpSpPr bwMode="auto">
          <a:xfrm>
            <a:off x="1330326" y="1818402"/>
            <a:ext cx="533400" cy="2667000"/>
            <a:chOff x="768" y="864"/>
            <a:chExt cx="336" cy="1680"/>
          </a:xfrm>
        </p:grpSpPr>
        <p:pic>
          <p:nvPicPr>
            <p:cNvPr id="31767" name="Picture 15" descr="Binary Code">
              <a:extLst>
                <a:ext uri="{FF2B5EF4-FFF2-40B4-BE49-F238E27FC236}">
                  <a16:creationId xmlns:a16="http://schemas.microsoft.com/office/drawing/2014/main" id="{588B15BC-660C-411B-A3DB-8E218DB41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864"/>
              <a:ext cx="2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8" name="Picture 16" descr="database green">
              <a:extLst>
                <a:ext uri="{FF2B5EF4-FFF2-40B4-BE49-F238E27FC236}">
                  <a16:creationId xmlns:a16="http://schemas.microsoft.com/office/drawing/2014/main" id="{047A5A4C-3CFF-4EF4-A02A-161E1CAAA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160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9" name="Picture 17" descr="xml document">
              <a:extLst>
                <a:ext uri="{FF2B5EF4-FFF2-40B4-BE49-F238E27FC236}">
                  <a16:creationId xmlns:a16="http://schemas.microsoft.com/office/drawing/2014/main" id="{1DB9B116-49C9-4CB8-A7FB-1AC35A6D1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536"/>
              <a:ext cx="32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757" name="Picture 18" descr="icon64">
            <a:extLst>
              <a:ext uri="{FF2B5EF4-FFF2-40B4-BE49-F238E27FC236}">
                <a16:creationId xmlns:a16="http://schemas.microsoft.com/office/drawing/2014/main" id="{26102600-3EAE-41C9-8BC3-DFC3F7D7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6" y="2913777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8" name="AutoShape 19">
            <a:extLst>
              <a:ext uri="{FF2B5EF4-FFF2-40B4-BE49-F238E27FC236}">
                <a16:creationId xmlns:a16="http://schemas.microsoft.com/office/drawing/2014/main" id="{0C7C8CCF-6BC0-4F85-A338-5B36180541DC}"/>
              </a:ext>
            </a:extLst>
          </p:cNvPr>
          <p:cNvCxnSpPr>
            <a:cxnSpLocks noChangeShapeType="1"/>
            <a:stCxn id="31757" idx="3"/>
            <a:endCxn id="89097" idx="0"/>
          </p:cNvCxnSpPr>
          <p:nvPr/>
        </p:nvCxnSpPr>
        <p:spPr bwMode="auto">
          <a:xfrm>
            <a:off x="4454527" y="3218578"/>
            <a:ext cx="371475" cy="657225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20">
            <a:extLst>
              <a:ext uri="{FF2B5EF4-FFF2-40B4-BE49-F238E27FC236}">
                <a16:creationId xmlns:a16="http://schemas.microsoft.com/office/drawing/2014/main" id="{EF0CC2B3-224C-4AC0-AAC9-F368BA31BD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4965" y="2247027"/>
            <a:ext cx="2038350" cy="97155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21">
            <a:extLst>
              <a:ext uri="{FF2B5EF4-FFF2-40B4-BE49-F238E27FC236}">
                <a16:creationId xmlns:a16="http://schemas.microsoft.com/office/drawing/2014/main" id="{0A211E65-DB0D-4388-A1A8-39E2CBB8F8AD}"/>
              </a:ext>
            </a:extLst>
          </p:cNvPr>
          <p:cNvCxnSpPr>
            <a:cxnSpLocks noChangeShapeType="1"/>
            <a:stCxn id="31768" idx="3"/>
            <a:endCxn id="31757" idx="1"/>
          </p:cNvCxnSpPr>
          <p:nvPr/>
        </p:nvCxnSpPr>
        <p:spPr bwMode="auto">
          <a:xfrm flipV="1">
            <a:off x="1863726" y="3218577"/>
            <a:ext cx="1981200" cy="962025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0" name="Text Box 22">
            <a:extLst>
              <a:ext uri="{FF2B5EF4-FFF2-40B4-BE49-F238E27FC236}">
                <a16:creationId xmlns:a16="http://schemas.microsoft.com/office/drawing/2014/main" id="{1F4CC20F-F52A-4969-AEB8-6BD6CF55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6" y="4744063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bg1"/>
                </a:solidFill>
                <a:latin typeface="Gill Sans SemiBold"/>
              </a:rPr>
              <a:t>SQL Server Integration Services conforms the data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bg1"/>
                </a:solidFill>
                <a:latin typeface="Gill Sans SemiBold"/>
              </a:rPr>
              <a:t>But also aggregates and sorts, and loads the database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bg1"/>
                </a:solidFill>
                <a:latin typeface="Gill Sans SemiBold"/>
              </a:rPr>
              <a:t>This frees-up the database server for user queries</a:t>
            </a:r>
          </a:p>
        </p:txBody>
      </p:sp>
      <p:cxnSp>
        <p:nvCxnSpPr>
          <p:cNvPr id="31763" name="AutoShape 24">
            <a:extLst>
              <a:ext uri="{FF2B5EF4-FFF2-40B4-BE49-F238E27FC236}">
                <a16:creationId xmlns:a16="http://schemas.microsoft.com/office/drawing/2014/main" id="{F4E2E580-F4B7-4410-A5FE-6B2DAF1F3C13}"/>
              </a:ext>
            </a:extLst>
          </p:cNvPr>
          <p:cNvCxnSpPr>
            <a:cxnSpLocks noChangeShapeType="1"/>
            <a:stCxn id="31757" idx="3"/>
            <a:endCxn id="89096" idx="2"/>
          </p:cNvCxnSpPr>
          <p:nvPr/>
        </p:nvCxnSpPr>
        <p:spPr bwMode="auto">
          <a:xfrm flipV="1">
            <a:off x="4454526" y="2761377"/>
            <a:ext cx="357188" cy="457200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25">
            <a:extLst>
              <a:ext uri="{FF2B5EF4-FFF2-40B4-BE49-F238E27FC236}">
                <a16:creationId xmlns:a16="http://schemas.microsoft.com/office/drawing/2014/main" id="{68435468-B311-4D32-A644-6137F1464FC5}"/>
              </a:ext>
            </a:extLst>
          </p:cNvPr>
          <p:cNvCxnSpPr>
            <a:cxnSpLocks noChangeShapeType="1"/>
            <a:stCxn id="89096" idx="3"/>
            <a:endCxn id="31749" idx="1"/>
          </p:cNvCxnSpPr>
          <p:nvPr/>
        </p:nvCxnSpPr>
        <p:spPr bwMode="auto">
          <a:xfrm>
            <a:off x="5292726" y="2432766"/>
            <a:ext cx="1138238" cy="788987"/>
          </a:xfrm>
          <a:prstGeom prst="bentConnector3">
            <a:avLst>
              <a:gd name="adj1" fmla="val 49931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26">
            <a:extLst>
              <a:ext uri="{FF2B5EF4-FFF2-40B4-BE49-F238E27FC236}">
                <a16:creationId xmlns:a16="http://schemas.microsoft.com/office/drawing/2014/main" id="{1F14ED95-A6DC-43F9-84B9-B059DA66A6C2}"/>
              </a:ext>
            </a:extLst>
          </p:cNvPr>
          <p:cNvCxnSpPr>
            <a:cxnSpLocks noChangeShapeType="1"/>
            <a:stCxn id="89097" idx="3"/>
            <a:endCxn id="31749" idx="1"/>
          </p:cNvCxnSpPr>
          <p:nvPr/>
        </p:nvCxnSpPr>
        <p:spPr bwMode="auto">
          <a:xfrm flipV="1">
            <a:off x="5502276" y="3221752"/>
            <a:ext cx="928688" cy="820738"/>
          </a:xfrm>
          <a:prstGeom prst="bentConnector3">
            <a:avLst>
              <a:gd name="adj1" fmla="val 49917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5" name="Line 27">
            <a:extLst>
              <a:ext uri="{FF2B5EF4-FFF2-40B4-BE49-F238E27FC236}">
                <a16:creationId xmlns:a16="http://schemas.microsoft.com/office/drawing/2014/main" id="{087B84CB-580A-4748-B677-23300A359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1" y="3206693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16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39E2F-3FDC-4377-A3AF-DC9BD2CAD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A65D-6E67-41B3-819F-FA147C52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23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FCF80-AD9F-444A-A834-DE8845FE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E4290-97F0-4141-AAF0-17EDEBF7D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076A-3CA9-451C-8F70-CD5E500F1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in SSIS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D643-F9D5-45C2-AA07-C883A0076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Bezpalyi Kyrylo</a:t>
            </a:r>
          </a:p>
          <a:p>
            <a:r>
              <a:rPr lang="en-US" dirty="0" err="1"/>
              <a:t>Ciklum</a:t>
            </a:r>
            <a:r>
              <a:rPr lang="en-US" dirty="0"/>
              <a:t>, MSP.</a:t>
            </a:r>
          </a:p>
        </p:txBody>
      </p:sp>
    </p:spTree>
    <p:extLst>
      <p:ext uri="{BB962C8B-B14F-4D97-AF65-F5344CB8AC3E}">
        <p14:creationId xmlns:p14="http://schemas.microsoft.com/office/powerpoint/2010/main" val="2819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2E26B34-E9F6-401C-8D49-D8C30F33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255589"/>
            <a:ext cx="8393113" cy="1336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What is SQL Server Integration Services?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66356EA-937B-42CE-ADF6-B97D6821C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901" y="1779589"/>
            <a:ext cx="5334699" cy="3952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A Microsoft SQL Server Business Intelligence application</a:t>
            </a:r>
          </a:p>
          <a:p>
            <a:pPr eaLnBrk="1" hangingPunct="1">
              <a:defRPr/>
            </a:pPr>
            <a:r>
              <a:rPr lang="en-US" altLang="en-US" sz="2000" dirty="0"/>
              <a:t>The successor to Data Transformation Services</a:t>
            </a:r>
          </a:p>
          <a:p>
            <a:pPr eaLnBrk="1" hangingPunct="1">
              <a:defRPr/>
            </a:pPr>
            <a:r>
              <a:rPr lang="en-US" altLang="en-US" sz="2000" dirty="0"/>
              <a:t>The platform for a generation of high performance data integration technologies</a:t>
            </a: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581FA633-DDC1-4218-A96A-6B53092C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BEF"/>
              </a:clrFrom>
              <a:clrTo>
                <a:srgbClr val="FFF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52" y="1524000"/>
            <a:ext cx="4769669" cy="500263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65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EC0D19F-C28C-4691-9160-047E76B47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How SSIS Operates</a:t>
            </a:r>
          </a:p>
        </p:txBody>
      </p:sp>
      <p:grpSp>
        <p:nvGrpSpPr>
          <p:cNvPr id="15363" name="Group 46">
            <a:extLst>
              <a:ext uri="{FF2B5EF4-FFF2-40B4-BE49-F238E27FC236}">
                <a16:creationId xmlns:a16="http://schemas.microsoft.com/office/drawing/2014/main" id="{D3E6E438-9492-4039-AAFE-4A6DBBA38C3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447800"/>
            <a:ext cx="533400" cy="2667000"/>
            <a:chOff x="768" y="864"/>
            <a:chExt cx="336" cy="1680"/>
          </a:xfrm>
        </p:grpSpPr>
        <p:pic>
          <p:nvPicPr>
            <p:cNvPr id="15397" name="Picture 5" descr="Binary Code">
              <a:extLst>
                <a:ext uri="{FF2B5EF4-FFF2-40B4-BE49-F238E27FC236}">
                  <a16:creationId xmlns:a16="http://schemas.microsoft.com/office/drawing/2014/main" id="{46CC7979-74B1-46D5-B43E-9230E8FDA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864"/>
              <a:ext cx="2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8" name="Picture 6" descr="database green">
              <a:extLst>
                <a:ext uri="{FF2B5EF4-FFF2-40B4-BE49-F238E27FC236}">
                  <a16:creationId xmlns:a16="http://schemas.microsoft.com/office/drawing/2014/main" id="{2FE7348E-BBEF-410F-BD9A-FAFFEB446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160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9" name="Picture 7" descr="xml document">
              <a:extLst>
                <a:ext uri="{FF2B5EF4-FFF2-40B4-BE49-F238E27FC236}">
                  <a16:creationId xmlns:a16="http://schemas.microsoft.com/office/drawing/2014/main" id="{C07DE7D9-A60C-4125-9D88-57A475426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536"/>
              <a:ext cx="32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4" name="Group 48">
            <a:extLst>
              <a:ext uri="{FF2B5EF4-FFF2-40B4-BE49-F238E27FC236}">
                <a16:creationId xmlns:a16="http://schemas.microsoft.com/office/drawing/2014/main" id="{0E839A9D-B98E-4125-B08D-1B80EB3CC53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981200"/>
            <a:ext cx="609600" cy="2057400"/>
            <a:chOff x="1440" y="1200"/>
            <a:chExt cx="384" cy="1296"/>
          </a:xfrm>
        </p:grpSpPr>
        <p:pic>
          <p:nvPicPr>
            <p:cNvPr id="15395" name="Picture 18" descr="icon64">
              <a:extLst>
                <a:ext uri="{FF2B5EF4-FFF2-40B4-BE49-F238E27FC236}">
                  <a16:creationId xmlns:a16="http://schemas.microsoft.com/office/drawing/2014/main" id="{1283B610-E142-455C-94EB-9078941E3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11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6" name="Picture 20" descr="icon64">
              <a:extLst>
                <a:ext uri="{FF2B5EF4-FFF2-40B4-BE49-F238E27FC236}">
                  <a16:creationId xmlns:a16="http://schemas.microsoft.com/office/drawing/2014/main" id="{B741FFC0-048A-4F37-803B-CC2221D7F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200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5" name="Group 50">
            <a:extLst>
              <a:ext uri="{FF2B5EF4-FFF2-40B4-BE49-F238E27FC236}">
                <a16:creationId xmlns:a16="http://schemas.microsoft.com/office/drawing/2014/main" id="{9B716157-26AC-4A18-9D55-BA470F545DC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524000"/>
            <a:ext cx="609600" cy="1828800"/>
            <a:chOff x="2112" y="912"/>
            <a:chExt cx="384" cy="1152"/>
          </a:xfrm>
        </p:grpSpPr>
        <p:pic>
          <p:nvPicPr>
            <p:cNvPr id="15393" name="Picture 21" descr="icon64">
              <a:extLst>
                <a:ext uri="{FF2B5EF4-FFF2-40B4-BE49-F238E27FC236}">
                  <a16:creationId xmlns:a16="http://schemas.microsoft.com/office/drawing/2014/main" id="{82D3E51B-DB3B-4ECC-92CF-11E36B2F6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91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4" name="Picture 22" descr="icon64">
              <a:extLst>
                <a:ext uri="{FF2B5EF4-FFF2-40B4-BE49-F238E27FC236}">
                  <a16:creationId xmlns:a16="http://schemas.microsoft.com/office/drawing/2014/main" id="{3BC080EC-9516-4911-82F1-14719AD16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1680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6" name="Group 47">
            <a:extLst>
              <a:ext uri="{FF2B5EF4-FFF2-40B4-BE49-F238E27FC236}">
                <a16:creationId xmlns:a16="http://schemas.microsoft.com/office/drawing/2014/main" id="{0A5C07CE-F778-4101-A184-6042E01A37E3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1876426"/>
            <a:ext cx="590550" cy="1933575"/>
            <a:chOff x="1068" y="1134"/>
            <a:chExt cx="372" cy="1218"/>
          </a:xfrm>
        </p:grpSpPr>
        <p:cxnSp>
          <p:nvCxnSpPr>
            <p:cNvPr id="15390" name="AutoShape 25">
              <a:extLst>
                <a:ext uri="{FF2B5EF4-FFF2-40B4-BE49-F238E27FC236}">
                  <a16:creationId xmlns:a16="http://schemas.microsoft.com/office/drawing/2014/main" id="{1698F7CC-5F28-467C-A98E-17453720DFB3}"/>
                </a:ext>
              </a:extLst>
            </p:cNvPr>
            <p:cNvCxnSpPr>
              <a:cxnSpLocks noChangeShapeType="1"/>
              <a:stCxn id="15397" idx="3"/>
              <a:endCxn id="15396" idx="1"/>
            </p:cNvCxnSpPr>
            <p:nvPr/>
          </p:nvCxnSpPr>
          <p:spPr bwMode="auto">
            <a:xfrm>
              <a:off x="1068" y="1134"/>
              <a:ext cx="372" cy="25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1" name="AutoShape 27">
              <a:extLst>
                <a:ext uri="{FF2B5EF4-FFF2-40B4-BE49-F238E27FC236}">
                  <a16:creationId xmlns:a16="http://schemas.microsoft.com/office/drawing/2014/main" id="{8D3CB03E-55C4-4636-8E2A-BD6900246D18}"/>
                </a:ext>
              </a:extLst>
            </p:cNvPr>
            <p:cNvCxnSpPr>
              <a:cxnSpLocks noChangeShapeType="1"/>
              <a:stCxn id="15399" idx="3"/>
              <a:endCxn id="15396" idx="1"/>
            </p:cNvCxnSpPr>
            <p:nvPr/>
          </p:nvCxnSpPr>
          <p:spPr bwMode="auto">
            <a:xfrm flipV="1">
              <a:off x="1093" y="1392"/>
              <a:ext cx="347" cy="332"/>
            </a:xfrm>
            <a:prstGeom prst="bentConnector3">
              <a:avLst>
                <a:gd name="adj1" fmla="val 4985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2" name="AutoShape 28">
              <a:extLst>
                <a:ext uri="{FF2B5EF4-FFF2-40B4-BE49-F238E27FC236}">
                  <a16:creationId xmlns:a16="http://schemas.microsoft.com/office/drawing/2014/main" id="{E2FC6AC8-5A5E-4AE9-8CD6-486C2F0EB925}"/>
                </a:ext>
              </a:extLst>
            </p:cNvPr>
            <p:cNvCxnSpPr>
              <a:cxnSpLocks noChangeShapeType="1"/>
              <a:stCxn id="15398" idx="3"/>
              <a:endCxn id="15395" idx="1"/>
            </p:cNvCxnSpPr>
            <p:nvPr/>
          </p:nvCxnSpPr>
          <p:spPr bwMode="auto">
            <a:xfrm flipV="1">
              <a:off x="1104" y="2304"/>
              <a:ext cx="336" cy="4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367" name="Group 49">
            <a:extLst>
              <a:ext uri="{FF2B5EF4-FFF2-40B4-BE49-F238E27FC236}">
                <a16:creationId xmlns:a16="http://schemas.microsoft.com/office/drawing/2014/main" id="{E2595142-D699-4AC3-906D-88014E5988F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828800"/>
            <a:ext cx="457200" cy="1905000"/>
            <a:chOff x="1824" y="1104"/>
            <a:chExt cx="288" cy="1200"/>
          </a:xfrm>
        </p:grpSpPr>
        <p:cxnSp>
          <p:nvCxnSpPr>
            <p:cNvPr id="15387" name="AutoShape 29">
              <a:extLst>
                <a:ext uri="{FF2B5EF4-FFF2-40B4-BE49-F238E27FC236}">
                  <a16:creationId xmlns:a16="http://schemas.microsoft.com/office/drawing/2014/main" id="{EE45F0DA-8F61-405F-B41F-D90AF1431A7B}"/>
                </a:ext>
              </a:extLst>
            </p:cNvPr>
            <p:cNvCxnSpPr>
              <a:cxnSpLocks noChangeShapeType="1"/>
              <a:stCxn id="15395" idx="3"/>
              <a:endCxn id="15394" idx="1"/>
            </p:cNvCxnSpPr>
            <p:nvPr/>
          </p:nvCxnSpPr>
          <p:spPr bwMode="auto">
            <a:xfrm flipV="1">
              <a:off x="1824" y="1872"/>
              <a:ext cx="288" cy="43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8" name="AutoShape 30">
              <a:extLst>
                <a:ext uri="{FF2B5EF4-FFF2-40B4-BE49-F238E27FC236}">
                  <a16:creationId xmlns:a16="http://schemas.microsoft.com/office/drawing/2014/main" id="{B36F35A8-DBA0-4BE3-97D6-EFA6480438B2}"/>
                </a:ext>
              </a:extLst>
            </p:cNvPr>
            <p:cNvCxnSpPr>
              <a:cxnSpLocks noChangeShapeType="1"/>
              <a:stCxn id="15396" idx="3"/>
              <a:endCxn id="15394" idx="1"/>
            </p:cNvCxnSpPr>
            <p:nvPr/>
          </p:nvCxnSpPr>
          <p:spPr bwMode="auto">
            <a:xfrm>
              <a:off x="1824" y="1392"/>
              <a:ext cx="288" cy="48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9" name="AutoShape 31">
              <a:extLst>
                <a:ext uri="{FF2B5EF4-FFF2-40B4-BE49-F238E27FC236}">
                  <a16:creationId xmlns:a16="http://schemas.microsoft.com/office/drawing/2014/main" id="{1BA035FE-53FD-4250-8E27-7A4C03B6F6B5}"/>
                </a:ext>
              </a:extLst>
            </p:cNvPr>
            <p:cNvCxnSpPr>
              <a:cxnSpLocks noChangeShapeType="1"/>
              <a:stCxn id="15396" idx="3"/>
              <a:endCxn id="15393" idx="1"/>
            </p:cNvCxnSpPr>
            <p:nvPr/>
          </p:nvCxnSpPr>
          <p:spPr bwMode="auto">
            <a:xfrm flipV="1">
              <a:off x="1824" y="1104"/>
              <a:ext cx="288" cy="2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368" name="Group 51">
            <a:extLst>
              <a:ext uri="{FF2B5EF4-FFF2-40B4-BE49-F238E27FC236}">
                <a16:creationId xmlns:a16="http://schemas.microsoft.com/office/drawing/2014/main" id="{A6BDC3FC-4221-427F-998E-F41677DA026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990600" cy="609600"/>
            <a:chOff x="2496" y="1632"/>
            <a:chExt cx="624" cy="384"/>
          </a:xfrm>
        </p:grpSpPr>
        <p:pic>
          <p:nvPicPr>
            <p:cNvPr id="15385" name="Picture 23" descr="icon64">
              <a:extLst>
                <a:ext uri="{FF2B5EF4-FFF2-40B4-BE49-F238E27FC236}">
                  <a16:creationId xmlns:a16="http://schemas.microsoft.com/office/drawing/2014/main" id="{26B5466A-2D78-4355-ABEC-4A7515898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63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386" name="AutoShape 33">
              <a:extLst>
                <a:ext uri="{FF2B5EF4-FFF2-40B4-BE49-F238E27FC236}">
                  <a16:creationId xmlns:a16="http://schemas.microsoft.com/office/drawing/2014/main" id="{4CE5A045-19CB-4D04-BDD8-8BF582843E87}"/>
                </a:ext>
              </a:extLst>
            </p:cNvPr>
            <p:cNvCxnSpPr>
              <a:cxnSpLocks noChangeShapeType="1"/>
              <a:stCxn id="15394" idx="3"/>
              <a:endCxn id="15385" idx="1"/>
            </p:cNvCxnSpPr>
            <p:nvPr/>
          </p:nvCxnSpPr>
          <p:spPr bwMode="auto">
            <a:xfrm flipV="1">
              <a:off x="2496" y="1824"/>
              <a:ext cx="240" cy="4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369" name="Group 60">
            <a:extLst>
              <a:ext uri="{FF2B5EF4-FFF2-40B4-BE49-F238E27FC236}">
                <a16:creationId xmlns:a16="http://schemas.microsoft.com/office/drawing/2014/main" id="{4C4416F9-60FB-44B3-AD83-AC1F005A7A1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295400"/>
            <a:ext cx="1143000" cy="1600200"/>
            <a:chOff x="3120" y="768"/>
            <a:chExt cx="720" cy="1008"/>
          </a:xfrm>
        </p:grpSpPr>
        <p:pic>
          <p:nvPicPr>
            <p:cNvPr id="15383" name="Picture 19" descr="icon64">
              <a:extLst>
                <a:ext uri="{FF2B5EF4-FFF2-40B4-BE49-F238E27FC236}">
                  <a16:creationId xmlns:a16="http://schemas.microsoft.com/office/drawing/2014/main" id="{E87AE83E-BA8D-432D-A025-A2C394A8A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76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4" name="Picture 35" descr="icon64">
              <a:extLst>
                <a:ext uri="{FF2B5EF4-FFF2-40B4-BE49-F238E27FC236}">
                  <a16:creationId xmlns:a16="http://schemas.microsoft.com/office/drawing/2014/main" id="{A875336B-CF42-46AC-B2C6-3FB381A74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39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0" name="Group 59">
            <a:extLst>
              <a:ext uri="{FF2B5EF4-FFF2-40B4-BE49-F238E27FC236}">
                <a16:creationId xmlns:a16="http://schemas.microsoft.com/office/drawing/2014/main" id="{E0E9195E-1418-46A4-A710-16975014CC8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600200"/>
            <a:ext cx="1524000" cy="1371600"/>
            <a:chOff x="2496" y="960"/>
            <a:chExt cx="960" cy="864"/>
          </a:xfrm>
        </p:grpSpPr>
        <p:cxnSp>
          <p:nvCxnSpPr>
            <p:cNvPr id="15380" name="AutoShape 32">
              <a:extLst>
                <a:ext uri="{FF2B5EF4-FFF2-40B4-BE49-F238E27FC236}">
                  <a16:creationId xmlns:a16="http://schemas.microsoft.com/office/drawing/2014/main" id="{31209480-6878-445B-8D52-5C9BBC206C14}"/>
                </a:ext>
              </a:extLst>
            </p:cNvPr>
            <p:cNvCxnSpPr>
              <a:cxnSpLocks noChangeShapeType="1"/>
              <a:stCxn id="15393" idx="3"/>
              <a:endCxn id="15383" idx="1"/>
            </p:cNvCxnSpPr>
            <p:nvPr/>
          </p:nvCxnSpPr>
          <p:spPr bwMode="auto">
            <a:xfrm flipV="1">
              <a:off x="2496" y="960"/>
              <a:ext cx="624" cy="14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AutoShape 34">
              <a:extLst>
                <a:ext uri="{FF2B5EF4-FFF2-40B4-BE49-F238E27FC236}">
                  <a16:creationId xmlns:a16="http://schemas.microsoft.com/office/drawing/2014/main" id="{F2867396-1F29-4F32-817E-D39BA25B884A}"/>
                </a:ext>
              </a:extLst>
            </p:cNvPr>
            <p:cNvCxnSpPr>
              <a:cxnSpLocks noChangeShapeType="1"/>
              <a:stCxn id="15393" idx="3"/>
              <a:endCxn id="15384" idx="1"/>
            </p:cNvCxnSpPr>
            <p:nvPr/>
          </p:nvCxnSpPr>
          <p:spPr bwMode="auto">
            <a:xfrm>
              <a:off x="2496" y="1104"/>
              <a:ext cx="960" cy="48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AutoShape 36">
              <a:extLst>
                <a:ext uri="{FF2B5EF4-FFF2-40B4-BE49-F238E27FC236}">
                  <a16:creationId xmlns:a16="http://schemas.microsoft.com/office/drawing/2014/main" id="{981500E9-06B8-4CB1-B646-15D62A1CAD9B}"/>
                </a:ext>
              </a:extLst>
            </p:cNvPr>
            <p:cNvCxnSpPr>
              <a:cxnSpLocks noChangeShapeType="1"/>
              <a:stCxn id="15385" idx="3"/>
              <a:endCxn id="15384" idx="1"/>
            </p:cNvCxnSpPr>
            <p:nvPr/>
          </p:nvCxnSpPr>
          <p:spPr bwMode="auto">
            <a:xfrm flipV="1">
              <a:off x="3120" y="1584"/>
              <a:ext cx="336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371" name="Group 58">
            <a:extLst>
              <a:ext uri="{FF2B5EF4-FFF2-40B4-BE49-F238E27FC236}">
                <a16:creationId xmlns:a16="http://schemas.microsoft.com/office/drawing/2014/main" id="{E78BEEE4-4738-4CEF-B009-9DDF4A420DDF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1295400"/>
            <a:ext cx="533400" cy="2819400"/>
            <a:chOff x="4272" y="768"/>
            <a:chExt cx="336" cy="1776"/>
          </a:xfrm>
        </p:grpSpPr>
        <p:pic>
          <p:nvPicPr>
            <p:cNvPr id="15377" name="Picture 37" descr="database green">
              <a:extLst>
                <a:ext uri="{FF2B5EF4-FFF2-40B4-BE49-F238E27FC236}">
                  <a16:creationId xmlns:a16="http://schemas.microsoft.com/office/drawing/2014/main" id="{EF43AA32-4678-4BEE-919B-8BF2AE4ED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768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8" name="Picture 38" descr="Binary Code">
              <a:extLst>
                <a:ext uri="{FF2B5EF4-FFF2-40B4-BE49-F238E27FC236}">
                  <a16:creationId xmlns:a16="http://schemas.microsoft.com/office/drawing/2014/main" id="{DCE6F9D5-91DF-4672-BEAA-4F528199C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1440"/>
              <a:ext cx="2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9" name="Picture 53" descr="database green">
              <a:extLst>
                <a:ext uri="{FF2B5EF4-FFF2-40B4-BE49-F238E27FC236}">
                  <a16:creationId xmlns:a16="http://schemas.microsoft.com/office/drawing/2014/main" id="{026614FC-657D-4FB4-8CEF-B2D7BC81C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160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2" name="Group 57">
            <a:extLst>
              <a:ext uri="{FF2B5EF4-FFF2-40B4-BE49-F238E27FC236}">
                <a16:creationId xmlns:a16="http://schemas.microsoft.com/office/drawing/2014/main" id="{0F0ECD58-5CA6-481F-8657-F2FC86FE4C9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600200"/>
            <a:ext cx="1828800" cy="2209800"/>
            <a:chOff x="3120" y="960"/>
            <a:chExt cx="1152" cy="1392"/>
          </a:xfrm>
        </p:grpSpPr>
        <p:cxnSp>
          <p:nvCxnSpPr>
            <p:cNvPr id="15374" name="AutoShape 54">
              <a:extLst>
                <a:ext uri="{FF2B5EF4-FFF2-40B4-BE49-F238E27FC236}">
                  <a16:creationId xmlns:a16="http://schemas.microsoft.com/office/drawing/2014/main" id="{F38D8BFC-6D22-49CD-9B09-69B35F158C8C}"/>
                </a:ext>
              </a:extLst>
            </p:cNvPr>
            <p:cNvCxnSpPr>
              <a:cxnSpLocks noChangeShapeType="1"/>
              <a:stCxn id="15385" idx="3"/>
              <a:endCxn id="15379" idx="1"/>
            </p:cNvCxnSpPr>
            <p:nvPr/>
          </p:nvCxnSpPr>
          <p:spPr bwMode="auto">
            <a:xfrm>
              <a:off x="3120" y="1824"/>
              <a:ext cx="1152" cy="52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5" name="AutoShape 55">
              <a:extLst>
                <a:ext uri="{FF2B5EF4-FFF2-40B4-BE49-F238E27FC236}">
                  <a16:creationId xmlns:a16="http://schemas.microsoft.com/office/drawing/2014/main" id="{50465A18-0778-4E66-AF9B-0FC30E8B33DC}"/>
                </a:ext>
              </a:extLst>
            </p:cNvPr>
            <p:cNvCxnSpPr>
              <a:cxnSpLocks noChangeShapeType="1"/>
              <a:stCxn id="15384" idx="3"/>
              <a:endCxn id="15378" idx="1"/>
            </p:cNvCxnSpPr>
            <p:nvPr/>
          </p:nvCxnSpPr>
          <p:spPr bwMode="auto">
            <a:xfrm>
              <a:off x="3840" y="1584"/>
              <a:ext cx="432" cy="12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AutoShape 56">
              <a:extLst>
                <a:ext uri="{FF2B5EF4-FFF2-40B4-BE49-F238E27FC236}">
                  <a16:creationId xmlns:a16="http://schemas.microsoft.com/office/drawing/2014/main" id="{D918869B-7E19-4F36-98BB-1A3707302B37}"/>
                </a:ext>
              </a:extLst>
            </p:cNvPr>
            <p:cNvCxnSpPr>
              <a:cxnSpLocks noChangeShapeType="1"/>
              <a:stCxn id="15383" idx="3"/>
              <a:endCxn id="15377" idx="1"/>
            </p:cNvCxnSpPr>
            <p:nvPr/>
          </p:nvCxnSpPr>
          <p:spPr bwMode="auto">
            <a:xfrm>
              <a:off x="3504" y="960"/>
              <a:ext cx="76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910" name="Text Box 62">
            <a:extLst>
              <a:ext uri="{FF2B5EF4-FFF2-40B4-BE49-F238E27FC236}">
                <a16:creationId xmlns:a16="http://schemas.microsoft.com/office/drawing/2014/main" id="{4E1EA6DF-B7B3-4EB4-879D-9F87CC7D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0"/>
            <a:ext cx="8610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en-US" altLang="en-US" sz="2000" dirty="0">
                <a:solidFill>
                  <a:schemeClr val="bg1"/>
                </a:solidFill>
                <a:latin typeface="Gill Sans SemiBold"/>
              </a:rPr>
              <a:t>Data sources can be diverse, including custom or scripted adapters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en-US" sz="2000" dirty="0">
                <a:solidFill>
                  <a:schemeClr val="bg1"/>
                </a:solidFill>
                <a:latin typeface="Gill Sans SemiBold"/>
              </a:rPr>
              <a:t>Transformation components shape and modify data in many ways.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en-US" sz="2000" dirty="0">
                <a:solidFill>
                  <a:schemeClr val="bg1"/>
                </a:solidFill>
                <a:latin typeface="Gill Sans SemiBold"/>
              </a:rPr>
              <a:t>Data is routed by rules or error conditions for cleansing and conforming.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en-US" sz="2000" dirty="0">
                <a:solidFill>
                  <a:schemeClr val="bg1"/>
                </a:solidFill>
                <a:latin typeface="Gill Sans SemiBold"/>
              </a:rPr>
              <a:t>Flows can be as complex as your business rules, but highly concurrent.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en-US" sz="2000" dirty="0">
                <a:solidFill>
                  <a:schemeClr val="bg1"/>
                </a:solidFill>
                <a:latin typeface="Gill Sans SemiBold"/>
              </a:rPr>
              <a:t>And finally data can be loaded in parallel to many varied destinations.</a:t>
            </a:r>
          </a:p>
        </p:txBody>
      </p:sp>
    </p:spTree>
    <p:extLst>
      <p:ext uri="{BB962C8B-B14F-4D97-AF65-F5344CB8AC3E}">
        <p14:creationId xmlns:p14="http://schemas.microsoft.com/office/powerpoint/2010/main" val="157784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30803DA-B970-4107-845E-4C7C63104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Customer benefits of SSIS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5681300-6B88-4EF1-8791-EC97F7085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Performance</a:t>
            </a:r>
          </a:p>
          <a:p>
            <a:pPr lvl="1"/>
            <a:r>
              <a:rPr lang="en-US" altLang="en-US" dirty="0"/>
              <a:t>Data flows process large volumes of data efficiently </a:t>
            </a:r>
          </a:p>
          <a:p>
            <a:r>
              <a:rPr lang="en-US" altLang="en-US" dirty="0"/>
              <a:t>Facility</a:t>
            </a:r>
          </a:p>
          <a:p>
            <a:pPr lvl="1"/>
            <a:r>
              <a:rPr lang="en-US" altLang="en-US" dirty="0"/>
              <a:t>Many prebuilt adapters and transformations reduce hand coding</a:t>
            </a:r>
          </a:p>
          <a:p>
            <a:pPr lvl="1"/>
            <a:r>
              <a:rPr lang="en-US" altLang="en-US" dirty="0"/>
              <a:t>Extensible object model</a:t>
            </a:r>
          </a:p>
          <a:p>
            <a:pPr lvl="1"/>
            <a:r>
              <a:rPr lang="en-US" altLang="en-US" dirty="0"/>
              <a:t>Highly productive visual environment</a:t>
            </a:r>
          </a:p>
          <a:p>
            <a:pPr lvl="1"/>
            <a:r>
              <a:rPr lang="en-US" altLang="en-US" dirty="0"/>
              <a:t>Data cleansing features</a:t>
            </a:r>
          </a:p>
          <a:p>
            <a:pPr lvl="1"/>
            <a:r>
              <a:rPr lang="en-US" altLang="en-US" dirty="0"/>
              <a:t>Data mining</a:t>
            </a:r>
          </a:p>
          <a:p>
            <a:pPr lvl="2"/>
            <a:r>
              <a:rPr lang="en-US" altLang="en-US" dirty="0"/>
              <a:t>imputation of incomplete data</a:t>
            </a:r>
          </a:p>
        </p:txBody>
      </p:sp>
    </p:spTree>
    <p:extLst>
      <p:ext uri="{BB962C8B-B14F-4D97-AF65-F5344CB8AC3E}">
        <p14:creationId xmlns:p14="http://schemas.microsoft.com/office/powerpoint/2010/main" val="142452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F570565-D9D3-4189-BA78-CD260FFF0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Integration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5FEE57A-17FC-44AC-8695-426F5C179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Traditional data sources</a:t>
            </a:r>
          </a:p>
          <a:p>
            <a:r>
              <a:rPr lang="en-US" altLang="en-US"/>
              <a:t>XML </a:t>
            </a:r>
          </a:p>
          <a:p>
            <a:r>
              <a:rPr lang="en-US" altLang="en-US"/>
              <a:t>Custom data sources</a:t>
            </a:r>
          </a:p>
          <a:p>
            <a:r>
              <a:rPr lang="en-US" altLang="en-US"/>
              <a:t>Integrate diverse sources</a:t>
            </a:r>
          </a:p>
          <a:p>
            <a:r>
              <a:rPr lang="en-GB" altLang="en-US"/>
              <a:t>Parallel loading of diverse destinations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60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F09094D-7A41-4235-B9D1-AE36AB7D8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Warehousing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5772FB5-AA33-4CFE-9F31-97A8DE9B3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Sorting and aggregation during loading</a:t>
            </a:r>
          </a:p>
          <a:p>
            <a:r>
              <a:rPr lang="en-US" altLang="en-US"/>
              <a:t>Multicast and partition</a:t>
            </a:r>
          </a:p>
          <a:p>
            <a:r>
              <a:rPr lang="en-US" altLang="en-US"/>
              <a:t>Slowly changing dimensions</a:t>
            </a:r>
          </a:p>
          <a:p>
            <a:r>
              <a:rPr lang="en-US" altLang="en-US"/>
              <a:t>Load and process Analysis Services cubes</a:t>
            </a:r>
          </a:p>
        </p:txBody>
      </p:sp>
    </p:spTree>
    <p:extLst>
      <p:ext uri="{BB962C8B-B14F-4D97-AF65-F5344CB8AC3E}">
        <p14:creationId xmlns:p14="http://schemas.microsoft.com/office/powerpoint/2010/main" val="237717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4AE75DD-B492-480D-B8CC-DDF8A1EAF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Intelligent Data Handling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029818F-2C15-4583-B44D-7EC0A829B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Capture error rows</a:t>
            </a:r>
          </a:p>
          <a:p>
            <a:r>
              <a:rPr lang="en-US" altLang="en-US"/>
              <a:t>Fuzzy lookup and grouping</a:t>
            </a:r>
          </a:p>
          <a:p>
            <a:r>
              <a:rPr lang="en-GB" altLang="en-US"/>
              <a:t>Data mining on the data flow</a:t>
            </a:r>
          </a:p>
          <a:p>
            <a:r>
              <a:rPr lang="en-GB" altLang="en-US"/>
              <a:t>Text mining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48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D24F133-4C38-4D6D-91EA-5E55485AF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 Data Volumes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6259AAF-D3FD-4F9E-8C71-4B361DB43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Efficient data sources</a:t>
            </a:r>
          </a:p>
          <a:p>
            <a:r>
              <a:rPr lang="en-US" altLang="en-US" dirty="0"/>
              <a:t>High performance processing</a:t>
            </a:r>
          </a:p>
          <a:p>
            <a:r>
              <a:rPr lang="en-US" altLang="en-US" dirty="0"/>
              <a:t>Unique SQL Server Destination</a:t>
            </a:r>
          </a:p>
          <a:p>
            <a:pPr lvl="1"/>
            <a:r>
              <a:rPr lang="en-US" altLang="en-US" dirty="0"/>
              <a:t>&gt; 8% faster than Bulk Insert</a:t>
            </a:r>
          </a:p>
          <a:p>
            <a:r>
              <a:rPr lang="en-US" altLang="en-US" dirty="0"/>
              <a:t>Advanced data flow architecture</a:t>
            </a:r>
          </a:p>
          <a:p>
            <a:pPr lvl="1"/>
            <a:r>
              <a:rPr lang="en-US" altLang="en-US" dirty="0"/>
              <a:t>Enables flexible concurrent processing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6759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2|.5|946.6|.9|.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.potx" id="{98407E1D-911B-4133-9ABE-F4BC4D76383E}" vid="{B1F1F7B0-3D4B-4CD1-AC9F-10AA2BA83409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120</TotalTime>
  <Words>267</Words>
  <Application>Microsoft Office PowerPoint</Application>
  <PresentationFormat>Widescreen</PresentationFormat>
  <Paragraphs>60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Garamond</vt:lpstr>
      <vt:lpstr>Gill Sans</vt:lpstr>
      <vt:lpstr>Gill Sans MT</vt:lpstr>
      <vt:lpstr>Gill Sans SemiBold</vt:lpstr>
      <vt:lpstr>Verdana</vt:lpstr>
      <vt:lpstr>Thème Office</vt:lpstr>
      <vt:lpstr>PowerPoint Presentation</vt:lpstr>
      <vt:lpstr>Introduction in SSIS</vt:lpstr>
      <vt:lpstr>What is SQL Server Integration Services?</vt:lpstr>
      <vt:lpstr>How SSIS Operates</vt:lpstr>
      <vt:lpstr>Customer benefits of SSIS</vt:lpstr>
      <vt:lpstr>Data Integration</vt:lpstr>
      <vt:lpstr>Data Warehousing</vt:lpstr>
      <vt:lpstr>Intelligent Data Handling</vt:lpstr>
      <vt:lpstr>Large Data Volumes</vt:lpstr>
      <vt:lpstr>Warehouse loading with SQL Server Integration Services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Kyrylo Bezpalyi</dc:creator>
  <cp:lastModifiedBy>Kyrylo Bezpalyi</cp:lastModifiedBy>
  <cp:revision>6</cp:revision>
  <dcterms:created xsi:type="dcterms:W3CDTF">2017-09-11T09:02:27Z</dcterms:created>
  <dcterms:modified xsi:type="dcterms:W3CDTF">2017-09-13T11:42:52Z</dcterms:modified>
</cp:coreProperties>
</file>