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256A-E6A9-E147-AA53-610A8CFF45BD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90812-37B3-C643-BF07-C02105D9E7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7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логотипом конференці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91598" y="1404085"/>
            <a:ext cx="5386539" cy="4049829"/>
          </a:xfrm>
          <a:prstGeom prst="rect">
            <a:avLst/>
          </a:prstGeom>
          <a:solidFill>
            <a:schemeClr val="bg1">
              <a:alpha val="53000"/>
            </a:schemeClr>
          </a:solidFill>
          <a:effectLst>
            <a:glow rad="1219200">
              <a:schemeClr val="accent1">
                <a:alpha val="0"/>
              </a:schemeClr>
            </a:glow>
            <a:outerShdw sx="1000" sy="1000" algn="ctr" rotWithShape="0">
              <a:srgbClr val="000000">
                <a:alpha val="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81290" y="1730429"/>
            <a:ext cx="4429420" cy="3397140"/>
          </a:xfrm>
          <a:prstGeom prst="rect">
            <a:avLst/>
          </a:prstGeom>
          <a:effectLst>
            <a:glow rad="12700">
              <a:schemeClr val="bg1">
                <a:alpha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166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11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4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07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логотипом конференції біл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03" y="1730430"/>
            <a:ext cx="4469921" cy="33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 біл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96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673018" y="3942525"/>
            <a:ext cx="7245928" cy="1205202"/>
          </a:xfrm>
          <a:prstGeom prst="rect">
            <a:avLst/>
          </a:prstGeom>
        </p:spPr>
        <p:txBody>
          <a:bodyPr anchor="b"/>
          <a:lstStyle>
            <a:lvl1pPr algn="ctr">
              <a:defRPr sz="6000" b="1" i="1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426378" y="5147727"/>
            <a:ext cx="8062211" cy="894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fr-FR" dirty="0"/>
          </a:p>
        </p:txBody>
      </p:sp>
      <p:pic>
        <p:nvPicPr>
          <p:cNvPr id="6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6" y="580724"/>
            <a:ext cx="3464980" cy="26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 кольоров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3" y="-7713"/>
            <a:ext cx="12465115" cy="7011627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ctrTitle" hasCustomPrompt="1"/>
          </p:nvPr>
        </p:nvSpPr>
        <p:spPr>
          <a:xfrm>
            <a:off x="2460884" y="4308632"/>
            <a:ext cx="7245928" cy="1205202"/>
          </a:xfrm>
          <a:prstGeom prst="rect">
            <a:avLst/>
          </a:prstGeom>
        </p:spPr>
        <p:txBody>
          <a:bodyPr anchor="b"/>
          <a:lstStyle>
            <a:lvl1pPr algn="ctr">
              <a:defRPr sz="6000" b="1" i="1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66494" y="5513834"/>
            <a:ext cx="8062211" cy="894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2220" y="851390"/>
            <a:ext cx="3630761" cy="278460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625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Почат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" r="25151"/>
          <a:stretch/>
        </p:blipFill>
        <p:spPr>
          <a:xfrm rot="5400000">
            <a:off x="2693558" y="-2693555"/>
            <a:ext cx="6857997" cy="12245112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34147" y="513810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Рассмотрим что с ней можно сделать</a:t>
            </a:r>
            <a:endParaRPr lang="fr-FR" dirty="0"/>
          </a:p>
        </p:txBody>
      </p:sp>
      <p:pic>
        <p:nvPicPr>
          <p:cNvPr id="8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29" y="236539"/>
            <a:ext cx="2286000" cy="173736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8329" y="2210436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i="1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ru-RU" dirty="0"/>
              <a:t>Какая-то там тема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86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міст із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6905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6228" y="500062"/>
            <a:ext cx="9785323" cy="1325563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6228" y="1825625"/>
            <a:ext cx="9785323" cy="503237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eriod"/>
              <a:defRPr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73" y="185197"/>
            <a:ext cx="1734110" cy="1334739"/>
          </a:xfrm>
          <a:prstGeom prst="rect">
            <a:avLst/>
          </a:prstGeom>
          <a:effectLst>
            <a:glow rad="63500">
              <a:schemeClr val="bg1">
                <a:alpha val="6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85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/>
          <p:cNvPicPr>
            <a:picLocks noChangeAspect="1"/>
          </p:cNvPicPr>
          <p:nvPr userDrawn="1"/>
        </p:nvPicPr>
        <p:blipFill rotWithShape="1">
          <a:blip r:embed="rId2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" b="43900"/>
          <a:stretch/>
        </p:blipFill>
        <p:spPr>
          <a:xfrm>
            <a:off x="0" y="18288"/>
            <a:ext cx="12192000" cy="683971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1765"/>
            <a:ext cx="9990212" cy="1325563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6200" y="1825625"/>
            <a:ext cx="5181600" cy="435133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9144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3716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7145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1717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34000" y="1825625"/>
            <a:ext cx="5181600" cy="435133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9144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3716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7145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1717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51" y="254587"/>
            <a:ext cx="1734110" cy="1334739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113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лайд із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r="37106"/>
          <a:stretch/>
        </p:blipFill>
        <p:spPr>
          <a:xfrm rot="10800000">
            <a:off x="9977120" y="0"/>
            <a:ext cx="221488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350" y="0"/>
            <a:ext cx="8952953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Gill Sans SemiBold" charset="0"/>
                <a:ea typeface="Gill Sans SemiBold" charset="0"/>
                <a:cs typeface="Gill Sans SemiBold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7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015" y="426720"/>
            <a:ext cx="1847089" cy="14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Чи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r="37106"/>
          <a:stretch/>
        </p:blipFill>
        <p:spPr>
          <a:xfrm>
            <a:off x="10058400" y="-1"/>
            <a:ext cx="21336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98" y="325120"/>
            <a:ext cx="1913203" cy="1472586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903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49" r:id="rId3"/>
    <p:sldLayoutId id="2147483653" r:id="rId4"/>
    <p:sldLayoutId id="2147483651" r:id="rId5"/>
    <p:sldLayoutId id="2147483650" r:id="rId6"/>
    <p:sldLayoutId id="2147483652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52" y="2070319"/>
            <a:ext cx="2807573" cy="770932"/>
          </a:xfrm>
          <a:prstGeom prst="rect">
            <a:avLst/>
          </a:prstGeom>
          <a:effectLst>
            <a:glow rad="50800">
              <a:schemeClr val="bg1">
                <a:alpha val="50000"/>
              </a:schemeClr>
            </a:glo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3" y="4947260"/>
            <a:ext cx="5576733" cy="2030822"/>
          </a:xfrm>
          <a:prstGeom prst="rect">
            <a:avLst/>
          </a:prstGeom>
          <a:effectLst>
            <a:glow rad="25400">
              <a:schemeClr val="bg1">
                <a:alpha val="50000"/>
              </a:schemeClr>
            </a:glo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86" y="5635267"/>
            <a:ext cx="5573734" cy="992113"/>
          </a:xfrm>
          <a:prstGeom prst="rect">
            <a:avLst/>
          </a:prstGeom>
          <a:effectLst>
            <a:glow rad="38100">
              <a:schemeClr val="bg1">
                <a:alpha val="45000"/>
              </a:schemeClr>
            </a:glo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9" y="2240092"/>
            <a:ext cx="1982846" cy="20049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26" y="3531162"/>
            <a:ext cx="2732425" cy="669306"/>
          </a:xfrm>
          <a:prstGeom prst="rect">
            <a:avLst/>
          </a:prstGeom>
          <a:effectLst>
            <a:glow rad="38100">
              <a:schemeClr val="bg1">
                <a:alpha val="77000"/>
              </a:schemeClr>
            </a:glo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5" y="115862"/>
            <a:ext cx="5805487" cy="1239478"/>
          </a:xfrm>
          <a:prstGeom prst="rect">
            <a:avLst/>
          </a:prstGeom>
          <a:effectLst>
            <a:glow rad="25400">
              <a:schemeClr val="bg1">
                <a:alpha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7715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942C-0F1A-4D38-A737-782620FC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(</a:t>
            </a:r>
            <a:r>
              <a:rPr lang="en-US" b="1" dirty="0"/>
              <a:t>Swashbuckle)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36F2-E7AC-475B-9C58-9B16A136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documentation</a:t>
            </a:r>
          </a:p>
          <a:p>
            <a:r>
              <a:rPr lang="en-US" dirty="0"/>
              <a:t>Know about response codes, errors, authentication, versioning</a:t>
            </a:r>
          </a:p>
          <a:p>
            <a:r>
              <a:rPr lang="en-US" dirty="0"/>
              <a:t>Use swagger </a:t>
            </a:r>
            <a:r>
              <a:rPr lang="en-US" dirty="0" err="1"/>
              <a:t>codegen</a:t>
            </a:r>
            <a:r>
              <a:rPr lang="en-US" dirty="0"/>
              <a:t> to generate clients or ...</a:t>
            </a:r>
          </a:p>
        </p:txBody>
      </p:sp>
    </p:spTree>
    <p:extLst>
      <p:ext uri="{BB962C8B-B14F-4D97-AF65-F5344CB8AC3E}">
        <p14:creationId xmlns:p14="http://schemas.microsoft.com/office/powerpoint/2010/main" val="165947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C09E-97B9-422A-B382-4EB53142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new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586E10DA-A63D-4F6C-BC35-E66F7AAC76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284459"/>
            <a:ext cx="4938712" cy="11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nter image description here">
            <a:extLst>
              <a:ext uri="{FF2B5EF4-FFF2-40B4-BE49-F238E27FC236}">
                <a16:creationId xmlns:a16="http://schemas.microsoft.com/office/drawing/2014/main" id="{B823998A-62FF-453F-9A51-567AA1DB6C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991460"/>
            <a:ext cx="4937125" cy="373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65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4900A6-EBF8-437D-8A91-E0401C70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WebapiProxy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4A7E1-DA07-432F-BBA9-7CBA9DBA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595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On server:</a:t>
            </a:r>
          </a:p>
          <a:p>
            <a:r>
              <a:rPr lang="en-US" b="1" dirty="0"/>
              <a:t>Install-Package WebApiProxy</a:t>
            </a:r>
          </a:p>
          <a:p>
            <a:r>
              <a:rPr lang="en-US" dirty="0"/>
              <a:t>For </a:t>
            </a:r>
            <a:r>
              <a:rPr lang="en-US" dirty="0" err="1"/>
              <a:t>HttpConfiguration</a:t>
            </a:r>
            <a:r>
              <a:rPr lang="en-US" dirty="0"/>
              <a:t>: </a:t>
            </a:r>
            <a:r>
              <a:rPr lang="en-US" dirty="0" err="1"/>
              <a:t>config.RegisterProxyRoutes</a:t>
            </a:r>
            <a:r>
              <a:rPr lang="en-US" dirty="0"/>
              <a:t>();</a:t>
            </a:r>
          </a:p>
          <a:p>
            <a:r>
              <a:rPr lang="en-US" dirty="0"/>
              <a:t>On client (C#):</a:t>
            </a:r>
          </a:p>
          <a:p>
            <a:r>
              <a:rPr lang="en-US" b="1" dirty="0"/>
              <a:t>Install-Package </a:t>
            </a:r>
            <a:r>
              <a:rPr lang="en-US" b="1" dirty="0" err="1"/>
              <a:t>WebApiProxy.Csharp</a:t>
            </a:r>
            <a:endParaRPr lang="en-US" b="1" dirty="0"/>
          </a:p>
          <a:p>
            <a:r>
              <a:rPr lang="en-US" dirty="0"/>
              <a:t>In spec config: &lt;proxy endpoint="http://myservice.net/</a:t>
            </a:r>
            <a:r>
              <a:rPr lang="en-US" dirty="0" err="1"/>
              <a:t>api</a:t>
            </a:r>
            <a:r>
              <a:rPr lang="en-US" dirty="0"/>
              <a:t>/proxies" /&gt;</a:t>
            </a:r>
          </a:p>
          <a:p>
            <a:r>
              <a:rPr lang="en-US" dirty="0"/>
              <a:t>In console: </a:t>
            </a:r>
            <a:r>
              <a:rPr lang="en-US" dirty="0" err="1"/>
              <a:t>WebApiProxy</a:t>
            </a:r>
            <a:r>
              <a:rPr lang="en-US" dirty="0"/>
              <a:t>-Generate-</a:t>
            </a:r>
            <a:r>
              <a:rPr lang="en-US" dirty="0" err="1"/>
              <a:t>Csharp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Client (web):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="/</a:t>
            </a:r>
            <a:r>
              <a:rPr lang="en-US" dirty="0" err="1"/>
              <a:t>api</a:t>
            </a:r>
            <a:r>
              <a:rPr lang="en-US" dirty="0"/>
              <a:t>/proxies"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4841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6E66-2BC7-4987-AA2B-4BE75973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NSWAG</a:t>
            </a:r>
          </a:p>
        </p:txBody>
      </p:sp>
      <p:pic>
        <p:nvPicPr>
          <p:cNvPr id="3074" name="Picture 2" descr="LayerDiagram">
            <a:extLst>
              <a:ext uri="{FF2B5EF4-FFF2-40B4-BE49-F238E27FC236}">
                <a16:creationId xmlns:a16="http://schemas.microsoft.com/office/drawing/2014/main" id="{73EC3545-BDE9-4FA9-8237-A1916DCB2B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7" y="1846263"/>
            <a:ext cx="586211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61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4BA0-761C-4CEE-BA5B-4A82601C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Meta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E8CE-D0BF-41A1-9FC4-8D85D2EC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Metaprogramming = executable code that effects AST</a:t>
            </a:r>
          </a:p>
          <a:p>
            <a:r>
              <a:rPr lang="en-US" dirty="0"/>
              <a:t>Before compilation (C++)</a:t>
            </a:r>
          </a:p>
          <a:p>
            <a:r>
              <a:rPr lang="en-US" dirty="0"/>
              <a:t>After compilation</a:t>
            </a:r>
          </a:p>
          <a:p>
            <a:pPr lvl="1"/>
            <a:r>
              <a:rPr lang="en-US" dirty="0" err="1"/>
              <a:t>PostSharp</a:t>
            </a: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During compilation</a:t>
            </a:r>
          </a:p>
          <a:p>
            <a:pPr lvl="1"/>
            <a:r>
              <a:rPr lang="en-US" dirty="0"/>
              <a:t>Metaprogramming-aware languages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66B7-83F6-4925-ACE6-4C8B7E31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0CAB-DAD2-493A-B9B0-7E284909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Studio, R# (Rider)</a:t>
            </a:r>
          </a:p>
          <a:p>
            <a:r>
              <a:rPr lang="en-US" dirty="0"/>
              <a:t>General-purpose templating generator (e.g. </a:t>
            </a:r>
            <a:r>
              <a:rPr lang="en-US" dirty="0" err="1"/>
              <a:t>CodeSmith</a:t>
            </a:r>
            <a:r>
              <a:rPr lang="en-US" dirty="0"/>
              <a:t>)</a:t>
            </a:r>
          </a:p>
          <a:p>
            <a:r>
              <a:rPr lang="en-US" dirty="0"/>
              <a:t>ORM generators (</a:t>
            </a:r>
            <a:r>
              <a:rPr lang="en-US" dirty="0" err="1"/>
              <a:t>LLBLGen</a:t>
            </a:r>
            <a:r>
              <a:rPr lang="en-US" dirty="0"/>
              <a:t>, SqlMetal.exe, etc.)</a:t>
            </a:r>
          </a:p>
          <a:p>
            <a:r>
              <a:rPr lang="en-US" dirty="0"/>
              <a:t>Domain front-ends (Mathematica, MPS)</a:t>
            </a:r>
          </a:p>
          <a:p>
            <a:r>
              <a:rPr lang="en-US" dirty="0"/>
              <a:t>Domain transformations (X2C, </a:t>
            </a:r>
            <a:r>
              <a:rPr lang="en-US" dirty="0" err="1"/>
              <a:t>MathSharp</a:t>
            </a:r>
            <a:r>
              <a:rPr lang="en-US" dirty="0"/>
              <a:t>, </a:t>
            </a:r>
            <a:r>
              <a:rPr lang="en-US" dirty="0" err="1"/>
              <a:t>Blackmire</a:t>
            </a:r>
            <a:r>
              <a:rPr lang="en-US" dirty="0"/>
              <a:t>)</a:t>
            </a:r>
          </a:p>
          <a:p>
            <a:r>
              <a:rPr lang="en-US" dirty="0"/>
              <a:t>Code generation API/REPL</a:t>
            </a:r>
          </a:p>
        </p:txBody>
      </p:sp>
    </p:spTree>
    <p:extLst>
      <p:ext uri="{BB962C8B-B14F-4D97-AF65-F5344CB8AC3E}">
        <p14:creationId xmlns:p14="http://schemas.microsoft.com/office/powerpoint/2010/main" val="32638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FCF80-AD9F-444A-A834-DE8845FE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E4290-97F0-4141-AAF0-17EDEBF7D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076A-3CA9-451C-8F70-CD5E500F1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@ the Speed of Thought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4D643-F9D5-45C2-AA07-C883A0076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Bezpalyi Kyrylo</a:t>
            </a:r>
          </a:p>
          <a:p>
            <a:r>
              <a:rPr lang="en-US" dirty="0" err="1"/>
              <a:t>Ciklum</a:t>
            </a:r>
            <a:r>
              <a:rPr lang="en-US" dirty="0"/>
              <a:t>, MSP.</a:t>
            </a:r>
          </a:p>
        </p:txBody>
      </p:sp>
    </p:spTree>
    <p:extLst>
      <p:ext uri="{BB962C8B-B14F-4D97-AF65-F5344CB8AC3E}">
        <p14:creationId xmlns:p14="http://schemas.microsoft.com/office/powerpoint/2010/main" val="2819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542B65-7D55-4A72-9F02-DEFE2B06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3B9CD8-2011-4B03-B53E-219AC0F5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compiler is a code generator</a:t>
            </a:r>
          </a:p>
          <a:p>
            <a:pPr lvl="1"/>
            <a:r>
              <a:rPr lang="en-US" dirty="0"/>
              <a:t>We don’t write binary</a:t>
            </a:r>
          </a:p>
          <a:p>
            <a:pPr lvl="1"/>
            <a:r>
              <a:rPr lang="en-US" dirty="0"/>
              <a:t>Or even ASM</a:t>
            </a:r>
          </a:p>
          <a:p>
            <a:pPr marL="201168" lvl="1" indent="0">
              <a:buNone/>
            </a:pPr>
            <a:r>
              <a:rPr lang="en-US" dirty="0"/>
              <a:t>Every programmer is a code generator</a:t>
            </a:r>
          </a:p>
          <a:p>
            <a:pPr marL="201168" lvl="1" indent="0">
              <a:buNone/>
            </a:pPr>
            <a:r>
              <a:rPr lang="en-US" dirty="0"/>
              <a:t>Code generation = the computer helping us make programs</a:t>
            </a:r>
          </a:p>
          <a:p>
            <a:pPr lvl="1"/>
            <a:r>
              <a:rPr lang="en-US" dirty="0"/>
              <a:t>Typically implies raising the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11399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8755-94EE-47ED-8CD9-30A5B731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25E8-09DA-4386-98BF-1387D1F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verbosity &amp; lack of suitable constructs</a:t>
            </a:r>
          </a:p>
          <a:p>
            <a:r>
              <a:rPr lang="en-US" dirty="0"/>
              <a:t>Lack of metaprogramming facilities</a:t>
            </a:r>
          </a:p>
          <a:p>
            <a:r>
              <a:rPr lang="en-US" dirty="0"/>
              <a:t>Because generating text is (relatively) easy</a:t>
            </a:r>
          </a:p>
        </p:txBody>
      </p:sp>
    </p:spTree>
    <p:extLst>
      <p:ext uri="{BB962C8B-B14F-4D97-AF65-F5344CB8AC3E}">
        <p14:creationId xmlns:p14="http://schemas.microsoft.com/office/powerpoint/2010/main" val="16479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BF8D-8B6F-4414-B137-C1ED8FFE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F44F9-CA77-4A91-B614-66B5D0B8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Visual Studio snippets</a:t>
            </a:r>
          </a:p>
          <a:p>
            <a:pPr lvl="1"/>
            <a:r>
              <a:rPr lang="en-US" dirty="0"/>
              <a:t>Predefined chunks of text</a:t>
            </a:r>
          </a:p>
          <a:p>
            <a:pPr lvl="1"/>
            <a:r>
              <a:rPr lang="en-US" dirty="0"/>
              <a:t>Placeholders for parts that</a:t>
            </a:r>
            <a:br>
              <a:rPr lang="en-US" dirty="0"/>
            </a:br>
            <a:r>
              <a:rPr lang="en-US" dirty="0"/>
              <a:t> 	need to be filled in</a:t>
            </a:r>
          </a:p>
          <a:p>
            <a:r>
              <a:rPr lang="en-US" dirty="0" err="1"/>
              <a:t>Resharper</a:t>
            </a:r>
            <a:endParaRPr lang="en-US" dirty="0"/>
          </a:p>
          <a:p>
            <a:pPr lvl="1"/>
            <a:r>
              <a:rPr lang="en-US" dirty="0"/>
              <a:t>More context-aware</a:t>
            </a:r>
          </a:p>
          <a:p>
            <a:pPr lvl="1"/>
            <a:r>
              <a:rPr lang="en-US" dirty="0"/>
              <a:t>Executable macros</a:t>
            </a:r>
          </a:p>
          <a:p>
            <a:pPr marL="201168" lvl="1" indent="0">
              <a:buNone/>
            </a:pPr>
            <a:r>
              <a:rPr lang="en-US" dirty="0"/>
              <a:t>Embedded DSL</a:t>
            </a:r>
          </a:p>
          <a:p>
            <a:pPr lvl="1"/>
            <a:r>
              <a:rPr lang="en-US" dirty="0"/>
              <a:t>Mnemonics (pseudo DSL)</a:t>
            </a:r>
          </a:p>
          <a:p>
            <a:pPr lvl="1"/>
            <a:r>
              <a:rPr lang="en-US" dirty="0"/>
              <a:t>Emmet, </a:t>
            </a:r>
            <a:r>
              <a:rPr lang="en-US" dirty="0" err="1"/>
              <a:t>ZenSharp</a:t>
            </a: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Generation completion</a:t>
            </a:r>
          </a:p>
        </p:txBody>
      </p:sp>
      <p:pic>
        <p:nvPicPr>
          <p:cNvPr id="4" name="Picture 2" descr="Image result for web emmet gif">
            <a:extLst>
              <a:ext uri="{FF2B5EF4-FFF2-40B4-BE49-F238E27FC236}">
                <a16:creationId xmlns:a16="http://schemas.microsoft.com/office/drawing/2014/main" id="{B7F44D03-C260-4814-AE7B-3F50C4F373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28" y="1845734"/>
            <a:ext cx="6818572" cy="35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63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853F-0D48-47CD-86AD-4A5489E9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4383-FD02-40AC-9093-1BEFB1D2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snippets can only go so far</a:t>
            </a:r>
          </a:p>
          <a:p>
            <a:r>
              <a:rPr lang="en-US" dirty="0"/>
              <a:t>Al configuration options must be embedded</a:t>
            </a:r>
          </a:p>
          <a:p>
            <a:r>
              <a:rPr lang="en-US" dirty="0"/>
              <a:t>Dedicated Generate menu takes things further</a:t>
            </a:r>
          </a:p>
          <a:p>
            <a:r>
              <a:rPr lang="en-US" dirty="0"/>
              <a:t>Effectively, a mini code generation app inside your IDE</a:t>
            </a:r>
          </a:p>
        </p:txBody>
      </p:sp>
    </p:spTree>
    <p:extLst>
      <p:ext uri="{BB962C8B-B14F-4D97-AF65-F5344CB8AC3E}">
        <p14:creationId xmlns:p14="http://schemas.microsoft.com/office/powerpoint/2010/main" val="381070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4C21-DE5A-41E1-BFF2-CF9233E8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3AAA-2047-42B9-9E13-91BF2D61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does not support preprocessing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1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5C04-36B3-45DC-A7BE-39BF378C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DFBB-A52A-4F76-B26A-0FAFE36C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templating transformation toolkit</a:t>
            </a:r>
          </a:p>
          <a:p>
            <a:r>
              <a:rPr lang="en-US" dirty="0"/>
              <a:t>Special processing of .</a:t>
            </a:r>
            <a:r>
              <a:rPr lang="en-US" dirty="0" err="1"/>
              <a:t>tt</a:t>
            </a:r>
            <a:r>
              <a:rPr lang="en-US" dirty="0"/>
              <a:t> files</a:t>
            </a:r>
          </a:p>
          <a:p>
            <a:r>
              <a:rPr lang="en-US" dirty="0"/>
              <a:t>Effectively a text template with build-in C# code</a:t>
            </a:r>
          </a:p>
          <a:p>
            <a:pPr lvl="1"/>
            <a:r>
              <a:rPr lang="en-US" dirty="0"/>
              <a:t>Just like Razor views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ym typeface="Wingdings" panose="05000000000000000000" pitchFamily="2" charset="2"/>
              </a:rPr>
              <a:t>Typically produces a single output file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hacked to produce more than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70F-76E8-458F-90F2-6BADFA84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of T4 in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8280-F916-4B26-8F44-A483AAE3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Swagger</a:t>
            </a:r>
          </a:p>
          <a:p>
            <a:r>
              <a:rPr lang="en-US" b="1" dirty="0"/>
              <a:t>WebApiProxy</a:t>
            </a:r>
            <a:endParaRPr lang="en-US" dirty="0"/>
          </a:p>
          <a:p>
            <a:r>
              <a:rPr lang="en-US" b="1" dirty="0"/>
              <a:t>NSwag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90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Template.potx" id="{98407E1D-911B-4133-9ABE-F4BC4D76383E}" vid="{B1F1F7B0-3D4B-4CD1-AC9F-10AA2BA83409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96</TotalTime>
  <Words>337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Garamond</vt:lpstr>
      <vt:lpstr>Gill Sans</vt:lpstr>
      <vt:lpstr>Gill Sans MT</vt:lpstr>
      <vt:lpstr>Gill Sans SemiBold</vt:lpstr>
      <vt:lpstr>Wingdings</vt:lpstr>
      <vt:lpstr>Thème Office</vt:lpstr>
      <vt:lpstr>PowerPoint Presentation</vt:lpstr>
      <vt:lpstr>Programming @ the Speed of Thought</vt:lpstr>
      <vt:lpstr>Motivation</vt:lpstr>
      <vt:lpstr>Why</vt:lpstr>
      <vt:lpstr>Snippets</vt:lpstr>
      <vt:lpstr>Generate menu</vt:lpstr>
      <vt:lpstr>Preprocessor?</vt:lpstr>
      <vt:lpstr>T4</vt:lpstr>
      <vt:lpstr>Using of T4 in web</vt:lpstr>
      <vt:lpstr>Swagger (Swashbuckle)</vt:lpstr>
      <vt:lpstr>Something new </vt:lpstr>
      <vt:lpstr>WebapiProxy</vt:lpstr>
      <vt:lpstr>NSWAG</vt:lpstr>
      <vt:lpstr>Going Meta</vt:lpstr>
      <vt:lpstr>Code generation software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Kyrylo Bezpalyi</dc:creator>
  <cp:lastModifiedBy>Kyrylo Bezpalyi</cp:lastModifiedBy>
  <cp:revision>3</cp:revision>
  <dcterms:created xsi:type="dcterms:W3CDTF">2017-09-11T09:02:27Z</dcterms:created>
  <dcterms:modified xsi:type="dcterms:W3CDTF">2017-09-11T10:41:57Z</dcterms:modified>
</cp:coreProperties>
</file>