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7" r:id="rId4"/>
    <p:sldId id="270"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41DD-302F-F561-808B-0920CF0EA8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C4243D0C-A1EF-3455-E2BF-41C72E2CA3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AC8A7432-0668-82B9-5741-10843F5F414D}"/>
              </a:ext>
            </a:extLst>
          </p:cNvPr>
          <p:cNvSpPr>
            <a:spLocks noGrp="1"/>
          </p:cNvSpPr>
          <p:nvPr>
            <p:ph type="dt" sz="half" idx="10"/>
          </p:nvPr>
        </p:nvSpPr>
        <p:spPr/>
        <p:txBody>
          <a:bodyPr/>
          <a:lstStyle/>
          <a:p>
            <a:fld id="{135FC019-C5B7-4086-8D74-D35A8C13F449}" type="datetimeFigureOut">
              <a:rPr lang="en-NG" smtClean="0"/>
              <a:t>14/02/2025</a:t>
            </a:fld>
            <a:endParaRPr lang="en-NG"/>
          </a:p>
        </p:txBody>
      </p:sp>
      <p:sp>
        <p:nvSpPr>
          <p:cNvPr id="5" name="Footer Placeholder 4">
            <a:extLst>
              <a:ext uri="{FF2B5EF4-FFF2-40B4-BE49-F238E27FC236}">
                <a16:creationId xmlns:a16="http://schemas.microsoft.com/office/drawing/2014/main" id="{DE11443A-FB9B-4542-19CD-7122F11A9369}"/>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1588161A-4817-A0B3-2041-DF3C18019A7B}"/>
              </a:ext>
            </a:extLst>
          </p:cNvPr>
          <p:cNvSpPr>
            <a:spLocks noGrp="1"/>
          </p:cNvSpPr>
          <p:nvPr>
            <p:ph type="sldNum" sz="quarter" idx="12"/>
          </p:nvPr>
        </p:nvSpPr>
        <p:spPr/>
        <p:txBody>
          <a:bodyPr/>
          <a:lstStyle/>
          <a:p>
            <a:fld id="{97FDF10F-82F1-46B8-88E2-CC0D4E157E09}" type="slidenum">
              <a:rPr lang="en-NG" smtClean="0"/>
              <a:t>‹#›</a:t>
            </a:fld>
            <a:endParaRPr lang="en-NG"/>
          </a:p>
        </p:txBody>
      </p:sp>
    </p:spTree>
    <p:extLst>
      <p:ext uri="{BB962C8B-B14F-4D97-AF65-F5344CB8AC3E}">
        <p14:creationId xmlns:p14="http://schemas.microsoft.com/office/powerpoint/2010/main" val="676756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41982-0BC9-5725-8D3B-1E2C6F98E269}"/>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1A33D059-C726-6E34-C9DB-BA66C3B94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BC76D433-CF29-C942-5CD5-C55E228149D5}"/>
              </a:ext>
            </a:extLst>
          </p:cNvPr>
          <p:cNvSpPr>
            <a:spLocks noGrp="1"/>
          </p:cNvSpPr>
          <p:nvPr>
            <p:ph type="dt" sz="half" idx="10"/>
          </p:nvPr>
        </p:nvSpPr>
        <p:spPr/>
        <p:txBody>
          <a:bodyPr/>
          <a:lstStyle/>
          <a:p>
            <a:fld id="{135FC019-C5B7-4086-8D74-D35A8C13F449}" type="datetimeFigureOut">
              <a:rPr lang="en-NG" smtClean="0"/>
              <a:t>14/02/2025</a:t>
            </a:fld>
            <a:endParaRPr lang="en-NG"/>
          </a:p>
        </p:txBody>
      </p:sp>
      <p:sp>
        <p:nvSpPr>
          <p:cNvPr id="5" name="Footer Placeholder 4">
            <a:extLst>
              <a:ext uri="{FF2B5EF4-FFF2-40B4-BE49-F238E27FC236}">
                <a16:creationId xmlns:a16="http://schemas.microsoft.com/office/drawing/2014/main" id="{69939505-9533-F1D9-9E9A-08A7EA5856F7}"/>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C12753FB-4CF5-6493-D2A6-0F52680ED9E0}"/>
              </a:ext>
            </a:extLst>
          </p:cNvPr>
          <p:cNvSpPr>
            <a:spLocks noGrp="1"/>
          </p:cNvSpPr>
          <p:nvPr>
            <p:ph type="sldNum" sz="quarter" idx="12"/>
          </p:nvPr>
        </p:nvSpPr>
        <p:spPr/>
        <p:txBody>
          <a:bodyPr/>
          <a:lstStyle/>
          <a:p>
            <a:fld id="{97FDF10F-82F1-46B8-88E2-CC0D4E157E09}" type="slidenum">
              <a:rPr lang="en-NG" smtClean="0"/>
              <a:t>‹#›</a:t>
            </a:fld>
            <a:endParaRPr lang="en-NG"/>
          </a:p>
        </p:txBody>
      </p:sp>
    </p:spTree>
    <p:extLst>
      <p:ext uri="{BB962C8B-B14F-4D97-AF65-F5344CB8AC3E}">
        <p14:creationId xmlns:p14="http://schemas.microsoft.com/office/powerpoint/2010/main" val="2803337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B2A58-388A-EF74-F36A-69631E46E9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5AE35129-B419-F418-3E03-BD95013863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15F6FB73-AD6C-B648-07BF-5C5259343418}"/>
              </a:ext>
            </a:extLst>
          </p:cNvPr>
          <p:cNvSpPr>
            <a:spLocks noGrp="1"/>
          </p:cNvSpPr>
          <p:nvPr>
            <p:ph type="dt" sz="half" idx="10"/>
          </p:nvPr>
        </p:nvSpPr>
        <p:spPr/>
        <p:txBody>
          <a:bodyPr/>
          <a:lstStyle/>
          <a:p>
            <a:fld id="{135FC019-C5B7-4086-8D74-D35A8C13F449}" type="datetimeFigureOut">
              <a:rPr lang="en-NG" smtClean="0"/>
              <a:t>14/02/2025</a:t>
            </a:fld>
            <a:endParaRPr lang="en-NG"/>
          </a:p>
        </p:txBody>
      </p:sp>
      <p:sp>
        <p:nvSpPr>
          <p:cNvPr id="5" name="Footer Placeholder 4">
            <a:extLst>
              <a:ext uri="{FF2B5EF4-FFF2-40B4-BE49-F238E27FC236}">
                <a16:creationId xmlns:a16="http://schemas.microsoft.com/office/drawing/2014/main" id="{AE94CBBF-F37F-05D8-6BD0-209AFF5C1B4C}"/>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57A7DC6B-B82A-21B5-416F-0D77A0CB9854}"/>
              </a:ext>
            </a:extLst>
          </p:cNvPr>
          <p:cNvSpPr>
            <a:spLocks noGrp="1"/>
          </p:cNvSpPr>
          <p:nvPr>
            <p:ph type="sldNum" sz="quarter" idx="12"/>
          </p:nvPr>
        </p:nvSpPr>
        <p:spPr/>
        <p:txBody>
          <a:bodyPr/>
          <a:lstStyle/>
          <a:p>
            <a:fld id="{97FDF10F-82F1-46B8-88E2-CC0D4E157E09}" type="slidenum">
              <a:rPr lang="en-NG" smtClean="0"/>
              <a:t>‹#›</a:t>
            </a:fld>
            <a:endParaRPr lang="en-NG"/>
          </a:p>
        </p:txBody>
      </p:sp>
    </p:spTree>
    <p:extLst>
      <p:ext uri="{BB962C8B-B14F-4D97-AF65-F5344CB8AC3E}">
        <p14:creationId xmlns:p14="http://schemas.microsoft.com/office/powerpoint/2010/main" val="1021294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F213-4FCB-B244-8333-8587AEAB8D0D}"/>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86E96158-C6F7-D264-310E-15CCD0AD96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F2AD7FF2-E406-020E-49A0-EB248A039EC0}"/>
              </a:ext>
            </a:extLst>
          </p:cNvPr>
          <p:cNvSpPr>
            <a:spLocks noGrp="1"/>
          </p:cNvSpPr>
          <p:nvPr>
            <p:ph type="dt" sz="half" idx="10"/>
          </p:nvPr>
        </p:nvSpPr>
        <p:spPr/>
        <p:txBody>
          <a:bodyPr/>
          <a:lstStyle/>
          <a:p>
            <a:fld id="{135FC019-C5B7-4086-8D74-D35A8C13F449}" type="datetimeFigureOut">
              <a:rPr lang="en-NG" smtClean="0"/>
              <a:t>14/02/2025</a:t>
            </a:fld>
            <a:endParaRPr lang="en-NG"/>
          </a:p>
        </p:txBody>
      </p:sp>
      <p:sp>
        <p:nvSpPr>
          <p:cNvPr id="5" name="Footer Placeholder 4">
            <a:extLst>
              <a:ext uri="{FF2B5EF4-FFF2-40B4-BE49-F238E27FC236}">
                <a16:creationId xmlns:a16="http://schemas.microsoft.com/office/drawing/2014/main" id="{099573E0-8710-2B8B-EB60-178E52DB89BC}"/>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47C4B7D5-06F9-6435-3BF1-2413AB5AE48A}"/>
              </a:ext>
            </a:extLst>
          </p:cNvPr>
          <p:cNvSpPr>
            <a:spLocks noGrp="1"/>
          </p:cNvSpPr>
          <p:nvPr>
            <p:ph type="sldNum" sz="quarter" idx="12"/>
          </p:nvPr>
        </p:nvSpPr>
        <p:spPr/>
        <p:txBody>
          <a:bodyPr/>
          <a:lstStyle/>
          <a:p>
            <a:fld id="{97FDF10F-82F1-46B8-88E2-CC0D4E157E09}" type="slidenum">
              <a:rPr lang="en-NG" smtClean="0"/>
              <a:t>‹#›</a:t>
            </a:fld>
            <a:endParaRPr lang="en-NG"/>
          </a:p>
        </p:txBody>
      </p:sp>
    </p:spTree>
    <p:extLst>
      <p:ext uri="{BB962C8B-B14F-4D97-AF65-F5344CB8AC3E}">
        <p14:creationId xmlns:p14="http://schemas.microsoft.com/office/powerpoint/2010/main" val="413076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77C18-7541-4A68-72F3-CE2348416B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6BD1A4E3-CAB2-94B2-4FD2-FBBCC94733D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B4A38B-25E4-F9E2-94C0-47FE507E6F24}"/>
              </a:ext>
            </a:extLst>
          </p:cNvPr>
          <p:cNvSpPr>
            <a:spLocks noGrp="1"/>
          </p:cNvSpPr>
          <p:nvPr>
            <p:ph type="dt" sz="half" idx="10"/>
          </p:nvPr>
        </p:nvSpPr>
        <p:spPr/>
        <p:txBody>
          <a:bodyPr/>
          <a:lstStyle/>
          <a:p>
            <a:fld id="{135FC019-C5B7-4086-8D74-D35A8C13F449}" type="datetimeFigureOut">
              <a:rPr lang="en-NG" smtClean="0"/>
              <a:t>14/02/2025</a:t>
            </a:fld>
            <a:endParaRPr lang="en-NG"/>
          </a:p>
        </p:txBody>
      </p:sp>
      <p:sp>
        <p:nvSpPr>
          <p:cNvPr id="5" name="Footer Placeholder 4">
            <a:extLst>
              <a:ext uri="{FF2B5EF4-FFF2-40B4-BE49-F238E27FC236}">
                <a16:creationId xmlns:a16="http://schemas.microsoft.com/office/drawing/2014/main" id="{B0454B3B-02C0-2DC7-FFCE-78E281EDBC15}"/>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E5CCFB7F-2DA1-972B-6DF6-11FFFA579C76}"/>
              </a:ext>
            </a:extLst>
          </p:cNvPr>
          <p:cNvSpPr>
            <a:spLocks noGrp="1"/>
          </p:cNvSpPr>
          <p:nvPr>
            <p:ph type="sldNum" sz="quarter" idx="12"/>
          </p:nvPr>
        </p:nvSpPr>
        <p:spPr/>
        <p:txBody>
          <a:bodyPr/>
          <a:lstStyle/>
          <a:p>
            <a:fld id="{97FDF10F-82F1-46B8-88E2-CC0D4E157E09}" type="slidenum">
              <a:rPr lang="en-NG" smtClean="0"/>
              <a:t>‹#›</a:t>
            </a:fld>
            <a:endParaRPr lang="en-NG"/>
          </a:p>
        </p:txBody>
      </p:sp>
    </p:spTree>
    <p:extLst>
      <p:ext uri="{BB962C8B-B14F-4D97-AF65-F5344CB8AC3E}">
        <p14:creationId xmlns:p14="http://schemas.microsoft.com/office/powerpoint/2010/main" val="4229581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2BE99-4E18-6383-C845-463DD0ADB308}"/>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3490EBAD-F234-A748-DF77-A27E560D0C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91B8C9EE-8EB7-3A13-2386-6DA4D68819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E742BD00-9CF7-F0F7-4D53-F29C1CD5DDB7}"/>
              </a:ext>
            </a:extLst>
          </p:cNvPr>
          <p:cNvSpPr>
            <a:spLocks noGrp="1"/>
          </p:cNvSpPr>
          <p:nvPr>
            <p:ph type="dt" sz="half" idx="10"/>
          </p:nvPr>
        </p:nvSpPr>
        <p:spPr/>
        <p:txBody>
          <a:bodyPr/>
          <a:lstStyle/>
          <a:p>
            <a:fld id="{135FC019-C5B7-4086-8D74-D35A8C13F449}" type="datetimeFigureOut">
              <a:rPr lang="en-NG" smtClean="0"/>
              <a:t>14/02/2025</a:t>
            </a:fld>
            <a:endParaRPr lang="en-NG"/>
          </a:p>
        </p:txBody>
      </p:sp>
      <p:sp>
        <p:nvSpPr>
          <p:cNvPr id="6" name="Footer Placeholder 5">
            <a:extLst>
              <a:ext uri="{FF2B5EF4-FFF2-40B4-BE49-F238E27FC236}">
                <a16:creationId xmlns:a16="http://schemas.microsoft.com/office/drawing/2014/main" id="{67E3B570-6286-D52C-7C6F-FE2DBBA535C0}"/>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BA57246E-BA06-FC58-D792-1B88020FCBAB}"/>
              </a:ext>
            </a:extLst>
          </p:cNvPr>
          <p:cNvSpPr>
            <a:spLocks noGrp="1"/>
          </p:cNvSpPr>
          <p:nvPr>
            <p:ph type="sldNum" sz="quarter" idx="12"/>
          </p:nvPr>
        </p:nvSpPr>
        <p:spPr/>
        <p:txBody>
          <a:bodyPr/>
          <a:lstStyle/>
          <a:p>
            <a:fld id="{97FDF10F-82F1-46B8-88E2-CC0D4E157E09}" type="slidenum">
              <a:rPr lang="en-NG" smtClean="0"/>
              <a:t>‹#›</a:t>
            </a:fld>
            <a:endParaRPr lang="en-NG"/>
          </a:p>
        </p:txBody>
      </p:sp>
    </p:spTree>
    <p:extLst>
      <p:ext uri="{BB962C8B-B14F-4D97-AF65-F5344CB8AC3E}">
        <p14:creationId xmlns:p14="http://schemas.microsoft.com/office/powerpoint/2010/main" val="3932958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30C91-768E-6B50-B826-EDECD68C7F9D}"/>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7C00A487-BAEE-D701-9174-017EE59A92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044304-E2F9-2F42-E9F5-E75632A920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7356B5BC-120F-8813-AA21-D802C6A130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34DD38-3503-9D4D-D77C-7032A6F21F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D9A0F671-9881-CEE3-1E90-D08F55CDAF24}"/>
              </a:ext>
            </a:extLst>
          </p:cNvPr>
          <p:cNvSpPr>
            <a:spLocks noGrp="1"/>
          </p:cNvSpPr>
          <p:nvPr>
            <p:ph type="dt" sz="half" idx="10"/>
          </p:nvPr>
        </p:nvSpPr>
        <p:spPr/>
        <p:txBody>
          <a:bodyPr/>
          <a:lstStyle/>
          <a:p>
            <a:fld id="{135FC019-C5B7-4086-8D74-D35A8C13F449}" type="datetimeFigureOut">
              <a:rPr lang="en-NG" smtClean="0"/>
              <a:t>14/02/2025</a:t>
            </a:fld>
            <a:endParaRPr lang="en-NG"/>
          </a:p>
        </p:txBody>
      </p:sp>
      <p:sp>
        <p:nvSpPr>
          <p:cNvPr id="8" name="Footer Placeholder 7">
            <a:extLst>
              <a:ext uri="{FF2B5EF4-FFF2-40B4-BE49-F238E27FC236}">
                <a16:creationId xmlns:a16="http://schemas.microsoft.com/office/drawing/2014/main" id="{34276F02-F55E-0037-4582-06BC92E3855F}"/>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C0789A4D-9620-D1F2-E3B2-DB731875C1A0}"/>
              </a:ext>
            </a:extLst>
          </p:cNvPr>
          <p:cNvSpPr>
            <a:spLocks noGrp="1"/>
          </p:cNvSpPr>
          <p:nvPr>
            <p:ph type="sldNum" sz="quarter" idx="12"/>
          </p:nvPr>
        </p:nvSpPr>
        <p:spPr/>
        <p:txBody>
          <a:bodyPr/>
          <a:lstStyle/>
          <a:p>
            <a:fld id="{97FDF10F-82F1-46B8-88E2-CC0D4E157E09}" type="slidenum">
              <a:rPr lang="en-NG" smtClean="0"/>
              <a:t>‹#›</a:t>
            </a:fld>
            <a:endParaRPr lang="en-NG"/>
          </a:p>
        </p:txBody>
      </p:sp>
    </p:spTree>
    <p:extLst>
      <p:ext uri="{BB962C8B-B14F-4D97-AF65-F5344CB8AC3E}">
        <p14:creationId xmlns:p14="http://schemas.microsoft.com/office/powerpoint/2010/main" val="3994915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8B047-EB5E-7CCE-FEDD-B1ACAF8EFE9F}"/>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1F097205-A8E5-277D-DCC1-56174ED30FD3}"/>
              </a:ext>
            </a:extLst>
          </p:cNvPr>
          <p:cNvSpPr>
            <a:spLocks noGrp="1"/>
          </p:cNvSpPr>
          <p:nvPr>
            <p:ph type="dt" sz="half" idx="10"/>
          </p:nvPr>
        </p:nvSpPr>
        <p:spPr/>
        <p:txBody>
          <a:bodyPr/>
          <a:lstStyle/>
          <a:p>
            <a:fld id="{135FC019-C5B7-4086-8D74-D35A8C13F449}" type="datetimeFigureOut">
              <a:rPr lang="en-NG" smtClean="0"/>
              <a:t>14/02/2025</a:t>
            </a:fld>
            <a:endParaRPr lang="en-NG"/>
          </a:p>
        </p:txBody>
      </p:sp>
      <p:sp>
        <p:nvSpPr>
          <p:cNvPr id="4" name="Footer Placeholder 3">
            <a:extLst>
              <a:ext uri="{FF2B5EF4-FFF2-40B4-BE49-F238E27FC236}">
                <a16:creationId xmlns:a16="http://schemas.microsoft.com/office/drawing/2014/main" id="{16535AD0-63F9-84B8-7B28-25F84ECF693B}"/>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5D085135-4793-0FC1-A124-2A7EB03D18D8}"/>
              </a:ext>
            </a:extLst>
          </p:cNvPr>
          <p:cNvSpPr>
            <a:spLocks noGrp="1"/>
          </p:cNvSpPr>
          <p:nvPr>
            <p:ph type="sldNum" sz="quarter" idx="12"/>
          </p:nvPr>
        </p:nvSpPr>
        <p:spPr/>
        <p:txBody>
          <a:bodyPr/>
          <a:lstStyle/>
          <a:p>
            <a:fld id="{97FDF10F-82F1-46B8-88E2-CC0D4E157E09}" type="slidenum">
              <a:rPr lang="en-NG" smtClean="0"/>
              <a:t>‹#›</a:t>
            </a:fld>
            <a:endParaRPr lang="en-NG"/>
          </a:p>
        </p:txBody>
      </p:sp>
    </p:spTree>
    <p:extLst>
      <p:ext uri="{BB962C8B-B14F-4D97-AF65-F5344CB8AC3E}">
        <p14:creationId xmlns:p14="http://schemas.microsoft.com/office/powerpoint/2010/main" val="1600494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E2BBE6-BC6D-A4BB-09E2-BDF37FE06E20}"/>
              </a:ext>
            </a:extLst>
          </p:cNvPr>
          <p:cNvSpPr>
            <a:spLocks noGrp="1"/>
          </p:cNvSpPr>
          <p:nvPr>
            <p:ph type="dt" sz="half" idx="10"/>
          </p:nvPr>
        </p:nvSpPr>
        <p:spPr/>
        <p:txBody>
          <a:bodyPr/>
          <a:lstStyle/>
          <a:p>
            <a:fld id="{135FC019-C5B7-4086-8D74-D35A8C13F449}" type="datetimeFigureOut">
              <a:rPr lang="en-NG" smtClean="0"/>
              <a:t>14/02/2025</a:t>
            </a:fld>
            <a:endParaRPr lang="en-NG"/>
          </a:p>
        </p:txBody>
      </p:sp>
      <p:sp>
        <p:nvSpPr>
          <p:cNvPr id="3" name="Footer Placeholder 2">
            <a:extLst>
              <a:ext uri="{FF2B5EF4-FFF2-40B4-BE49-F238E27FC236}">
                <a16:creationId xmlns:a16="http://schemas.microsoft.com/office/drawing/2014/main" id="{0FB289D9-2D83-6BA7-1B7D-28BCD465FFDE}"/>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3B8B0E6F-B145-3A21-BDAA-BC088ADF342B}"/>
              </a:ext>
            </a:extLst>
          </p:cNvPr>
          <p:cNvSpPr>
            <a:spLocks noGrp="1"/>
          </p:cNvSpPr>
          <p:nvPr>
            <p:ph type="sldNum" sz="quarter" idx="12"/>
          </p:nvPr>
        </p:nvSpPr>
        <p:spPr/>
        <p:txBody>
          <a:bodyPr/>
          <a:lstStyle/>
          <a:p>
            <a:fld id="{97FDF10F-82F1-46B8-88E2-CC0D4E157E09}" type="slidenum">
              <a:rPr lang="en-NG" smtClean="0"/>
              <a:t>‹#›</a:t>
            </a:fld>
            <a:endParaRPr lang="en-NG"/>
          </a:p>
        </p:txBody>
      </p:sp>
    </p:spTree>
    <p:extLst>
      <p:ext uri="{BB962C8B-B14F-4D97-AF65-F5344CB8AC3E}">
        <p14:creationId xmlns:p14="http://schemas.microsoft.com/office/powerpoint/2010/main" val="2096330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5D63B-BDC7-3270-CE72-A074B24C6D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7D257047-9E84-6049-1B5F-8169BD24F9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A686DD71-DC8C-70B8-92A4-D923E71AC5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8C75D9-2ACA-3226-E7CE-748B5F53994B}"/>
              </a:ext>
            </a:extLst>
          </p:cNvPr>
          <p:cNvSpPr>
            <a:spLocks noGrp="1"/>
          </p:cNvSpPr>
          <p:nvPr>
            <p:ph type="dt" sz="half" idx="10"/>
          </p:nvPr>
        </p:nvSpPr>
        <p:spPr/>
        <p:txBody>
          <a:bodyPr/>
          <a:lstStyle/>
          <a:p>
            <a:fld id="{135FC019-C5B7-4086-8D74-D35A8C13F449}" type="datetimeFigureOut">
              <a:rPr lang="en-NG" smtClean="0"/>
              <a:t>14/02/2025</a:t>
            </a:fld>
            <a:endParaRPr lang="en-NG"/>
          </a:p>
        </p:txBody>
      </p:sp>
      <p:sp>
        <p:nvSpPr>
          <p:cNvPr id="6" name="Footer Placeholder 5">
            <a:extLst>
              <a:ext uri="{FF2B5EF4-FFF2-40B4-BE49-F238E27FC236}">
                <a16:creationId xmlns:a16="http://schemas.microsoft.com/office/drawing/2014/main" id="{9931F4D4-A443-21F3-81FA-F80FE62F3A25}"/>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2061AAA5-96BA-8BC9-31EA-70421EE3C5DE}"/>
              </a:ext>
            </a:extLst>
          </p:cNvPr>
          <p:cNvSpPr>
            <a:spLocks noGrp="1"/>
          </p:cNvSpPr>
          <p:nvPr>
            <p:ph type="sldNum" sz="quarter" idx="12"/>
          </p:nvPr>
        </p:nvSpPr>
        <p:spPr/>
        <p:txBody>
          <a:bodyPr/>
          <a:lstStyle/>
          <a:p>
            <a:fld id="{97FDF10F-82F1-46B8-88E2-CC0D4E157E09}" type="slidenum">
              <a:rPr lang="en-NG" smtClean="0"/>
              <a:t>‹#›</a:t>
            </a:fld>
            <a:endParaRPr lang="en-NG"/>
          </a:p>
        </p:txBody>
      </p:sp>
    </p:spTree>
    <p:extLst>
      <p:ext uri="{BB962C8B-B14F-4D97-AF65-F5344CB8AC3E}">
        <p14:creationId xmlns:p14="http://schemas.microsoft.com/office/powerpoint/2010/main" val="2405429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61D3-5255-35A1-C1CA-D1B377AD3F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B3AAC4EC-7050-B1AF-E765-60A8C27032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8B46C145-648A-76B3-9B58-AA452068D3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3E7BD5-1CAE-CC0B-F8FA-1D0AC53E74CD}"/>
              </a:ext>
            </a:extLst>
          </p:cNvPr>
          <p:cNvSpPr>
            <a:spLocks noGrp="1"/>
          </p:cNvSpPr>
          <p:nvPr>
            <p:ph type="dt" sz="half" idx="10"/>
          </p:nvPr>
        </p:nvSpPr>
        <p:spPr/>
        <p:txBody>
          <a:bodyPr/>
          <a:lstStyle/>
          <a:p>
            <a:fld id="{135FC019-C5B7-4086-8D74-D35A8C13F449}" type="datetimeFigureOut">
              <a:rPr lang="en-NG" smtClean="0"/>
              <a:t>14/02/2025</a:t>
            </a:fld>
            <a:endParaRPr lang="en-NG"/>
          </a:p>
        </p:txBody>
      </p:sp>
      <p:sp>
        <p:nvSpPr>
          <p:cNvPr id="6" name="Footer Placeholder 5">
            <a:extLst>
              <a:ext uri="{FF2B5EF4-FFF2-40B4-BE49-F238E27FC236}">
                <a16:creationId xmlns:a16="http://schemas.microsoft.com/office/drawing/2014/main" id="{05B91D3A-24DD-527A-4EEC-B011E3727748}"/>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878B003E-EB94-6F1E-0876-46A80542663C}"/>
              </a:ext>
            </a:extLst>
          </p:cNvPr>
          <p:cNvSpPr>
            <a:spLocks noGrp="1"/>
          </p:cNvSpPr>
          <p:nvPr>
            <p:ph type="sldNum" sz="quarter" idx="12"/>
          </p:nvPr>
        </p:nvSpPr>
        <p:spPr/>
        <p:txBody>
          <a:bodyPr/>
          <a:lstStyle/>
          <a:p>
            <a:fld id="{97FDF10F-82F1-46B8-88E2-CC0D4E157E09}" type="slidenum">
              <a:rPr lang="en-NG" smtClean="0"/>
              <a:t>‹#›</a:t>
            </a:fld>
            <a:endParaRPr lang="en-NG"/>
          </a:p>
        </p:txBody>
      </p:sp>
    </p:spTree>
    <p:extLst>
      <p:ext uri="{BB962C8B-B14F-4D97-AF65-F5344CB8AC3E}">
        <p14:creationId xmlns:p14="http://schemas.microsoft.com/office/powerpoint/2010/main" val="2209842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628D41-86A9-9784-8427-3879E71984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575B3764-899E-8737-E63B-84EDF8BD5D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0AAA698E-921B-88EC-006F-E17009E496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35FC019-C5B7-4086-8D74-D35A8C13F449}" type="datetimeFigureOut">
              <a:rPr lang="en-NG" smtClean="0"/>
              <a:t>14/02/2025</a:t>
            </a:fld>
            <a:endParaRPr lang="en-NG"/>
          </a:p>
        </p:txBody>
      </p:sp>
      <p:sp>
        <p:nvSpPr>
          <p:cNvPr id="5" name="Footer Placeholder 4">
            <a:extLst>
              <a:ext uri="{FF2B5EF4-FFF2-40B4-BE49-F238E27FC236}">
                <a16:creationId xmlns:a16="http://schemas.microsoft.com/office/drawing/2014/main" id="{D3E56512-B43E-184C-50AC-E34AAA8660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G"/>
          </a:p>
        </p:txBody>
      </p:sp>
      <p:sp>
        <p:nvSpPr>
          <p:cNvPr id="6" name="Slide Number Placeholder 5">
            <a:extLst>
              <a:ext uri="{FF2B5EF4-FFF2-40B4-BE49-F238E27FC236}">
                <a16:creationId xmlns:a16="http://schemas.microsoft.com/office/drawing/2014/main" id="{B80CDFF1-A8C2-12CA-AEA8-9E61A33725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7FDF10F-82F1-46B8-88E2-CC0D4E157E09}" type="slidenum">
              <a:rPr lang="en-NG" smtClean="0"/>
              <a:t>‹#›</a:t>
            </a:fld>
            <a:endParaRPr lang="en-NG"/>
          </a:p>
        </p:txBody>
      </p:sp>
    </p:spTree>
    <p:extLst>
      <p:ext uri="{BB962C8B-B14F-4D97-AF65-F5344CB8AC3E}">
        <p14:creationId xmlns:p14="http://schemas.microsoft.com/office/powerpoint/2010/main" val="2515424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16B91-379D-0525-62B6-FF0292024B4E}"/>
              </a:ext>
            </a:extLst>
          </p:cNvPr>
          <p:cNvSpPr>
            <a:spLocks noGrp="1"/>
          </p:cNvSpPr>
          <p:nvPr>
            <p:ph type="ctrTitle"/>
          </p:nvPr>
        </p:nvSpPr>
        <p:spPr>
          <a:xfrm>
            <a:off x="116732" y="252919"/>
            <a:ext cx="10551268" cy="6245158"/>
          </a:xfrm>
        </p:spPr>
        <p:txBody>
          <a:bodyPr>
            <a:normAutofit fontScale="90000"/>
          </a:bodyPr>
          <a:lstStyle/>
          <a:p>
            <a:r>
              <a:rPr lang="en-US" sz="3600" b="1" dirty="0"/>
              <a:t>BAN6800: BUSINESS ANALYTICS CAPSTONE</a:t>
            </a:r>
            <a:br>
              <a:rPr lang="en-US" sz="3600" dirty="0"/>
            </a:br>
            <a:r>
              <a:rPr lang="en-US" sz="3600" b="0" i="0" dirty="0">
                <a:solidFill>
                  <a:srgbClr val="000000"/>
                </a:solidFill>
                <a:effectLst/>
                <a:latin typeface="LatoWeb"/>
              </a:rPr>
              <a:t>Milestone 1: Business Analytics Project-Ready Dataset</a:t>
            </a:r>
            <a:br>
              <a:rPr lang="en-US" sz="3600" b="0" i="0" dirty="0">
                <a:solidFill>
                  <a:srgbClr val="000000"/>
                </a:solidFill>
                <a:effectLst/>
                <a:latin typeface="LatoWeb"/>
              </a:rPr>
            </a:br>
            <a:br>
              <a:rPr lang="en-US" sz="3600" b="0" i="0" dirty="0">
                <a:solidFill>
                  <a:srgbClr val="000000"/>
                </a:solidFill>
                <a:effectLst/>
                <a:latin typeface="LatoWeb"/>
              </a:rPr>
            </a:br>
            <a:r>
              <a:rPr lang="en-US" sz="3600" b="0" i="0" dirty="0">
                <a:solidFill>
                  <a:srgbClr val="000000"/>
                </a:solidFill>
                <a:effectLst/>
                <a:latin typeface="LatoWeb"/>
              </a:rPr>
              <a:t>Subtitle: Data Collection, Cleaning, and Preprocessing Overview</a:t>
            </a:r>
            <a:br>
              <a:rPr lang="en-US" sz="3600" b="0" i="0" dirty="0">
                <a:solidFill>
                  <a:srgbClr val="000000"/>
                </a:solidFill>
                <a:effectLst/>
                <a:latin typeface="LatoWeb"/>
              </a:rPr>
            </a:br>
            <a:br>
              <a:rPr lang="en-US" sz="3600" b="0" i="0" dirty="0">
                <a:solidFill>
                  <a:srgbClr val="000000"/>
                </a:solidFill>
                <a:effectLst/>
                <a:latin typeface="LatoWeb"/>
              </a:rPr>
            </a:br>
            <a:r>
              <a:rPr lang="en-US" sz="3600" b="1" i="0" dirty="0">
                <a:solidFill>
                  <a:srgbClr val="000000"/>
                </a:solidFill>
                <a:effectLst/>
                <a:latin typeface="LatoWeb"/>
              </a:rPr>
              <a:t>NAME:</a:t>
            </a:r>
            <a:br>
              <a:rPr lang="en-US" sz="3600" b="0" i="0" dirty="0">
                <a:solidFill>
                  <a:srgbClr val="000000"/>
                </a:solidFill>
                <a:effectLst/>
                <a:latin typeface="LatoWeb"/>
              </a:rPr>
            </a:br>
            <a:r>
              <a:rPr lang="en-US" sz="3600" b="0" i="0" dirty="0">
                <a:solidFill>
                  <a:srgbClr val="000000"/>
                </a:solidFill>
                <a:effectLst/>
                <a:latin typeface="LatoWeb"/>
              </a:rPr>
              <a:t>Eric Osadiaye Idehen</a:t>
            </a:r>
            <a:br>
              <a:rPr lang="en-US" sz="3600" b="0" i="0" dirty="0">
                <a:solidFill>
                  <a:srgbClr val="000000"/>
                </a:solidFill>
                <a:effectLst/>
                <a:latin typeface="LatoWeb"/>
              </a:rPr>
            </a:br>
            <a:br>
              <a:rPr lang="en-US" sz="3600" b="0" i="0" dirty="0">
                <a:solidFill>
                  <a:srgbClr val="000000"/>
                </a:solidFill>
                <a:effectLst/>
                <a:latin typeface="LatoWeb"/>
              </a:rPr>
            </a:br>
            <a:r>
              <a:rPr lang="en-US" sz="3600" b="1" i="0" dirty="0">
                <a:solidFill>
                  <a:srgbClr val="000000"/>
                </a:solidFill>
                <a:effectLst/>
                <a:latin typeface="LatoWeb"/>
              </a:rPr>
              <a:t>LEARNER ID:</a:t>
            </a:r>
            <a:br>
              <a:rPr lang="en-US" sz="3600" b="0" i="0" dirty="0">
                <a:solidFill>
                  <a:srgbClr val="000000"/>
                </a:solidFill>
                <a:effectLst/>
                <a:latin typeface="LatoWeb"/>
              </a:rPr>
            </a:br>
            <a:r>
              <a:rPr lang="en-US" sz="3600" b="0" i="0" dirty="0">
                <a:solidFill>
                  <a:srgbClr val="000000"/>
                </a:solidFill>
                <a:effectLst/>
                <a:latin typeface="LatoWeb"/>
              </a:rPr>
              <a:t>150287</a:t>
            </a:r>
            <a:br>
              <a:rPr lang="en-US" sz="3600" b="0" i="0" dirty="0">
                <a:solidFill>
                  <a:srgbClr val="000000"/>
                </a:solidFill>
                <a:effectLst/>
                <a:latin typeface="LatoWeb"/>
              </a:rPr>
            </a:br>
            <a:br>
              <a:rPr lang="en-US" sz="3600" b="0" i="0" dirty="0">
                <a:solidFill>
                  <a:srgbClr val="000000"/>
                </a:solidFill>
                <a:effectLst/>
                <a:latin typeface="LatoWeb"/>
              </a:rPr>
            </a:br>
            <a:r>
              <a:rPr lang="en-US" sz="3600" b="0" i="0" dirty="0">
                <a:solidFill>
                  <a:srgbClr val="000000"/>
                </a:solidFill>
                <a:effectLst/>
                <a:latin typeface="LatoWeb"/>
              </a:rPr>
              <a:t>January, 2025</a:t>
            </a:r>
            <a:br>
              <a:rPr lang="en-US" sz="3600" b="0" i="0" dirty="0">
                <a:solidFill>
                  <a:srgbClr val="000000"/>
                </a:solidFill>
                <a:effectLst/>
                <a:latin typeface="LatoWeb"/>
              </a:rPr>
            </a:br>
            <a:endParaRPr lang="en-NG" sz="3600" dirty="0"/>
          </a:p>
        </p:txBody>
      </p:sp>
    </p:spTree>
    <p:extLst>
      <p:ext uri="{BB962C8B-B14F-4D97-AF65-F5344CB8AC3E}">
        <p14:creationId xmlns:p14="http://schemas.microsoft.com/office/powerpoint/2010/main" val="1001725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4CF92-6673-E0F2-5D4A-73CBF50A75C3}"/>
              </a:ext>
            </a:extLst>
          </p:cNvPr>
          <p:cNvSpPr>
            <a:spLocks noGrp="1"/>
          </p:cNvSpPr>
          <p:nvPr>
            <p:ph type="title"/>
          </p:nvPr>
        </p:nvSpPr>
        <p:spPr>
          <a:xfrm>
            <a:off x="838200" y="131662"/>
            <a:ext cx="10515600" cy="734101"/>
          </a:xfrm>
        </p:spPr>
        <p:txBody>
          <a:bodyPr/>
          <a:lstStyle/>
          <a:p>
            <a:r>
              <a:rPr lang="en-US" b="1" dirty="0"/>
              <a:t>Cont’d Feature Engineering </a:t>
            </a:r>
            <a:endParaRPr lang="en-NG" b="1" dirty="0"/>
          </a:p>
        </p:txBody>
      </p:sp>
      <p:sp>
        <p:nvSpPr>
          <p:cNvPr id="3" name="Content Placeholder 2">
            <a:extLst>
              <a:ext uri="{FF2B5EF4-FFF2-40B4-BE49-F238E27FC236}">
                <a16:creationId xmlns:a16="http://schemas.microsoft.com/office/drawing/2014/main" id="{7DCE484B-A9B5-9681-AC9C-C3B323DEF5F7}"/>
              </a:ext>
            </a:extLst>
          </p:cNvPr>
          <p:cNvSpPr>
            <a:spLocks noGrp="1"/>
          </p:cNvSpPr>
          <p:nvPr>
            <p:ph idx="1"/>
          </p:nvPr>
        </p:nvSpPr>
        <p:spPr>
          <a:xfrm>
            <a:off x="838200" y="1050587"/>
            <a:ext cx="10515600" cy="5126376"/>
          </a:xfrm>
        </p:spPr>
        <p:txBody>
          <a:bodyPr>
            <a:normAutofit fontScale="77500" lnSpcReduction="20000"/>
          </a:bodyPr>
          <a:lstStyle/>
          <a:p>
            <a:r>
              <a:rPr lang="en-US" dirty="0"/>
              <a:t>3. </a:t>
            </a:r>
            <a:r>
              <a:rPr lang="en-US" dirty="0" err="1"/>
              <a:t>char_count</a:t>
            </a:r>
            <a:r>
              <a:rPr lang="en-US" dirty="0"/>
              <a:t> (Number of Characters in a Review)</a:t>
            </a:r>
          </a:p>
          <a:p>
            <a:r>
              <a:rPr lang="en-US" dirty="0"/>
              <a:t>Helps in determining the length of reviews.</a:t>
            </a:r>
          </a:p>
          <a:p>
            <a:r>
              <a:rPr lang="en-US" dirty="0"/>
              <a:t>Longer reviews may have more detailed feedback, influencing business insights.</a:t>
            </a:r>
          </a:p>
          <a:p>
            <a:r>
              <a:rPr lang="en-US" dirty="0"/>
              <a:t>Can be used to filter out extremely short or non-informative reviews.</a:t>
            </a:r>
          </a:p>
          <a:p>
            <a:endParaRPr lang="en-US" dirty="0"/>
          </a:p>
          <a:p>
            <a:pPr marL="0" indent="0">
              <a:buNone/>
            </a:pPr>
            <a:r>
              <a:rPr lang="en-US" dirty="0"/>
              <a:t>4. </a:t>
            </a:r>
            <a:r>
              <a:rPr lang="en-US" dirty="0" err="1"/>
              <a:t>sentiment_category</a:t>
            </a:r>
            <a:r>
              <a:rPr lang="en-US" dirty="0"/>
              <a:t> (Categorization of Sentiment Based on Rating)	</a:t>
            </a:r>
          </a:p>
          <a:p>
            <a:r>
              <a:rPr lang="en-US" dirty="0"/>
              <a:t>Helps businesses understand customer sentiments at a glance.</a:t>
            </a:r>
          </a:p>
          <a:p>
            <a:r>
              <a:rPr lang="en-US" dirty="0"/>
              <a:t>Simplifies visualization and analysis of review distribution.</a:t>
            </a:r>
          </a:p>
          <a:p>
            <a:r>
              <a:rPr lang="en-US" dirty="0"/>
              <a:t>Can be used to train a sentiment analysis model in future applications.</a:t>
            </a:r>
          </a:p>
          <a:p>
            <a:endParaRPr lang="en-US" dirty="0"/>
          </a:p>
          <a:p>
            <a:pPr marL="0" indent="0">
              <a:buNone/>
            </a:pPr>
            <a:r>
              <a:rPr lang="en-US" dirty="0"/>
              <a:t>5. </a:t>
            </a:r>
            <a:r>
              <a:rPr lang="en-US" dirty="0" err="1"/>
              <a:t>normalized_rating</a:t>
            </a:r>
            <a:r>
              <a:rPr lang="en-US" dirty="0"/>
              <a:t> (Scaled Rating Values)	</a:t>
            </a:r>
          </a:p>
          <a:p>
            <a:r>
              <a:rPr lang="en-US" dirty="0"/>
              <a:t>Standardizes rating values for better comparisons.</a:t>
            </a:r>
          </a:p>
          <a:p>
            <a:r>
              <a:rPr lang="en-US" dirty="0"/>
              <a:t>Useful for machine learning models that require normalized input.</a:t>
            </a:r>
          </a:p>
          <a:p>
            <a:r>
              <a:rPr lang="en-US" dirty="0"/>
              <a:t>Helps in reducing the impact of rating scale variations.</a:t>
            </a:r>
            <a:endParaRPr lang="en-NG" dirty="0"/>
          </a:p>
        </p:txBody>
      </p:sp>
    </p:spTree>
    <p:extLst>
      <p:ext uri="{BB962C8B-B14F-4D97-AF65-F5344CB8AC3E}">
        <p14:creationId xmlns:p14="http://schemas.microsoft.com/office/powerpoint/2010/main" val="1561776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9A0DA-4369-366F-A2DC-5ABFA4FBE17B}"/>
              </a:ext>
            </a:extLst>
          </p:cNvPr>
          <p:cNvSpPr>
            <a:spLocks noGrp="1"/>
          </p:cNvSpPr>
          <p:nvPr>
            <p:ph type="title"/>
          </p:nvPr>
        </p:nvSpPr>
        <p:spPr/>
        <p:txBody>
          <a:bodyPr/>
          <a:lstStyle/>
          <a:p>
            <a:r>
              <a:rPr lang="en-US" b="1" dirty="0"/>
              <a:t>Sentiment Categorization Based on Rating</a:t>
            </a:r>
            <a:endParaRPr lang="en-NG" b="1" dirty="0"/>
          </a:p>
        </p:txBody>
      </p:sp>
      <p:sp>
        <p:nvSpPr>
          <p:cNvPr id="3" name="Content Placeholder 2">
            <a:extLst>
              <a:ext uri="{FF2B5EF4-FFF2-40B4-BE49-F238E27FC236}">
                <a16:creationId xmlns:a16="http://schemas.microsoft.com/office/drawing/2014/main" id="{19338BB9-3F18-D1DC-7229-B6752BFCB471}"/>
              </a:ext>
            </a:extLst>
          </p:cNvPr>
          <p:cNvSpPr>
            <a:spLocks noGrp="1"/>
          </p:cNvSpPr>
          <p:nvPr>
            <p:ph idx="1"/>
          </p:nvPr>
        </p:nvSpPr>
        <p:spPr/>
        <p:txBody>
          <a:bodyPr>
            <a:normAutofit fontScale="92500" lnSpcReduction="10000"/>
          </a:bodyPr>
          <a:lstStyle/>
          <a:p>
            <a:pPr marL="0" indent="0">
              <a:buNone/>
            </a:pPr>
            <a:r>
              <a:rPr lang="en-US" dirty="0"/>
              <a:t>Allows grouping of reviews into Positive, Neutral, or Negative. Businesses can analyze customer satisfaction trends.</a:t>
            </a:r>
          </a:p>
          <a:p>
            <a:r>
              <a:rPr lang="en-US" dirty="0"/>
              <a:t>Threshold-based sentiment classification for ease of interpretation.</a:t>
            </a:r>
          </a:p>
          <a:p>
            <a:r>
              <a:rPr lang="en-US" dirty="0"/>
              <a:t>Enables sentiment-based analysis</a:t>
            </a:r>
          </a:p>
          <a:p>
            <a:endParaRPr lang="en-US" dirty="0"/>
          </a:p>
          <a:p>
            <a:pPr marL="0" indent="0">
              <a:buNone/>
            </a:pPr>
            <a:r>
              <a:rPr lang="en-US" b="1" dirty="0"/>
              <a:t>PROCEDURE</a:t>
            </a:r>
            <a:endParaRPr lang="en-US" dirty="0"/>
          </a:p>
          <a:p>
            <a:r>
              <a:rPr lang="en-US" dirty="0"/>
              <a:t>Defined sentiment based on numerical rating:</a:t>
            </a:r>
          </a:p>
          <a:p>
            <a:r>
              <a:rPr lang="en-US" dirty="0"/>
              <a:t>Positive: Ratings ≥ 4</a:t>
            </a:r>
          </a:p>
          <a:p>
            <a:r>
              <a:rPr lang="en-US" dirty="0"/>
              <a:t>Neutral: Rating = 3</a:t>
            </a:r>
          </a:p>
          <a:p>
            <a:r>
              <a:rPr lang="en-US" dirty="0"/>
              <a:t>Negative: Ratings ≤ 2</a:t>
            </a:r>
          </a:p>
          <a:p>
            <a:endParaRPr lang="en-NG" dirty="0"/>
          </a:p>
        </p:txBody>
      </p:sp>
    </p:spTree>
    <p:extLst>
      <p:ext uri="{BB962C8B-B14F-4D97-AF65-F5344CB8AC3E}">
        <p14:creationId xmlns:p14="http://schemas.microsoft.com/office/powerpoint/2010/main" val="617594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BBA5C-90C2-DB4F-ACF2-C79164106B20}"/>
              </a:ext>
            </a:extLst>
          </p:cNvPr>
          <p:cNvSpPr>
            <a:spLocks noGrp="1"/>
          </p:cNvSpPr>
          <p:nvPr>
            <p:ph type="title"/>
          </p:nvPr>
        </p:nvSpPr>
        <p:spPr/>
        <p:txBody>
          <a:bodyPr/>
          <a:lstStyle/>
          <a:p>
            <a:r>
              <a:rPr lang="en-US" b="1" dirty="0"/>
              <a:t>Data Integration &amp; Compatibility</a:t>
            </a:r>
            <a:endParaRPr lang="en-NG" b="1" dirty="0"/>
          </a:p>
        </p:txBody>
      </p:sp>
      <p:sp>
        <p:nvSpPr>
          <p:cNvPr id="3" name="Content Placeholder 2">
            <a:extLst>
              <a:ext uri="{FF2B5EF4-FFF2-40B4-BE49-F238E27FC236}">
                <a16:creationId xmlns:a16="http://schemas.microsoft.com/office/drawing/2014/main" id="{D2D847AA-4A6B-A9DE-6A0B-87664517BC39}"/>
              </a:ext>
            </a:extLst>
          </p:cNvPr>
          <p:cNvSpPr>
            <a:spLocks noGrp="1"/>
          </p:cNvSpPr>
          <p:nvPr>
            <p:ph idx="1"/>
          </p:nvPr>
        </p:nvSpPr>
        <p:spPr/>
        <p:txBody>
          <a:bodyPr>
            <a:normAutofit fontScale="85000" lnSpcReduction="20000"/>
          </a:bodyPr>
          <a:lstStyle/>
          <a:p>
            <a:pPr marL="0" indent="0">
              <a:buNone/>
            </a:pPr>
            <a:r>
              <a:rPr lang="en-US" dirty="0"/>
              <a:t>If multiple sources were used, data had to be merged while maintaining consistency. Ensured compatibility of different data types (e.g., numeric vs. text data).</a:t>
            </a:r>
          </a:p>
          <a:p>
            <a:pPr marL="0" indent="0">
              <a:buNone/>
            </a:pPr>
            <a:endParaRPr lang="en-US" dirty="0"/>
          </a:p>
          <a:p>
            <a:r>
              <a:rPr lang="en-US" dirty="0"/>
              <a:t>Ensured all data types were consistent across merged sources</a:t>
            </a:r>
          </a:p>
          <a:p>
            <a:r>
              <a:rPr lang="en-US" dirty="0"/>
              <a:t>Removed conflicting records</a:t>
            </a:r>
          </a:p>
          <a:p>
            <a:r>
              <a:rPr lang="en-US" dirty="0"/>
              <a:t>Verified structural integrity before combining datasets</a:t>
            </a:r>
          </a:p>
          <a:p>
            <a:pPr marL="0" indent="0">
              <a:buNone/>
            </a:pPr>
            <a:endParaRPr lang="en-US" dirty="0"/>
          </a:p>
          <a:p>
            <a:pPr marL="0" indent="0">
              <a:buNone/>
            </a:pPr>
            <a:r>
              <a:rPr lang="en-US" b="1" dirty="0"/>
              <a:t>Challenges:</a:t>
            </a:r>
          </a:p>
          <a:p>
            <a:r>
              <a:rPr lang="en-US" dirty="0"/>
              <a:t>Handling inconsistent column names.</a:t>
            </a:r>
          </a:p>
          <a:p>
            <a:r>
              <a:rPr lang="en-US" dirty="0"/>
              <a:t>Ensuring primary keys match across datasets.</a:t>
            </a:r>
          </a:p>
          <a:p>
            <a:r>
              <a:rPr lang="en-US" dirty="0"/>
              <a:t>Removing duplicate entries.</a:t>
            </a:r>
            <a:endParaRPr lang="en-NG" dirty="0"/>
          </a:p>
        </p:txBody>
      </p:sp>
    </p:spTree>
    <p:extLst>
      <p:ext uri="{BB962C8B-B14F-4D97-AF65-F5344CB8AC3E}">
        <p14:creationId xmlns:p14="http://schemas.microsoft.com/office/powerpoint/2010/main" val="459624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4735-99A5-3932-0ABD-82163A396CE2}"/>
              </a:ext>
            </a:extLst>
          </p:cNvPr>
          <p:cNvSpPr>
            <a:spLocks noGrp="1"/>
          </p:cNvSpPr>
          <p:nvPr>
            <p:ph type="title"/>
          </p:nvPr>
        </p:nvSpPr>
        <p:spPr/>
        <p:txBody>
          <a:bodyPr/>
          <a:lstStyle/>
          <a:p>
            <a:r>
              <a:rPr lang="en-US" dirty="0"/>
              <a:t>Data Quality Assessment</a:t>
            </a:r>
            <a:br>
              <a:rPr lang="en-US" dirty="0"/>
            </a:br>
            <a:endParaRPr lang="en-NG" dirty="0"/>
          </a:p>
        </p:txBody>
      </p:sp>
      <p:sp>
        <p:nvSpPr>
          <p:cNvPr id="3" name="Content Placeholder 2">
            <a:extLst>
              <a:ext uri="{FF2B5EF4-FFF2-40B4-BE49-F238E27FC236}">
                <a16:creationId xmlns:a16="http://schemas.microsoft.com/office/drawing/2014/main" id="{73EFC3B7-965A-E3E7-1C12-B2479D13DF83}"/>
              </a:ext>
            </a:extLst>
          </p:cNvPr>
          <p:cNvSpPr>
            <a:spLocks noGrp="1"/>
          </p:cNvSpPr>
          <p:nvPr>
            <p:ph idx="1"/>
          </p:nvPr>
        </p:nvSpPr>
        <p:spPr/>
        <p:txBody>
          <a:bodyPr>
            <a:normAutofit fontScale="85000" lnSpcReduction="20000"/>
          </a:bodyPr>
          <a:lstStyle/>
          <a:p>
            <a:pPr marL="0" indent="0">
              <a:buNone/>
            </a:pPr>
            <a:r>
              <a:rPr lang="en-US" dirty="0"/>
              <a:t>Identifies gaps in data quality that need correction. Ensured data was clean, consistent, and reliable</a:t>
            </a:r>
          </a:p>
          <a:p>
            <a:pPr marL="0" indent="0">
              <a:buNone/>
            </a:pPr>
            <a:endParaRPr lang="en-US" b="1" dirty="0"/>
          </a:p>
          <a:p>
            <a:pPr marL="0" indent="0">
              <a:buNone/>
            </a:pPr>
            <a:r>
              <a:rPr lang="en-US" b="1" dirty="0"/>
              <a:t>Code Used:</a:t>
            </a:r>
          </a:p>
          <a:p>
            <a:r>
              <a:rPr lang="en-US" dirty="0" err="1"/>
              <a:t>missing_values</a:t>
            </a:r>
            <a:r>
              <a:rPr lang="en-US" dirty="0"/>
              <a:t> = </a:t>
            </a:r>
            <a:r>
              <a:rPr lang="en-US" dirty="0" err="1"/>
              <a:t>df.isnull</a:t>
            </a:r>
            <a:r>
              <a:rPr lang="en-US" dirty="0"/>
              <a:t>().sum()</a:t>
            </a:r>
          </a:p>
          <a:p>
            <a:r>
              <a:rPr lang="en-US" dirty="0" err="1"/>
              <a:t>duplicate_rows</a:t>
            </a:r>
            <a:r>
              <a:rPr lang="en-US" dirty="0"/>
              <a:t> = </a:t>
            </a:r>
            <a:r>
              <a:rPr lang="en-US" dirty="0" err="1"/>
              <a:t>df.duplicated</a:t>
            </a:r>
            <a:r>
              <a:rPr lang="en-US" dirty="0"/>
              <a:t>().sum()</a:t>
            </a:r>
          </a:p>
          <a:p>
            <a:endParaRPr lang="en-US" dirty="0"/>
          </a:p>
          <a:p>
            <a:pPr marL="0" indent="0">
              <a:buNone/>
            </a:pPr>
            <a:r>
              <a:rPr lang="en-US" b="1" dirty="0"/>
              <a:t>POST CLEANING CHECKS</a:t>
            </a:r>
          </a:p>
          <a:p>
            <a:r>
              <a:rPr lang="en-US" dirty="0"/>
              <a:t>Missing values: as they distort analysis.</a:t>
            </a:r>
          </a:p>
          <a:p>
            <a:r>
              <a:rPr lang="en-US" dirty="0"/>
              <a:t>Duplicates Rows: Duplicates introduce redundant data.</a:t>
            </a:r>
          </a:p>
          <a:p>
            <a:r>
              <a:rPr lang="en-US" dirty="0"/>
              <a:t>Inconsistencies: Inconsistent formats cause errors in model training.</a:t>
            </a:r>
          </a:p>
          <a:p>
            <a:endParaRPr lang="en-US" dirty="0"/>
          </a:p>
          <a:p>
            <a:endParaRPr lang="en-US" dirty="0"/>
          </a:p>
          <a:p>
            <a:endParaRPr lang="en-NG" dirty="0"/>
          </a:p>
        </p:txBody>
      </p:sp>
    </p:spTree>
    <p:extLst>
      <p:ext uri="{BB962C8B-B14F-4D97-AF65-F5344CB8AC3E}">
        <p14:creationId xmlns:p14="http://schemas.microsoft.com/office/powerpoint/2010/main" val="4240389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6539D-122B-EE80-6DF5-EC4D66244277}"/>
              </a:ext>
            </a:extLst>
          </p:cNvPr>
          <p:cNvSpPr>
            <a:spLocks noGrp="1"/>
          </p:cNvSpPr>
          <p:nvPr>
            <p:ph type="title"/>
          </p:nvPr>
        </p:nvSpPr>
        <p:spPr/>
        <p:txBody>
          <a:bodyPr/>
          <a:lstStyle/>
          <a:p>
            <a:r>
              <a:rPr lang="en-US" b="1" dirty="0"/>
              <a:t>Ethical Considerations &amp; Bias</a:t>
            </a:r>
            <a:endParaRPr lang="en-NG" b="1" dirty="0"/>
          </a:p>
        </p:txBody>
      </p:sp>
      <p:sp>
        <p:nvSpPr>
          <p:cNvPr id="3" name="Content Placeholder 2">
            <a:extLst>
              <a:ext uri="{FF2B5EF4-FFF2-40B4-BE49-F238E27FC236}">
                <a16:creationId xmlns:a16="http://schemas.microsoft.com/office/drawing/2014/main" id="{2967DB10-FC7F-C17F-7ED7-911C10523305}"/>
              </a:ext>
            </a:extLst>
          </p:cNvPr>
          <p:cNvSpPr>
            <a:spLocks noGrp="1"/>
          </p:cNvSpPr>
          <p:nvPr>
            <p:ph idx="1"/>
          </p:nvPr>
        </p:nvSpPr>
        <p:spPr>
          <a:xfrm>
            <a:off x="838200" y="1838528"/>
            <a:ext cx="10515600" cy="4325532"/>
          </a:xfrm>
        </p:spPr>
        <p:txBody>
          <a:bodyPr>
            <a:normAutofit/>
          </a:bodyPr>
          <a:lstStyle/>
          <a:p>
            <a:r>
              <a:rPr lang="en-US" b="1" dirty="0"/>
              <a:t>Privacy concerns: </a:t>
            </a:r>
            <a:r>
              <a:rPr lang="en-US" dirty="0"/>
              <a:t>Customer reviews may contain sensitive data.</a:t>
            </a:r>
          </a:p>
          <a:p>
            <a:r>
              <a:rPr lang="en-US" b="1" dirty="0"/>
              <a:t>Bias in data: </a:t>
            </a:r>
            <a:r>
              <a:rPr lang="en-US" dirty="0"/>
              <a:t>Extreme opinions dominate online reviews.</a:t>
            </a:r>
          </a:p>
          <a:p>
            <a:r>
              <a:rPr lang="en-US" b="1" dirty="0"/>
              <a:t>Data security: </a:t>
            </a:r>
            <a:r>
              <a:rPr lang="en-US" dirty="0"/>
              <a:t>Proper handling of customer information.</a:t>
            </a:r>
          </a:p>
          <a:p>
            <a:endParaRPr lang="en-US" dirty="0"/>
          </a:p>
          <a:p>
            <a:pPr marL="0" indent="0">
              <a:buNone/>
            </a:pPr>
            <a:r>
              <a:rPr lang="en-US" b="1" dirty="0"/>
              <a:t>Mitigation Strategies:</a:t>
            </a:r>
          </a:p>
          <a:p>
            <a:r>
              <a:rPr lang="en-US" dirty="0"/>
              <a:t>Anonymizing data to remove personal identifiers.</a:t>
            </a:r>
          </a:p>
          <a:p>
            <a:r>
              <a:rPr lang="en-US" dirty="0"/>
              <a:t>Balancing sentiment categories to prevent skewed results.</a:t>
            </a:r>
          </a:p>
          <a:p>
            <a:endParaRPr lang="en-NG" dirty="0"/>
          </a:p>
        </p:txBody>
      </p:sp>
    </p:spTree>
    <p:extLst>
      <p:ext uri="{BB962C8B-B14F-4D97-AF65-F5344CB8AC3E}">
        <p14:creationId xmlns:p14="http://schemas.microsoft.com/office/powerpoint/2010/main" val="1994294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35F2-3EF1-495F-7F7F-D161AC3A82EA}"/>
              </a:ext>
            </a:extLst>
          </p:cNvPr>
          <p:cNvSpPr>
            <a:spLocks noGrp="1"/>
          </p:cNvSpPr>
          <p:nvPr>
            <p:ph type="title"/>
          </p:nvPr>
        </p:nvSpPr>
        <p:spPr/>
        <p:txBody>
          <a:bodyPr/>
          <a:lstStyle/>
          <a:p>
            <a:r>
              <a:rPr lang="en-US" dirty="0"/>
              <a:t>Sentiment Analysis Results</a:t>
            </a:r>
            <a:endParaRPr lang="en-NG" dirty="0"/>
          </a:p>
        </p:txBody>
      </p:sp>
      <p:sp>
        <p:nvSpPr>
          <p:cNvPr id="3" name="Content Placeholder 2">
            <a:extLst>
              <a:ext uri="{FF2B5EF4-FFF2-40B4-BE49-F238E27FC236}">
                <a16:creationId xmlns:a16="http://schemas.microsoft.com/office/drawing/2014/main" id="{D7E37E9C-8CAC-2F40-EABB-92A071889D91}"/>
              </a:ext>
            </a:extLst>
          </p:cNvPr>
          <p:cNvSpPr>
            <a:spLocks noGrp="1"/>
          </p:cNvSpPr>
          <p:nvPr>
            <p:ph idx="1"/>
          </p:nvPr>
        </p:nvSpPr>
        <p:spPr/>
        <p:txBody>
          <a:bodyPr>
            <a:normAutofit/>
          </a:bodyPr>
          <a:lstStyle/>
          <a:p>
            <a:pPr marL="0" indent="0">
              <a:buNone/>
            </a:pPr>
            <a:r>
              <a:rPr lang="en-US" dirty="0"/>
              <a:t>•	Distribution of sentiments helps businesses understand customer feedback.</a:t>
            </a:r>
          </a:p>
          <a:p>
            <a:pPr marL="0" indent="0">
              <a:buNone/>
            </a:pPr>
            <a:r>
              <a:rPr lang="en-US" dirty="0"/>
              <a:t>•	Rating trends identify areas for improvement.</a:t>
            </a:r>
          </a:p>
          <a:p>
            <a:pPr marL="0" indent="0">
              <a:buNone/>
            </a:pPr>
            <a:endParaRPr lang="en-US" dirty="0"/>
          </a:p>
          <a:p>
            <a:pPr marL="0" indent="0">
              <a:buNone/>
            </a:pPr>
            <a:r>
              <a:rPr lang="en-US" dirty="0"/>
              <a:t>Visualization</a:t>
            </a:r>
          </a:p>
          <a:p>
            <a:pPr marL="0" indent="0">
              <a:buNone/>
            </a:pPr>
            <a:r>
              <a:rPr lang="en-US" dirty="0"/>
              <a:t>•	Visualized distribution of sentiment categories</a:t>
            </a:r>
          </a:p>
          <a:p>
            <a:pPr marL="0" indent="0">
              <a:buNone/>
            </a:pPr>
            <a:r>
              <a:rPr lang="en-US" dirty="0"/>
              <a:t>•	Review count per rating visualization</a:t>
            </a:r>
          </a:p>
          <a:p>
            <a:pPr marL="0" indent="0">
              <a:buNone/>
            </a:pPr>
            <a:endParaRPr lang="en-NG" dirty="0"/>
          </a:p>
        </p:txBody>
      </p:sp>
    </p:spTree>
    <p:extLst>
      <p:ext uri="{BB962C8B-B14F-4D97-AF65-F5344CB8AC3E}">
        <p14:creationId xmlns:p14="http://schemas.microsoft.com/office/powerpoint/2010/main" val="3437349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BA923-219B-7B93-1451-BCB248FC4437}"/>
              </a:ext>
            </a:extLst>
          </p:cNvPr>
          <p:cNvSpPr>
            <a:spLocks noGrp="1"/>
          </p:cNvSpPr>
          <p:nvPr>
            <p:ph type="title"/>
          </p:nvPr>
        </p:nvSpPr>
        <p:spPr/>
        <p:txBody>
          <a:bodyPr/>
          <a:lstStyle/>
          <a:p>
            <a:r>
              <a:rPr lang="en-US" dirty="0"/>
              <a:t>Data Collection Overview</a:t>
            </a:r>
            <a:endParaRPr lang="en-NG" dirty="0"/>
          </a:p>
        </p:txBody>
      </p:sp>
      <p:sp>
        <p:nvSpPr>
          <p:cNvPr id="3" name="Content Placeholder 2">
            <a:extLst>
              <a:ext uri="{FF2B5EF4-FFF2-40B4-BE49-F238E27FC236}">
                <a16:creationId xmlns:a16="http://schemas.microsoft.com/office/drawing/2014/main" id="{F74BD0C3-C2C4-6249-E722-C689A6FE3310}"/>
              </a:ext>
            </a:extLst>
          </p:cNvPr>
          <p:cNvSpPr>
            <a:spLocks noGrp="1"/>
          </p:cNvSpPr>
          <p:nvPr>
            <p:ph idx="1"/>
          </p:nvPr>
        </p:nvSpPr>
        <p:spPr/>
        <p:txBody>
          <a:bodyPr>
            <a:normAutofit fontScale="77500" lnSpcReduction="20000"/>
          </a:bodyPr>
          <a:lstStyle/>
          <a:p>
            <a:pPr marL="0" indent="0">
              <a:buNone/>
            </a:pPr>
            <a:r>
              <a:rPr lang="en-US" dirty="0"/>
              <a:t>The dataset contains a comprehensive collection of consumer reviews and ratings for Starbucks, a renowned coffeehouse chain. The data was collected through web scraping and includes textual reviews, star ratings, location information, and image links from multiple pages on the Consumer Affairs website. It offers valuable insights into customer sentiment and feedback about Starbucks locations.</a:t>
            </a:r>
          </a:p>
          <a:p>
            <a:pPr marL="0" indent="0">
              <a:buNone/>
            </a:pPr>
            <a:r>
              <a:rPr lang="en-US" b="1" dirty="0"/>
              <a:t>Content:</a:t>
            </a:r>
          </a:p>
          <a:p>
            <a:pPr marL="514350" indent="-514350">
              <a:buAutoNum type="arabicPeriod"/>
            </a:pPr>
            <a:r>
              <a:rPr lang="en-US" dirty="0"/>
              <a:t>Name: The reviewer's name, if available.</a:t>
            </a:r>
          </a:p>
          <a:p>
            <a:pPr marL="514350" indent="-514350">
              <a:buAutoNum type="arabicPeriod"/>
            </a:pPr>
            <a:r>
              <a:rPr lang="en-US" dirty="0"/>
              <a:t>Location: The location or city associated with the reviewer, if provided.</a:t>
            </a:r>
          </a:p>
          <a:p>
            <a:pPr marL="514350" indent="-514350">
              <a:buAutoNum type="arabicPeriod"/>
            </a:pPr>
            <a:r>
              <a:rPr lang="en-US" dirty="0"/>
              <a:t>Date: The date when the review was posted.</a:t>
            </a:r>
          </a:p>
          <a:p>
            <a:pPr marL="514350" indent="-514350">
              <a:buAutoNum type="arabicPeriod"/>
            </a:pPr>
            <a:r>
              <a:rPr lang="en-US" dirty="0"/>
              <a:t>Rating: The star rating given by the reviewer, ranges from 1 to 5.Review: The textual content of the review, captures the reviewer's experience and opinions.</a:t>
            </a:r>
          </a:p>
          <a:p>
            <a:pPr marL="514350" indent="-514350">
              <a:buAutoNum type="arabicPeriod"/>
            </a:pPr>
            <a:r>
              <a:rPr lang="en-US" dirty="0"/>
              <a:t>Image Links: Links to images associated with the reviews, if available.</a:t>
            </a:r>
            <a:endParaRPr lang="en-NG" dirty="0"/>
          </a:p>
        </p:txBody>
      </p:sp>
    </p:spTree>
    <p:extLst>
      <p:ext uri="{BB962C8B-B14F-4D97-AF65-F5344CB8AC3E}">
        <p14:creationId xmlns:p14="http://schemas.microsoft.com/office/powerpoint/2010/main" val="207616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6B3A-18C1-FC3C-0C42-338D02A71250}"/>
              </a:ext>
            </a:extLst>
          </p:cNvPr>
          <p:cNvSpPr>
            <a:spLocks noGrp="1"/>
          </p:cNvSpPr>
          <p:nvPr>
            <p:ph type="title"/>
          </p:nvPr>
        </p:nvSpPr>
        <p:spPr/>
        <p:txBody>
          <a:bodyPr/>
          <a:lstStyle/>
          <a:p>
            <a:r>
              <a:rPr lang="en-US" dirty="0"/>
              <a:t>Data Collection Overview Cont’d</a:t>
            </a:r>
            <a:br>
              <a:rPr lang="en-US" dirty="0"/>
            </a:br>
            <a:endParaRPr lang="en-NG" dirty="0"/>
          </a:p>
        </p:txBody>
      </p:sp>
      <p:sp>
        <p:nvSpPr>
          <p:cNvPr id="3" name="Content Placeholder 2">
            <a:extLst>
              <a:ext uri="{FF2B5EF4-FFF2-40B4-BE49-F238E27FC236}">
                <a16:creationId xmlns:a16="http://schemas.microsoft.com/office/drawing/2014/main" id="{A5EECC4B-FB42-77C4-8FF6-32AAB70E695B}"/>
              </a:ext>
            </a:extLst>
          </p:cNvPr>
          <p:cNvSpPr>
            <a:spLocks noGrp="1"/>
          </p:cNvSpPr>
          <p:nvPr>
            <p:ph idx="1"/>
          </p:nvPr>
        </p:nvSpPr>
        <p:spPr>
          <a:xfrm>
            <a:off x="612843" y="1245140"/>
            <a:ext cx="10740957" cy="4931823"/>
          </a:xfrm>
        </p:spPr>
        <p:txBody>
          <a:bodyPr>
            <a:normAutofit fontScale="77500" lnSpcReduction="20000"/>
          </a:bodyPr>
          <a:lstStyle/>
          <a:p>
            <a:endParaRPr lang="en-US" dirty="0"/>
          </a:p>
          <a:p>
            <a:pPr marL="0" indent="0">
              <a:buNone/>
            </a:pPr>
            <a:r>
              <a:rPr lang="en-US" dirty="0"/>
              <a:t>The project is centered around customer reviews analysis, requiring a structured dataset for business insights. Data was collected from a CSV file, a common format for storing tabular data.</a:t>
            </a:r>
          </a:p>
          <a:p>
            <a:endParaRPr lang="en-US" dirty="0"/>
          </a:p>
          <a:p>
            <a:r>
              <a:rPr lang="en-US" b="1" dirty="0"/>
              <a:t>Sources: </a:t>
            </a:r>
            <a:r>
              <a:rPr lang="en-US" dirty="0"/>
              <a:t>Customer reviews dataset from Kaggle (CSV file)</a:t>
            </a:r>
          </a:p>
          <a:p>
            <a:r>
              <a:rPr lang="en-US" b="1" dirty="0"/>
              <a:t>Methods: </a:t>
            </a:r>
            <a:r>
              <a:rPr lang="en-US" dirty="0"/>
              <a:t>CSV file import using pandas</a:t>
            </a:r>
          </a:p>
          <a:p>
            <a:r>
              <a:rPr lang="en-US" b="1" dirty="0"/>
              <a:t>Challenges: </a:t>
            </a:r>
            <a:r>
              <a:rPr lang="en-US" dirty="0"/>
              <a:t>Missing values, inconsistent formatting, raw text processing</a:t>
            </a:r>
          </a:p>
          <a:p>
            <a:pPr marL="0" indent="0">
              <a:buNone/>
            </a:pPr>
            <a:endParaRPr lang="en-US" dirty="0"/>
          </a:p>
          <a:p>
            <a:pPr marL="0" indent="0">
              <a:buNone/>
            </a:pPr>
            <a:r>
              <a:rPr lang="en-US" b="1" dirty="0"/>
              <a:t>Methods &amp; Tools Used:</a:t>
            </a:r>
          </a:p>
          <a:p>
            <a:r>
              <a:rPr lang="en-US" dirty="0"/>
              <a:t>Pandas: To load, manipulate, and clean data.</a:t>
            </a:r>
          </a:p>
          <a:p>
            <a:r>
              <a:rPr lang="en-US" dirty="0"/>
              <a:t>NumPy: For efficient numerical operations.</a:t>
            </a:r>
          </a:p>
          <a:p>
            <a:r>
              <a:rPr lang="en-US" dirty="0" err="1"/>
              <a:t>Sklearn</a:t>
            </a:r>
            <a:r>
              <a:rPr lang="en-US" dirty="0"/>
              <a:t>: For data preprocessing, normalization, and feature engineering.</a:t>
            </a:r>
          </a:p>
          <a:p>
            <a:r>
              <a:rPr lang="en-US" dirty="0"/>
              <a:t>matplotlib and seaborn: For data visualization.</a:t>
            </a:r>
            <a:endParaRPr lang="en-NG" dirty="0"/>
          </a:p>
        </p:txBody>
      </p:sp>
    </p:spTree>
    <p:extLst>
      <p:ext uri="{BB962C8B-B14F-4D97-AF65-F5344CB8AC3E}">
        <p14:creationId xmlns:p14="http://schemas.microsoft.com/office/powerpoint/2010/main" val="4158448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5E5F7-4EAB-B19F-83AA-BBEB219737D5}"/>
              </a:ext>
            </a:extLst>
          </p:cNvPr>
          <p:cNvSpPr>
            <a:spLocks noGrp="1"/>
          </p:cNvSpPr>
          <p:nvPr>
            <p:ph type="title"/>
          </p:nvPr>
        </p:nvSpPr>
        <p:spPr/>
        <p:txBody>
          <a:bodyPr/>
          <a:lstStyle/>
          <a:p>
            <a:r>
              <a:rPr lang="en-US" dirty="0"/>
              <a:t>Tools &amp; Technologies Used</a:t>
            </a:r>
            <a:endParaRPr lang="en-NG" dirty="0"/>
          </a:p>
        </p:txBody>
      </p:sp>
      <p:sp>
        <p:nvSpPr>
          <p:cNvPr id="3" name="Content Placeholder 2">
            <a:extLst>
              <a:ext uri="{FF2B5EF4-FFF2-40B4-BE49-F238E27FC236}">
                <a16:creationId xmlns:a16="http://schemas.microsoft.com/office/drawing/2014/main" id="{67B38398-C358-B52B-C027-6F6C2DEF3696}"/>
              </a:ext>
            </a:extLst>
          </p:cNvPr>
          <p:cNvSpPr>
            <a:spLocks noGrp="1"/>
          </p:cNvSpPr>
          <p:nvPr>
            <p:ph idx="1"/>
          </p:nvPr>
        </p:nvSpPr>
        <p:spPr/>
        <p:txBody>
          <a:bodyPr/>
          <a:lstStyle/>
          <a:p>
            <a:r>
              <a:rPr lang="en-US" dirty="0"/>
              <a:t>Python</a:t>
            </a:r>
          </a:p>
          <a:p>
            <a:r>
              <a:rPr lang="en-US" dirty="0"/>
              <a:t>Pandas, NumPy</a:t>
            </a:r>
          </a:p>
          <a:p>
            <a:r>
              <a:rPr lang="en-US" dirty="0"/>
              <a:t>Data Cleaning: Pandas, Regular Expressions</a:t>
            </a:r>
          </a:p>
          <a:p>
            <a:r>
              <a:rPr lang="en-US" dirty="0"/>
              <a:t>Feature Engineering: Text Processing, Sentiment Categorization</a:t>
            </a:r>
          </a:p>
          <a:p>
            <a:r>
              <a:rPr lang="en-US" dirty="0"/>
              <a:t>Data Normalization: </a:t>
            </a:r>
            <a:r>
              <a:rPr lang="en-US" dirty="0" err="1"/>
              <a:t>MinMaxScaler</a:t>
            </a:r>
            <a:endParaRPr lang="en-US" dirty="0"/>
          </a:p>
          <a:p>
            <a:r>
              <a:rPr lang="en-US" dirty="0"/>
              <a:t>Data Visualization: Matplotlib, Seaborn</a:t>
            </a:r>
            <a:endParaRPr lang="en-NG" dirty="0"/>
          </a:p>
        </p:txBody>
      </p:sp>
    </p:spTree>
    <p:extLst>
      <p:ext uri="{BB962C8B-B14F-4D97-AF65-F5344CB8AC3E}">
        <p14:creationId xmlns:p14="http://schemas.microsoft.com/office/powerpoint/2010/main" val="266843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D158B-E07E-C169-F314-C8283F4A0B80}"/>
              </a:ext>
            </a:extLst>
          </p:cNvPr>
          <p:cNvSpPr>
            <a:spLocks noGrp="1"/>
          </p:cNvSpPr>
          <p:nvPr>
            <p:ph type="title"/>
          </p:nvPr>
        </p:nvSpPr>
        <p:spPr>
          <a:xfrm>
            <a:off x="838200" y="77821"/>
            <a:ext cx="10515600" cy="1070043"/>
          </a:xfrm>
        </p:spPr>
        <p:txBody>
          <a:bodyPr>
            <a:normAutofit/>
          </a:bodyPr>
          <a:lstStyle/>
          <a:p>
            <a:r>
              <a:rPr lang="en-US" b="1" dirty="0"/>
              <a:t>Standardizing Column Names</a:t>
            </a:r>
            <a:endParaRPr lang="en-NG" b="1" dirty="0"/>
          </a:p>
        </p:txBody>
      </p:sp>
      <p:sp>
        <p:nvSpPr>
          <p:cNvPr id="3" name="Content Placeholder 2">
            <a:extLst>
              <a:ext uri="{FF2B5EF4-FFF2-40B4-BE49-F238E27FC236}">
                <a16:creationId xmlns:a16="http://schemas.microsoft.com/office/drawing/2014/main" id="{90C21AC0-9B31-6F9E-A528-96460F762C17}"/>
              </a:ext>
            </a:extLst>
          </p:cNvPr>
          <p:cNvSpPr>
            <a:spLocks noGrp="1"/>
          </p:cNvSpPr>
          <p:nvPr>
            <p:ph idx="1"/>
          </p:nvPr>
        </p:nvSpPr>
        <p:spPr>
          <a:xfrm>
            <a:off x="612843" y="1420239"/>
            <a:ext cx="10740957" cy="5029099"/>
          </a:xfrm>
        </p:spPr>
        <p:txBody>
          <a:bodyPr>
            <a:normAutofit/>
          </a:bodyPr>
          <a:lstStyle/>
          <a:p>
            <a:pPr marL="0" indent="0">
              <a:buNone/>
            </a:pPr>
            <a:r>
              <a:rPr lang="en-US" dirty="0"/>
              <a:t>The Raw datasets often inconsistent column naming conventions (e.g., uppercase/lowercase, spaces). Standardization ensures uniformity, making the dataset easier to process.</a:t>
            </a:r>
          </a:p>
          <a:p>
            <a:endParaRPr lang="en-US" dirty="0"/>
          </a:p>
          <a:p>
            <a:pPr marL="0" indent="0">
              <a:buNone/>
            </a:pPr>
            <a:r>
              <a:rPr lang="en-US" b="1" dirty="0"/>
              <a:t>Code Used: </a:t>
            </a:r>
            <a:r>
              <a:rPr lang="en-US" dirty="0" err="1"/>
              <a:t>df.columns</a:t>
            </a:r>
            <a:r>
              <a:rPr lang="en-US" dirty="0"/>
              <a:t> = </a:t>
            </a:r>
            <a:r>
              <a:rPr lang="en-US" dirty="0" err="1"/>
              <a:t>df.columns.str.lower</a:t>
            </a:r>
            <a:r>
              <a:rPr lang="en-US" dirty="0"/>
              <a:t>().</a:t>
            </a:r>
            <a:r>
              <a:rPr lang="en-US" dirty="0" err="1"/>
              <a:t>str.replace</a:t>
            </a:r>
            <a:r>
              <a:rPr lang="en-US" dirty="0"/>
              <a:t>(" ", "_")</a:t>
            </a:r>
          </a:p>
          <a:p>
            <a:r>
              <a:rPr lang="en-US" dirty="0"/>
              <a:t>Converted column names to lowercase and </a:t>
            </a:r>
          </a:p>
          <a:p>
            <a:r>
              <a:rPr lang="en-US" dirty="0"/>
              <a:t>Replaced spaces with underscores</a:t>
            </a:r>
          </a:p>
          <a:p>
            <a:r>
              <a:rPr lang="en-US" dirty="0"/>
              <a:t>Used pandas string operations:</a:t>
            </a:r>
          </a:p>
          <a:p>
            <a:r>
              <a:rPr lang="en-US" dirty="0"/>
              <a:t>Ensured consistency across datasets</a:t>
            </a:r>
            <a:endParaRPr lang="en-NG" dirty="0"/>
          </a:p>
        </p:txBody>
      </p:sp>
    </p:spTree>
    <p:extLst>
      <p:ext uri="{BB962C8B-B14F-4D97-AF65-F5344CB8AC3E}">
        <p14:creationId xmlns:p14="http://schemas.microsoft.com/office/powerpoint/2010/main" val="1516189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CB545-6F34-A06E-6C2D-62B18D1545D7}"/>
              </a:ext>
            </a:extLst>
          </p:cNvPr>
          <p:cNvSpPr>
            <a:spLocks noGrp="1"/>
          </p:cNvSpPr>
          <p:nvPr>
            <p:ph type="title"/>
          </p:nvPr>
        </p:nvSpPr>
        <p:spPr/>
        <p:txBody>
          <a:bodyPr/>
          <a:lstStyle/>
          <a:p>
            <a:r>
              <a:rPr lang="en-US" dirty="0"/>
              <a:t>Handling Missing Values</a:t>
            </a:r>
            <a:br>
              <a:rPr lang="en-US" dirty="0"/>
            </a:br>
            <a:endParaRPr lang="en-NG" dirty="0"/>
          </a:p>
        </p:txBody>
      </p:sp>
      <p:sp>
        <p:nvSpPr>
          <p:cNvPr id="3" name="Content Placeholder 2">
            <a:extLst>
              <a:ext uri="{FF2B5EF4-FFF2-40B4-BE49-F238E27FC236}">
                <a16:creationId xmlns:a16="http://schemas.microsoft.com/office/drawing/2014/main" id="{1472A8ED-4C9D-7D25-3BAD-6AE007BBF046}"/>
              </a:ext>
            </a:extLst>
          </p:cNvPr>
          <p:cNvSpPr>
            <a:spLocks noGrp="1"/>
          </p:cNvSpPr>
          <p:nvPr>
            <p:ph idx="1"/>
          </p:nvPr>
        </p:nvSpPr>
        <p:spPr>
          <a:xfrm>
            <a:off x="710119" y="1825625"/>
            <a:ext cx="10643681" cy="4779456"/>
          </a:xfrm>
        </p:spPr>
        <p:txBody>
          <a:bodyPr>
            <a:normAutofit fontScale="85000" lnSpcReduction="20000"/>
          </a:bodyPr>
          <a:lstStyle/>
          <a:p>
            <a:pPr marL="0" indent="0">
              <a:buNone/>
            </a:pPr>
            <a:r>
              <a:rPr lang="en-US" dirty="0"/>
              <a:t>Missing data lead to biased analysis, affecting statistical models and visualizations. Columns, like rating, are crucial for sentiment analysis, so missing values must be treated.</a:t>
            </a:r>
          </a:p>
          <a:p>
            <a:pPr marL="0" indent="0">
              <a:buNone/>
            </a:pPr>
            <a:r>
              <a:rPr lang="en-US" b="1" dirty="0"/>
              <a:t>Code Used:</a:t>
            </a:r>
          </a:p>
          <a:p>
            <a:pPr marL="0" indent="0">
              <a:buNone/>
            </a:pPr>
            <a:r>
              <a:rPr lang="en-US" dirty="0" err="1"/>
              <a:t>df.dropna</a:t>
            </a:r>
            <a:r>
              <a:rPr lang="en-US" dirty="0"/>
              <a:t>(subset=['rating'], </a:t>
            </a:r>
            <a:r>
              <a:rPr lang="en-US" dirty="0" err="1"/>
              <a:t>inplace</a:t>
            </a:r>
            <a:r>
              <a:rPr lang="en-US" dirty="0"/>
              <a:t>=True)</a:t>
            </a:r>
          </a:p>
          <a:p>
            <a:pPr marL="0" indent="0">
              <a:buNone/>
            </a:pPr>
            <a:r>
              <a:rPr lang="en-US" dirty="0" err="1"/>
              <a:t>df</a:t>
            </a:r>
            <a:r>
              <a:rPr lang="en-US" dirty="0"/>
              <a:t>['review'].</a:t>
            </a:r>
            <a:r>
              <a:rPr lang="en-US" dirty="0" err="1"/>
              <a:t>fillna</a:t>
            </a:r>
            <a:r>
              <a:rPr lang="en-US" dirty="0"/>
              <a:t>("No review provided", </a:t>
            </a:r>
            <a:r>
              <a:rPr lang="en-US" dirty="0" err="1"/>
              <a:t>inplace</a:t>
            </a:r>
            <a:r>
              <a:rPr lang="en-US" dirty="0"/>
              <a:t>=True)</a:t>
            </a:r>
          </a:p>
          <a:p>
            <a:pPr marL="0" indent="0">
              <a:buNone/>
            </a:pPr>
            <a:r>
              <a:rPr lang="en-US" dirty="0" err="1"/>
              <a:t>df</a:t>
            </a:r>
            <a:r>
              <a:rPr lang="en-US" dirty="0"/>
              <a:t>['review'].</a:t>
            </a:r>
            <a:r>
              <a:rPr lang="en-US" dirty="0" err="1"/>
              <a:t>fillna</a:t>
            </a:r>
            <a:r>
              <a:rPr lang="en-US" dirty="0"/>
              <a:t>("No review provided", </a:t>
            </a:r>
            <a:r>
              <a:rPr lang="en-US" dirty="0" err="1"/>
              <a:t>inplace</a:t>
            </a:r>
            <a:r>
              <a:rPr lang="en-US" dirty="0"/>
              <a:t>=True)</a:t>
            </a:r>
          </a:p>
          <a:p>
            <a:pPr marL="0" indent="0">
              <a:buNone/>
            </a:pPr>
            <a:endParaRPr lang="en-US" dirty="0"/>
          </a:p>
          <a:p>
            <a:pPr marL="0" indent="0">
              <a:buNone/>
            </a:pPr>
            <a:r>
              <a:rPr lang="en-US" b="1" dirty="0"/>
              <a:t>PROCEDURE</a:t>
            </a:r>
          </a:p>
          <a:p>
            <a:r>
              <a:rPr lang="en-US" dirty="0"/>
              <a:t>Removed rows where rating was missing</a:t>
            </a:r>
          </a:p>
          <a:p>
            <a:r>
              <a:rPr lang="en-US" dirty="0"/>
              <a:t>Filled missing values in review with a default message</a:t>
            </a:r>
          </a:p>
          <a:p>
            <a:r>
              <a:rPr lang="en-US" dirty="0"/>
              <a:t>Dropped missing date values after conversion</a:t>
            </a:r>
          </a:p>
          <a:p>
            <a:r>
              <a:rPr lang="en-US" dirty="0"/>
              <a:t>Ensured no critical fields were left empty</a:t>
            </a:r>
          </a:p>
          <a:p>
            <a:endParaRPr lang="en-NG" dirty="0"/>
          </a:p>
        </p:txBody>
      </p:sp>
    </p:spTree>
    <p:extLst>
      <p:ext uri="{BB962C8B-B14F-4D97-AF65-F5344CB8AC3E}">
        <p14:creationId xmlns:p14="http://schemas.microsoft.com/office/powerpoint/2010/main" val="2055526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16386-AAC5-86B8-E722-5297085F7CE3}"/>
              </a:ext>
            </a:extLst>
          </p:cNvPr>
          <p:cNvSpPr>
            <a:spLocks noGrp="1"/>
          </p:cNvSpPr>
          <p:nvPr>
            <p:ph type="title"/>
          </p:nvPr>
        </p:nvSpPr>
        <p:spPr/>
        <p:txBody>
          <a:bodyPr/>
          <a:lstStyle/>
          <a:p>
            <a:r>
              <a:rPr lang="en-US" dirty="0"/>
              <a:t>Standardizing &amp; Formatting Dates</a:t>
            </a:r>
            <a:br>
              <a:rPr lang="en-US" dirty="0"/>
            </a:br>
            <a:endParaRPr lang="en-NG" dirty="0"/>
          </a:p>
        </p:txBody>
      </p:sp>
      <p:sp>
        <p:nvSpPr>
          <p:cNvPr id="3" name="Content Placeholder 2">
            <a:extLst>
              <a:ext uri="{FF2B5EF4-FFF2-40B4-BE49-F238E27FC236}">
                <a16:creationId xmlns:a16="http://schemas.microsoft.com/office/drawing/2014/main" id="{DA94C69F-A4D7-5493-CD8C-908884DAA664}"/>
              </a:ext>
            </a:extLst>
          </p:cNvPr>
          <p:cNvSpPr>
            <a:spLocks noGrp="1"/>
          </p:cNvSpPr>
          <p:nvPr>
            <p:ph idx="1"/>
          </p:nvPr>
        </p:nvSpPr>
        <p:spPr>
          <a:xfrm>
            <a:off x="739302" y="1825625"/>
            <a:ext cx="10614498" cy="4667250"/>
          </a:xfrm>
        </p:spPr>
        <p:txBody>
          <a:bodyPr>
            <a:normAutofit fontScale="77500" lnSpcReduction="20000"/>
          </a:bodyPr>
          <a:lstStyle/>
          <a:p>
            <a:pPr marL="0" indent="0">
              <a:buNone/>
            </a:pPr>
            <a:r>
              <a:rPr lang="en-US" dirty="0"/>
              <a:t>The raw date values were inconsistent (e.g., “Reviewed Jan 5, 2023”). Standardizing dates enables time-series analysis and trend detection.</a:t>
            </a:r>
          </a:p>
          <a:p>
            <a:endParaRPr lang="en-US" dirty="0"/>
          </a:p>
          <a:p>
            <a:pPr marL="0" indent="0">
              <a:buNone/>
            </a:pPr>
            <a:r>
              <a:rPr lang="en-US" b="1" dirty="0"/>
              <a:t>Code Used:</a:t>
            </a:r>
          </a:p>
          <a:p>
            <a:pPr marL="0" indent="0">
              <a:buNone/>
            </a:pPr>
            <a:r>
              <a:rPr lang="en-US" dirty="0" err="1"/>
              <a:t>df</a:t>
            </a:r>
            <a:r>
              <a:rPr lang="en-US" dirty="0"/>
              <a:t>['date'] = </a:t>
            </a:r>
            <a:r>
              <a:rPr lang="en-US" dirty="0" err="1"/>
              <a:t>df</a:t>
            </a:r>
            <a:r>
              <a:rPr lang="en-US" dirty="0"/>
              <a:t>['date'].</a:t>
            </a:r>
            <a:r>
              <a:rPr lang="en-US" dirty="0" err="1"/>
              <a:t>astype</a:t>
            </a:r>
            <a:r>
              <a:rPr lang="en-US" dirty="0"/>
              <a:t>(str)</a:t>
            </a:r>
          </a:p>
          <a:p>
            <a:pPr marL="0" indent="0">
              <a:buNone/>
            </a:pPr>
            <a:r>
              <a:rPr lang="en-US" dirty="0" err="1"/>
              <a:t>df</a:t>
            </a:r>
            <a:r>
              <a:rPr lang="en-US" dirty="0"/>
              <a:t>['date'] = </a:t>
            </a:r>
            <a:r>
              <a:rPr lang="en-US" dirty="0" err="1"/>
              <a:t>df</a:t>
            </a:r>
            <a:r>
              <a:rPr lang="en-US" dirty="0"/>
              <a:t>['date'].</a:t>
            </a:r>
            <a:r>
              <a:rPr lang="en-US" dirty="0" err="1"/>
              <a:t>str.replace</a:t>
            </a:r>
            <a:r>
              <a:rPr lang="en-US" dirty="0"/>
              <a:t>('Reviewed ', '', regex=True)</a:t>
            </a:r>
          </a:p>
          <a:p>
            <a:pPr marL="0" indent="0">
              <a:buNone/>
            </a:pPr>
            <a:r>
              <a:rPr lang="en-US" dirty="0" err="1"/>
              <a:t>df</a:t>
            </a:r>
            <a:r>
              <a:rPr lang="en-US" dirty="0"/>
              <a:t>['date'] = </a:t>
            </a:r>
            <a:r>
              <a:rPr lang="en-US" dirty="0" err="1"/>
              <a:t>pd.to_datetime</a:t>
            </a:r>
            <a:r>
              <a:rPr lang="en-US" dirty="0"/>
              <a:t>(</a:t>
            </a:r>
            <a:r>
              <a:rPr lang="en-US" dirty="0" err="1"/>
              <a:t>df</a:t>
            </a:r>
            <a:r>
              <a:rPr lang="en-US" dirty="0"/>
              <a:t>['date'], errors='coerce’)</a:t>
            </a:r>
          </a:p>
          <a:p>
            <a:endParaRPr lang="en-US" dirty="0"/>
          </a:p>
          <a:p>
            <a:pPr marL="0" indent="0">
              <a:buNone/>
            </a:pPr>
            <a:r>
              <a:rPr lang="en-US" b="1" dirty="0"/>
              <a:t>PROCEDURE</a:t>
            </a:r>
          </a:p>
          <a:p>
            <a:r>
              <a:rPr lang="en-US" dirty="0"/>
              <a:t>Removed “Reviewed” to extract only the date.</a:t>
            </a:r>
          </a:p>
          <a:p>
            <a:r>
              <a:rPr lang="en-US" dirty="0"/>
              <a:t>Converted date column from inconsistent formats to datetime for easier filtering and analysis.</a:t>
            </a:r>
          </a:p>
          <a:p>
            <a:r>
              <a:rPr lang="en-US" dirty="0"/>
              <a:t>Dropped invalid dates that couldn’t be converted.</a:t>
            </a:r>
          </a:p>
          <a:p>
            <a:endParaRPr lang="en-NG" dirty="0"/>
          </a:p>
        </p:txBody>
      </p:sp>
    </p:spTree>
    <p:extLst>
      <p:ext uri="{BB962C8B-B14F-4D97-AF65-F5344CB8AC3E}">
        <p14:creationId xmlns:p14="http://schemas.microsoft.com/office/powerpoint/2010/main" val="2527675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581A-0BF7-EBE6-5EB3-757A7CF838D9}"/>
              </a:ext>
            </a:extLst>
          </p:cNvPr>
          <p:cNvSpPr>
            <a:spLocks noGrp="1"/>
          </p:cNvSpPr>
          <p:nvPr>
            <p:ph type="title"/>
          </p:nvPr>
        </p:nvSpPr>
        <p:spPr/>
        <p:txBody>
          <a:bodyPr/>
          <a:lstStyle/>
          <a:p>
            <a:r>
              <a:rPr lang="en-US" dirty="0"/>
              <a:t>Text Cleaning for Reviews</a:t>
            </a:r>
            <a:br>
              <a:rPr lang="en-US" dirty="0"/>
            </a:br>
            <a:endParaRPr lang="en-NG" dirty="0"/>
          </a:p>
        </p:txBody>
      </p:sp>
      <p:sp>
        <p:nvSpPr>
          <p:cNvPr id="3" name="Content Placeholder 2">
            <a:extLst>
              <a:ext uri="{FF2B5EF4-FFF2-40B4-BE49-F238E27FC236}">
                <a16:creationId xmlns:a16="http://schemas.microsoft.com/office/drawing/2014/main" id="{983ABA44-9182-3037-BD5C-2B9A273BE9F9}"/>
              </a:ext>
            </a:extLst>
          </p:cNvPr>
          <p:cNvSpPr>
            <a:spLocks noGrp="1"/>
          </p:cNvSpPr>
          <p:nvPr>
            <p:ph idx="1"/>
          </p:nvPr>
        </p:nvSpPr>
        <p:spPr/>
        <p:txBody>
          <a:bodyPr>
            <a:normAutofit fontScale="92500" lnSpcReduction="10000"/>
          </a:bodyPr>
          <a:lstStyle/>
          <a:p>
            <a:pPr marL="0" indent="0">
              <a:buNone/>
            </a:pPr>
            <a:r>
              <a:rPr lang="en-US" dirty="0"/>
              <a:t>Reviews column contained unstructured data (special characters, numbers, excessive whitespace). Cleaning improves accuracy in sentiment analysis.</a:t>
            </a:r>
          </a:p>
          <a:p>
            <a:endParaRPr lang="en-US" dirty="0"/>
          </a:p>
          <a:p>
            <a:pPr marL="0" indent="0">
              <a:buNone/>
            </a:pPr>
            <a:r>
              <a:rPr lang="en-US" b="1" dirty="0"/>
              <a:t>PROCEDURE</a:t>
            </a:r>
          </a:p>
          <a:p>
            <a:r>
              <a:rPr lang="en-US" dirty="0"/>
              <a:t>Used Regular Expressions (re module) to clean reviews:</a:t>
            </a:r>
          </a:p>
          <a:p>
            <a:r>
              <a:rPr lang="en-US" dirty="0"/>
              <a:t>Converted text to lowercase - Ensures uniform text comparison.</a:t>
            </a:r>
          </a:p>
          <a:p>
            <a:r>
              <a:rPr lang="en-US" dirty="0"/>
              <a:t>Removed numbers - Irrelevant for sentiment analysis.</a:t>
            </a:r>
          </a:p>
          <a:p>
            <a:r>
              <a:rPr lang="en-US" dirty="0"/>
              <a:t>Retained apostrophes for negations (Important for contractions like “isn’t” vs. “is”)</a:t>
            </a:r>
          </a:p>
          <a:p>
            <a:endParaRPr lang="en-US" dirty="0"/>
          </a:p>
          <a:p>
            <a:endParaRPr lang="en-NG" dirty="0"/>
          </a:p>
        </p:txBody>
      </p:sp>
    </p:spTree>
    <p:extLst>
      <p:ext uri="{BB962C8B-B14F-4D97-AF65-F5344CB8AC3E}">
        <p14:creationId xmlns:p14="http://schemas.microsoft.com/office/powerpoint/2010/main" val="2755832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38213-7CCF-D3F1-D303-A7AEC06E1BA1}"/>
              </a:ext>
            </a:extLst>
          </p:cNvPr>
          <p:cNvSpPr>
            <a:spLocks noGrp="1"/>
          </p:cNvSpPr>
          <p:nvPr>
            <p:ph type="title"/>
          </p:nvPr>
        </p:nvSpPr>
        <p:spPr/>
        <p:txBody>
          <a:bodyPr>
            <a:normAutofit/>
          </a:bodyPr>
          <a:lstStyle/>
          <a:p>
            <a:r>
              <a:rPr lang="en-US" b="1" dirty="0"/>
              <a:t>Feature Engineering – Creating New Features</a:t>
            </a:r>
            <a:endParaRPr lang="en-NG" b="1" dirty="0"/>
          </a:p>
        </p:txBody>
      </p:sp>
      <p:sp>
        <p:nvSpPr>
          <p:cNvPr id="3" name="Content Placeholder 2">
            <a:extLst>
              <a:ext uri="{FF2B5EF4-FFF2-40B4-BE49-F238E27FC236}">
                <a16:creationId xmlns:a16="http://schemas.microsoft.com/office/drawing/2014/main" id="{807B897A-56A1-8597-F7C7-7D3E38329771}"/>
              </a:ext>
            </a:extLst>
          </p:cNvPr>
          <p:cNvSpPr>
            <a:spLocks noGrp="1"/>
          </p:cNvSpPr>
          <p:nvPr>
            <p:ph idx="1"/>
          </p:nvPr>
        </p:nvSpPr>
        <p:spPr>
          <a:xfrm>
            <a:off x="680936" y="1690688"/>
            <a:ext cx="10585315" cy="5033726"/>
          </a:xfrm>
        </p:spPr>
        <p:txBody>
          <a:bodyPr>
            <a:normAutofit fontScale="85000" lnSpcReduction="20000"/>
          </a:bodyPr>
          <a:lstStyle/>
          <a:p>
            <a:pPr marL="0" indent="0">
              <a:buNone/>
            </a:pPr>
            <a:r>
              <a:rPr lang="en-US" dirty="0"/>
              <a:t>The raw reviews do not directly provide useful insights. New features allow better sentiment classification and text analysis.</a:t>
            </a:r>
          </a:p>
          <a:p>
            <a:pPr marL="0" indent="0">
              <a:buNone/>
            </a:pPr>
            <a:r>
              <a:rPr lang="en-US" dirty="0"/>
              <a:t>1. </a:t>
            </a:r>
            <a:r>
              <a:rPr lang="en-US" dirty="0" err="1"/>
              <a:t>cleaned_review</a:t>
            </a:r>
            <a:r>
              <a:rPr lang="en-US" dirty="0"/>
              <a:t> (Preprocessed Review Text)</a:t>
            </a:r>
          </a:p>
          <a:p>
            <a:r>
              <a:rPr lang="en-US" dirty="0"/>
              <a:t>Ensures consistency in text analysis.</a:t>
            </a:r>
          </a:p>
          <a:p>
            <a:r>
              <a:rPr lang="en-US" dirty="0"/>
              <a:t>Improves sentiment classification accuracy by removing irrelevant characters.</a:t>
            </a:r>
          </a:p>
          <a:p>
            <a:r>
              <a:rPr lang="en-US" dirty="0"/>
              <a:t>Prepares the data for advanced NLP techniques like tokenization and sentiment modeling.</a:t>
            </a:r>
          </a:p>
          <a:p>
            <a:endParaRPr lang="en-US" dirty="0"/>
          </a:p>
          <a:p>
            <a:pPr marL="0" indent="0">
              <a:buNone/>
            </a:pPr>
            <a:r>
              <a:rPr lang="en-US" dirty="0"/>
              <a:t>2. </a:t>
            </a:r>
            <a:r>
              <a:rPr lang="en-US" dirty="0" err="1"/>
              <a:t>word_count</a:t>
            </a:r>
            <a:r>
              <a:rPr lang="en-US" dirty="0"/>
              <a:t> (Number of Words in a Review)	</a:t>
            </a:r>
          </a:p>
          <a:p>
            <a:r>
              <a:rPr lang="en-US" dirty="0"/>
              <a:t>Longer reviews might indicate strong emotions (positive or negative).</a:t>
            </a:r>
          </a:p>
          <a:p>
            <a:r>
              <a:rPr lang="en-US" dirty="0"/>
              <a:t>Helps in understanding the verbosity of customers in feedback.</a:t>
            </a:r>
          </a:p>
          <a:p>
            <a:r>
              <a:rPr lang="en-US" dirty="0"/>
              <a:t>Useful for identifying patterns (e.g., shorter reviews may indicate neutral sentiments).</a:t>
            </a:r>
          </a:p>
        </p:txBody>
      </p:sp>
    </p:spTree>
    <p:extLst>
      <p:ext uri="{BB962C8B-B14F-4D97-AF65-F5344CB8AC3E}">
        <p14:creationId xmlns:p14="http://schemas.microsoft.com/office/powerpoint/2010/main" val="1627105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470</TotalTime>
  <Words>1246</Words>
  <Application>Microsoft Office PowerPoint</Application>
  <PresentationFormat>Widescreen</PresentationFormat>
  <Paragraphs>143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LatoWeb</vt:lpstr>
      <vt:lpstr>Office Theme</vt:lpstr>
      <vt:lpstr>BAN6800: BUSINESS ANALYTICS CAPSTONE Milestone 1: Business Analytics Project-Ready Dataset  Subtitle: Data Collection, Cleaning, and Preprocessing Overview  NAME: Eric Osadiaye Idehen  LEARNER ID: 150287  January, 2025 </vt:lpstr>
      <vt:lpstr>Data Collection Overview</vt:lpstr>
      <vt:lpstr>Data Collection Overview Cont’d </vt:lpstr>
      <vt:lpstr>Tools &amp; Technologies Used</vt:lpstr>
      <vt:lpstr>Standardizing Column Names</vt:lpstr>
      <vt:lpstr>Handling Missing Values </vt:lpstr>
      <vt:lpstr>Standardizing &amp; Formatting Dates </vt:lpstr>
      <vt:lpstr>Text Cleaning for Reviews </vt:lpstr>
      <vt:lpstr>Feature Engineering – Creating New Features</vt:lpstr>
      <vt:lpstr>Cont’d Feature Engineering </vt:lpstr>
      <vt:lpstr>Sentiment Categorization Based on Rating</vt:lpstr>
      <vt:lpstr>Data Integration &amp; Compatibility</vt:lpstr>
      <vt:lpstr>Data Quality Assessment </vt:lpstr>
      <vt:lpstr>Ethical Considerations &amp; Bias</vt:lpstr>
      <vt:lpstr>Sentiment Analysis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Eric Idehen</dc:creator>
  <cp:lastModifiedBy>Eric Idehen</cp:lastModifiedBy>
  <cp:revision>2</cp:revision>
  <dcterms:created xsi:type="dcterms:W3CDTF">2025-02-14T14:21:03Z</dcterms:created>
  <dcterms:modified xsi:type="dcterms:W3CDTF">2025-02-14T22:11:39Z</dcterms:modified>
</cp:coreProperties>
</file>