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Lst>
  <p:sldSz cx="30267275" cy="42794238"/>
  <p:notesSz cx="7004050" cy="9290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p:scale>
          <a:sx n="28" d="100"/>
          <a:sy n="28" d="100"/>
        </p:scale>
        <p:origin x="1158" y="102"/>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83410" y="7003597"/>
            <a:ext cx="22700456" cy="14898735"/>
          </a:xfrm>
        </p:spPr>
        <p:txBody>
          <a:bodyPr anchor="b"/>
          <a:lstStyle>
            <a:lvl1pPr algn="ctr">
              <a:defRPr sz="14896"/>
            </a:lvl1pPr>
          </a:lstStyle>
          <a:p>
            <a:r>
              <a:rPr lang="en-US"/>
              <a:t>Click to edit Master title style</a:t>
            </a:r>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5958"/>
            </a:lvl1pPr>
            <a:lvl2pPr marL="1135045" indent="0" algn="ctr">
              <a:buNone/>
              <a:defRPr sz="4965"/>
            </a:lvl2pPr>
            <a:lvl3pPr marL="2270089" indent="0" algn="ctr">
              <a:buNone/>
              <a:defRPr sz="4469"/>
            </a:lvl3pPr>
            <a:lvl4pPr marL="3405134" indent="0" algn="ctr">
              <a:buNone/>
              <a:defRPr sz="3972"/>
            </a:lvl4pPr>
            <a:lvl5pPr marL="4540179" indent="0" algn="ctr">
              <a:buNone/>
              <a:defRPr sz="3972"/>
            </a:lvl5pPr>
            <a:lvl6pPr marL="5675224" indent="0" algn="ctr">
              <a:buNone/>
              <a:defRPr sz="3972"/>
            </a:lvl6pPr>
            <a:lvl7pPr marL="6810268" indent="0" algn="ctr">
              <a:buNone/>
              <a:defRPr sz="3972"/>
            </a:lvl7pPr>
            <a:lvl8pPr marL="7945313" indent="0" algn="ctr">
              <a:buNone/>
              <a:defRPr sz="3972"/>
            </a:lvl8pPr>
            <a:lvl9pPr marL="9080358" indent="0" algn="ctr">
              <a:buNone/>
              <a:defRPr sz="3972"/>
            </a:lvl9pPr>
          </a:lstStyle>
          <a:p>
            <a:r>
              <a:rPr lang="en-US"/>
              <a:t>Click to edit Master subtitle style</a:t>
            </a:r>
          </a:p>
        </p:txBody>
      </p:sp>
      <p:sp>
        <p:nvSpPr>
          <p:cNvPr id="4" name="Date Placeholder 3"/>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81767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93317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19" y="2278397"/>
            <a:ext cx="6526381" cy="3626613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80875" y="2278397"/>
            <a:ext cx="19200803" cy="362661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284407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174885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77755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1" y="10668848"/>
            <a:ext cx="26105525" cy="17801211"/>
          </a:xfrm>
        </p:spPr>
        <p:txBody>
          <a:bodyPr anchor="b"/>
          <a:lstStyle>
            <a:lvl1pPr>
              <a:defRPr sz="14896"/>
            </a:lvl1pPr>
          </a:lstStyle>
          <a:p>
            <a:r>
              <a:rPr lang="en-US"/>
              <a:t>Click to edit Master title style</a:t>
            </a:r>
          </a:p>
        </p:txBody>
      </p:sp>
      <p:sp>
        <p:nvSpPr>
          <p:cNvPr id="3" name="Text Placeholder 2"/>
          <p:cNvSpPr>
            <a:spLocks noGrp="1"/>
          </p:cNvSpPr>
          <p:nvPr>
            <p:ph type="body" idx="1"/>
          </p:nvPr>
        </p:nvSpPr>
        <p:spPr>
          <a:xfrm>
            <a:off x="2065111" y="28638465"/>
            <a:ext cx="26105525" cy="9361236"/>
          </a:xfrm>
        </p:spPr>
        <p:txBody>
          <a:bodyPr/>
          <a:lstStyle>
            <a:lvl1pPr marL="0" indent="0">
              <a:buNone/>
              <a:defRPr sz="5958">
                <a:solidFill>
                  <a:schemeClr val="tx1">
                    <a:tint val="75000"/>
                  </a:schemeClr>
                </a:solidFill>
              </a:defRPr>
            </a:lvl1pPr>
            <a:lvl2pPr marL="1135045" indent="0">
              <a:buNone/>
              <a:defRPr sz="4965">
                <a:solidFill>
                  <a:schemeClr val="tx1">
                    <a:tint val="75000"/>
                  </a:schemeClr>
                </a:solidFill>
              </a:defRPr>
            </a:lvl2pPr>
            <a:lvl3pPr marL="2270089" indent="0">
              <a:buNone/>
              <a:defRPr sz="4469">
                <a:solidFill>
                  <a:schemeClr val="tx1">
                    <a:tint val="75000"/>
                  </a:schemeClr>
                </a:solidFill>
              </a:defRPr>
            </a:lvl3pPr>
            <a:lvl4pPr marL="3405134" indent="0">
              <a:buNone/>
              <a:defRPr sz="3972">
                <a:solidFill>
                  <a:schemeClr val="tx1">
                    <a:tint val="75000"/>
                  </a:schemeClr>
                </a:solidFill>
              </a:defRPr>
            </a:lvl4pPr>
            <a:lvl5pPr marL="4540179" indent="0">
              <a:buNone/>
              <a:defRPr sz="3972">
                <a:solidFill>
                  <a:schemeClr val="tx1">
                    <a:tint val="75000"/>
                  </a:schemeClr>
                </a:solidFill>
              </a:defRPr>
            </a:lvl5pPr>
            <a:lvl6pPr marL="5675224" indent="0">
              <a:buNone/>
              <a:defRPr sz="3972">
                <a:solidFill>
                  <a:schemeClr val="tx1">
                    <a:tint val="75000"/>
                  </a:schemeClr>
                </a:solidFill>
              </a:defRPr>
            </a:lvl6pPr>
            <a:lvl7pPr marL="6810268" indent="0">
              <a:buNone/>
              <a:defRPr sz="3972">
                <a:solidFill>
                  <a:schemeClr val="tx1">
                    <a:tint val="75000"/>
                  </a:schemeClr>
                </a:solidFill>
              </a:defRPr>
            </a:lvl7pPr>
            <a:lvl8pPr marL="7945313" indent="0">
              <a:buNone/>
              <a:defRPr sz="3972">
                <a:solidFill>
                  <a:schemeClr val="tx1">
                    <a:tint val="75000"/>
                  </a:schemeClr>
                </a:solidFill>
              </a:defRPr>
            </a:lvl8pPr>
            <a:lvl9pPr marL="9080358" indent="0">
              <a:buNone/>
              <a:defRPr sz="397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31924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80875"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322808"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65723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0"/>
            <a:ext cx="26105525" cy="8271575"/>
          </a:xfrm>
        </p:spPr>
        <p:txBody>
          <a:bodyPr/>
          <a:lstStyle/>
          <a:p>
            <a:r>
              <a:rPr lang="en-US"/>
              <a:t>Click to edit Master title style</a:t>
            </a:r>
          </a:p>
        </p:txBody>
      </p:sp>
      <p:sp>
        <p:nvSpPr>
          <p:cNvPr id="3" name="Text Placeholder 2"/>
          <p:cNvSpPr>
            <a:spLocks noGrp="1"/>
          </p:cNvSpPr>
          <p:nvPr>
            <p:ph type="body" idx="1"/>
          </p:nvPr>
        </p:nvSpPr>
        <p:spPr>
          <a:xfrm>
            <a:off x="2084819" y="10490535"/>
            <a:ext cx="12804475"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a:t>Edit Master text styles</a:t>
            </a:r>
          </a:p>
        </p:txBody>
      </p:sp>
      <p:sp>
        <p:nvSpPr>
          <p:cNvPr id="4" name="Content Placeholder 3"/>
          <p:cNvSpPr>
            <a:spLocks noGrp="1"/>
          </p:cNvSpPr>
          <p:nvPr>
            <p:ph sz="half" idx="2"/>
          </p:nvPr>
        </p:nvSpPr>
        <p:spPr>
          <a:xfrm>
            <a:off x="2084819" y="15631784"/>
            <a:ext cx="12804475"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322808" y="10490535"/>
            <a:ext cx="12867534" cy="5141249"/>
          </a:xfrm>
        </p:spPr>
        <p:txBody>
          <a:bodyPr anchor="b"/>
          <a:lstStyle>
            <a:lvl1pPr marL="0" indent="0">
              <a:buNone/>
              <a:defRPr sz="5958" b="1"/>
            </a:lvl1pPr>
            <a:lvl2pPr marL="1135045" indent="0">
              <a:buNone/>
              <a:defRPr sz="4965" b="1"/>
            </a:lvl2pPr>
            <a:lvl3pPr marL="2270089" indent="0">
              <a:buNone/>
              <a:defRPr sz="4469" b="1"/>
            </a:lvl3pPr>
            <a:lvl4pPr marL="3405134" indent="0">
              <a:buNone/>
              <a:defRPr sz="3972" b="1"/>
            </a:lvl4pPr>
            <a:lvl5pPr marL="4540179" indent="0">
              <a:buNone/>
              <a:defRPr sz="3972" b="1"/>
            </a:lvl5pPr>
            <a:lvl6pPr marL="5675224" indent="0">
              <a:buNone/>
              <a:defRPr sz="3972" b="1"/>
            </a:lvl6pPr>
            <a:lvl7pPr marL="6810268" indent="0">
              <a:buNone/>
              <a:defRPr sz="3972" b="1"/>
            </a:lvl7pPr>
            <a:lvl8pPr marL="7945313" indent="0">
              <a:buNone/>
              <a:defRPr sz="3972" b="1"/>
            </a:lvl8pPr>
            <a:lvl9pPr marL="9080358" indent="0">
              <a:buNone/>
              <a:defRPr sz="3972" b="1"/>
            </a:lvl9pPr>
          </a:lstStyle>
          <a:p>
            <a:pPr lvl="0"/>
            <a:r>
              <a:rPr lang="en-US"/>
              <a:t>Edit Master text styles</a:t>
            </a:r>
          </a:p>
        </p:txBody>
      </p:sp>
      <p:sp>
        <p:nvSpPr>
          <p:cNvPr id="6" name="Content Placeholder 5"/>
          <p:cNvSpPr>
            <a:spLocks noGrp="1"/>
          </p:cNvSpPr>
          <p:nvPr>
            <p:ph sz="quarter" idx="4"/>
          </p:nvPr>
        </p:nvSpPr>
        <p:spPr>
          <a:xfrm>
            <a:off x="15322808" y="15631784"/>
            <a:ext cx="12867534"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58786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772468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178211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9" y="2852949"/>
            <a:ext cx="9761983" cy="9985322"/>
          </a:xfrm>
        </p:spPr>
        <p:txBody>
          <a:bodyPr anchor="b"/>
          <a:lstStyle>
            <a:lvl1pPr>
              <a:defRPr sz="7944"/>
            </a:lvl1pPr>
          </a:lstStyle>
          <a:p>
            <a:r>
              <a:rPr lang="en-US"/>
              <a:t>Click to edit Master title style</a:t>
            </a:r>
          </a:p>
        </p:txBody>
      </p:sp>
      <p:sp>
        <p:nvSpPr>
          <p:cNvPr id="3" name="Content Placeholder 2"/>
          <p:cNvSpPr>
            <a:spLocks noGrp="1"/>
          </p:cNvSpPr>
          <p:nvPr>
            <p:ph idx="1"/>
          </p:nvPr>
        </p:nvSpPr>
        <p:spPr>
          <a:xfrm>
            <a:off x="12867534" y="6161581"/>
            <a:ext cx="15322808" cy="30411646"/>
          </a:xfrm>
        </p:spPr>
        <p:txBody>
          <a:bodyPr/>
          <a:lstStyle>
            <a:lvl1pPr>
              <a:defRPr sz="7944"/>
            </a:lvl1pPr>
            <a:lvl2pPr>
              <a:defRPr sz="6951"/>
            </a:lvl2pPr>
            <a:lvl3pPr>
              <a:defRPr sz="5958"/>
            </a:lvl3pPr>
            <a:lvl4pPr>
              <a:defRPr sz="4965"/>
            </a:lvl4pPr>
            <a:lvl5pPr>
              <a:defRPr sz="4965"/>
            </a:lvl5pPr>
            <a:lvl6pPr>
              <a:defRPr sz="4965"/>
            </a:lvl6pPr>
            <a:lvl7pPr>
              <a:defRPr sz="4965"/>
            </a:lvl7pPr>
            <a:lvl8pPr>
              <a:defRPr sz="4965"/>
            </a:lvl8pPr>
            <a:lvl9pPr>
              <a:defRPr sz="496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423567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9" y="2852949"/>
            <a:ext cx="9761983" cy="9985322"/>
          </a:xfrm>
        </p:spPr>
        <p:txBody>
          <a:bodyPr anchor="b"/>
          <a:lstStyle>
            <a:lvl1pPr>
              <a:defRPr sz="7944"/>
            </a:lvl1pPr>
          </a:lstStyle>
          <a:p>
            <a:r>
              <a:rPr lang="en-US"/>
              <a:t>Click to edit Master title style</a:t>
            </a:r>
          </a:p>
        </p:txBody>
      </p:sp>
      <p:sp>
        <p:nvSpPr>
          <p:cNvPr id="3" name="Picture Placeholder 2"/>
          <p:cNvSpPr>
            <a:spLocks noGrp="1"/>
          </p:cNvSpPr>
          <p:nvPr>
            <p:ph type="pic" idx="1"/>
          </p:nvPr>
        </p:nvSpPr>
        <p:spPr>
          <a:xfrm>
            <a:off x="12867534" y="6161581"/>
            <a:ext cx="15322808" cy="30411646"/>
          </a:xfrm>
        </p:spPr>
        <p:txBody>
          <a:bodyPr/>
          <a:lstStyle>
            <a:lvl1pPr marL="0" indent="0">
              <a:buNone/>
              <a:defRPr sz="7944"/>
            </a:lvl1pPr>
            <a:lvl2pPr marL="1135045" indent="0">
              <a:buNone/>
              <a:defRPr sz="6951"/>
            </a:lvl2pPr>
            <a:lvl3pPr marL="2270089" indent="0">
              <a:buNone/>
              <a:defRPr sz="5958"/>
            </a:lvl3pPr>
            <a:lvl4pPr marL="3405134" indent="0">
              <a:buNone/>
              <a:defRPr sz="4965"/>
            </a:lvl4pPr>
            <a:lvl5pPr marL="4540179" indent="0">
              <a:buNone/>
              <a:defRPr sz="4965"/>
            </a:lvl5pPr>
            <a:lvl6pPr marL="5675224" indent="0">
              <a:buNone/>
              <a:defRPr sz="4965"/>
            </a:lvl6pPr>
            <a:lvl7pPr marL="6810268" indent="0">
              <a:buNone/>
              <a:defRPr sz="4965"/>
            </a:lvl7pPr>
            <a:lvl8pPr marL="7945313" indent="0">
              <a:buNone/>
              <a:defRPr sz="4965"/>
            </a:lvl8pPr>
            <a:lvl9pPr marL="9080358" indent="0">
              <a:buNone/>
              <a:defRPr sz="4965"/>
            </a:lvl9pPr>
          </a:lstStyle>
          <a:p>
            <a:endParaRPr lang="en-US"/>
          </a:p>
        </p:txBody>
      </p:sp>
      <p:sp>
        <p:nvSpPr>
          <p:cNvPr id="4" name="Text Placeholder 3"/>
          <p:cNvSpPr>
            <a:spLocks noGrp="1"/>
          </p:cNvSpPr>
          <p:nvPr>
            <p:ph type="body" sz="half" idx="2"/>
          </p:nvPr>
        </p:nvSpPr>
        <p:spPr>
          <a:xfrm>
            <a:off x="2084819" y="12838271"/>
            <a:ext cx="9761983" cy="23784486"/>
          </a:xfrm>
        </p:spPr>
        <p:txBody>
          <a:bodyPr/>
          <a:lstStyle>
            <a:lvl1pPr marL="0" indent="0">
              <a:buNone/>
              <a:defRPr sz="3972"/>
            </a:lvl1pPr>
            <a:lvl2pPr marL="1135045" indent="0">
              <a:buNone/>
              <a:defRPr sz="3476"/>
            </a:lvl2pPr>
            <a:lvl3pPr marL="2270089" indent="0">
              <a:buNone/>
              <a:defRPr sz="2979"/>
            </a:lvl3pPr>
            <a:lvl4pPr marL="3405134" indent="0">
              <a:buNone/>
              <a:defRPr sz="2483"/>
            </a:lvl4pPr>
            <a:lvl5pPr marL="4540179" indent="0">
              <a:buNone/>
              <a:defRPr sz="2483"/>
            </a:lvl5pPr>
            <a:lvl6pPr marL="5675224" indent="0">
              <a:buNone/>
              <a:defRPr sz="2483"/>
            </a:lvl6pPr>
            <a:lvl7pPr marL="6810268" indent="0">
              <a:buNone/>
              <a:defRPr sz="2483"/>
            </a:lvl7pPr>
            <a:lvl8pPr marL="7945313" indent="0">
              <a:buNone/>
              <a:defRPr sz="2483"/>
            </a:lvl8pPr>
            <a:lvl9pPr marL="9080358" indent="0">
              <a:buNone/>
              <a:defRPr sz="2483"/>
            </a:lvl9pPr>
          </a:lstStyle>
          <a:p>
            <a:pPr lvl="0"/>
            <a:r>
              <a:rPr lang="en-US"/>
              <a:t>Edit Master text styles</a:t>
            </a:r>
          </a:p>
        </p:txBody>
      </p:sp>
      <p:sp>
        <p:nvSpPr>
          <p:cNvPr id="5" name="Date Placeholder 4"/>
          <p:cNvSpPr>
            <a:spLocks noGrp="1"/>
          </p:cNvSpPr>
          <p:nvPr>
            <p:ph type="dt" sz="half" idx="10"/>
          </p:nvPr>
        </p:nvSpPr>
        <p:spPr/>
        <p:txBody>
          <a:bodyPr/>
          <a:lstStyle/>
          <a:p>
            <a:fld id="{985D6BDF-9D0E-4E2B-85B8-D8F4790360C9}" type="datetimeFigureOut">
              <a:rPr lang="en-US" smtClean="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313185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0"/>
            <a:ext cx="26105525" cy="82715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80875" y="39663922"/>
            <a:ext cx="6810137" cy="2278397"/>
          </a:xfrm>
          <a:prstGeom prst="rect">
            <a:avLst/>
          </a:prstGeom>
        </p:spPr>
        <p:txBody>
          <a:bodyPr vert="horz" lIns="91440" tIns="45720" rIns="91440" bIns="45720" rtlCol="0" anchor="ctr"/>
          <a:lstStyle>
            <a:lvl1pPr algn="l">
              <a:defRPr sz="2979">
                <a:solidFill>
                  <a:schemeClr val="tx1">
                    <a:tint val="75000"/>
                  </a:schemeClr>
                </a:solidFill>
              </a:defRPr>
            </a:lvl1pPr>
          </a:lstStyle>
          <a:p>
            <a:fld id="{985D6BDF-9D0E-4E2B-85B8-D8F4790360C9}" type="datetimeFigureOut">
              <a:rPr lang="en-US" smtClean="0"/>
              <a:t>8/4/2025</a:t>
            </a:fld>
            <a:endParaRPr lang="en-US" dirty="0"/>
          </a:p>
        </p:txBody>
      </p:sp>
      <p:sp>
        <p:nvSpPr>
          <p:cNvPr id="5" name="Footer Placeholder 4"/>
          <p:cNvSpPr>
            <a:spLocks noGrp="1"/>
          </p:cNvSpPr>
          <p:nvPr>
            <p:ph type="ftr" sz="quarter" idx="3"/>
          </p:nvPr>
        </p:nvSpPr>
        <p:spPr>
          <a:xfrm>
            <a:off x="10026035" y="39663922"/>
            <a:ext cx="10215205" cy="2278397"/>
          </a:xfrm>
          <a:prstGeom prst="rect">
            <a:avLst/>
          </a:prstGeom>
        </p:spPr>
        <p:txBody>
          <a:bodyPr vert="horz" lIns="91440" tIns="45720" rIns="91440" bIns="45720" rtlCol="0" anchor="ctr"/>
          <a:lstStyle>
            <a:lvl1pPr algn="ctr">
              <a:defRPr sz="297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376263" y="39663922"/>
            <a:ext cx="6810137" cy="2278397"/>
          </a:xfrm>
          <a:prstGeom prst="rect">
            <a:avLst/>
          </a:prstGeom>
        </p:spPr>
        <p:txBody>
          <a:bodyPr vert="horz" lIns="91440" tIns="45720" rIns="91440" bIns="45720" rtlCol="0" anchor="ctr"/>
          <a:lstStyle>
            <a:lvl1pPr algn="r">
              <a:defRPr sz="2979">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215486882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xStyles>
    <p:titleStyle>
      <a:lvl1pPr algn="l" defTabSz="2270089" rtl="0" eaLnBrk="1" latinLnBrk="0" hangingPunct="1">
        <a:lnSpc>
          <a:spcPct val="90000"/>
        </a:lnSpc>
        <a:spcBef>
          <a:spcPct val="0"/>
        </a:spcBef>
        <a:buNone/>
        <a:defRPr sz="10923" kern="1200">
          <a:solidFill>
            <a:schemeClr val="tx1"/>
          </a:solidFill>
          <a:latin typeface="+mj-lt"/>
          <a:ea typeface="+mj-ea"/>
          <a:cs typeface="+mj-cs"/>
        </a:defRPr>
      </a:lvl1pPr>
    </p:titleStyle>
    <p:bodyStyle>
      <a:lvl1pPr marL="567522" indent="-567522" algn="l" defTabSz="2270089" rtl="0" eaLnBrk="1" latinLnBrk="0" hangingPunct="1">
        <a:lnSpc>
          <a:spcPct val="90000"/>
        </a:lnSpc>
        <a:spcBef>
          <a:spcPts val="2483"/>
        </a:spcBef>
        <a:buFont typeface="Arial" panose="020B0604020202020204" pitchFamily="34" charset="0"/>
        <a:buChar char="•"/>
        <a:defRPr sz="6951" kern="1200">
          <a:solidFill>
            <a:schemeClr val="tx1"/>
          </a:solidFill>
          <a:latin typeface="+mn-lt"/>
          <a:ea typeface="+mn-ea"/>
          <a:cs typeface="+mn-cs"/>
        </a:defRPr>
      </a:lvl1pPr>
      <a:lvl2pPr marL="1702567" indent="-567522" algn="l" defTabSz="2270089" rtl="0" eaLnBrk="1" latinLnBrk="0" hangingPunct="1">
        <a:lnSpc>
          <a:spcPct val="90000"/>
        </a:lnSpc>
        <a:spcBef>
          <a:spcPts val="1241"/>
        </a:spcBef>
        <a:buFont typeface="Arial" panose="020B0604020202020204" pitchFamily="34" charset="0"/>
        <a:buChar char="•"/>
        <a:defRPr sz="5958" kern="1200">
          <a:solidFill>
            <a:schemeClr val="tx1"/>
          </a:solidFill>
          <a:latin typeface="+mn-lt"/>
          <a:ea typeface="+mn-ea"/>
          <a:cs typeface="+mn-cs"/>
        </a:defRPr>
      </a:lvl2pPr>
      <a:lvl3pPr marL="2837612" indent="-567522" algn="l" defTabSz="2270089" rtl="0" eaLnBrk="1" latinLnBrk="0" hangingPunct="1">
        <a:lnSpc>
          <a:spcPct val="90000"/>
        </a:lnSpc>
        <a:spcBef>
          <a:spcPts val="1241"/>
        </a:spcBef>
        <a:buFont typeface="Arial" panose="020B0604020202020204" pitchFamily="34" charset="0"/>
        <a:buChar char="•"/>
        <a:defRPr sz="4965" kern="1200">
          <a:solidFill>
            <a:schemeClr val="tx1"/>
          </a:solidFill>
          <a:latin typeface="+mn-lt"/>
          <a:ea typeface="+mn-ea"/>
          <a:cs typeface="+mn-cs"/>
        </a:defRPr>
      </a:lvl3pPr>
      <a:lvl4pPr marL="3972657"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4pPr>
      <a:lvl5pPr marL="510770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5pPr>
      <a:lvl6pPr marL="6242746"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6pPr>
      <a:lvl7pPr marL="7377791"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7pPr>
      <a:lvl8pPr marL="8512835"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8pPr>
      <a:lvl9pPr marL="9647880" indent="-567522" algn="l" defTabSz="2270089" rtl="0" eaLnBrk="1" latinLnBrk="0" hangingPunct="1">
        <a:lnSpc>
          <a:spcPct val="90000"/>
        </a:lnSpc>
        <a:spcBef>
          <a:spcPts val="1241"/>
        </a:spcBef>
        <a:buFont typeface="Arial" panose="020B0604020202020204" pitchFamily="34" charset="0"/>
        <a:buChar char="•"/>
        <a:defRPr sz="4469" kern="1200">
          <a:solidFill>
            <a:schemeClr val="tx1"/>
          </a:solidFill>
          <a:latin typeface="+mn-lt"/>
          <a:ea typeface="+mn-ea"/>
          <a:cs typeface="+mn-cs"/>
        </a:defRPr>
      </a:lvl9pPr>
    </p:bodyStyle>
    <p:otherStyle>
      <a:defPPr>
        <a:defRPr lang="en-US"/>
      </a:defPPr>
      <a:lvl1pPr marL="0" algn="l" defTabSz="2270089" rtl="0" eaLnBrk="1" latinLnBrk="0" hangingPunct="1">
        <a:defRPr sz="4469" kern="1200">
          <a:solidFill>
            <a:schemeClr val="tx1"/>
          </a:solidFill>
          <a:latin typeface="+mn-lt"/>
          <a:ea typeface="+mn-ea"/>
          <a:cs typeface="+mn-cs"/>
        </a:defRPr>
      </a:lvl1pPr>
      <a:lvl2pPr marL="1135045" algn="l" defTabSz="2270089" rtl="0" eaLnBrk="1" latinLnBrk="0" hangingPunct="1">
        <a:defRPr sz="4469" kern="1200">
          <a:solidFill>
            <a:schemeClr val="tx1"/>
          </a:solidFill>
          <a:latin typeface="+mn-lt"/>
          <a:ea typeface="+mn-ea"/>
          <a:cs typeface="+mn-cs"/>
        </a:defRPr>
      </a:lvl2pPr>
      <a:lvl3pPr marL="2270089" algn="l" defTabSz="2270089" rtl="0" eaLnBrk="1" latinLnBrk="0" hangingPunct="1">
        <a:defRPr sz="4469" kern="1200">
          <a:solidFill>
            <a:schemeClr val="tx1"/>
          </a:solidFill>
          <a:latin typeface="+mn-lt"/>
          <a:ea typeface="+mn-ea"/>
          <a:cs typeface="+mn-cs"/>
        </a:defRPr>
      </a:lvl3pPr>
      <a:lvl4pPr marL="3405134" algn="l" defTabSz="2270089" rtl="0" eaLnBrk="1" latinLnBrk="0" hangingPunct="1">
        <a:defRPr sz="4469" kern="1200">
          <a:solidFill>
            <a:schemeClr val="tx1"/>
          </a:solidFill>
          <a:latin typeface="+mn-lt"/>
          <a:ea typeface="+mn-ea"/>
          <a:cs typeface="+mn-cs"/>
        </a:defRPr>
      </a:lvl4pPr>
      <a:lvl5pPr marL="4540179" algn="l" defTabSz="2270089" rtl="0" eaLnBrk="1" latinLnBrk="0" hangingPunct="1">
        <a:defRPr sz="4469" kern="1200">
          <a:solidFill>
            <a:schemeClr val="tx1"/>
          </a:solidFill>
          <a:latin typeface="+mn-lt"/>
          <a:ea typeface="+mn-ea"/>
          <a:cs typeface="+mn-cs"/>
        </a:defRPr>
      </a:lvl5pPr>
      <a:lvl6pPr marL="5675224" algn="l" defTabSz="2270089" rtl="0" eaLnBrk="1" latinLnBrk="0" hangingPunct="1">
        <a:defRPr sz="4469" kern="1200">
          <a:solidFill>
            <a:schemeClr val="tx1"/>
          </a:solidFill>
          <a:latin typeface="+mn-lt"/>
          <a:ea typeface="+mn-ea"/>
          <a:cs typeface="+mn-cs"/>
        </a:defRPr>
      </a:lvl6pPr>
      <a:lvl7pPr marL="6810268" algn="l" defTabSz="2270089" rtl="0" eaLnBrk="1" latinLnBrk="0" hangingPunct="1">
        <a:defRPr sz="4469" kern="1200">
          <a:solidFill>
            <a:schemeClr val="tx1"/>
          </a:solidFill>
          <a:latin typeface="+mn-lt"/>
          <a:ea typeface="+mn-ea"/>
          <a:cs typeface="+mn-cs"/>
        </a:defRPr>
      </a:lvl7pPr>
      <a:lvl8pPr marL="7945313" algn="l" defTabSz="2270089" rtl="0" eaLnBrk="1" latinLnBrk="0" hangingPunct="1">
        <a:defRPr sz="4469" kern="1200">
          <a:solidFill>
            <a:schemeClr val="tx1"/>
          </a:solidFill>
          <a:latin typeface="+mn-lt"/>
          <a:ea typeface="+mn-ea"/>
          <a:cs typeface="+mn-cs"/>
        </a:defRPr>
      </a:lvl8pPr>
      <a:lvl9pPr marL="9080358" algn="l" defTabSz="2270089" rtl="0" eaLnBrk="1" latinLnBrk="0" hangingPunct="1">
        <a:defRPr sz="44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3.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png"/><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0" y="-485187"/>
            <a:ext cx="30267275" cy="641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6000" b="1" dirty="0">
                <a:solidFill>
                  <a:schemeClr val="accent3">
                    <a:lumMod val="20000"/>
                    <a:lumOff val="80000"/>
                  </a:schemeClr>
                </a:solidFill>
              </a:rPr>
              <a:t>Project Title: </a:t>
            </a:r>
            <a:r>
              <a:rPr lang="en-US" sz="6000" dirty="0">
                <a:solidFill>
                  <a:schemeClr val="accent3">
                    <a:lumMod val="20000"/>
                    <a:lumOff val="80000"/>
                  </a:schemeClr>
                </a:solidFill>
              </a:rPr>
              <a:t>DIGITAL HEALTH LITERACY AND IMPLEMENTATION OF AI –SEEKING BEHAVIORS IN THE NORTHERN REGION PEOPLES USING  </a:t>
            </a:r>
            <a:r>
              <a:rPr lang="en-US" sz="6000" dirty="0" err="1">
                <a:solidFill>
                  <a:schemeClr val="accent3">
                    <a:lumMod val="20000"/>
                    <a:lumOff val="80000"/>
                  </a:schemeClr>
                </a:solidFill>
              </a:rPr>
              <a:t>eHEALS</a:t>
            </a:r>
            <a:endParaRPr lang="en-US" sz="6000" dirty="0">
              <a:solidFill>
                <a:schemeClr val="accent3">
                  <a:lumMod val="20000"/>
                  <a:lumOff val="80000"/>
                </a:schemeClr>
              </a:solidFill>
            </a:endParaRPr>
          </a:p>
          <a:p>
            <a:pPr eaLnBrk="1" hangingPunct="1"/>
            <a:endParaRPr lang="en-US" sz="6000" b="1" dirty="0">
              <a:solidFill>
                <a:schemeClr val="accent3">
                  <a:lumMod val="20000"/>
                  <a:lumOff val="80000"/>
                </a:schemeClr>
              </a:solidFill>
            </a:endParaRPr>
          </a:p>
          <a:p>
            <a:pPr eaLnBrk="1" hangingPunct="1"/>
            <a:r>
              <a:rPr lang="en-US" sz="6000" b="1" dirty="0">
                <a:solidFill>
                  <a:schemeClr val="accent3">
                    <a:lumMod val="20000"/>
                    <a:lumOff val="80000"/>
                  </a:schemeClr>
                </a:solidFill>
                <a:latin typeface="+mn-lt"/>
              </a:rPr>
              <a:t>Programme of Study: Aimed at assessing and enhancing DHL through</a:t>
            </a:r>
          </a:p>
          <a:p>
            <a:pPr eaLnBrk="1" hangingPunct="1"/>
            <a:r>
              <a:rPr lang="en-US" sz="6000" b="1" dirty="0">
                <a:solidFill>
                  <a:schemeClr val="accent3">
                    <a:lumMod val="20000"/>
                    <a:lumOff val="80000"/>
                  </a:schemeClr>
                </a:solidFill>
                <a:latin typeface="+mn-lt"/>
              </a:rPr>
              <a:t>AI and </a:t>
            </a:r>
            <a:r>
              <a:rPr lang="en-US" sz="6000" b="1" dirty="0" err="1">
                <a:solidFill>
                  <a:schemeClr val="accent3">
                    <a:lumMod val="20000"/>
                    <a:lumOff val="80000"/>
                  </a:schemeClr>
                </a:solidFill>
                <a:latin typeface="+mn-lt"/>
              </a:rPr>
              <a:t>eHEALS</a:t>
            </a:r>
            <a:r>
              <a:rPr lang="en-US" sz="6000" b="1" dirty="0">
                <a:solidFill>
                  <a:schemeClr val="accent3">
                    <a:lumMod val="20000"/>
                    <a:lumOff val="80000"/>
                  </a:schemeClr>
                </a:solidFill>
                <a:latin typeface="+mn-lt"/>
              </a:rPr>
              <a:t> in northern Bangladesh</a:t>
            </a:r>
            <a:endParaRPr lang="en-US" sz="6000" dirty="0">
              <a:solidFill>
                <a:schemeClr val="accent3">
                  <a:lumMod val="20000"/>
                  <a:lumOff val="80000"/>
                </a:schemeClr>
              </a:solidFill>
              <a:latin typeface="+mn-lt"/>
            </a:endParaRPr>
          </a:p>
          <a:p>
            <a:pPr eaLnBrk="1" hangingPunct="1"/>
            <a:endParaRPr lang="en-US" sz="6000"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20620037" y="2956719"/>
            <a:ext cx="8788577" cy="3821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r" eaLnBrk="1" hangingPunct="1"/>
            <a:r>
              <a:rPr lang="en-US" sz="4600" dirty="0">
                <a:solidFill>
                  <a:schemeClr val="accent3">
                    <a:lumMod val="20000"/>
                    <a:lumOff val="80000"/>
                  </a:schemeClr>
                </a:solidFill>
                <a:latin typeface="+mn-lt"/>
              </a:rPr>
              <a:t>Researcher: Airen Akther</a:t>
            </a:r>
          </a:p>
          <a:p>
            <a:pPr algn="r" eaLnBrk="1" hangingPunct="1"/>
            <a:br>
              <a:rPr lang="en-US" sz="4600" dirty="0">
                <a:solidFill>
                  <a:schemeClr val="accent3">
                    <a:lumMod val="20000"/>
                    <a:lumOff val="80000"/>
                  </a:schemeClr>
                </a:solidFill>
                <a:latin typeface="+mn-lt"/>
              </a:rPr>
            </a:br>
            <a:r>
              <a:rPr lang="en-US" sz="4600" dirty="0">
                <a:solidFill>
                  <a:schemeClr val="accent3">
                    <a:lumMod val="20000"/>
                    <a:lumOff val="80000"/>
                  </a:schemeClr>
                </a:solidFill>
                <a:latin typeface="+mn-lt"/>
              </a:rPr>
              <a:t> </a:t>
            </a:r>
          </a:p>
        </p:txBody>
      </p:sp>
      <p:sp>
        <p:nvSpPr>
          <p:cNvPr id="26" name="TextBox 25"/>
          <p:cNvSpPr txBox="1"/>
          <p:nvPr/>
        </p:nvSpPr>
        <p:spPr>
          <a:xfrm>
            <a:off x="9342439" y="38889157"/>
            <a:ext cx="16611598" cy="2716910"/>
          </a:xfrm>
          <a:prstGeom prst="rect">
            <a:avLst/>
          </a:prstGeom>
          <a:noFill/>
        </p:spPr>
        <p:txBody>
          <a:bodyPr wrap="square" lIns="86970" tIns="86970" rIns="86970" bIns="86970" numCol="1" spcCol="434850" rtlCol="0">
            <a:noAutofit/>
          </a:bodyPr>
          <a:lstStyle/>
          <a:p>
            <a:pPr marL="342900" indent="-342900" algn="just">
              <a:buAutoNum type="arabicPeriod"/>
            </a:pPr>
            <a:r>
              <a:rPr lang="en-US" dirty="0">
                <a:solidFill>
                  <a:schemeClr val="accent5">
                    <a:lumMod val="75000"/>
                  </a:schemeClr>
                </a:solidFill>
              </a:rPr>
              <a:t>M. B. Science, “Internet Use for Health-Related Information and Its Related Factors among Undergraduate Students in </a:t>
            </a:r>
            <a:r>
              <a:rPr lang="en-US" dirty="0" err="1">
                <a:solidFill>
                  <a:schemeClr val="accent5">
                    <a:lumMod val="75000"/>
                  </a:schemeClr>
                </a:solidFill>
              </a:rPr>
              <a:t>Mawlana</a:t>
            </a:r>
            <a:r>
              <a:rPr lang="en-US" dirty="0">
                <a:solidFill>
                  <a:schemeClr val="accent5">
                    <a:lumMod val="75000"/>
                  </a:schemeClr>
                </a:solidFill>
              </a:rPr>
              <a:t> </a:t>
            </a:r>
            <a:r>
              <a:rPr lang="en-US" dirty="0" err="1">
                <a:solidFill>
                  <a:schemeClr val="accent5">
                    <a:lumMod val="75000"/>
                  </a:schemeClr>
                </a:solidFill>
              </a:rPr>
              <a:t>Bhashani</a:t>
            </a:r>
            <a:r>
              <a:rPr lang="en-US" dirty="0">
                <a:solidFill>
                  <a:schemeClr val="accent5">
                    <a:lumMod val="75000"/>
                  </a:schemeClr>
                </a:solidFill>
              </a:rPr>
              <a:t> Science and Technology University ( MBSTU ): A Cross-Sectional Study,” no. February, 2025.</a:t>
            </a:r>
          </a:p>
          <a:p>
            <a:pPr marL="342900" indent="-342900" algn="just">
              <a:buAutoNum type="arabicPeriod"/>
            </a:pPr>
            <a:r>
              <a:rPr lang="en-US" dirty="0">
                <a:solidFill>
                  <a:schemeClr val="accent5">
                    <a:lumMod val="75000"/>
                  </a:schemeClr>
                </a:solidFill>
              </a:rPr>
              <a:t>K. </a:t>
            </a:r>
            <a:r>
              <a:rPr lang="en-US" dirty="0" err="1">
                <a:solidFill>
                  <a:schemeClr val="accent5">
                    <a:lumMod val="75000"/>
                  </a:schemeClr>
                </a:solidFill>
              </a:rPr>
              <a:t>Leksy</a:t>
            </a:r>
            <a:r>
              <a:rPr lang="en-US" dirty="0">
                <a:solidFill>
                  <a:schemeClr val="accent5">
                    <a:lumMod val="75000"/>
                  </a:schemeClr>
                </a:solidFill>
              </a:rPr>
              <a:t>, “Coronavirus-Related Health Literacy of Polish School Principals A Cross-Sectional Study,” no. March 2020, 2023, </a:t>
            </a:r>
            <a:r>
              <a:rPr lang="en-US" dirty="0" err="1">
                <a:solidFill>
                  <a:schemeClr val="accent5">
                    <a:lumMod val="75000"/>
                  </a:schemeClr>
                </a:solidFill>
              </a:rPr>
              <a:t>doi</a:t>
            </a:r>
            <a:r>
              <a:rPr lang="en-US" dirty="0">
                <a:solidFill>
                  <a:schemeClr val="accent5">
                    <a:lumMod val="75000"/>
                  </a:schemeClr>
                </a:solidFill>
              </a:rPr>
              <a:t>: 10.15804/tner.2023.73.3.03.</a:t>
            </a:r>
          </a:p>
          <a:p>
            <a:pPr marL="342900" indent="-342900" algn="just">
              <a:buAutoNum type="arabicPeriod"/>
            </a:pPr>
            <a:r>
              <a:rPr lang="en-US" kern="100" dirty="0">
                <a:solidFill>
                  <a:schemeClr val="accent5">
                    <a:lumMod val="75000"/>
                  </a:schemeClr>
                </a:solidFill>
                <a:ea typeface="Aptos" panose="020B0004020202020204" pitchFamily="34" charset="0"/>
                <a:cs typeface="Cordia New" panose="020B0304020202020204" pitchFamily="34" charset="-34"/>
              </a:rPr>
              <a:t>A. Nazari, M. </a:t>
            </a:r>
            <a:r>
              <a:rPr lang="en-US" kern="100" dirty="0" err="1">
                <a:solidFill>
                  <a:schemeClr val="accent5">
                    <a:lumMod val="75000"/>
                  </a:schemeClr>
                </a:solidFill>
                <a:ea typeface="Aptos" panose="020B0004020202020204" pitchFamily="34" charset="0"/>
                <a:cs typeface="Cordia New" panose="020B0304020202020204" pitchFamily="34" charset="-34"/>
              </a:rPr>
              <a:t>Hoseinnia</a:t>
            </a:r>
            <a:r>
              <a:rPr lang="en-US" kern="100" dirty="0">
                <a:solidFill>
                  <a:schemeClr val="accent5">
                    <a:lumMod val="75000"/>
                  </a:schemeClr>
                </a:solidFill>
                <a:ea typeface="Aptos" panose="020B0004020202020204" pitchFamily="34" charset="0"/>
                <a:cs typeface="Cordia New" panose="020B0304020202020204" pitchFamily="34" charset="-34"/>
              </a:rPr>
              <a:t>, A. </a:t>
            </a:r>
            <a:r>
              <a:rPr lang="en-US" kern="100" dirty="0" err="1">
                <a:solidFill>
                  <a:schemeClr val="accent5">
                    <a:lumMod val="75000"/>
                  </a:schemeClr>
                </a:solidFill>
                <a:ea typeface="Aptos" panose="020B0004020202020204" pitchFamily="34" charset="0"/>
                <a:cs typeface="Cordia New" panose="020B0304020202020204" pitchFamily="34" charset="-34"/>
              </a:rPr>
              <a:t>Pirzadeh</a:t>
            </a:r>
            <a:r>
              <a:rPr lang="en-US" kern="100" dirty="0">
                <a:solidFill>
                  <a:schemeClr val="accent5">
                    <a:lumMod val="75000"/>
                  </a:schemeClr>
                </a:solidFill>
                <a:ea typeface="Aptos" panose="020B0004020202020204" pitchFamily="34" charset="0"/>
                <a:cs typeface="Cordia New" panose="020B0304020202020204" pitchFamily="34" charset="-34"/>
              </a:rPr>
              <a:t>, and A. </a:t>
            </a:r>
            <a:r>
              <a:rPr lang="en-US" kern="100" dirty="0" err="1">
                <a:solidFill>
                  <a:schemeClr val="accent5">
                    <a:lumMod val="75000"/>
                  </a:schemeClr>
                </a:solidFill>
                <a:ea typeface="Aptos" panose="020B0004020202020204" pitchFamily="34" charset="0"/>
                <a:cs typeface="Cordia New" panose="020B0304020202020204" pitchFamily="34" charset="-34"/>
              </a:rPr>
              <a:t>Salahshouri</a:t>
            </a:r>
            <a:r>
              <a:rPr lang="en-US" kern="100" dirty="0">
                <a:solidFill>
                  <a:schemeClr val="accent5">
                    <a:lumMod val="75000"/>
                  </a:schemeClr>
                </a:solidFill>
                <a:ea typeface="Aptos" panose="020B0004020202020204" pitchFamily="34" charset="0"/>
                <a:cs typeface="Cordia New" panose="020B0304020202020204" pitchFamily="34" charset="-34"/>
              </a:rPr>
              <a:t>, “The Correlation Among COVID-19 Vaccine Acceptance , the Ability to Detect Fake News , and e-Health Literacy,” vol. 7, no. 3, 2023, </a:t>
            </a:r>
            <a:r>
              <a:rPr lang="en-US" kern="100" dirty="0" err="1">
                <a:solidFill>
                  <a:schemeClr val="accent5">
                    <a:lumMod val="75000"/>
                  </a:schemeClr>
                </a:solidFill>
                <a:ea typeface="Aptos" panose="020B0004020202020204" pitchFamily="34" charset="0"/>
                <a:cs typeface="Cordia New" panose="020B0304020202020204" pitchFamily="34" charset="-34"/>
              </a:rPr>
              <a:t>doi</a:t>
            </a:r>
            <a:r>
              <a:rPr lang="en-US" kern="100" dirty="0">
                <a:solidFill>
                  <a:schemeClr val="accent5">
                    <a:lumMod val="75000"/>
                  </a:schemeClr>
                </a:solidFill>
                <a:ea typeface="Aptos" panose="020B0004020202020204" pitchFamily="34" charset="0"/>
                <a:cs typeface="Cordia New" panose="020B0304020202020204" pitchFamily="34" charset="-34"/>
              </a:rPr>
              <a:t>: 10.3928/24748307-20230621-01.</a:t>
            </a:r>
          </a:p>
          <a:p>
            <a:pPr marL="342900" indent="-342900" algn="just">
              <a:buAutoNum type="arabicPeriod"/>
            </a:pPr>
            <a:r>
              <a:rPr lang="en-IN" kern="100" dirty="0">
                <a:solidFill>
                  <a:schemeClr val="accent5">
                    <a:lumMod val="75000"/>
                  </a:schemeClr>
                </a:solidFill>
                <a:ea typeface="Aptos" panose="020B0004020202020204" pitchFamily="34" charset="0"/>
                <a:cs typeface="Cordia New" panose="020B0304020202020204" pitchFamily="34" charset="-34"/>
              </a:rPr>
              <a:t>A. S. </a:t>
            </a:r>
            <a:r>
              <a:rPr lang="en-IN" kern="100" dirty="0" err="1">
                <a:solidFill>
                  <a:schemeClr val="accent5">
                    <a:lumMod val="75000"/>
                  </a:schemeClr>
                </a:solidFill>
                <a:ea typeface="Aptos" panose="020B0004020202020204" pitchFamily="34" charset="0"/>
                <a:cs typeface="Cordia New" panose="020B0304020202020204" pitchFamily="34" charset="-34"/>
              </a:rPr>
              <a:t>Azahra</a:t>
            </a:r>
            <a:r>
              <a:rPr lang="en-IN" kern="100" dirty="0">
                <a:solidFill>
                  <a:schemeClr val="accent5">
                    <a:lumMod val="75000"/>
                  </a:schemeClr>
                </a:solidFill>
                <a:ea typeface="Aptos" panose="020B0004020202020204" pitchFamily="34" charset="0"/>
                <a:cs typeface="Cordia New" panose="020B0304020202020204" pitchFamily="34" charset="-34"/>
              </a:rPr>
              <a:t>, D. I. </a:t>
            </a:r>
            <a:r>
              <a:rPr lang="en-IN" kern="100" dirty="0" err="1">
                <a:solidFill>
                  <a:schemeClr val="accent5">
                    <a:lumMod val="75000"/>
                  </a:schemeClr>
                </a:solidFill>
                <a:ea typeface="Aptos" panose="020B0004020202020204" pitchFamily="34" charset="0"/>
                <a:cs typeface="Cordia New" panose="020B0304020202020204" pitchFamily="34" charset="-34"/>
              </a:rPr>
              <a:t>Pirdaus</a:t>
            </a:r>
            <a:r>
              <a:rPr lang="en-IN" kern="100" dirty="0">
                <a:solidFill>
                  <a:schemeClr val="accent5">
                    <a:lumMod val="75000"/>
                  </a:schemeClr>
                </a:solidFill>
                <a:ea typeface="Aptos" panose="020B0004020202020204" pitchFamily="34" charset="0"/>
                <a:cs typeface="Cordia New" panose="020B0304020202020204" pitchFamily="34" charset="-34"/>
              </a:rPr>
              <a:t>, and A. Prabowo, “Digital Health Literacy and Telemedicine in the Information Age: A Comprehensive Review and Future Prospects,” Int. J. Linguist. </a:t>
            </a:r>
            <a:r>
              <a:rPr lang="en-IN" kern="100" dirty="0" err="1">
                <a:solidFill>
                  <a:schemeClr val="accent5">
                    <a:lumMod val="75000"/>
                  </a:schemeClr>
                </a:solidFill>
                <a:ea typeface="Aptos" panose="020B0004020202020204" pitchFamily="34" charset="0"/>
                <a:cs typeface="Cordia New" panose="020B0304020202020204" pitchFamily="34" charset="-34"/>
              </a:rPr>
              <a:t>Commun</a:t>
            </a:r>
            <a:r>
              <a:rPr lang="en-IN" kern="100" dirty="0">
                <a:solidFill>
                  <a:schemeClr val="accent5">
                    <a:lumMod val="75000"/>
                  </a:schemeClr>
                </a:solidFill>
                <a:ea typeface="Aptos" panose="020B0004020202020204" pitchFamily="34" charset="0"/>
                <a:cs typeface="Cordia New" panose="020B0304020202020204" pitchFamily="34" charset="-34"/>
              </a:rPr>
              <a:t>. Broadcast., vol. 2, no. 1, pp. 13–19, 2024, </a:t>
            </a:r>
            <a:r>
              <a:rPr lang="en-IN" kern="100" dirty="0" err="1">
                <a:solidFill>
                  <a:schemeClr val="accent5">
                    <a:lumMod val="75000"/>
                  </a:schemeClr>
                </a:solidFill>
                <a:ea typeface="Aptos" panose="020B0004020202020204" pitchFamily="34" charset="0"/>
                <a:cs typeface="Cordia New" panose="020B0304020202020204" pitchFamily="34" charset="-34"/>
              </a:rPr>
              <a:t>doi</a:t>
            </a:r>
            <a:r>
              <a:rPr lang="en-IN" kern="100" dirty="0">
                <a:solidFill>
                  <a:schemeClr val="accent5">
                    <a:lumMod val="75000"/>
                  </a:schemeClr>
                </a:solidFill>
                <a:ea typeface="Aptos" panose="020B0004020202020204" pitchFamily="34" charset="0"/>
                <a:cs typeface="Cordia New" panose="020B0304020202020204" pitchFamily="34" charset="-34"/>
              </a:rPr>
              <a:t>: 10.46336/ijlcb.v2i1.89.</a:t>
            </a:r>
          </a:p>
          <a:p>
            <a:pPr marL="342900" indent="-342900" algn="just">
              <a:buFontTx/>
              <a:buAutoNum type="arabicPeriod"/>
            </a:pPr>
            <a:r>
              <a:rPr lang="en-US" sz="18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1800" dirty="0" err="1">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Alhur</a:t>
            </a:r>
            <a:r>
              <a:rPr lang="en-US" sz="18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i="1"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et al.</a:t>
            </a:r>
            <a:r>
              <a:rPr lang="en-US" sz="18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“Digital Health Literacy and Web-Based Health Information-Seeking Behaviors in the Saudi Arabian Population,” </a:t>
            </a:r>
            <a:r>
              <a:rPr lang="en-US" sz="1800" i="1" dirty="0" err="1">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Cureus</a:t>
            </a:r>
            <a:r>
              <a:rPr lang="en-US" sz="18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vol. 15, no. 12, 2023, </a:t>
            </a:r>
            <a:r>
              <a:rPr lang="en-US" sz="1800" dirty="0" err="1">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doi</a:t>
            </a:r>
            <a:r>
              <a:rPr lang="en-US" sz="18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10.7759/cureus.51125.</a:t>
            </a:r>
            <a:endParaRPr lang="en-US" sz="1800" dirty="0">
              <a:solidFill>
                <a:schemeClr val="accent5">
                  <a:lumMod val="75000"/>
                </a:schemeClr>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buAutoNum type="arabicPeriod"/>
            </a:pPr>
            <a:endParaRPr lang="en-IN" sz="1700" kern="100" dirty="0">
              <a:solidFill>
                <a:schemeClr val="accent1">
                  <a:lumMod val="75000"/>
                </a:schemeClr>
              </a:solidFill>
              <a:ea typeface="Aptos" panose="020B0004020202020204" pitchFamily="34" charset="0"/>
              <a:cs typeface="Cordia New" panose="020B0304020202020204" pitchFamily="34" charset="-34"/>
            </a:endParaRPr>
          </a:p>
        </p:txBody>
      </p:sp>
      <p:sp>
        <p:nvSpPr>
          <p:cNvPr id="27" name="TextBox 26"/>
          <p:cNvSpPr txBox="1"/>
          <p:nvPr/>
        </p:nvSpPr>
        <p:spPr>
          <a:xfrm>
            <a:off x="9342437" y="38020830"/>
            <a:ext cx="5227818" cy="918816"/>
          </a:xfrm>
          <a:prstGeom prst="rect">
            <a:avLst/>
          </a:prstGeom>
          <a:noFill/>
        </p:spPr>
        <p:txBody>
          <a:bodyPr wrap="square" lIns="86970" tIns="43485" rIns="86970" bIns="43485" rtlCol="0">
            <a:spAutoFit/>
          </a:bodyPr>
          <a:lstStyle/>
          <a:p>
            <a:r>
              <a:rPr lang="en-US" sz="5400" b="1" dirty="0">
                <a:solidFill>
                  <a:schemeClr val="accent1">
                    <a:lumMod val="75000"/>
                  </a:schemeClr>
                </a:solidFill>
              </a:rPr>
              <a:t>References</a:t>
            </a:r>
          </a:p>
        </p:txBody>
      </p:sp>
      <p:sp>
        <p:nvSpPr>
          <p:cNvPr id="10" name="Text Box 189"/>
          <p:cNvSpPr txBox="1">
            <a:spLocks noChangeArrowheads="1"/>
          </p:cNvSpPr>
          <p:nvPr/>
        </p:nvSpPr>
        <p:spPr bwMode="auto">
          <a:xfrm>
            <a:off x="1764512" y="7374790"/>
            <a:ext cx="8407576" cy="8599689"/>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effectLst/>
                <a:latin typeface="+mn-lt"/>
                <a:ea typeface="Times New Roman" panose="02020603050405020304" pitchFamily="18" charset="0"/>
              </a:rPr>
              <a:t>Bangladesh has long faced significant health injuries, particularly between pastoral and civic areas. The difference between these regions are notable in terms of healthcare vacuity and the quality of care handed. This study aims to address this gap by examining the digital health knowledge and chops of individualities in the northern region, fastening on their capability to use digital healthcare platforms</a:t>
            </a:r>
            <a:r>
              <a:rPr lang="en-US" sz="3200" dirty="0">
                <a:effectLst/>
                <a:latin typeface="+mn-lt"/>
                <a:ea typeface="Times New Roman" panose="02020603050405020304" pitchFamily="18" charset="0"/>
              </a:rPr>
              <a:t>. </a:t>
            </a:r>
            <a:r>
              <a:rPr lang="en-US" sz="2800" dirty="0">
                <a:latin typeface="+mn-lt"/>
              </a:rPr>
              <a:t>As countries work to improve access to essential health services, using digital technology in education and healthcare has the potential to bridge gaps especially for underserved communities. However, further studies are needed to understand how effectively these tools are being used and how they can be improved to meet local needs. The objectives are listed below:</a:t>
            </a:r>
          </a:p>
          <a:p>
            <a:pPr marL="457200" indent="-457200" algn="just" eaLnBrk="1" hangingPunct="1">
              <a:buFont typeface="Arial" panose="020B0604020202020204" pitchFamily="34" charset="0"/>
              <a:buChar char="•"/>
            </a:pPr>
            <a:r>
              <a:rPr lang="en-US" sz="2800" dirty="0">
                <a:latin typeface="+mn-lt"/>
              </a:rPr>
              <a:t>To investigate the attachment on globalization</a:t>
            </a:r>
          </a:p>
          <a:p>
            <a:pPr marL="457200" indent="-457200" algn="just" eaLnBrk="1" hangingPunct="1">
              <a:buFont typeface="Arial" panose="020B0604020202020204" pitchFamily="34" charset="0"/>
              <a:buChar char="•"/>
            </a:pPr>
            <a:r>
              <a:rPr lang="en-US" sz="2800" dirty="0">
                <a:latin typeface="+mn-lt"/>
              </a:rPr>
              <a:t> To sought out the lack or risk factors </a:t>
            </a:r>
          </a:p>
          <a:p>
            <a:pPr marL="457200" indent="-457200" algn="just" eaLnBrk="1" hangingPunct="1">
              <a:buFont typeface="Arial" panose="020B0604020202020204" pitchFamily="34" charset="0"/>
              <a:buChar char="•"/>
            </a:pPr>
            <a:r>
              <a:rPr lang="en-US" sz="2800" dirty="0">
                <a:latin typeface="+mn-lt"/>
              </a:rPr>
              <a:t> To execute a best model in predicting improving     literacy level in Bangladesh.</a:t>
            </a: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altLang="zh-TW" sz="5400" b="1" dirty="0">
                <a:solidFill>
                  <a:schemeClr val="accent3">
                    <a:lumMod val="20000"/>
                    <a:lumOff val="80000"/>
                  </a:schemeClr>
                </a:solidFill>
              </a:rPr>
              <a:t>Aims &amp; Objectives</a:t>
            </a:r>
            <a:endParaRPr lang="en-US" sz="5400" b="1" dirty="0">
              <a:solidFill>
                <a:schemeClr val="accent3">
                  <a:lumMod val="20000"/>
                  <a:lumOff val="80000"/>
                </a:schemeClr>
              </a:solidFill>
            </a:endParaRPr>
          </a:p>
        </p:txBody>
      </p:sp>
      <p:sp>
        <p:nvSpPr>
          <p:cNvPr id="15" name="Text Box 194"/>
          <p:cNvSpPr txBox="1">
            <a:spLocks noChangeArrowheads="1"/>
          </p:cNvSpPr>
          <p:nvPr/>
        </p:nvSpPr>
        <p:spPr bwMode="auto">
          <a:xfrm>
            <a:off x="10929850" y="17385160"/>
            <a:ext cx="8407576" cy="793797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2900" dirty="0">
                <a:latin typeface="Calibri" pitchFamily="34" charset="0"/>
              </a:rPr>
              <a:t>The data used in this study were primary in nature, gathered directly from original sources. </a:t>
            </a:r>
          </a:p>
          <a:p>
            <a:pPr algn="just" eaLnBrk="1" hangingPunct="1"/>
            <a:r>
              <a:rPr lang="en-US" sz="2900" dirty="0">
                <a:latin typeface="Calibri" pitchFamily="34" charset="0"/>
              </a:rPr>
              <a:t>An online survey was conducted using Google Forms to collect responses. A convenience sampling method was employed, involving 1,263 participants from various locations across Bangladesh, including hospitals, high schools, colleges, and other public spaces. Individuals who were unable to read English and those under the age of 18 were excluded from the study.</a:t>
            </a:r>
          </a:p>
          <a:p>
            <a:pPr algn="just" eaLnBrk="1" hangingPunct="1"/>
            <a:r>
              <a:rPr lang="en-US" sz="2900" dirty="0">
                <a:latin typeface="Calibri" pitchFamily="34" charset="0"/>
              </a:rPr>
              <a:t>A total of 704 participants(I took only the northern part in my studies) were recruited for the study and more than half (51.136363%) were male (Figure 1). Fifty-one (51.85%) live in urban. Most of the participants in this survey education level is high about 45.45% participants are university level students. </a:t>
            </a:r>
          </a:p>
        </p:txBody>
      </p:sp>
      <p:sp>
        <p:nvSpPr>
          <p:cNvPr id="33" name="Rectangle 32"/>
          <p:cNvSpPr/>
          <p:nvPr/>
        </p:nvSpPr>
        <p:spPr>
          <a:xfrm>
            <a:off x="1764512" y="23082097"/>
            <a:ext cx="8138877"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4400" b="1" dirty="0">
                <a:solidFill>
                  <a:schemeClr val="accent3">
                    <a:lumMod val="20000"/>
                    <a:lumOff val="80000"/>
                  </a:schemeClr>
                </a:solidFill>
              </a:rPr>
              <a:t>Research Questions/ Hypothesis</a:t>
            </a:r>
          </a:p>
        </p:txBody>
      </p:sp>
      <p:sp>
        <p:nvSpPr>
          <p:cNvPr id="13" name="Text Box 192"/>
          <p:cNvSpPr txBox="1">
            <a:spLocks noChangeArrowheads="1"/>
          </p:cNvSpPr>
          <p:nvPr/>
        </p:nvSpPr>
        <p:spPr bwMode="auto">
          <a:xfrm>
            <a:off x="10929850" y="7132373"/>
            <a:ext cx="8407576" cy="9153687"/>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b="1" kern="0" dirty="0">
                <a:effectLst/>
                <a:latin typeface="+mn-lt"/>
                <a:ea typeface="Times New Roman" panose="02020603050405020304" pitchFamily="18" charset="0"/>
                <a:cs typeface="Cordia New" panose="020B0304020202020204" pitchFamily="34" charset="-34"/>
              </a:rPr>
              <a:t>Digital health literacy (DHL), </a:t>
            </a:r>
            <a:r>
              <a:rPr lang="en-US" kern="0" dirty="0">
                <a:latin typeface="+mn-lt"/>
                <a:ea typeface="Times New Roman" panose="02020603050405020304" pitchFamily="18" charset="0"/>
                <a:cs typeface="Cordia New" panose="020B0304020202020204" pitchFamily="34" charset="-34"/>
              </a:rPr>
              <a:t>also referred to as </a:t>
            </a:r>
            <a:r>
              <a:rPr lang="en-US" b="1" kern="0" dirty="0">
                <a:latin typeface="+mn-lt"/>
                <a:ea typeface="Times New Roman" panose="02020603050405020304" pitchFamily="18" charset="0"/>
                <a:cs typeface="Cordia New" panose="020B0304020202020204" pitchFamily="34" charset="-34"/>
              </a:rPr>
              <a:t>eHealth</a:t>
            </a:r>
            <a:r>
              <a:rPr lang="en-US" kern="0" dirty="0">
                <a:latin typeface="+mn-lt"/>
                <a:ea typeface="Times New Roman" panose="02020603050405020304" pitchFamily="18" charset="0"/>
                <a:cs typeface="Cordia New" panose="020B0304020202020204" pitchFamily="34" charset="-34"/>
              </a:rPr>
              <a:t> literacy, is the ability to seek, find, understand, and appraise health information from electronic sources and apply the knowledge gained to addressing or solving a health problem</a:t>
            </a:r>
            <a:endParaRPr lang="en-IN" kern="0" dirty="0">
              <a:effectLst/>
              <a:latin typeface="+mn-lt"/>
              <a:ea typeface="Times New Roman" panose="02020603050405020304" pitchFamily="18" charset="0"/>
              <a:cs typeface="Cordia New" panose="020B0304020202020204" pitchFamily="34" charset="-34"/>
            </a:endParaRPr>
          </a:p>
          <a:p>
            <a:pPr marL="457200" indent="-457200" algn="just" eaLnBrk="1" hangingPunct="1">
              <a:buFont typeface="Arial" panose="020B0604020202020204" pitchFamily="34" charset="0"/>
              <a:buChar char="•"/>
            </a:pPr>
            <a:r>
              <a:rPr lang="en-IN" b="1" kern="0" dirty="0">
                <a:effectLst/>
                <a:latin typeface="+mn-lt"/>
                <a:ea typeface="Times New Roman" panose="02020603050405020304" pitchFamily="18" charset="0"/>
                <a:cs typeface="Cordia New" panose="020B0304020202020204" pitchFamily="34" charset="-34"/>
              </a:rPr>
              <a:t>Big Data analytics </a:t>
            </a:r>
            <a:r>
              <a:rPr lang="en-IN" kern="0" dirty="0">
                <a:effectLst/>
                <a:latin typeface="+mn-lt"/>
                <a:ea typeface="Times New Roman" panose="02020603050405020304" pitchFamily="18" charset="0"/>
                <a:cs typeface="Cordia New" panose="020B0304020202020204" pitchFamily="34" charset="-34"/>
              </a:rPr>
              <a:t>is the act of gathering, arranging, and examining huge amounts of data to identify trends and other pertinent details. It makes use of technology and procedures that manage numerous, intricate, and sizable datasets. </a:t>
            </a:r>
          </a:p>
          <a:p>
            <a:pPr marL="457200" indent="-457200" algn="just" eaLnBrk="1" hangingPunct="1">
              <a:buFont typeface="Arial" panose="020B0604020202020204" pitchFamily="34" charset="0"/>
              <a:buChar char="•"/>
            </a:pPr>
            <a:r>
              <a:rPr lang="en-IN" b="1" kern="0" dirty="0">
                <a:effectLst/>
                <a:latin typeface="+mn-lt"/>
                <a:ea typeface="Times New Roman" panose="02020603050405020304" pitchFamily="18" charset="0"/>
                <a:cs typeface="Cordia New" panose="020B0304020202020204" pitchFamily="34" charset="-34"/>
              </a:rPr>
              <a:t>Machine learning </a:t>
            </a:r>
            <a:r>
              <a:rPr lang="en-IN" kern="0" dirty="0">
                <a:effectLst/>
                <a:latin typeface="+mn-lt"/>
                <a:ea typeface="Times New Roman" panose="02020603050405020304" pitchFamily="18" charset="0"/>
                <a:cs typeface="Cordia New" panose="020B0304020202020204" pitchFamily="34" charset="-34"/>
              </a:rPr>
              <a:t>is a branch of artificial intelligence that deals with building algorithms that can </a:t>
            </a:r>
            <a:r>
              <a:rPr lang="en-IN" kern="0" dirty="0" err="1">
                <a:effectLst/>
                <a:latin typeface="+mn-lt"/>
                <a:ea typeface="Times New Roman" panose="02020603050405020304" pitchFamily="18" charset="0"/>
                <a:cs typeface="Cordia New" panose="020B0304020202020204" pitchFamily="34" charset="-34"/>
              </a:rPr>
              <a:t>analyze</a:t>
            </a:r>
            <a:r>
              <a:rPr lang="en-IN" kern="0" dirty="0">
                <a:effectLst/>
                <a:latin typeface="+mn-lt"/>
                <a:ea typeface="Times New Roman" panose="02020603050405020304" pitchFamily="18" charset="0"/>
                <a:cs typeface="Cordia New" panose="020B0304020202020204" pitchFamily="34" charset="-34"/>
              </a:rPr>
              <a:t>, interpret, and forecast data to make judgments. Machine learning models forecast the chance of equipment failure in this situation.</a:t>
            </a:r>
          </a:p>
          <a:p>
            <a:pPr marL="457200" indent="-457200" algn="just" eaLnBrk="1" hangingPunct="1">
              <a:buFont typeface="Arial" panose="020B0604020202020204" pitchFamily="34" charset="0"/>
              <a:buChar char="•"/>
            </a:pPr>
            <a:r>
              <a:rPr lang="en-IN" b="1" kern="0" dirty="0">
                <a:effectLst/>
                <a:latin typeface="+mn-lt"/>
                <a:ea typeface="Times New Roman" panose="02020603050405020304" pitchFamily="18" charset="0"/>
                <a:cs typeface="Cordia New" panose="020B0304020202020204" pitchFamily="34" charset="-34"/>
              </a:rPr>
              <a:t>Data preprocessing- </a:t>
            </a:r>
            <a:r>
              <a:rPr lang="en-IN" kern="0" dirty="0">
                <a:effectLst/>
                <a:latin typeface="+mn-lt"/>
                <a:ea typeface="Times New Roman" panose="02020603050405020304" pitchFamily="18" charset="0"/>
                <a:cs typeface="Cordia New" panose="020B0304020202020204" pitchFamily="34" charset="-34"/>
              </a:rPr>
              <a:t>The methods utilized to transform unprocessed data into a clean dataset. Preprocessing in predictive maintenance can involve data transformation, noise filtering, missing value imputation, and standardization.</a:t>
            </a:r>
          </a:p>
          <a:p>
            <a:pPr marL="457200" indent="-457200" algn="just" eaLnBrk="1" hangingPunct="1">
              <a:buFont typeface="Arial" panose="020B0604020202020204" pitchFamily="34" charset="0"/>
              <a:buChar char="•"/>
            </a:pPr>
            <a:r>
              <a:rPr lang="en-US" b="1" kern="0" dirty="0">
                <a:effectLst/>
                <a:latin typeface="+mn-lt"/>
                <a:ea typeface="Times New Roman" panose="02020603050405020304" pitchFamily="18" charset="0"/>
                <a:cs typeface="Times New Roman" panose="02020603050405020304" pitchFamily="18" charset="0"/>
              </a:rPr>
              <a:t>Logistic regression </a:t>
            </a:r>
            <a:r>
              <a:rPr lang="en-US" kern="0" dirty="0">
                <a:effectLst/>
                <a:latin typeface="+mn-lt"/>
                <a:ea typeface="Times New Roman" panose="02020603050405020304" pitchFamily="18" charset="0"/>
                <a:cs typeface="Times New Roman" panose="02020603050405020304" pitchFamily="18" charset="0"/>
              </a:rPr>
              <a:t>is a type of supervised learning technique used primarily for binary classification problems. It predicts the likelihood of a certain outcome, event, or classification based on input data. The result produced by the model is categorical with only two possible values such as yes/no, 0/1, or true/false—for instance, a '0' may indicate a negative outcome, while a '1' represents a positive outcome </a:t>
            </a:r>
          </a:p>
          <a:p>
            <a:pPr marL="457200" indent="-457200" algn="just" eaLnBrk="1" hangingPunct="1">
              <a:buFont typeface="Arial" panose="020B0604020202020204" pitchFamily="34" charset="0"/>
              <a:buChar char="•"/>
            </a:pPr>
            <a:r>
              <a:rPr lang="en-IN" b="1" kern="0" dirty="0">
                <a:effectLst/>
                <a:latin typeface="+mn-lt"/>
                <a:ea typeface="Times New Roman" panose="02020603050405020304" pitchFamily="18" charset="0"/>
                <a:cs typeface="Cordia New" panose="020B0304020202020204" pitchFamily="34" charset="-34"/>
              </a:rPr>
              <a:t>Model evaluation </a:t>
            </a:r>
            <a:r>
              <a:rPr lang="en-IN" kern="0" dirty="0">
                <a:effectLst/>
                <a:latin typeface="+mn-lt"/>
                <a:ea typeface="Times New Roman" panose="02020603050405020304" pitchFamily="18" charset="0"/>
                <a:cs typeface="Cordia New" panose="020B0304020202020204" pitchFamily="34" charset="-34"/>
              </a:rPr>
              <a:t>is the process of applying metrics like precision, recall, F1-score, and confusion matrix to assess a machine learning model's accuracy and predictive power.</a:t>
            </a:r>
            <a:endParaRPr lang="en-IN" kern="100" dirty="0">
              <a:effectLst/>
              <a:latin typeface="+mn-lt"/>
              <a:ea typeface="Aptos" panose="020B0004020202020204" pitchFamily="34" charset="0"/>
              <a:cs typeface="Cordia New" panose="020B0304020202020204" pitchFamily="34" charset="-34"/>
            </a:endParaRP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Key Concepts</a:t>
            </a:r>
          </a:p>
        </p:txBody>
      </p:sp>
      <p:sp>
        <p:nvSpPr>
          <p:cNvPr id="12" name="Text Box 191"/>
          <p:cNvSpPr txBox="1">
            <a:spLocks noChangeArrowheads="1"/>
          </p:cNvSpPr>
          <p:nvPr/>
        </p:nvSpPr>
        <p:spPr bwMode="auto">
          <a:xfrm>
            <a:off x="20178184" y="17385160"/>
            <a:ext cx="8407576" cy="8815133"/>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Wingdings" panose="05000000000000000000" pitchFamily="2" charset="2"/>
              <a:buChar char="§"/>
            </a:pPr>
            <a:r>
              <a:rPr lang="en-US" sz="2600" dirty="0">
                <a:latin typeface="+mn-lt"/>
              </a:rPr>
              <a:t>This study examined digital health literacy—also known as online health literacy—and explored various factors that influence it within this context.</a:t>
            </a:r>
            <a:endParaRPr lang="en-IN" sz="2600" kern="0" dirty="0">
              <a:effectLst/>
              <a:latin typeface="+mn-lt"/>
              <a:ea typeface="Times New Roman" panose="02020603050405020304" pitchFamily="18" charset="0"/>
              <a:cs typeface="Cordia New" panose="020B0304020202020204" pitchFamily="34" charset="-34"/>
            </a:endParaRPr>
          </a:p>
          <a:p>
            <a:pPr marL="457200" indent="-457200" algn="just" eaLnBrk="1" hangingPunct="1">
              <a:buFont typeface="Wingdings" panose="05000000000000000000" pitchFamily="2" charset="2"/>
              <a:buChar char="§"/>
            </a:pPr>
            <a:r>
              <a:rPr lang="en-US" sz="2600" kern="0" dirty="0">
                <a:effectLst/>
                <a:latin typeface="+mn-lt"/>
                <a:ea typeface="Times New Roman" panose="02020603050405020304" pitchFamily="18" charset="0"/>
                <a:cs typeface="Cordia New" panose="020B0304020202020204" pitchFamily="34" charset="-34"/>
              </a:rPr>
              <a:t>The findings of this study also showed a positive relationship between digital health literacy and individuals’ attitudes toward online health assessments.</a:t>
            </a:r>
            <a:endParaRPr lang="en-IN" sz="2600" kern="100" dirty="0">
              <a:latin typeface="+mn-lt"/>
              <a:ea typeface="Times New Roman" panose="02020603050405020304" pitchFamily="18" charset="0"/>
              <a:cs typeface="Cordia New" panose="020B0304020202020204" pitchFamily="34" charset="-34"/>
            </a:endParaRPr>
          </a:p>
          <a:p>
            <a:pPr marL="457200" indent="-457200" algn="just" eaLnBrk="1" hangingPunct="1">
              <a:buFont typeface="Wingdings" panose="05000000000000000000" pitchFamily="2" charset="2"/>
              <a:buChar char="§"/>
            </a:pPr>
            <a:r>
              <a:rPr lang="en-US" sz="2600" kern="0" dirty="0">
                <a:effectLst/>
                <a:latin typeface="+mn-lt"/>
                <a:ea typeface="Times New Roman" panose="02020603050405020304" pitchFamily="18" charset="0"/>
                <a:cs typeface="Cordia New" panose="020B0304020202020204" pitchFamily="34" charset="-34"/>
              </a:rPr>
              <a:t>Although there is some existing research on digital health in Bangladesh, gender-specific aspects remain largely unexplored this study found that men generally possess greater knowledge and familiarity with digital tools compared to women .</a:t>
            </a:r>
          </a:p>
          <a:p>
            <a:pPr marL="457200" indent="-457200" algn="just" eaLnBrk="1" hangingPunct="1">
              <a:buFont typeface="Wingdings" panose="05000000000000000000" pitchFamily="2" charset="2"/>
              <a:buChar char="§"/>
            </a:pPr>
            <a:r>
              <a:rPr lang="en-US" sz="2400" dirty="0">
                <a:solidFill>
                  <a:srgbClr val="212121"/>
                </a:solidFill>
                <a:effectLst/>
                <a:latin typeface="+mn-lt"/>
                <a:ea typeface="Times New Roman" panose="02020603050405020304" pitchFamily="18" charset="0"/>
              </a:rPr>
              <a:t>In this article, we offered a practical definition of health literacy, reflecting key elements from existing literature. Additionally, we introduced a new conceptual framework based on a review of health literacy theories. </a:t>
            </a:r>
          </a:p>
          <a:p>
            <a:pPr marL="457200" indent="-457200" algn="just" eaLnBrk="1" hangingPunct="1">
              <a:buFont typeface="Wingdings" panose="05000000000000000000" pitchFamily="2" charset="2"/>
              <a:buChar char="§"/>
            </a:pPr>
            <a:r>
              <a:rPr lang="en-US" sz="2400" dirty="0">
                <a:solidFill>
                  <a:srgbClr val="212121"/>
                </a:solidFill>
                <a:latin typeface="+mn-lt"/>
                <a:ea typeface="Times New Roman" panose="02020603050405020304" pitchFamily="18" charset="0"/>
              </a:rPr>
              <a:t>In this </a:t>
            </a:r>
            <a:r>
              <a:rPr lang="en-US" sz="2400" dirty="0">
                <a:solidFill>
                  <a:srgbClr val="212121"/>
                </a:solidFill>
                <a:effectLst/>
                <a:latin typeface="+mn-lt"/>
                <a:ea typeface="Times New Roman" panose="02020603050405020304" pitchFamily="18" charset="0"/>
              </a:rPr>
              <a:t>survey results confirm that socioeconomic disadvantages—particularly in education, location, and income—play a role in shaping digital health literacy. This study adds to the growing body of knowledge on the connection between digital health literacy and individual characteristics, especially in the northern regions of Bangladesh</a:t>
            </a:r>
            <a:r>
              <a:rPr lang="en-US" sz="1800" dirty="0">
                <a:solidFill>
                  <a:srgbClr val="212121"/>
                </a:solidFill>
                <a:effectLst/>
                <a:latin typeface="Times New Roman" panose="02020603050405020304" pitchFamily="18" charset="0"/>
                <a:ea typeface="Times New Roman" panose="02020603050405020304" pitchFamily="18" charset="0"/>
              </a:rPr>
              <a:t>.</a:t>
            </a:r>
            <a:endParaRPr lang="en-IN" sz="2400" kern="0" dirty="0">
              <a:effectLst/>
              <a:latin typeface="+mn-lt"/>
              <a:ea typeface="Times New Roman" panose="02020603050405020304" pitchFamily="18" charset="0"/>
              <a:cs typeface="Cordia New" panose="020B0304020202020204" pitchFamily="34" charset="-34"/>
            </a:endParaRPr>
          </a:p>
        </p:txBody>
      </p:sp>
      <p:sp>
        <p:nvSpPr>
          <p:cNvPr id="35" name="Rectangle 34"/>
          <p:cNvSpPr/>
          <p:nvPr/>
        </p:nvSpPr>
        <p:spPr>
          <a:xfrm>
            <a:off x="20178184"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Key Findings</a:t>
            </a:r>
          </a:p>
        </p:txBody>
      </p:sp>
      <p:sp>
        <p:nvSpPr>
          <p:cNvPr id="14" name="Text Box 193"/>
          <p:cNvSpPr txBox="1">
            <a:spLocks noChangeArrowheads="1"/>
          </p:cNvSpPr>
          <p:nvPr/>
        </p:nvSpPr>
        <p:spPr bwMode="auto">
          <a:xfrm>
            <a:off x="20178184" y="27637946"/>
            <a:ext cx="8407576" cy="8261135"/>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eaLnBrk="1" hangingPunct="1">
              <a:buFont typeface="Arial" panose="020B0604020202020204" pitchFamily="34" charset="0"/>
              <a:buChar char="•"/>
            </a:pPr>
            <a:r>
              <a:rPr lang="en-US" sz="2700" kern="0" dirty="0">
                <a:effectLst/>
                <a:latin typeface="+mn-lt"/>
                <a:ea typeface="Times New Roman" panose="02020603050405020304" pitchFamily="18" charset="0"/>
                <a:cs typeface="Cordia New" panose="020B0304020202020204" pitchFamily="34" charset="-34"/>
              </a:rPr>
              <a:t>This study explored the level of digital health literacy and examined how artificial intelligence can be used to assess and enhance literacy in this area. In the process of measuring digital health literacy, several key factors were identified as being significantly associated with literacy levels. Among these, the lack of formal education emerged as a major risk factor for poor digital health literacy in the northern regions of Bangladesh. While these results align with some earlier studies, they also contrast with others, particularly in how strongly education correlates with health literacy. This highlights the need for further research, backed by reliable data, to better understand how educational attainment influences digital health literacy within specific geographical areas. The insights gained from this study could inform coordinated local development efforts and guide district-level administrative strategies aimed at improving digital health literacy in Bangladesh.</a:t>
            </a:r>
            <a:endParaRPr lang="en-IN" sz="2800" kern="100" dirty="0">
              <a:effectLst/>
              <a:latin typeface="+mn-lt"/>
              <a:ea typeface="Aptos" panose="020B0004020202020204" pitchFamily="34" charset="0"/>
              <a:cs typeface="Cordia New" panose="020B0304020202020204" pitchFamily="34" charset="-34"/>
            </a:endParaRPr>
          </a:p>
        </p:txBody>
      </p:sp>
      <p:sp>
        <p:nvSpPr>
          <p:cNvPr id="36" name="Rectangle 35"/>
          <p:cNvSpPr/>
          <p:nvPr/>
        </p:nvSpPr>
        <p:spPr>
          <a:xfrm>
            <a:off x="20178184" y="26746399"/>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764512" y="23984087"/>
            <a:ext cx="8138877" cy="4588976"/>
          </a:xfrm>
          <a:prstGeom prst="rect">
            <a:avLst/>
          </a:prstGeom>
          <a:solidFill>
            <a:schemeClr val="bg1"/>
          </a:solidFill>
          <a:ln w="12700">
            <a:solidFill>
              <a:schemeClr val="accent1">
                <a:lumMod val="75000"/>
              </a:schemeClr>
            </a:solidFill>
          </a:ln>
          <a:effectLst/>
        </p:spPr>
        <p:txBody>
          <a:bodyPr wrap="square"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algn="just">
              <a:lnSpc>
                <a:spcPct val="107000"/>
              </a:lnSpc>
              <a:spcAft>
                <a:spcPts val="800"/>
              </a:spcAft>
              <a:buFont typeface="Arial" panose="020B0604020202020204" pitchFamily="34" charset="0"/>
              <a:buChar char="•"/>
            </a:pPr>
            <a:r>
              <a:rPr lang="en-IN" sz="3000" kern="0" dirty="0">
                <a:latin typeface="+mn-lt"/>
                <a:ea typeface="Times New Roman" panose="02020603050405020304" pitchFamily="18" charset="0"/>
                <a:cs typeface="Cordia New" panose="020B0304020202020204" pitchFamily="34" charset="-34"/>
              </a:rPr>
              <a:t>What is the level of digital health literacy knowledge in northern region peoples?</a:t>
            </a:r>
            <a:r>
              <a:rPr lang="en-IN" sz="3000" kern="0" dirty="0">
                <a:effectLst/>
                <a:latin typeface="+mn-lt"/>
                <a:ea typeface="Times New Roman" panose="02020603050405020304" pitchFamily="18" charset="0"/>
                <a:cs typeface="Cordia New" panose="020B0304020202020204" pitchFamily="34" charset="-34"/>
              </a:rPr>
              <a:t> </a:t>
            </a:r>
            <a:endParaRPr lang="en-IN" sz="3000" kern="0" dirty="0">
              <a:latin typeface="+mn-lt"/>
              <a:ea typeface="Times New Roman" panose="02020603050405020304" pitchFamily="18" charset="0"/>
              <a:cs typeface="Cordia New" panose="020B0304020202020204" pitchFamily="34" charset="-34"/>
            </a:endParaRPr>
          </a:p>
          <a:p>
            <a:pPr marL="457200" indent="-457200" algn="just">
              <a:lnSpc>
                <a:spcPct val="107000"/>
              </a:lnSpc>
              <a:spcAft>
                <a:spcPts val="800"/>
              </a:spcAft>
              <a:buFont typeface="Arial" panose="020B0604020202020204" pitchFamily="34" charset="0"/>
              <a:buChar char="•"/>
            </a:pPr>
            <a:r>
              <a:rPr lang="en-IN" sz="3000" kern="0" dirty="0">
                <a:latin typeface="+mn-lt"/>
                <a:ea typeface="Times New Roman" panose="02020603050405020304" pitchFamily="18" charset="0"/>
                <a:cs typeface="Cordia New" panose="020B0304020202020204" pitchFamily="34" charset="-34"/>
              </a:rPr>
              <a:t>What kind of factors are main concern for DHL and how to improve this ?</a:t>
            </a:r>
          </a:p>
          <a:p>
            <a:pPr marL="457200" indent="-457200" algn="just">
              <a:lnSpc>
                <a:spcPct val="107000"/>
              </a:lnSpc>
              <a:spcAft>
                <a:spcPts val="800"/>
              </a:spcAft>
              <a:buFont typeface="Arial" panose="020B0604020202020204" pitchFamily="34" charset="0"/>
              <a:buChar char="•"/>
            </a:pPr>
            <a:r>
              <a:rPr lang="en-US" sz="3000" dirty="0">
                <a:solidFill>
                  <a:srgbClr val="0D0D0D"/>
                </a:solidFill>
                <a:highlight>
                  <a:srgbClr val="FFFFFF"/>
                </a:highlight>
                <a:latin typeface="+mn-lt"/>
              </a:rPr>
              <a:t>How can they take to AI in their daily activities ? Is it positive/neutral/negative?</a:t>
            </a:r>
            <a:endParaRPr lang="en-US" sz="3000" i="0" dirty="0">
              <a:solidFill>
                <a:srgbClr val="0D0D0D"/>
              </a:solidFill>
              <a:effectLst/>
              <a:highlight>
                <a:srgbClr val="FFFFFF"/>
              </a:highlight>
              <a:latin typeface="+mn-lt"/>
            </a:endParaRPr>
          </a:p>
          <a:p>
            <a:pPr marL="457200" indent="-457200" algn="just">
              <a:lnSpc>
                <a:spcPct val="107000"/>
              </a:lnSpc>
              <a:spcAft>
                <a:spcPts val="800"/>
              </a:spcAft>
              <a:buFont typeface="Arial" panose="020B0604020202020204" pitchFamily="34" charset="0"/>
              <a:buChar char="•"/>
            </a:pPr>
            <a:r>
              <a:rPr lang="en-US" sz="3000" dirty="0">
                <a:solidFill>
                  <a:srgbClr val="0D0D0D"/>
                </a:solidFill>
                <a:highlight>
                  <a:srgbClr val="FFFFFF"/>
                </a:highlight>
                <a:latin typeface="+mn-lt"/>
              </a:rPr>
              <a:t>Is it possible for DHL readings can help with the predictive ?</a:t>
            </a:r>
            <a:endParaRPr lang="en-US" sz="3000" i="0" dirty="0">
              <a:solidFill>
                <a:srgbClr val="0D0D0D"/>
              </a:solidFill>
              <a:effectLst/>
              <a:highlight>
                <a:srgbClr val="FFFFFF"/>
              </a:highlight>
              <a:latin typeface="+mn-lt"/>
            </a:endParaRPr>
          </a:p>
        </p:txBody>
      </p:sp>
      <p:sp>
        <p:nvSpPr>
          <p:cNvPr id="45" name="Rectangle 44"/>
          <p:cNvSpPr/>
          <p:nvPr/>
        </p:nvSpPr>
        <p:spPr>
          <a:xfrm>
            <a:off x="10929849" y="16493613"/>
            <a:ext cx="8407577"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Data/ Observations </a:t>
            </a:r>
          </a:p>
        </p:txBody>
      </p:sp>
      <p:sp>
        <p:nvSpPr>
          <p:cNvPr id="51" name="Text Box 180"/>
          <p:cNvSpPr txBox="1">
            <a:spLocks noChangeArrowheads="1"/>
          </p:cNvSpPr>
          <p:nvPr/>
        </p:nvSpPr>
        <p:spPr bwMode="auto">
          <a:xfrm>
            <a:off x="2240322" y="36811787"/>
            <a:ext cx="552466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Characteristics of the participants</a:t>
            </a:r>
          </a:p>
        </p:txBody>
      </p:sp>
      <p:sp>
        <p:nvSpPr>
          <p:cNvPr id="53" name="Text Box 180"/>
          <p:cNvSpPr txBox="1">
            <a:spLocks noChangeArrowheads="1"/>
          </p:cNvSpPr>
          <p:nvPr/>
        </p:nvSpPr>
        <p:spPr bwMode="auto">
          <a:xfrm>
            <a:off x="10561637" y="28845501"/>
            <a:ext cx="4800344"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2.</a:t>
            </a:r>
            <a:r>
              <a:rPr lang="en-US" sz="2400" dirty="0">
                <a:latin typeface="Calibri" pitchFamily="34" charset="0"/>
              </a:rPr>
              <a:t> Interpretation of DHL score</a:t>
            </a:r>
          </a:p>
        </p:txBody>
      </p:sp>
      <p:sp>
        <p:nvSpPr>
          <p:cNvPr id="37" name="Text Box 180"/>
          <p:cNvSpPr txBox="1">
            <a:spLocks noChangeArrowheads="1"/>
          </p:cNvSpPr>
          <p:nvPr/>
        </p:nvSpPr>
        <p:spPr bwMode="auto">
          <a:xfrm>
            <a:off x="20243312" y="15439776"/>
            <a:ext cx="7627037"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6. </a:t>
            </a:r>
            <a:r>
              <a:rPr lang="en-US" sz="2400" dirty="0">
                <a:latin typeface="Calibri" pitchFamily="34" charset="0"/>
              </a:rPr>
              <a:t> Important feature analysis of digital health literacy</a:t>
            </a:r>
          </a:p>
        </p:txBody>
      </p:sp>
      <p:cxnSp>
        <p:nvCxnSpPr>
          <p:cNvPr id="9" name="Straight Connector 8">
            <a:extLst>
              <a:ext uri="{FF2B5EF4-FFF2-40B4-BE49-F238E27FC236}">
                <a16:creationId xmlns:a16="http://schemas.microsoft.com/office/drawing/2014/main" id="{BF6D33A1-40E0-4847-9F90-7BB714994B65}"/>
              </a:ext>
            </a:extLst>
          </p:cNvPr>
          <p:cNvCxnSpPr>
            <a:cxnSpLocks/>
          </p:cNvCxnSpPr>
          <p:nvPr/>
        </p:nvCxnSpPr>
        <p:spPr>
          <a:xfrm>
            <a:off x="1681515" y="37641900"/>
            <a:ext cx="26880708" cy="53885"/>
          </a:xfrm>
          <a:prstGeom prst="line">
            <a:avLst/>
          </a:prstGeom>
          <a:ln w="177800" cmpd="thinThick">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049C085-FB16-E346-8F1A-5C11A3FA0576}"/>
              </a:ext>
            </a:extLst>
          </p:cNvPr>
          <p:cNvSpPr/>
          <p:nvPr/>
        </p:nvSpPr>
        <p:spPr>
          <a:xfrm>
            <a:off x="1635358" y="16286061"/>
            <a:ext cx="8420788" cy="9242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Research Methodology</a:t>
            </a:r>
          </a:p>
        </p:txBody>
      </p:sp>
      <p:sp>
        <p:nvSpPr>
          <p:cNvPr id="38" name="Text Box 180">
            <a:extLst>
              <a:ext uri="{FF2B5EF4-FFF2-40B4-BE49-F238E27FC236}">
                <a16:creationId xmlns:a16="http://schemas.microsoft.com/office/drawing/2014/main" id="{7272DD67-050A-3709-60B4-354D5E8C98B7}"/>
              </a:ext>
            </a:extLst>
          </p:cNvPr>
          <p:cNvSpPr txBox="1">
            <a:spLocks noChangeArrowheads="1"/>
          </p:cNvSpPr>
          <p:nvPr/>
        </p:nvSpPr>
        <p:spPr bwMode="auto">
          <a:xfrm>
            <a:off x="15361982" y="28538395"/>
            <a:ext cx="3975444"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3.</a:t>
            </a:r>
            <a:r>
              <a:rPr lang="en-US" sz="2400" dirty="0">
                <a:latin typeface="Calibri" pitchFamily="34" charset="0"/>
              </a:rPr>
              <a:t> Estimated DHL score (1-10 scale)</a:t>
            </a:r>
          </a:p>
        </p:txBody>
      </p:sp>
      <p:sp>
        <p:nvSpPr>
          <p:cNvPr id="40" name="Text Box 180">
            <a:extLst>
              <a:ext uri="{FF2B5EF4-FFF2-40B4-BE49-F238E27FC236}">
                <a16:creationId xmlns:a16="http://schemas.microsoft.com/office/drawing/2014/main" id="{12529AFA-9BCF-7AE5-86B6-E30ECF7A0E73}"/>
              </a:ext>
            </a:extLst>
          </p:cNvPr>
          <p:cNvSpPr txBox="1">
            <a:spLocks noChangeArrowheads="1"/>
          </p:cNvSpPr>
          <p:nvPr/>
        </p:nvSpPr>
        <p:spPr bwMode="auto">
          <a:xfrm>
            <a:off x="12448195" y="33274467"/>
            <a:ext cx="4981831"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4.</a:t>
            </a:r>
            <a:r>
              <a:rPr lang="en-US" sz="2400" dirty="0">
                <a:latin typeface="Calibri"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rPr>
              <a:t>Odds count in predictor variable</a:t>
            </a:r>
            <a:endParaRPr lang="en-US" sz="2400" dirty="0">
              <a:latin typeface="Calibri" pitchFamily="34" charset="0"/>
            </a:endParaRPr>
          </a:p>
        </p:txBody>
      </p:sp>
      <p:sp>
        <p:nvSpPr>
          <p:cNvPr id="42" name="Text Box 180">
            <a:extLst>
              <a:ext uri="{FF2B5EF4-FFF2-40B4-BE49-F238E27FC236}">
                <a16:creationId xmlns:a16="http://schemas.microsoft.com/office/drawing/2014/main" id="{8D2D37D3-5F64-154B-1754-E276CEC5C31C}"/>
              </a:ext>
            </a:extLst>
          </p:cNvPr>
          <p:cNvSpPr txBox="1">
            <a:spLocks noChangeArrowheads="1"/>
          </p:cNvSpPr>
          <p:nvPr/>
        </p:nvSpPr>
        <p:spPr bwMode="auto">
          <a:xfrm>
            <a:off x="12666407" y="36695009"/>
            <a:ext cx="5944603"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5.</a:t>
            </a:r>
            <a:r>
              <a:rPr lang="en-US" sz="2400" dirty="0">
                <a:latin typeface="Calibri"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rPr>
              <a:t>Model Performance </a:t>
            </a:r>
            <a:endParaRPr lang="en-US" sz="2400" dirty="0">
              <a:latin typeface="Calibri" pitchFamily="34" charset="0"/>
            </a:endParaRPr>
          </a:p>
        </p:txBody>
      </p:sp>
      <p:pic>
        <p:nvPicPr>
          <p:cNvPr id="17" name="Picture 16" descr="A close up of a logo&#10;&#10;AI-generated content may be incorrect.">
            <a:extLst>
              <a:ext uri="{FF2B5EF4-FFF2-40B4-BE49-F238E27FC236}">
                <a16:creationId xmlns:a16="http://schemas.microsoft.com/office/drawing/2014/main" id="{DB7CC442-D5E8-67C3-C5C3-8B828CF19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301" y="38426903"/>
            <a:ext cx="6633477" cy="2529311"/>
          </a:xfrm>
          <a:prstGeom prst="rect">
            <a:avLst/>
          </a:prstGeom>
        </p:spPr>
      </p:pic>
      <p:sp>
        <p:nvSpPr>
          <p:cNvPr id="39" name="TextBox 38">
            <a:extLst>
              <a:ext uri="{FF2B5EF4-FFF2-40B4-BE49-F238E27FC236}">
                <a16:creationId xmlns:a16="http://schemas.microsoft.com/office/drawing/2014/main" id="{9CDEE6FE-8AEF-4F44-9807-F38334E0237A}"/>
              </a:ext>
            </a:extLst>
          </p:cNvPr>
          <p:cNvSpPr txBox="1"/>
          <p:nvPr/>
        </p:nvSpPr>
        <p:spPr>
          <a:xfrm>
            <a:off x="1681514" y="17535396"/>
            <a:ext cx="8374631" cy="5262979"/>
          </a:xfrm>
          <a:prstGeom prst="rect">
            <a:avLst/>
          </a:prstGeom>
          <a:noFill/>
        </p:spPr>
        <p:txBody>
          <a:bodyPr wrap="square">
            <a:spAutoFit/>
          </a:bodyPr>
          <a:lstStyle/>
          <a:p>
            <a:r>
              <a:rPr lang="en-US" sz="2800" dirty="0"/>
              <a:t>Once the data had been preprocessed, I conducted a logistic regression analysis to explore the relationship between digital health literacy and various participant characteristics. Based on this analysis, I identified several risk factors to further assess how health literacy is influenced by these individual traits (see Figure 6). All statistical procedures were carried out using Microsoft Excel (Version 2013), Power BI (Version 2013), and RStudio (Version 4.4.3). Data cleaning and missing value imputation were managed in Excel, while the logistic regression modeling and risk factor analysis were performed in </a:t>
            </a:r>
            <a:r>
              <a:rPr lang="en-US" sz="2800" dirty="0" err="1"/>
              <a:t>Rstudio</a:t>
            </a:r>
            <a:r>
              <a:rPr lang="en-US" sz="2800" dirty="0"/>
              <a:t>. </a:t>
            </a:r>
          </a:p>
        </p:txBody>
      </p:sp>
      <p:sp>
        <p:nvSpPr>
          <p:cNvPr id="7" name="Rectangle 4">
            <a:extLst>
              <a:ext uri="{FF2B5EF4-FFF2-40B4-BE49-F238E27FC236}">
                <a16:creationId xmlns:a16="http://schemas.microsoft.com/office/drawing/2014/main" id="{18B43B87-2A1F-44F1-BD7A-B24AF4B4C88F}"/>
              </a:ext>
            </a:extLst>
          </p:cNvPr>
          <p:cNvSpPr>
            <a:spLocks noChangeArrowheads="1"/>
          </p:cNvSpPr>
          <p:nvPr/>
        </p:nvSpPr>
        <p:spPr bwMode="auto">
          <a:xfrm>
            <a:off x="23804048" y="7374790"/>
            <a:ext cx="3864746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8" name="Object 7">
            <a:extLst>
              <a:ext uri="{FF2B5EF4-FFF2-40B4-BE49-F238E27FC236}">
                <a16:creationId xmlns:a16="http://schemas.microsoft.com/office/drawing/2014/main" id="{C56171EC-5DE2-4C87-9EA3-1F0F67B96085}"/>
              </a:ext>
            </a:extLst>
          </p:cNvPr>
          <p:cNvGraphicFramePr>
            <a:graphicFrameLocks/>
          </p:cNvGraphicFramePr>
          <p:nvPr>
            <p:extLst>
              <p:ext uri="{D42A27DB-BD31-4B8C-83A1-F6EECF244321}">
                <p14:modId xmlns:p14="http://schemas.microsoft.com/office/powerpoint/2010/main" val="2862247929"/>
              </p:ext>
            </p:extLst>
          </p:nvPr>
        </p:nvGraphicFramePr>
        <p:xfrm>
          <a:off x="20095188" y="6293264"/>
          <a:ext cx="8490572" cy="8965439"/>
        </p:xfrm>
        <a:graphic>
          <a:graphicData uri="http://schemas.openxmlformats.org/presentationml/2006/ole">
            <mc:AlternateContent xmlns:mc="http://schemas.openxmlformats.org/markup-compatibility/2006">
              <mc:Choice xmlns:v="urn:schemas-microsoft-com:vml" Requires="v">
                <p:oleObj spid="_x0000_s1049" name="Picture" r:id="rId4" imgW="0" imgH="0" progId="StaticMetafile">
                  <p:embed/>
                </p:oleObj>
              </mc:Choice>
              <mc:Fallback>
                <p:oleObj name="Picture" r:id="rId4" imgW="0" imgH="0" progId="StaticMetafile">
                  <p:embed/>
                  <p:pic>
                    <p:nvPicPr>
                      <p:cNvPr id="0" name="rectole000000000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95188" y="6293264"/>
                        <a:ext cx="8490572" cy="8965439"/>
                      </a:xfrm>
                      <a:prstGeom prst="rect">
                        <a:avLst/>
                      </a:prstGeom>
                      <a:solidFill>
                        <a:srgbClr val="FFFFFF"/>
                      </a:solidFill>
                      <a:ln>
                        <a:noFill/>
                      </a:ln>
                    </p:spPr>
                  </p:pic>
                </p:oleObj>
              </mc:Fallback>
            </mc:AlternateContent>
          </a:graphicData>
        </a:graphic>
      </p:graphicFrame>
      <p:graphicFrame>
        <p:nvGraphicFramePr>
          <p:cNvPr id="18" name="Table 17">
            <a:extLst>
              <a:ext uri="{FF2B5EF4-FFF2-40B4-BE49-F238E27FC236}">
                <a16:creationId xmlns:a16="http://schemas.microsoft.com/office/drawing/2014/main" id="{72EBE3ED-3F82-48BC-BC3E-FF712BF1AAA3}"/>
              </a:ext>
            </a:extLst>
          </p:cNvPr>
          <p:cNvGraphicFramePr>
            <a:graphicFrameLocks noGrp="1"/>
          </p:cNvGraphicFramePr>
          <p:nvPr>
            <p:extLst>
              <p:ext uri="{D42A27DB-BD31-4B8C-83A1-F6EECF244321}">
                <p14:modId xmlns:p14="http://schemas.microsoft.com/office/powerpoint/2010/main" val="3981156357"/>
              </p:ext>
            </p:extLst>
          </p:nvPr>
        </p:nvGraphicFramePr>
        <p:xfrm>
          <a:off x="1764514" y="28951993"/>
          <a:ext cx="8275432" cy="7601408"/>
        </p:xfrm>
        <a:graphic>
          <a:graphicData uri="http://schemas.openxmlformats.org/drawingml/2006/table">
            <a:tbl>
              <a:tblPr firstRow="1" firstCol="1" lastRow="1" lastCol="1" bandRow="1" bandCol="1">
                <a:tableStyleId>{073A0DAA-6AF3-43AB-8588-CEC1D06C72B9}</a:tableStyleId>
              </a:tblPr>
              <a:tblGrid>
                <a:gridCol w="4992425">
                  <a:extLst>
                    <a:ext uri="{9D8B030D-6E8A-4147-A177-3AD203B41FA5}">
                      <a16:colId xmlns:a16="http://schemas.microsoft.com/office/drawing/2014/main" val="496802237"/>
                    </a:ext>
                  </a:extLst>
                </a:gridCol>
                <a:gridCol w="1728827">
                  <a:extLst>
                    <a:ext uri="{9D8B030D-6E8A-4147-A177-3AD203B41FA5}">
                      <a16:colId xmlns:a16="http://schemas.microsoft.com/office/drawing/2014/main" val="2642202127"/>
                    </a:ext>
                  </a:extLst>
                </a:gridCol>
                <a:gridCol w="1554180">
                  <a:extLst>
                    <a:ext uri="{9D8B030D-6E8A-4147-A177-3AD203B41FA5}">
                      <a16:colId xmlns:a16="http://schemas.microsoft.com/office/drawing/2014/main" val="718973416"/>
                    </a:ext>
                  </a:extLst>
                </a:gridCol>
              </a:tblGrid>
              <a:tr h="330496">
                <a:tc>
                  <a:txBody>
                    <a:bodyPr/>
                    <a:lstStyle/>
                    <a:p>
                      <a:pPr marL="0" marR="0" algn="ctr">
                        <a:spcBef>
                          <a:spcPts val="0"/>
                        </a:spcBef>
                        <a:spcAft>
                          <a:spcPts val="0"/>
                        </a:spcAft>
                      </a:pPr>
                      <a:r>
                        <a:rPr lang="en-US" sz="1100">
                          <a:effectLst/>
                        </a:rPr>
                        <a:t>Characteristics </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Frequency (704)</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spcBef>
                          <a:spcPts val="0"/>
                        </a:spcBef>
                        <a:spcAft>
                          <a:spcPts val="0"/>
                        </a:spcAft>
                      </a:pPr>
                      <a:r>
                        <a:rPr lang="en-US" sz="1100">
                          <a:effectLst/>
                        </a:rPr>
                        <a:t>Percentage (%)</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25322864"/>
                  </a:ext>
                </a:extLst>
              </a:tr>
              <a:tr h="330496">
                <a:tc>
                  <a:txBody>
                    <a:bodyPr/>
                    <a:lstStyle/>
                    <a:p>
                      <a:pPr marL="0" marR="0">
                        <a:spcBef>
                          <a:spcPts val="0"/>
                        </a:spcBef>
                        <a:spcAft>
                          <a:spcPts val="0"/>
                        </a:spcAft>
                      </a:pPr>
                      <a:r>
                        <a:rPr lang="en-US" sz="1100">
                          <a:effectLst/>
                        </a:rPr>
                        <a:t>Gender</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 </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 </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75039975"/>
                  </a:ext>
                </a:extLst>
              </a:tr>
              <a:tr h="330496">
                <a:tc>
                  <a:txBody>
                    <a:bodyPr/>
                    <a:lstStyle/>
                    <a:p>
                      <a:pPr marL="0" marR="0" algn="r">
                        <a:spcBef>
                          <a:spcPts val="0"/>
                        </a:spcBef>
                        <a:spcAft>
                          <a:spcPts val="0"/>
                        </a:spcAft>
                      </a:pPr>
                      <a:r>
                        <a:rPr lang="en-US" sz="1100">
                          <a:effectLst/>
                        </a:rPr>
                        <a:t>Male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360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51.13636364</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94922937"/>
                  </a:ext>
                </a:extLst>
              </a:tr>
              <a:tr h="330496">
                <a:tc>
                  <a:txBody>
                    <a:bodyPr/>
                    <a:lstStyle/>
                    <a:p>
                      <a:pPr marL="0" marR="0" algn="r">
                        <a:spcBef>
                          <a:spcPts val="0"/>
                        </a:spcBef>
                        <a:spcAft>
                          <a:spcPts val="0"/>
                        </a:spcAft>
                      </a:pPr>
                      <a:r>
                        <a:rPr lang="en-US" sz="1100">
                          <a:effectLst/>
                        </a:rPr>
                        <a:t>Female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343</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48.72159091</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27968396"/>
                  </a:ext>
                </a:extLst>
              </a:tr>
              <a:tr h="330496">
                <a:tc>
                  <a:txBody>
                    <a:bodyPr/>
                    <a:lstStyle/>
                    <a:p>
                      <a:pPr marL="0" marR="0">
                        <a:spcBef>
                          <a:spcPts val="0"/>
                        </a:spcBef>
                        <a:spcAft>
                          <a:spcPts val="0"/>
                        </a:spcAft>
                      </a:pPr>
                      <a:r>
                        <a:rPr lang="en-US" sz="1100">
                          <a:effectLst/>
                        </a:rPr>
                        <a:t>Age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 </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737109628"/>
                  </a:ext>
                </a:extLst>
              </a:tr>
              <a:tr h="330496">
                <a:tc>
                  <a:txBody>
                    <a:bodyPr/>
                    <a:lstStyle/>
                    <a:p>
                      <a:pPr marL="0" marR="0" algn="r">
                        <a:spcBef>
                          <a:spcPts val="0"/>
                        </a:spcBef>
                        <a:spcAft>
                          <a:spcPts val="0"/>
                        </a:spcAft>
                      </a:pPr>
                      <a:r>
                        <a:rPr lang="en-US" sz="1100">
                          <a:effectLst/>
                        </a:rPr>
                        <a:t>18-24</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293</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41.61931818</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18925802"/>
                  </a:ext>
                </a:extLst>
              </a:tr>
              <a:tr h="330496">
                <a:tc>
                  <a:txBody>
                    <a:bodyPr/>
                    <a:lstStyle/>
                    <a:p>
                      <a:pPr marL="0" marR="0" algn="r">
                        <a:spcBef>
                          <a:spcPts val="0"/>
                        </a:spcBef>
                        <a:spcAft>
                          <a:spcPts val="0"/>
                        </a:spcAft>
                      </a:pPr>
                      <a:r>
                        <a:rPr lang="en-US" sz="1100">
                          <a:effectLst/>
                        </a:rPr>
                        <a:t>25-34</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139</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19.74431818</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81576429"/>
                  </a:ext>
                </a:extLst>
              </a:tr>
              <a:tr h="330496">
                <a:tc>
                  <a:txBody>
                    <a:bodyPr/>
                    <a:lstStyle/>
                    <a:p>
                      <a:pPr marL="0" marR="0" algn="r">
                        <a:spcBef>
                          <a:spcPts val="0"/>
                        </a:spcBef>
                        <a:spcAft>
                          <a:spcPts val="0"/>
                        </a:spcAft>
                      </a:pPr>
                      <a:r>
                        <a:rPr lang="en-US" sz="1100">
                          <a:effectLst/>
                        </a:rPr>
                        <a:t>35-44</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99</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14.0625</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28072843"/>
                  </a:ext>
                </a:extLst>
              </a:tr>
              <a:tr h="330496">
                <a:tc>
                  <a:txBody>
                    <a:bodyPr/>
                    <a:lstStyle/>
                    <a:p>
                      <a:pPr marL="0" marR="0" algn="r">
                        <a:spcBef>
                          <a:spcPts val="0"/>
                        </a:spcBef>
                        <a:spcAft>
                          <a:spcPts val="0"/>
                        </a:spcAft>
                      </a:pPr>
                      <a:r>
                        <a:rPr lang="en-US" sz="1100">
                          <a:effectLst/>
                        </a:rPr>
                        <a:t>45-54</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90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12.78409091</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17913953"/>
                  </a:ext>
                </a:extLst>
              </a:tr>
              <a:tr h="330496">
                <a:tc>
                  <a:txBody>
                    <a:bodyPr/>
                    <a:lstStyle/>
                    <a:p>
                      <a:pPr marL="0" marR="0" algn="r">
                        <a:spcBef>
                          <a:spcPts val="0"/>
                        </a:spcBef>
                        <a:spcAft>
                          <a:spcPts val="0"/>
                        </a:spcAft>
                      </a:pPr>
                      <a:r>
                        <a:rPr lang="en-US" sz="1100">
                          <a:effectLst/>
                        </a:rPr>
                        <a:t>Above 54</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82</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11.64772727</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163571319"/>
                  </a:ext>
                </a:extLst>
              </a:tr>
              <a:tr h="330496">
                <a:tc>
                  <a:txBody>
                    <a:bodyPr/>
                    <a:lstStyle/>
                    <a:p>
                      <a:pPr marL="0" marR="0">
                        <a:spcBef>
                          <a:spcPts val="0"/>
                        </a:spcBef>
                        <a:spcAft>
                          <a:spcPts val="0"/>
                        </a:spcAft>
                      </a:pPr>
                      <a:r>
                        <a:rPr lang="en-US" sz="1100">
                          <a:effectLst/>
                        </a:rPr>
                        <a:t>Income level</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 </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7702829"/>
                  </a:ext>
                </a:extLst>
              </a:tr>
              <a:tr h="330496">
                <a:tc>
                  <a:txBody>
                    <a:bodyPr/>
                    <a:lstStyle/>
                    <a:p>
                      <a:pPr marL="0" marR="0" algn="r">
                        <a:spcBef>
                          <a:spcPts val="0"/>
                        </a:spcBef>
                        <a:spcAft>
                          <a:spcPts val="0"/>
                        </a:spcAft>
                      </a:pPr>
                      <a:r>
                        <a:rPr lang="en-US" sz="1100">
                          <a:effectLst/>
                        </a:rPr>
                        <a:t>less than 10000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240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34.09090909</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18019338"/>
                  </a:ext>
                </a:extLst>
              </a:tr>
              <a:tr h="330496">
                <a:tc>
                  <a:txBody>
                    <a:bodyPr/>
                    <a:lstStyle/>
                    <a:p>
                      <a:pPr marL="0" marR="0" algn="r">
                        <a:spcBef>
                          <a:spcPts val="0"/>
                        </a:spcBef>
                        <a:spcAft>
                          <a:spcPts val="0"/>
                        </a:spcAft>
                      </a:pPr>
                      <a:r>
                        <a:rPr lang="en-US" sz="1100">
                          <a:effectLst/>
                        </a:rPr>
                        <a:t>10000-20000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202</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28.69318182</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986617979"/>
                  </a:ext>
                </a:extLst>
              </a:tr>
              <a:tr h="330496">
                <a:tc>
                  <a:txBody>
                    <a:bodyPr/>
                    <a:lstStyle/>
                    <a:p>
                      <a:pPr marL="0" marR="0" algn="r">
                        <a:spcBef>
                          <a:spcPts val="0"/>
                        </a:spcBef>
                        <a:spcAft>
                          <a:spcPts val="0"/>
                        </a:spcAft>
                      </a:pPr>
                      <a:r>
                        <a:rPr lang="en-US" sz="1100">
                          <a:effectLst/>
                        </a:rPr>
                        <a:t>20000-30000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135</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19.17613636</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986306312"/>
                  </a:ext>
                </a:extLst>
              </a:tr>
              <a:tr h="330496">
                <a:tc>
                  <a:txBody>
                    <a:bodyPr/>
                    <a:lstStyle/>
                    <a:p>
                      <a:pPr marL="0" marR="0" algn="r">
                        <a:spcBef>
                          <a:spcPts val="0"/>
                        </a:spcBef>
                        <a:spcAft>
                          <a:spcPts val="0"/>
                        </a:spcAft>
                      </a:pPr>
                      <a:r>
                        <a:rPr lang="en-US" sz="1100">
                          <a:effectLst/>
                        </a:rPr>
                        <a:t>&gt;30000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240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34.09090909</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25698952"/>
                  </a:ext>
                </a:extLst>
              </a:tr>
              <a:tr h="330496">
                <a:tc>
                  <a:txBody>
                    <a:bodyPr/>
                    <a:lstStyle/>
                    <a:p>
                      <a:pPr marL="0" marR="0">
                        <a:spcBef>
                          <a:spcPts val="0"/>
                        </a:spcBef>
                        <a:spcAft>
                          <a:spcPts val="0"/>
                        </a:spcAft>
                      </a:pPr>
                      <a:r>
                        <a:rPr lang="en-US" sz="1100">
                          <a:effectLst/>
                        </a:rPr>
                        <a:t>Resident</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 </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16053876"/>
                  </a:ext>
                </a:extLst>
              </a:tr>
              <a:tr h="330496">
                <a:tc>
                  <a:txBody>
                    <a:bodyPr/>
                    <a:lstStyle/>
                    <a:p>
                      <a:pPr marL="0" marR="0" algn="r">
                        <a:spcBef>
                          <a:spcPts val="0"/>
                        </a:spcBef>
                        <a:spcAft>
                          <a:spcPts val="0"/>
                        </a:spcAft>
                      </a:pPr>
                      <a:r>
                        <a:rPr lang="en-US" sz="1100">
                          <a:effectLst/>
                        </a:rPr>
                        <a:t>Urban</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365</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51.84659091</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96030999"/>
                  </a:ext>
                </a:extLst>
              </a:tr>
              <a:tr h="330496">
                <a:tc>
                  <a:txBody>
                    <a:bodyPr/>
                    <a:lstStyle/>
                    <a:p>
                      <a:pPr marL="0" marR="0" algn="r">
                        <a:spcBef>
                          <a:spcPts val="0"/>
                        </a:spcBef>
                        <a:spcAft>
                          <a:spcPts val="0"/>
                        </a:spcAft>
                      </a:pPr>
                      <a:r>
                        <a:rPr lang="en-US" sz="1100">
                          <a:effectLst/>
                        </a:rPr>
                        <a:t>Rural</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338</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48.01136364</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034940003"/>
                  </a:ext>
                </a:extLst>
              </a:tr>
              <a:tr h="330496">
                <a:tc>
                  <a:txBody>
                    <a:bodyPr/>
                    <a:lstStyle/>
                    <a:p>
                      <a:pPr marL="0" marR="0">
                        <a:spcBef>
                          <a:spcPts val="0"/>
                        </a:spcBef>
                        <a:spcAft>
                          <a:spcPts val="0"/>
                        </a:spcAft>
                      </a:pPr>
                      <a:r>
                        <a:rPr lang="en-US" sz="1100">
                          <a:effectLst/>
                        </a:rPr>
                        <a:t>Education</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100">
                          <a:effectLst/>
                        </a:rPr>
                        <a:t> </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637901918"/>
                  </a:ext>
                </a:extLst>
              </a:tr>
              <a:tr h="330496">
                <a:tc>
                  <a:txBody>
                    <a:bodyPr/>
                    <a:lstStyle/>
                    <a:p>
                      <a:pPr marL="0" marR="0" algn="r">
                        <a:spcBef>
                          <a:spcPts val="0"/>
                        </a:spcBef>
                        <a:spcAft>
                          <a:spcPts val="0"/>
                        </a:spcAft>
                      </a:pPr>
                      <a:r>
                        <a:rPr lang="en-US" sz="1100">
                          <a:effectLst/>
                        </a:rPr>
                        <a:t>University level</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320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45.45454545</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993523690"/>
                  </a:ext>
                </a:extLst>
              </a:tr>
              <a:tr h="330496">
                <a:tc>
                  <a:txBody>
                    <a:bodyPr/>
                    <a:lstStyle/>
                    <a:p>
                      <a:pPr marL="0" marR="0" algn="r">
                        <a:spcBef>
                          <a:spcPts val="0"/>
                        </a:spcBef>
                        <a:spcAft>
                          <a:spcPts val="0"/>
                        </a:spcAft>
                      </a:pPr>
                      <a:r>
                        <a:rPr lang="en-US" sz="1100">
                          <a:effectLst/>
                        </a:rPr>
                        <a:t>Higher Secondary/college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177</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25.14204545</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465198864"/>
                  </a:ext>
                </a:extLst>
              </a:tr>
              <a:tr h="330496">
                <a:tc>
                  <a:txBody>
                    <a:bodyPr/>
                    <a:lstStyle/>
                    <a:p>
                      <a:pPr marL="0" marR="0" algn="r">
                        <a:spcBef>
                          <a:spcPts val="0"/>
                        </a:spcBef>
                        <a:spcAft>
                          <a:spcPts val="0"/>
                        </a:spcAft>
                      </a:pPr>
                      <a:r>
                        <a:rPr lang="en-US" sz="1100">
                          <a:effectLst/>
                        </a:rPr>
                        <a:t>Primary level/High School</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126</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a:effectLst/>
                        </a:rPr>
                        <a:t>17.89772727</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916773773"/>
                  </a:ext>
                </a:extLst>
              </a:tr>
              <a:tr h="330496">
                <a:tc>
                  <a:txBody>
                    <a:bodyPr/>
                    <a:lstStyle/>
                    <a:p>
                      <a:pPr marL="0" marR="0" algn="r">
                        <a:spcBef>
                          <a:spcPts val="0"/>
                        </a:spcBef>
                        <a:spcAft>
                          <a:spcPts val="0"/>
                        </a:spcAft>
                      </a:pPr>
                      <a:r>
                        <a:rPr lang="en-US" sz="1100">
                          <a:effectLst/>
                        </a:rPr>
                        <a:t>No Education</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spcBef>
                          <a:spcPts val="0"/>
                        </a:spcBef>
                        <a:spcAft>
                          <a:spcPts val="0"/>
                        </a:spcAft>
                      </a:pPr>
                      <a:r>
                        <a:rPr lang="en-US" sz="1100">
                          <a:effectLst/>
                        </a:rPr>
                        <a:t>80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100" dirty="0">
                          <a:effectLst/>
                        </a:rPr>
                        <a:t>11.36363636</a:t>
                      </a:r>
                      <a:endParaRPr lang="en-US" sz="11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116881082"/>
                  </a:ext>
                </a:extLst>
              </a:tr>
            </a:tbl>
          </a:graphicData>
        </a:graphic>
      </p:graphicFrame>
      <p:graphicFrame>
        <p:nvGraphicFramePr>
          <p:cNvPr id="19" name="Table 18">
            <a:extLst>
              <a:ext uri="{FF2B5EF4-FFF2-40B4-BE49-F238E27FC236}">
                <a16:creationId xmlns:a16="http://schemas.microsoft.com/office/drawing/2014/main" id="{ABB3C3BF-8D9E-4286-9510-734188C0BB5F}"/>
              </a:ext>
            </a:extLst>
          </p:cNvPr>
          <p:cNvGraphicFramePr>
            <a:graphicFrameLocks noGrp="1"/>
          </p:cNvGraphicFramePr>
          <p:nvPr>
            <p:extLst>
              <p:ext uri="{D42A27DB-BD31-4B8C-83A1-F6EECF244321}">
                <p14:modId xmlns:p14="http://schemas.microsoft.com/office/powerpoint/2010/main" val="1397907738"/>
              </p:ext>
            </p:extLst>
          </p:nvPr>
        </p:nvGraphicFramePr>
        <p:xfrm>
          <a:off x="10929849" y="26014756"/>
          <a:ext cx="4203788" cy="2446730"/>
        </p:xfrm>
        <a:graphic>
          <a:graphicData uri="http://schemas.openxmlformats.org/drawingml/2006/table">
            <a:tbl>
              <a:tblPr firstRow="1" firstCol="1" bandRow="1">
                <a:tableStyleId>{5C22544A-7EE6-4342-B048-85BDC9FD1C3A}</a:tableStyleId>
              </a:tblPr>
              <a:tblGrid>
                <a:gridCol w="2101894">
                  <a:extLst>
                    <a:ext uri="{9D8B030D-6E8A-4147-A177-3AD203B41FA5}">
                      <a16:colId xmlns:a16="http://schemas.microsoft.com/office/drawing/2014/main" val="299828990"/>
                    </a:ext>
                  </a:extLst>
                </a:gridCol>
                <a:gridCol w="2101894">
                  <a:extLst>
                    <a:ext uri="{9D8B030D-6E8A-4147-A177-3AD203B41FA5}">
                      <a16:colId xmlns:a16="http://schemas.microsoft.com/office/drawing/2014/main" val="3822183592"/>
                    </a:ext>
                  </a:extLst>
                </a:gridCol>
              </a:tblGrid>
              <a:tr h="403151">
                <a:tc>
                  <a:txBody>
                    <a:bodyPr/>
                    <a:lstStyle/>
                    <a:p>
                      <a:pPr marL="0" marR="0" algn="ctr">
                        <a:spcBef>
                          <a:spcPts val="0"/>
                        </a:spcBef>
                        <a:spcAft>
                          <a:spcPts val="0"/>
                        </a:spcAft>
                      </a:pPr>
                      <a:r>
                        <a:rPr lang="en-US" sz="1200">
                          <a:effectLst/>
                        </a:rPr>
                        <a:t>Score Range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200">
                          <a:effectLst/>
                        </a:rPr>
                        <a:t>Interpretation</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33462985"/>
                  </a:ext>
                </a:extLst>
              </a:tr>
              <a:tr h="403151">
                <a:tc>
                  <a:txBody>
                    <a:bodyPr/>
                    <a:lstStyle/>
                    <a:p>
                      <a:pPr marL="0" marR="0">
                        <a:spcBef>
                          <a:spcPts val="0"/>
                        </a:spcBef>
                        <a:spcAft>
                          <a:spcPts val="0"/>
                        </a:spcAft>
                      </a:pPr>
                      <a:r>
                        <a:rPr lang="en-US" sz="1200">
                          <a:effectLst/>
                        </a:rPr>
                        <a:t>0–3</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dirty="0">
                          <a:effectLst/>
                        </a:rPr>
                        <a:t>Low digital health literacy (DHL)</a:t>
                      </a:r>
                      <a:endParaRPr lang="en-US" sz="11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69529529"/>
                  </a:ext>
                </a:extLst>
              </a:tr>
              <a:tr h="469007">
                <a:tc>
                  <a:txBody>
                    <a:bodyPr/>
                    <a:lstStyle/>
                    <a:p>
                      <a:pPr marL="0" marR="0">
                        <a:spcBef>
                          <a:spcPts val="0"/>
                        </a:spcBef>
                        <a:spcAft>
                          <a:spcPts val="0"/>
                        </a:spcAft>
                      </a:pPr>
                      <a:r>
                        <a:rPr lang="en-US" sz="1200">
                          <a:effectLst/>
                        </a:rPr>
                        <a:t>3–6</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a:effectLst/>
                        </a:rPr>
                        <a:t>Moderate DHL — limited skills and access</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91097114"/>
                  </a:ext>
                </a:extLst>
              </a:tr>
              <a:tr h="403151">
                <a:tc>
                  <a:txBody>
                    <a:bodyPr/>
                    <a:lstStyle/>
                    <a:p>
                      <a:pPr marL="0" marR="0">
                        <a:spcBef>
                          <a:spcPts val="0"/>
                        </a:spcBef>
                        <a:spcAft>
                          <a:spcPts val="0"/>
                        </a:spcAft>
                      </a:pPr>
                      <a:r>
                        <a:rPr lang="en-US" sz="1200">
                          <a:effectLst/>
                        </a:rPr>
                        <a:t>6–8</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a:effectLst/>
                        </a:rPr>
                        <a:t>High DHL — generally competent</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81479222"/>
                  </a:ext>
                </a:extLst>
              </a:tr>
              <a:tr h="768270">
                <a:tc>
                  <a:txBody>
                    <a:bodyPr/>
                    <a:lstStyle/>
                    <a:p>
                      <a:pPr marL="0" marR="0">
                        <a:spcBef>
                          <a:spcPts val="0"/>
                        </a:spcBef>
                        <a:spcAft>
                          <a:spcPts val="0"/>
                        </a:spcAft>
                      </a:pPr>
                      <a:r>
                        <a:rPr lang="en-US" sz="1200">
                          <a:effectLst/>
                        </a:rPr>
                        <a:t>8–10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dirty="0">
                          <a:effectLst/>
                        </a:rPr>
                        <a:t>Very high DHL — digitally empowered individuals</a:t>
                      </a:r>
                      <a:endParaRPr lang="en-US" sz="11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55894346"/>
                  </a:ext>
                </a:extLst>
              </a:tr>
            </a:tbl>
          </a:graphicData>
        </a:graphic>
      </p:graphicFrame>
      <p:graphicFrame>
        <p:nvGraphicFramePr>
          <p:cNvPr id="20" name="Table 19">
            <a:extLst>
              <a:ext uri="{FF2B5EF4-FFF2-40B4-BE49-F238E27FC236}">
                <a16:creationId xmlns:a16="http://schemas.microsoft.com/office/drawing/2014/main" id="{DBBF7212-E8F5-416E-9C64-A12A94A081B2}"/>
              </a:ext>
            </a:extLst>
          </p:cNvPr>
          <p:cNvGraphicFramePr>
            <a:graphicFrameLocks noGrp="1"/>
          </p:cNvGraphicFramePr>
          <p:nvPr>
            <p:extLst>
              <p:ext uri="{D42A27DB-BD31-4B8C-83A1-F6EECF244321}">
                <p14:modId xmlns:p14="http://schemas.microsoft.com/office/powerpoint/2010/main" val="2811339896"/>
              </p:ext>
            </p:extLst>
          </p:nvPr>
        </p:nvGraphicFramePr>
        <p:xfrm>
          <a:off x="15361981" y="26025809"/>
          <a:ext cx="3975446" cy="2446728"/>
        </p:xfrm>
        <a:graphic>
          <a:graphicData uri="http://schemas.openxmlformats.org/drawingml/2006/table">
            <a:tbl>
              <a:tblPr firstRow="1" firstCol="1" bandRow="1">
                <a:tableStyleId>{5C22544A-7EE6-4342-B048-85BDC9FD1C3A}</a:tableStyleId>
              </a:tblPr>
              <a:tblGrid>
                <a:gridCol w="1987723">
                  <a:extLst>
                    <a:ext uri="{9D8B030D-6E8A-4147-A177-3AD203B41FA5}">
                      <a16:colId xmlns:a16="http://schemas.microsoft.com/office/drawing/2014/main" val="529090857"/>
                    </a:ext>
                  </a:extLst>
                </a:gridCol>
                <a:gridCol w="1987723">
                  <a:extLst>
                    <a:ext uri="{9D8B030D-6E8A-4147-A177-3AD203B41FA5}">
                      <a16:colId xmlns:a16="http://schemas.microsoft.com/office/drawing/2014/main" val="2818070030"/>
                    </a:ext>
                  </a:extLst>
                </a:gridCol>
              </a:tblGrid>
              <a:tr h="407788">
                <a:tc>
                  <a:txBody>
                    <a:bodyPr/>
                    <a:lstStyle/>
                    <a:p>
                      <a:pPr marL="0" marR="0" algn="ctr">
                        <a:spcBef>
                          <a:spcPts val="0"/>
                        </a:spcBef>
                        <a:spcAft>
                          <a:spcPts val="0"/>
                        </a:spcAft>
                      </a:pPr>
                      <a:r>
                        <a:rPr lang="en-US" sz="1200">
                          <a:effectLst/>
                        </a:rPr>
                        <a:t>Component</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200">
                          <a:effectLst/>
                        </a:rPr>
                        <a:t>Average Score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48557965"/>
                  </a:ext>
                </a:extLst>
              </a:tr>
              <a:tr h="407788">
                <a:tc>
                  <a:txBody>
                    <a:bodyPr/>
                    <a:lstStyle/>
                    <a:p>
                      <a:pPr marL="0" marR="0">
                        <a:spcBef>
                          <a:spcPts val="0"/>
                        </a:spcBef>
                        <a:spcAft>
                          <a:spcPts val="0"/>
                        </a:spcAft>
                      </a:pPr>
                      <a:r>
                        <a:rPr lang="en-US" sz="1200">
                          <a:effectLst/>
                        </a:rPr>
                        <a:t>Internet use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a:effectLst/>
                        </a:rPr>
                        <a:t>1.40 / 2</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67446893"/>
                  </a:ext>
                </a:extLst>
              </a:tr>
              <a:tr h="407788">
                <a:tc>
                  <a:txBody>
                    <a:bodyPr/>
                    <a:lstStyle/>
                    <a:p>
                      <a:pPr marL="0" marR="0">
                        <a:spcBef>
                          <a:spcPts val="0"/>
                        </a:spcBef>
                        <a:spcAft>
                          <a:spcPts val="0"/>
                        </a:spcAft>
                      </a:pPr>
                      <a:r>
                        <a:rPr lang="en-US" sz="1200">
                          <a:effectLst/>
                        </a:rPr>
                        <a:t>Health-related app usage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a:effectLst/>
                        </a:rPr>
                        <a:t>0.27 / 1</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50184331"/>
                  </a:ext>
                </a:extLst>
              </a:tr>
              <a:tr h="407788">
                <a:tc>
                  <a:txBody>
                    <a:bodyPr/>
                    <a:lstStyle/>
                    <a:p>
                      <a:pPr marL="0" marR="0">
                        <a:spcBef>
                          <a:spcPts val="0"/>
                        </a:spcBef>
                        <a:spcAft>
                          <a:spcPts val="0"/>
                        </a:spcAft>
                      </a:pPr>
                      <a:r>
                        <a:rPr lang="en-US" sz="1200">
                          <a:effectLst/>
                        </a:rPr>
                        <a:t>Online health service usage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a:effectLst/>
                        </a:rPr>
                        <a:t>0.31 / 1</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74832159"/>
                  </a:ext>
                </a:extLst>
              </a:tr>
              <a:tr h="407788">
                <a:tc>
                  <a:txBody>
                    <a:bodyPr/>
                    <a:lstStyle/>
                    <a:p>
                      <a:pPr marL="0" marR="0">
                        <a:spcBef>
                          <a:spcPts val="0"/>
                        </a:spcBef>
                        <a:spcAft>
                          <a:spcPts val="0"/>
                        </a:spcAft>
                      </a:pPr>
                      <a:r>
                        <a:rPr lang="en-US" sz="1200">
                          <a:effectLst/>
                        </a:rPr>
                        <a:t>Online source usage (6 types)</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a:effectLst/>
                        </a:rPr>
                        <a:t>1.71 / 6</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24880538"/>
                  </a:ext>
                </a:extLst>
              </a:tr>
              <a:tr h="407788">
                <a:tc>
                  <a:txBody>
                    <a:bodyPr/>
                    <a:lstStyle/>
                    <a:p>
                      <a:pPr marL="0" marR="0">
                        <a:spcBef>
                          <a:spcPts val="0"/>
                        </a:spcBef>
                        <a:spcAft>
                          <a:spcPts val="0"/>
                        </a:spcAft>
                      </a:pPr>
                      <a:r>
                        <a:rPr lang="en-US" sz="1200">
                          <a:effectLst/>
                        </a:rPr>
                        <a:t>Total DHL Score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dirty="0">
                          <a:effectLst/>
                        </a:rPr>
                        <a:t>3.68 / 10</a:t>
                      </a:r>
                      <a:endParaRPr lang="en-US" sz="11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70238793"/>
                  </a:ext>
                </a:extLst>
              </a:tr>
            </a:tbl>
          </a:graphicData>
        </a:graphic>
      </p:graphicFrame>
      <p:sp>
        <p:nvSpPr>
          <p:cNvPr id="23" name="Rectangle 10">
            <a:extLst>
              <a:ext uri="{FF2B5EF4-FFF2-40B4-BE49-F238E27FC236}">
                <a16:creationId xmlns:a16="http://schemas.microsoft.com/office/drawing/2014/main" id="{334C514A-0242-4146-90E2-66DEDD6BD37A}"/>
              </a:ext>
            </a:extLst>
          </p:cNvPr>
          <p:cNvSpPr>
            <a:spLocks noChangeArrowheads="1"/>
          </p:cNvSpPr>
          <p:nvPr/>
        </p:nvSpPr>
        <p:spPr bwMode="auto">
          <a:xfrm>
            <a:off x="6781547" y="29368914"/>
            <a:ext cx="4605352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24" name="Object 23">
            <a:extLst>
              <a:ext uri="{FF2B5EF4-FFF2-40B4-BE49-F238E27FC236}">
                <a16:creationId xmlns:a16="http://schemas.microsoft.com/office/drawing/2014/main" id="{E5D7BAA2-0D94-4FBE-96FA-239444BA90FF}"/>
              </a:ext>
            </a:extLst>
          </p:cNvPr>
          <p:cNvGraphicFramePr>
            <a:graphicFrameLocks/>
          </p:cNvGraphicFramePr>
          <p:nvPr>
            <p:extLst>
              <p:ext uri="{D42A27DB-BD31-4B8C-83A1-F6EECF244321}">
                <p14:modId xmlns:p14="http://schemas.microsoft.com/office/powerpoint/2010/main" val="2556846035"/>
              </p:ext>
            </p:extLst>
          </p:nvPr>
        </p:nvGraphicFramePr>
        <p:xfrm>
          <a:off x="11061995" y="29549985"/>
          <a:ext cx="8275431" cy="3492321"/>
        </p:xfrm>
        <a:graphic>
          <a:graphicData uri="http://schemas.openxmlformats.org/presentationml/2006/ole">
            <mc:AlternateContent xmlns:mc="http://schemas.openxmlformats.org/markup-compatibility/2006">
              <mc:Choice xmlns:v="urn:schemas-microsoft-com:vml" Requires="v">
                <p:oleObj spid="_x0000_s1050" name="Picture" r:id="rId6" imgW="0" imgH="0" progId="StaticMetafile">
                  <p:embed/>
                </p:oleObj>
              </mc:Choice>
              <mc:Fallback>
                <p:oleObj name="Picture" r:id="rId6" imgW="0" imgH="0" progId="StaticMetafile">
                  <p:embed/>
                  <p:pic>
                    <p:nvPicPr>
                      <p:cNvPr id="0" name="rectole0000000007"/>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61995" y="29549985"/>
                        <a:ext cx="8275431" cy="3492321"/>
                      </a:xfrm>
                      <a:prstGeom prst="rect">
                        <a:avLst/>
                      </a:prstGeom>
                      <a:solidFill>
                        <a:srgbClr val="FFFFFF"/>
                      </a:solidFill>
                      <a:ln>
                        <a:noFill/>
                      </a:ln>
                    </p:spPr>
                  </p:pic>
                </p:oleObj>
              </mc:Fallback>
            </mc:AlternateContent>
          </a:graphicData>
        </a:graphic>
      </p:graphicFrame>
      <p:graphicFrame>
        <p:nvGraphicFramePr>
          <p:cNvPr id="28" name="Table 27">
            <a:extLst>
              <a:ext uri="{FF2B5EF4-FFF2-40B4-BE49-F238E27FC236}">
                <a16:creationId xmlns:a16="http://schemas.microsoft.com/office/drawing/2014/main" id="{EAEE846B-6E9C-420B-ABA8-4509573C2A6B}"/>
              </a:ext>
            </a:extLst>
          </p:cNvPr>
          <p:cNvGraphicFramePr>
            <a:graphicFrameLocks noGrp="1"/>
          </p:cNvGraphicFramePr>
          <p:nvPr>
            <p:extLst>
              <p:ext uri="{D42A27DB-BD31-4B8C-83A1-F6EECF244321}">
                <p14:modId xmlns:p14="http://schemas.microsoft.com/office/powerpoint/2010/main" val="3132041475"/>
              </p:ext>
            </p:extLst>
          </p:nvPr>
        </p:nvGraphicFramePr>
        <p:xfrm>
          <a:off x="12666407" y="33963779"/>
          <a:ext cx="5439030" cy="2484750"/>
        </p:xfrm>
        <a:graphic>
          <a:graphicData uri="http://schemas.openxmlformats.org/drawingml/2006/table">
            <a:tbl>
              <a:tblPr firstRow="1" firstCol="1" bandRow="1">
                <a:tableStyleId>{5C22544A-7EE6-4342-B048-85BDC9FD1C3A}</a:tableStyleId>
              </a:tblPr>
              <a:tblGrid>
                <a:gridCol w="3474073">
                  <a:extLst>
                    <a:ext uri="{9D8B030D-6E8A-4147-A177-3AD203B41FA5}">
                      <a16:colId xmlns:a16="http://schemas.microsoft.com/office/drawing/2014/main" val="4051611179"/>
                    </a:ext>
                  </a:extLst>
                </a:gridCol>
                <a:gridCol w="1964957">
                  <a:extLst>
                    <a:ext uri="{9D8B030D-6E8A-4147-A177-3AD203B41FA5}">
                      <a16:colId xmlns:a16="http://schemas.microsoft.com/office/drawing/2014/main" val="2143184977"/>
                    </a:ext>
                  </a:extLst>
                </a:gridCol>
              </a:tblGrid>
              <a:tr h="496950">
                <a:tc>
                  <a:txBody>
                    <a:bodyPr/>
                    <a:lstStyle/>
                    <a:p>
                      <a:pPr marL="0" marR="0" algn="ctr">
                        <a:spcBef>
                          <a:spcPts val="0"/>
                        </a:spcBef>
                        <a:spcAft>
                          <a:spcPts val="0"/>
                        </a:spcAft>
                      </a:pPr>
                      <a:r>
                        <a:rPr lang="en-US" sz="1200">
                          <a:effectLst/>
                        </a:rPr>
                        <a:t>Metric</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lgn="ctr">
                        <a:spcBef>
                          <a:spcPts val="0"/>
                        </a:spcBef>
                        <a:spcAft>
                          <a:spcPts val="0"/>
                        </a:spcAft>
                      </a:pPr>
                      <a:r>
                        <a:rPr lang="en-US" sz="1200">
                          <a:effectLst/>
                        </a:rPr>
                        <a:t>Value</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40214002"/>
                  </a:ext>
                </a:extLst>
              </a:tr>
              <a:tr h="496950">
                <a:tc>
                  <a:txBody>
                    <a:bodyPr/>
                    <a:lstStyle/>
                    <a:p>
                      <a:pPr marL="0" marR="0">
                        <a:spcBef>
                          <a:spcPts val="0"/>
                        </a:spcBef>
                        <a:spcAft>
                          <a:spcPts val="0"/>
                        </a:spcAft>
                      </a:pPr>
                      <a:r>
                        <a:rPr lang="en-US" sz="1200">
                          <a:effectLst/>
                        </a:rPr>
                        <a:t>Accuracy</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a:effectLst/>
                        </a:rPr>
                        <a:t>66.5%</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85754385"/>
                  </a:ext>
                </a:extLst>
              </a:tr>
              <a:tr h="496950">
                <a:tc>
                  <a:txBody>
                    <a:bodyPr/>
                    <a:lstStyle/>
                    <a:p>
                      <a:pPr marL="0" marR="0">
                        <a:spcBef>
                          <a:spcPts val="0"/>
                        </a:spcBef>
                        <a:spcAft>
                          <a:spcPts val="0"/>
                        </a:spcAft>
                      </a:pPr>
                      <a:r>
                        <a:rPr lang="en-US" sz="1200">
                          <a:effectLst/>
                        </a:rPr>
                        <a:t>Precision (High HL)</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a:effectLst/>
                        </a:rPr>
                        <a:t>51.2%</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63836906"/>
                  </a:ext>
                </a:extLst>
              </a:tr>
              <a:tr h="496950">
                <a:tc>
                  <a:txBody>
                    <a:bodyPr/>
                    <a:lstStyle/>
                    <a:p>
                      <a:pPr marL="0" marR="0">
                        <a:spcBef>
                          <a:spcPts val="0"/>
                        </a:spcBef>
                        <a:spcAft>
                          <a:spcPts val="0"/>
                        </a:spcAft>
                      </a:pPr>
                      <a:r>
                        <a:rPr lang="en-US" sz="1200">
                          <a:effectLst/>
                        </a:rPr>
                        <a:t>Recall (High HL)</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a:effectLst/>
                        </a:rPr>
                        <a:t>35.0%</a:t>
                      </a:r>
                      <a:endParaRPr lang="en-US" sz="110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18247456"/>
                  </a:ext>
                </a:extLst>
              </a:tr>
              <a:tr h="496950">
                <a:tc>
                  <a:txBody>
                    <a:bodyPr/>
                    <a:lstStyle/>
                    <a:p>
                      <a:pPr marL="0" marR="0">
                        <a:spcBef>
                          <a:spcPts val="0"/>
                        </a:spcBef>
                        <a:spcAft>
                          <a:spcPts val="0"/>
                        </a:spcAft>
                      </a:pPr>
                      <a:r>
                        <a:rPr lang="en-US" sz="1200" dirty="0">
                          <a:effectLst/>
                        </a:rPr>
                        <a:t>F1-Score (High HL)</a:t>
                      </a:r>
                      <a:endParaRPr lang="en-US" sz="11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marL="0" marR="0">
                        <a:spcBef>
                          <a:spcPts val="0"/>
                        </a:spcBef>
                        <a:spcAft>
                          <a:spcPts val="0"/>
                        </a:spcAft>
                      </a:pPr>
                      <a:r>
                        <a:rPr lang="en-US" sz="1200" dirty="0">
                          <a:effectLst/>
                        </a:rPr>
                        <a:t>41.6%</a:t>
                      </a:r>
                      <a:endParaRPr lang="en-US" sz="1100" dirty="0">
                        <a:effectLst/>
                        <a:latin typeface="Corbel" panose="020B0503020204020204" pitchFamily="34"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63514941"/>
                  </a:ext>
                </a:extLst>
              </a:tr>
            </a:tbl>
          </a:graphicData>
        </a:graphic>
      </p:graphicFrame>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1285</TotalTime>
  <Words>1571</Words>
  <Application>Microsoft Office PowerPoint</Application>
  <PresentationFormat>Custom</PresentationFormat>
  <Paragraphs>150</Paragraphs>
  <Slides>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Calibri Light</vt:lpstr>
      <vt:lpstr>Corbel</vt:lpstr>
      <vt:lpstr>Times New Roman</vt:lpstr>
      <vt:lpstr>Wingdings</vt:lpstr>
      <vt:lpstr>Office Theme</vt:lpstr>
      <vt:lpstr>Picture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Village</dc:creator>
  <dc:description>Quality poster printing
www.genigraphics.com
1-800-790-4001</dc:description>
  <cp:lastModifiedBy>Airen Akther</cp:lastModifiedBy>
  <cp:revision>119</cp:revision>
  <cp:lastPrinted>2013-02-12T02:21:55Z</cp:lastPrinted>
  <dcterms:created xsi:type="dcterms:W3CDTF">2013-02-10T21:14:48Z</dcterms:created>
  <dcterms:modified xsi:type="dcterms:W3CDTF">2025-08-04T14:50:10Z</dcterms:modified>
</cp:coreProperties>
</file>