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11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72035" autoAdjust="0"/>
  </p:normalViewPr>
  <p:slideViewPr>
    <p:cSldViewPr snapToGrid="0" snapToObjects="1">
      <p:cViewPr varScale="1">
        <p:scale>
          <a:sx n="83" d="100"/>
          <a:sy n="83" d="100"/>
        </p:scale>
        <p:origin x="2646" y="72"/>
      </p:cViewPr>
      <p:guideLst>
        <p:guide orient="horz" pos="2159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/>
              <a:t>팀</a:t>
            </a:r>
            <a:r>
              <a:rPr lang="en-US" altLang="ko-KR" dirty="0"/>
              <a:t> INFOTECT</a:t>
            </a:r>
            <a:r>
              <a:rPr lang="ko-KR" altLang="en-US" dirty="0"/>
              <a:t>에서 발표를 맡은 김태훈 </a:t>
            </a:r>
            <a:r>
              <a:rPr lang="ko-KR" altLang="en-US" dirty="0" err="1"/>
              <a:t>인사드립니다</a:t>
            </a:r>
            <a:r>
              <a:rPr lang="en-US" altLang="ko-KR" dirty="0"/>
              <a:t>. </a:t>
            </a:r>
            <a:r>
              <a:rPr lang="ko-KR" altLang="en-US" dirty="0"/>
              <a:t>반갑습니다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</a:t>
            </a:r>
            <a:r>
              <a:rPr lang="en-US" altLang="ko-KR" dirty="0"/>
              <a:t>DGA</a:t>
            </a:r>
            <a:r>
              <a:rPr lang="ko-KR" altLang="en-US" dirty="0" err="1"/>
              <a:t>멀웨어에</a:t>
            </a:r>
            <a:r>
              <a:rPr lang="ko-KR" altLang="en-US" dirty="0"/>
              <a:t> 감염된 </a:t>
            </a:r>
            <a:r>
              <a:rPr lang="en-US" altLang="ko-KR" dirty="0"/>
              <a:t>host</a:t>
            </a:r>
            <a:r>
              <a:rPr lang="ko-KR" altLang="en-US" dirty="0"/>
              <a:t>가 </a:t>
            </a:r>
            <a:r>
              <a:rPr lang="en-US" altLang="ko-KR" dirty="0"/>
              <a:t>C&amp;C</a:t>
            </a:r>
            <a:r>
              <a:rPr lang="ko-KR" altLang="en-US" dirty="0"/>
              <a:t>로 접속을 시도할 경우 탐지하는 솔루션을 제작하였습니다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6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디캐쳐는</a:t>
            </a:r>
            <a:r>
              <a:rPr lang="ko-KR" altLang="en-US" dirty="0"/>
              <a:t> 네트워크 내에서 발생하는 </a:t>
            </a:r>
            <a:r>
              <a:rPr lang="en-US" altLang="ko-KR" dirty="0"/>
              <a:t>DNS</a:t>
            </a:r>
            <a:r>
              <a:rPr lang="ko-KR" altLang="en-US" dirty="0"/>
              <a:t>트래픽을 </a:t>
            </a:r>
            <a:r>
              <a:rPr lang="en-US" altLang="ko-KR" dirty="0"/>
              <a:t>inspection</a:t>
            </a:r>
            <a:r>
              <a:rPr lang="ko-KR" altLang="en-US" dirty="0"/>
              <a:t>하여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200</a:t>
            </a:r>
            <a:r>
              <a:rPr lang="ko-KR" altLang="en-US"/>
              <a:t>만개 데이터셋 중 </a:t>
            </a:r>
            <a:r>
              <a:rPr lang="en-US" altLang="ko-KR"/>
              <a:t>75%</a:t>
            </a:r>
            <a:r>
              <a:rPr lang="ko-KR" altLang="en-US"/>
              <a:t>는 학습용으로 사용</a:t>
            </a:r>
          </a:p>
          <a:p>
            <a:pPr>
              <a:defRPr/>
            </a:pPr>
            <a:r>
              <a:rPr lang="ko-KR" altLang="en-US"/>
              <a:t>나머지 </a:t>
            </a:r>
            <a:r>
              <a:rPr lang="en-US" altLang="ko-KR"/>
              <a:t>25%</a:t>
            </a:r>
            <a:r>
              <a:rPr lang="ko-KR" altLang="en-US"/>
              <a:t>는 검증용으로 사용하여 도출한 결과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발표순서는 개요부분을 시작으로 솔루션 소개</a:t>
            </a:r>
            <a:r>
              <a:rPr lang="en-US" altLang="ko-KR" dirty="0"/>
              <a:t>, </a:t>
            </a:r>
            <a:r>
              <a:rPr lang="ko-KR" altLang="en-US" dirty="0"/>
              <a:t>향후계획 순으로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03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개요입니다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18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/>
              <a:t>DGA</a:t>
            </a:r>
            <a:r>
              <a:rPr lang="ko-KR" altLang="en-US" dirty="0"/>
              <a:t>를 이용한 탐지 우회 악성코드가 성행하고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1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한국인터넷진흥원의 </a:t>
            </a:r>
            <a:r>
              <a:rPr lang="en-US" altLang="ko-KR" dirty="0"/>
              <a:t>2019</a:t>
            </a:r>
            <a:r>
              <a:rPr lang="ko-KR" altLang="en-US" dirty="0"/>
              <a:t>년 하반기 악성코드 은닉사이트 탐지 동향 보고서 및 미국의 비영리 인터넷 보안 센터 </a:t>
            </a:r>
            <a:r>
              <a:rPr lang="en-US" altLang="ko-KR" dirty="0"/>
              <a:t>CIS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악성코드 </a:t>
            </a:r>
            <a:r>
              <a:rPr lang="en-US" altLang="ko-KR" dirty="0"/>
              <a:t>Top 10 </a:t>
            </a:r>
            <a:r>
              <a:rPr lang="ko-KR" altLang="en-US" dirty="0"/>
              <a:t>보고서에 따르면 </a:t>
            </a:r>
            <a:r>
              <a:rPr lang="en-US" altLang="ko-KR" dirty="0"/>
              <a:t>DGA</a:t>
            </a:r>
            <a:r>
              <a:rPr lang="ko-KR" altLang="en-US" dirty="0"/>
              <a:t>를 사용하는 악성코드가 큰 비중을 차지하고 있음을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8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공격자들은 과거</a:t>
            </a:r>
            <a:r>
              <a:rPr lang="en-US" altLang="ko-KR" dirty="0"/>
              <a:t>, </a:t>
            </a:r>
            <a:r>
              <a:rPr lang="ko-KR" altLang="en-US" dirty="0"/>
              <a:t>악성코드에 </a:t>
            </a:r>
            <a:r>
              <a:rPr lang="en-US" altLang="ko-KR" dirty="0"/>
              <a:t>C&amp;C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를 내장하는 방식에서 최근에는 </a:t>
            </a:r>
            <a:r>
              <a:rPr lang="en-US" altLang="ko-KR" dirty="0"/>
              <a:t>DGA</a:t>
            </a:r>
            <a:r>
              <a:rPr lang="ko-KR" altLang="en-US" dirty="0"/>
              <a:t>내장하여 차단을 우회하는 방법을 이용하고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70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정상 도메인과 </a:t>
            </a:r>
            <a:r>
              <a:rPr lang="en-US" altLang="ko-KR" dirty="0"/>
              <a:t>DGA</a:t>
            </a:r>
            <a:r>
              <a:rPr lang="ko-KR" altLang="en-US" dirty="0"/>
              <a:t>도메인을 서로 비교해보면 정상도메인은 사람이 읽을 수 있는 단어들로 조합이 되어있는 반면</a:t>
            </a:r>
            <a:endParaRPr lang="en-US" altLang="ko-KR" dirty="0"/>
          </a:p>
          <a:p>
            <a:r>
              <a:rPr lang="en-US" altLang="ko-KR" dirty="0"/>
              <a:t>DGA</a:t>
            </a:r>
            <a:r>
              <a:rPr lang="ko-KR" altLang="en-US" dirty="0"/>
              <a:t>도메인은 </a:t>
            </a:r>
            <a:r>
              <a:rPr lang="ko-KR" altLang="en-US" dirty="0" err="1"/>
              <a:t>랜덤한</a:t>
            </a:r>
            <a:r>
              <a:rPr lang="ko-KR" altLang="en-US" dirty="0"/>
              <a:t> 형태를 띄고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30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솔루션 </a:t>
            </a:r>
            <a:r>
              <a:rPr lang="ko-KR" altLang="en-US" dirty="0" err="1"/>
              <a:t>디캐쳐를</a:t>
            </a:r>
            <a:r>
              <a:rPr lang="ko-KR" altLang="en-US" dirty="0"/>
              <a:t> 소개합니다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3"/>
          <p:cNvSpPr/>
          <p:nvPr userDrawn="1"/>
        </p:nvSpPr>
        <p:spPr>
          <a:xfrm>
            <a:off x="0" y="0"/>
            <a:ext cx="9906000" cy="4114800"/>
          </a:xfrm>
          <a:prstGeom prst="rect">
            <a:avLst/>
          </a:prstGeom>
          <a:solidFill>
            <a:srgbClr val="8DD8C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3" name="Object 8"/>
          <p:cNvSpPr txBox="1"/>
          <p:nvPr userDrawn="1"/>
        </p:nvSpPr>
        <p:spPr>
          <a:xfrm>
            <a:off x="273989" y="5286375"/>
            <a:ext cx="8127060" cy="1143000"/>
          </a:xfrm>
          <a:prstGeom prst="rect">
            <a:avLst/>
          </a:prstGeom>
          <a:noFill/>
          <a:effectLst/>
        </p:spPr>
        <p:txBody>
          <a:bodyPr wrap="square"/>
          <a:lstStyle/>
          <a:p>
            <a:pPr marL="0" indent="0" defTabSz="914400" rtl="0" eaLnBrk="1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1" i="0" u="none" strike="noStrike" kern="0" cap="none" spc="-10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AI</a:t>
            </a:r>
            <a:r>
              <a:rPr kumimoji="0" lang="ko-KR" altLang="en-US" sz="2300" b="1" i="0" u="none" strike="noStrike" kern="0" cap="none" spc="-10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기반 </a:t>
            </a:r>
            <a:r>
              <a:rPr kumimoji="0" lang="en-US" altLang="ko-KR" sz="2300" b="1" i="0" u="none" strike="noStrike" kern="0" cap="none" spc="-10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DGA </a:t>
            </a:r>
            <a:r>
              <a:rPr kumimoji="0" lang="ko-KR" altLang="en-US" sz="2300" b="1" i="0" u="none" strike="noStrike" kern="0" cap="none" spc="-10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멀웨어 </a:t>
            </a:r>
            <a:r>
              <a:rPr kumimoji="0" lang="en-US" altLang="ko-KR" sz="2300" b="1" i="0" u="none" strike="noStrike" kern="0" cap="none" spc="-10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C&amp;C </a:t>
            </a:r>
            <a:r>
              <a:rPr kumimoji="0" lang="ko-KR" altLang="en-US" sz="2300" b="1" i="0" u="none" strike="noStrike" kern="0" cap="none" spc="-10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접속 탐지 솔루션</a:t>
            </a:r>
            <a:endParaRPr kumimoji="0" lang="ko-KR" altLang="en-US" sz="2300" b="1" i="0" u="none" strike="noStrike" kern="0" cap="none" spc="-100" normalizeH="0" baseline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indent="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0" cap="none" spc="-10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</a:p>
          <a:p>
            <a:pPr marL="0" indent="0" defTabSz="914400" rtl="0" eaLnBrk="1" latinLnBrk="0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0" cap="none" spc="-10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  <a:cs typeface="나눔스퀘어 ExtraBold"/>
              </a:rPr>
              <a:t># TEAM </a:t>
            </a:r>
            <a:r>
              <a:rPr kumimoji="0" lang="en-US" sz="1500" b="1" i="0" u="none" strike="noStrike" kern="0" cap="none" spc="-10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  <a:cs typeface="나눔스퀘어 ExtraBold"/>
              </a:rPr>
              <a:t>INFOTECT </a:t>
            </a:r>
            <a:r>
              <a:rPr kumimoji="0" lang="en-US" sz="1500" b="1" i="0" u="none" strike="noStrike" kern="0" cap="none" spc="-100" normalizeH="0" baseline="0">
                <a:solidFill>
                  <a:srgbClr val="95C2B7"/>
                </a:solidFill>
                <a:latin typeface="맑은 고딕"/>
                <a:ea typeface="맑은 고딕"/>
                <a:cs typeface="나눔스퀘어 ExtraBold"/>
              </a:rPr>
              <a:t> #</a:t>
            </a:r>
            <a:r>
              <a:rPr kumimoji="0" lang="ko-KR" altLang="en-US" sz="1500" b="1" i="0" u="none" strike="noStrike" kern="0" cap="none" spc="-100" normalizeH="0" baseline="0">
                <a:solidFill>
                  <a:srgbClr val="95C2B7"/>
                </a:solidFill>
                <a:latin typeface="맑은 고딕"/>
                <a:ea typeface="맑은 고딕"/>
                <a:cs typeface="나눔스퀘어 ExtraBold"/>
              </a:rPr>
              <a:t>김태훈 </a:t>
            </a:r>
            <a:r>
              <a:rPr kumimoji="0" lang="en-US" altLang="ko-KR" sz="1500" b="1" i="0" u="none" strike="noStrike" kern="0" cap="none" spc="-100" normalizeH="0" baseline="0">
                <a:solidFill>
                  <a:srgbClr val="95C2B7"/>
                </a:solidFill>
                <a:latin typeface="맑은 고딕"/>
                <a:ea typeface="맑은 고딕"/>
                <a:cs typeface="나눔스퀘어 ExtraBold"/>
              </a:rPr>
              <a:t>#</a:t>
            </a:r>
            <a:r>
              <a:rPr kumimoji="0" lang="ko-KR" altLang="en-US" sz="1500" b="1" i="0" u="none" strike="noStrike" kern="0" cap="none" spc="-100" normalizeH="0" baseline="0">
                <a:solidFill>
                  <a:srgbClr val="95C2B7"/>
                </a:solidFill>
                <a:latin typeface="맑은 고딕"/>
                <a:ea typeface="맑은 고딕"/>
                <a:cs typeface="나눔스퀘어 ExtraBold"/>
              </a:rPr>
              <a:t>김성식 </a:t>
            </a:r>
            <a:r>
              <a:rPr kumimoji="0" lang="en-US" altLang="ko-KR" sz="1500" b="1" i="0" u="none" strike="noStrike" kern="0" cap="none" spc="-100" normalizeH="0" baseline="0">
                <a:solidFill>
                  <a:srgbClr val="95C2B7"/>
                </a:solidFill>
                <a:latin typeface="맑은 고딕"/>
                <a:ea typeface="맑은 고딕"/>
                <a:cs typeface="나눔스퀘어 ExtraBold"/>
              </a:rPr>
              <a:t>#</a:t>
            </a:r>
            <a:r>
              <a:rPr kumimoji="0" lang="ko-KR" altLang="en-US" sz="1500" b="1" i="0" u="none" strike="noStrike" kern="0" cap="none" spc="-100" normalizeH="0" baseline="0">
                <a:solidFill>
                  <a:srgbClr val="95C2B7"/>
                </a:solidFill>
                <a:latin typeface="맑은 고딕"/>
                <a:ea typeface="맑은 고딕"/>
                <a:cs typeface="나눔스퀘어 ExtraBold"/>
              </a:rPr>
              <a:t>박해민 </a:t>
            </a:r>
            <a:r>
              <a:rPr kumimoji="0" lang="en-US" altLang="ko-KR" sz="1500" b="1" i="0" u="none" strike="noStrike" kern="0" cap="none" spc="-100" normalizeH="0" baseline="0">
                <a:solidFill>
                  <a:srgbClr val="95C2B7"/>
                </a:solidFill>
                <a:latin typeface="맑은 고딕"/>
                <a:ea typeface="맑은 고딕"/>
                <a:cs typeface="나눔스퀘어 ExtraBold"/>
              </a:rPr>
              <a:t>#</a:t>
            </a:r>
            <a:r>
              <a:rPr kumimoji="0" lang="ko-KR" altLang="en-US" sz="1500" b="1" i="0" u="none" strike="noStrike" kern="0" cap="none" spc="-100" normalizeH="0" baseline="0">
                <a:solidFill>
                  <a:srgbClr val="95C2B7"/>
                </a:solidFill>
                <a:latin typeface="맑은 고딕"/>
                <a:ea typeface="맑은 고딕"/>
                <a:cs typeface="나눔스퀘어 ExtraBold"/>
              </a:rPr>
              <a:t>안혜준 </a:t>
            </a:r>
            <a:r>
              <a:rPr kumimoji="0" lang="en-US" altLang="ko-KR" sz="1500" b="1" i="0" u="none" strike="noStrike" kern="0" cap="none" spc="-100" normalizeH="0" baseline="0">
                <a:solidFill>
                  <a:srgbClr val="95C2B7"/>
                </a:solidFill>
                <a:latin typeface="맑은 고딕"/>
                <a:ea typeface="맑은 고딕"/>
                <a:cs typeface="나눔스퀘어 ExtraBold"/>
              </a:rPr>
              <a:t>#</a:t>
            </a:r>
            <a:r>
              <a:rPr kumimoji="0" lang="ko-KR" altLang="en-US" sz="1500" b="1" i="0" u="none" strike="noStrike" kern="0" cap="none" spc="-100" normalizeH="0" baseline="0">
                <a:solidFill>
                  <a:srgbClr val="95C2B7"/>
                </a:solidFill>
                <a:latin typeface="맑은 고딕"/>
                <a:ea typeface="맑은 고딕"/>
                <a:cs typeface="나눔스퀘어 ExtraBold"/>
              </a:rPr>
              <a:t>원예은 </a:t>
            </a:r>
            <a:r>
              <a:rPr kumimoji="0" lang="en-US" altLang="ko-KR" sz="1500" b="1" i="0" u="none" strike="noStrike" kern="0" cap="none" spc="-100" normalizeH="0" baseline="0">
                <a:solidFill>
                  <a:srgbClr val="95C2B7"/>
                </a:solidFill>
                <a:latin typeface="맑은 고딕"/>
                <a:ea typeface="맑은 고딕"/>
                <a:cs typeface="나눔스퀘어 ExtraBold"/>
              </a:rPr>
              <a:t>#</a:t>
            </a:r>
            <a:r>
              <a:rPr kumimoji="0" lang="ko-KR" altLang="en-US" sz="1500" b="1" i="0" u="none" strike="noStrike" kern="0" cap="none" spc="-100" normalizeH="0" baseline="0">
                <a:solidFill>
                  <a:srgbClr val="95C2B7"/>
                </a:solidFill>
                <a:latin typeface="맑은 고딕"/>
                <a:ea typeface="맑은 고딕"/>
                <a:cs typeface="나눔스퀘어 ExtraBold"/>
              </a:rPr>
              <a:t>이수진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4114800"/>
            <a:ext cx="9906000" cy="0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15" name="그림 12" descr="그리기이(가) 표시된 사진  자동 생성된 설명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307934" y="3635073"/>
            <a:ext cx="5765682" cy="1584626"/>
          </a:xfrm>
          <a:prstGeom prst="rect">
            <a:avLst/>
          </a:prstGeom>
          <a:effectLst/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9067800" y="152400"/>
            <a:ext cx="626928" cy="58254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</p:pic>
      <p:sp>
        <p:nvSpPr>
          <p:cNvPr id="20" name="TextBox 19"/>
          <p:cNvSpPr txBox="1"/>
          <p:nvPr userDrawn="1"/>
        </p:nvSpPr>
        <p:spPr>
          <a:xfrm>
            <a:off x="9448800" y="6492875"/>
            <a:ext cx="505882" cy="36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1" name="직선 연결선 15"/>
          <p:cNvCxnSpPr/>
          <p:nvPr userDrawn="1"/>
        </p:nvCxnSpPr>
        <p:spPr>
          <a:xfrm>
            <a:off x="0" y="0"/>
            <a:ext cx="9906000" cy="0"/>
          </a:xfrm>
          <a:prstGeom prst="line">
            <a:avLst/>
          </a:prstGeom>
          <a:noFill/>
          <a:ln w="114300" cap="flat" cmpd="sng" algn="ctr">
            <a:solidFill>
              <a:srgbClr val="8DD8CC">
                <a:alpha val="100000"/>
              </a:srgbClr>
            </a:solidFill>
            <a:prstDash val="solid"/>
          </a:ln>
        </p:spPr>
      </p:cxn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9060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299" y="6356350"/>
            <a:ext cx="23113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2020-07-04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49" y="6356350"/>
            <a:ext cx="31368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299" y="6356350"/>
            <a:ext cx="23113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99" y="274638"/>
            <a:ext cx="891539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321700" y="2214563"/>
            <a:ext cx="5262579" cy="32146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299" y="6356350"/>
            <a:ext cx="23113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49" y="6356350"/>
            <a:ext cx="31368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299" y="6356350"/>
            <a:ext cx="23113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49" y="274638"/>
            <a:ext cx="2228849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299" y="274638"/>
            <a:ext cx="6521449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299" y="6356350"/>
            <a:ext cx="23113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49" y="6356350"/>
            <a:ext cx="31368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299" y="6356350"/>
            <a:ext cx="23113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3"/>
          <p:cNvSpPr/>
          <p:nvPr userDrawn="1"/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8" name="직사각형 3"/>
          <p:cNvSpPr/>
          <p:nvPr userDrawn="1"/>
        </p:nvSpPr>
        <p:spPr>
          <a:xfrm>
            <a:off x="8686800" y="5410200"/>
            <a:ext cx="1219200" cy="10668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alphaModFix amt="30000"/>
            <a:lum/>
          </a:blip>
          <a:stretch>
            <a:fillRect/>
          </a:stretch>
        </p:blipFill>
        <p:spPr>
          <a:xfrm>
            <a:off x="8724158" y="5747290"/>
            <a:ext cx="1029442" cy="882110"/>
          </a:xfrm>
          <a:prstGeom prst="rect">
            <a:avLst/>
          </a:prstGeom>
          <a:noFill/>
          <a:effectLst>
            <a:outerShdw blurRad="88900" dist="76200" dir="5400000" algn="ctr" rotWithShape="0">
              <a:srgbClr val="000000">
                <a:alpha val="49800"/>
              </a:srgbClr>
            </a:outerShdw>
          </a:effectLst>
        </p:spPr>
      </p:pic>
      <p:cxnSp>
        <p:nvCxnSpPr>
          <p:cNvPr id="12" name="직선 연결선 11"/>
          <p:cNvCxnSpPr>
            <a:stCxn id="15" idx="0"/>
            <a:endCxn id="13" idx="4"/>
          </p:cNvCxnSpPr>
          <p:nvPr userDrawn="1"/>
        </p:nvCxnSpPr>
        <p:spPr>
          <a:xfrm rot="5400000" flipH="1" flipV="1">
            <a:off x="3402586" y="2534614"/>
            <a:ext cx="813198" cy="2"/>
          </a:xfrm>
          <a:prstGeom prst="line">
            <a:avLst/>
          </a:prstGeom>
          <a:ln w="38100">
            <a:solidFill>
              <a:srgbClr val="8DD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>
            <a:spLocks noChangeAspect="1"/>
          </p:cNvSpPr>
          <p:nvPr userDrawn="1"/>
        </p:nvSpPr>
        <p:spPr>
          <a:xfrm>
            <a:off x="3336508" y="1182660"/>
            <a:ext cx="945356" cy="945356"/>
          </a:xfrm>
          <a:prstGeom prst="ellipse">
            <a:avLst/>
          </a:prstGeom>
          <a:solidFill>
            <a:srgbClr val="FFFFFF">
              <a:alpha val="100000"/>
            </a:srgbClr>
          </a:solidFill>
          <a:ln w="38100" cap="flat" cmpd="sng" algn="ctr">
            <a:solidFill>
              <a:srgbClr val="8DD8C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4" name="타원 13"/>
          <p:cNvSpPr>
            <a:spLocks noChangeAspect="1"/>
          </p:cNvSpPr>
          <p:nvPr userDrawn="1"/>
        </p:nvSpPr>
        <p:spPr>
          <a:xfrm>
            <a:off x="3440140" y="1286292"/>
            <a:ext cx="738092" cy="738092"/>
          </a:xfrm>
          <a:prstGeom prst="ellipse">
            <a:avLst/>
          </a:prstGeom>
          <a:solidFill>
            <a:srgbClr val="8DD8CC">
              <a:alpha val="100000"/>
            </a:srgbClr>
          </a:solidFill>
          <a:ln w="63500" cap="flat" cmpd="sng" algn="ctr">
            <a:solidFill>
              <a:srgbClr val="8DD8C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70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타원 14"/>
          <p:cNvSpPr>
            <a:spLocks noChangeAspect="1"/>
          </p:cNvSpPr>
          <p:nvPr userDrawn="1"/>
        </p:nvSpPr>
        <p:spPr>
          <a:xfrm>
            <a:off x="3336508" y="2941213"/>
            <a:ext cx="945356" cy="945356"/>
          </a:xfrm>
          <a:prstGeom prst="ellipse">
            <a:avLst/>
          </a:prstGeom>
          <a:solidFill>
            <a:srgbClr val="FFFFFF">
              <a:alpha val="100000"/>
            </a:srgbClr>
          </a:solidFill>
          <a:ln w="38100" cap="flat" cmpd="sng" algn="ctr">
            <a:solidFill>
              <a:srgbClr val="8DD8C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6" name="타원 15"/>
          <p:cNvSpPr>
            <a:spLocks noChangeAspect="1"/>
          </p:cNvSpPr>
          <p:nvPr userDrawn="1"/>
        </p:nvSpPr>
        <p:spPr>
          <a:xfrm>
            <a:off x="3440140" y="3044845"/>
            <a:ext cx="738092" cy="738092"/>
          </a:xfrm>
          <a:prstGeom prst="ellipse">
            <a:avLst/>
          </a:prstGeom>
          <a:solidFill>
            <a:srgbClr val="8DD8CC">
              <a:alpha val="100000"/>
            </a:srgbClr>
          </a:solidFill>
          <a:ln w="63500" cap="flat" cmpd="sng" algn="ctr">
            <a:solidFill>
              <a:srgbClr val="8DD8C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70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17" name="직선 연결선 16"/>
          <p:cNvCxnSpPr>
            <a:stCxn id="18" idx="0"/>
            <a:endCxn id="15" idx="4"/>
          </p:cNvCxnSpPr>
          <p:nvPr userDrawn="1"/>
        </p:nvCxnSpPr>
        <p:spPr>
          <a:xfrm rot="16200000" flipV="1">
            <a:off x="3402515" y="4285712"/>
            <a:ext cx="813341" cy="0"/>
          </a:xfrm>
          <a:prstGeom prst="line">
            <a:avLst/>
          </a:prstGeom>
          <a:noFill/>
          <a:ln w="38100" cap="flat" cmpd="sng" algn="ctr">
            <a:solidFill>
              <a:srgbClr val="8DD8CC">
                <a:alpha val="100000"/>
              </a:srgbClr>
            </a:solidFill>
            <a:prstDash val="solid"/>
          </a:ln>
        </p:spPr>
      </p:cxnSp>
      <p:sp>
        <p:nvSpPr>
          <p:cNvPr id="18" name="타원 17"/>
          <p:cNvSpPr>
            <a:spLocks noChangeAspect="1"/>
          </p:cNvSpPr>
          <p:nvPr userDrawn="1"/>
        </p:nvSpPr>
        <p:spPr>
          <a:xfrm>
            <a:off x="3336508" y="4692385"/>
            <a:ext cx="945356" cy="945356"/>
          </a:xfrm>
          <a:prstGeom prst="ellipse">
            <a:avLst/>
          </a:prstGeom>
          <a:solidFill>
            <a:srgbClr val="FFFFFF">
              <a:alpha val="100000"/>
            </a:srgbClr>
          </a:solidFill>
          <a:ln w="38100" cap="flat" cmpd="sng" algn="ctr">
            <a:solidFill>
              <a:srgbClr val="8DD8C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9" name="타원 18"/>
          <p:cNvSpPr>
            <a:spLocks noChangeAspect="1"/>
          </p:cNvSpPr>
          <p:nvPr userDrawn="1"/>
        </p:nvSpPr>
        <p:spPr>
          <a:xfrm>
            <a:off x="3440140" y="4796016"/>
            <a:ext cx="738092" cy="738092"/>
          </a:xfrm>
          <a:prstGeom prst="ellipse">
            <a:avLst/>
          </a:prstGeom>
          <a:solidFill>
            <a:srgbClr val="8DD8CC">
              <a:alpha val="100000"/>
            </a:srgbClr>
          </a:solidFill>
          <a:ln w="63500" cap="flat" cmpd="sng" algn="ctr">
            <a:solidFill>
              <a:srgbClr val="8DD8C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70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3388707" y="3063108"/>
            <a:ext cx="860008" cy="731783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Calibri"/>
              </a:rPr>
              <a:t>02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387328" y="4825232"/>
            <a:ext cx="860008" cy="731783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Calibri"/>
              </a:rPr>
              <a:t>03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407757" y="1310507"/>
            <a:ext cx="860008" cy="731783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Calibri"/>
              </a:rPr>
              <a:t>01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9448800" y="6492875"/>
            <a:ext cx="505882" cy="36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800C6A38-4290-41DD-B95C-4155372FD4AF}" type="slidenum"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4495800" y="1361411"/>
            <a:ext cx="1231061" cy="58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3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개요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4495800" y="3131122"/>
            <a:ext cx="2704621" cy="595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D-CATCHER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495800" y="4868441"/>
            <a:ext cx="2342210" cy="593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향후계획</a:t>
            </a:r>
          </a:p>
        </p:txBody>
      </p:sp>
      <p:sp>
        <p:nvSpPr>
          <p:cNvPr id="31" name="직사각형 3"/>
          <p:cNvSpPr/>
          <p:nvPr userDrawn="1"/>
        </p:nvSpPr>
        <p:spPr>
          <a:xfrm>
            <a:off x="0" y="0"/>
            <a:ext cx="9906000" cy="4572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32" name="직사각형 3"/>
          <p:cNvSpPr/>
          <p:nvPr userDrawn="1"/>
        </p:nvSpPr>
        <p:spPr>
          <a:xfrm>
            <a:off x="0" y="0"/>
            <a:ext cx="2667000" cy="6858000"/>
          </a:xfrm>
          <a:prstGeom prst="rect">
            <a:avLst/>
          </a:prstGeom>
          <a:solidFill>
            <a:srgbClr val="8DD8C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0" y="944616"/>
            <a:ext cx="2667000" cy="731783"/>
          </a:xfrm>
          <a:prstGeom prst="rect">
            <a:avLst/>
          </a:prstGeom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Calibri"/>
              </a:rPr>
              <a:t>INDEX</a:t>
            </a:r>
          </a:p>
        </p:txBody>
      </p:sp>
      <p:cxnSp>
        <p:nvCxnSpPr>
          <p:cNvPr id="34" name="직선 연결선 33"/>
          <p:cNvCxnSpPr/>
          <p:nvPr userDrawn="1"/>
        </p:nvCxnSpPr>
        <p:spPr>
          <a:xfrm rot="16200000" flipH="1">
            <a:off x="-762000" y="3429000"/>
            <a:ext cx="6858000" cy="0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sp>
        <p:nvSpPr>
          <p:cNvPr id="35" name="직사각형 3"/>
          <p:cNvSpPr/>
          <p:nvPr userDrawn="1"/>
        </p:nvSpPr>
        <p:spPr>
          <a:xfrm>
            <a:off x="8686800" y="0"/>
            <a:ext cx="1219200" cy="94461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36" name="그림 3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9067800" y="152400"/>
            <a:ext cx="626928" cy="58254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/>
          <p:cNvSpPr/>
          <p:nvPr userDrawn="1"/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8" name="직사각형 3"/>
          <p:cNvSpPr/>
          <p:nvPr userDrawn="1"/>
        </p:nvSpPr>
        <p:spPr>
          <a:xfrm>
            <a:off x="8686800" y="5410200"/>
            <a:ext cx="1219200" cy="10668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alphaModFix amt="30000"/>
            <a:lum/>
          </a:blip>
          <a:stretch>
            <a:fillRect/>
          </a:stretch>
        </p:blipFill>
        <p:spPr>
          <a:xfrm>
            <a:off x="8724158" y="5747290"/>
            <a:ext cx="1029442" cy="882110"/>
          </a:xfrm>
          <a:prstGeom prst="rect">
            <a:avLst/>
          </a:prstGeom>
          <a:noFill/>
          <a:effectLst>
            <a:outerShdw blurRad="88900" dist="76200" dir="5400000" algn="ctr" rotWithShape="0">
              <a:srgbClr val="000000">
                <a:alpha val="49800"/>
              </a:srgbClr>
            </a:outerShdw>
          </a:effectLst>
        </p:spPr>
      </p:pic>
      <p:sp>
        <p:nvSpPr>
          <p:cNvPr id="10" name="TextBox 9"/>
          <p:cNvSpPr txBox="1"/>
          <p:nvPr userDrawn="1"/>
        </p:nvSpPr>
        <p:spPr>
          <a:xfrm>
            <a:off x="9448800" y="6492875"/>
            <a:ext cx="505882" cy="36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800C6A38-4290-41DD-B95C-4155372FD4AF}" type="slidenum"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직사각형 3"/>
          <p:cNvSpPr/>
          <p:nvPr userDrawn="1"/>
        </p:nvSpPr>
        <p:spPr>
          <a:xfrm>
            <a:off x="0" y="0"/>
            <a:ext cx="9906000" cy="4572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7" name="직사각형 3"/>
          <p:cNvSpPr/>
          <p:nvPr userDrawn="1"/>
        </p:nvSpPr>
        <p:spPr>
          <a:xfrm>
            <a:off x="0" y="0"/>
            <a:ext cx="2667000" cy="6858000"/>
          </a:xfrm>
          <a:prstGeom prst="rect">
            <a:avLst/>
          </a:prstGeom>
          <a:solidFill>
            <a:srgbClr val="8DD8C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 rot="16200000" flipH="1">
            <a:off x="-762000" y="3429000"/>
            <a:ext cx="6858000" cy="0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sp>
        <p:nvSpPr>
          <p:cNvPr id="22" name="TextBox 21"/>
          <p:cNvSpPr txBox="1"/>
          <p:nvPr userDrawn="1"/>
        </p:nvSpPr>
        <p:spPr>
          <a:xfrm>
            <a:off x="3182129" y="4145784"/>
            <a:ext cx="1066800" cy="635766"/>
          </a:xfrm>
          <a:prstGeom prst="rect">
            <a:avLst/>
          </a:prstGeom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Calibri"/>
              </a:rPr>
              <a:t>01</a:t>
            </a:r>
          </a:p>
        </p:txBody>
      </p:sp>
      <p:sp>
        <p:nvSpPr>
          <p:cNvPr id="24" name="직사각형 3"/>
          <p:cNvSpPr/>
          <p:nvPr userDrawn="1"/>
        </p:nvSpPr>
        <p:spPr>
          <a:xfrm>
            <a:off x="8686800" y="0"/>
            <a:ext cx="1219200" cy="94461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9067800" y="152400"/>
            <a:ext cx="626928" cy="58254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</p:pic>
      <p:sp>
        <p:nvSpPr>
          <p:cNvPr id="29" name="타원 28"/>
          <p:cNvSpPr>
            <a:spLocks noChangeAspect="1"/>
          </p:cNvSpPr>
          <p:nvPr userDrawn="1"/>
        </p:nvSpPr>
        <p:spPr>
          <a:xfrm>
            <a:off x="2343150" y="2133600"/>
            <a:ext cx="1275000" cy="1275000"/>
          </a:xfrm>
          <a:prstGeom prst="ellipse">
            <a:avLst/>
          </a:prstGeom>
          <a:solidFill>
            <a:srgbClr val="FFFFFF">
              <a:alpha val="100000"/>
            </a:srgbClr>
          </a:solidFill>
          <a:ln w="38100" cap="flat" cmpd="sng" algn="ctr">
            <a:solidFill>
              <a:srgbClr val="8DD8C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30" name="타원 29"/>
          <p:cNvSpPr>
            <a:spLocks noChangeAspect="1"/>
          </p:cNvSpPr>
          <p:nvPr userDrawn="1"/>
        </p:nvSpPr>
        <p:spPr>
          <a:xfrm>
            <a:off x="2458585" y="2249035"/>
            <a:ext cx="1044130" cy="1044130"/>
          </a:xfrm>
          <a:prstGeom prst="ellipse">
            <a:avLst/>
          </a:prstGeom>
          <a:solidFill>
            <a:srgbClr val="8DD8CC">
              <a:alpha val="100000"/>
            </a:srgbClr>
          </a:solidFill>
          <a:ln w="63500" cap="flat" cmpd="sng" algn="ctr">
            <a:solidFill>
              <a:srgbClr val="8DD8C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70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2475151" y="2355451"/>
            <a:ext cx="1066800" cy="731783"/>
          </a:xfrm>
          <a:prstGeom prst="rect">
            <a:avLst/>
          </a:prstGeom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Calibri"/>
              </a:rPr>
              <a:t>01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3867150" y="2362200"/>
            <a:ext cx="3886200" cy="1783584"/>
          </a:xfrm>
          <a:prstGeom prst="rect">
            <a:avLst/>
          </a:prstGeom>
        </p:spPr>
        <p:txBody>
          <a:bodyPr wrap="square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5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개요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" b="1" i="0" u="sng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kumimoji="0" lang="ko-KR" altLang="en-US" sz="300" b="1" i="0" u="sng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3"/>
          <p:cNvSpPr/>
          <p:nvPr userDrawn="1"/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" name="직사각형 3"/>
          <p:cNvSpPr/>
          <p:nvPr userDrawn="1"/>
        </p:nvSpPr>
        <p:spPr>
          <a:xfrm>
            <a:off x="8686800" y="5410200"/>
            <a:ext cx="1219200" cy="10668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alphaModFix amt="30000"/>
            <a:lum/>
          </a:blip>
          <a:stretch>
            <a:fillRect/>
          </a:stretch>
        </p:blipFill>
        <p:spPr>
          <a:xfrm>
            <a:off x="8724158" y="5747290"/>
            <a:ext cx="1029442" cy="882110"/>
          </a:xfrm>
          <a:prstGeom prst="rect">
            <a:avLst/>
          </a:prstGeom>
          <a:noFill/>
          <a:effectLst>
            <a:outerShdw blurRad="88900" dist="76200" dir="5400000" algn="ctr" rotWithShape="0">
              <a:srgbClr val="000000">
                <a:alpha val="49800"/>
              </a:srgbClr>
            </a:outerShdw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9448800" y="6492875"/>
            <a:ext cx="505882" cy="36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800C6A38-4290-41DD-B95C-4155372FD4AF}" type="slidenum"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직사각형 3"/>
          <p:cNvSpPr/>
          <p:nvPr userDrawn="1"/>
        </p:nvSpPr>
        <p:spPr>
          <a:xfrm>
            <a:off x="0" y="0"/>
            <a:ext cx="9906000" cy="4572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9" name="직사각형 3"/>
          <p:cNvSpPr/>
          <p:nvPr userDrawn="1"/>
        </p:nvSpPr>
        <p:spPr>
          <a:xfrm>
            <a:off x="8686800" y="0"/>
            <a:ext cx="1219200" cy="94461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9067800" y="152400"/>
            <a:ext cx="626928" cy="58254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</p:pic>
      <p:sp>
        <p:nvSpPr>
          <p:cNvPr id="21" name="직사각형 3"/>
          <p:cNvSpPr/>
          <p:nvPr userDrawn="1"/>
        </p:nvSpPr>
        <p:spPr>
          <a:xfrm>
            <a:off x="0" y="0"/>
            <a:ext cx="2667000" cy="6858000"/>
          </a:xfrm>
          <a:prstGeom prst="rect">
            <a:avLst/>
          </a:prstGeom>
          <a:solidFill>
            <a:srgbClr val="8DD8C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 rot="16200000" flipH="1">
            <a:off x="-762000" y="3429000"/>
            <a:ext cx="6858000" cy="0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sp>
        <p:nvSpPr>
          <p:cNvPr id="33" name="타원 32"/>
          <p:cNvSpPr>
            <a:spLocks noChangeAspect="1"/>
          </p:cNvSpPr>
          <p:nvPr userDrawn="1"/>
        </p:nvSpPr>
        <p:spPr>
          <a:xfrm>
            <a:off x="2343150" y="2133600"/>
            <a:ext cx="1275000" cy="1275000"/>
          </a:xfrm>
          <a:prstGeom prst="ellipse">
            <a:avLst/>
          </a:prstGeom>
          <a:solidFill>
            <a:srgbClr val="FFFFFF">
              <a:alpha val="100000"/>
            </a:srgbClr>
          </a:solidFill>
          <a:ln w="38100" cap="flat" cmpd="sng" algn="ctr">
            <a:solidFill>
              <a:srgbClr val="8DD8C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34" name="타원 33"/>
          <p:cNvSpPr>
            <a:spLocks noChangeAspect="1"/>
          </p:cNvSpPr>
          <p:nvPr userDrawn="1"/>
        </p:nvSpPr>
        <p:spPr>
          <a:xfrm>
            <a:off x="2458585" y="2249035"/>
            <a:ext cx="1044130" cy="1044130"/>
          </a:xfrm>
          <a:prstGeom prst="ellipse">
            <a:avLst/>
          </a:prstGeom>
          <a:solidFill>
            <a:srgbClr val="8DD8CC">
              <a:alpha val="100000"/>
            </a:srgbClr>
          </a:solidFill>
          <a:ln w="63500" cap="flat" cmpd="sng" algn="ctr">
            <a:solidFill>
              <a:srgbClr val="8DD8C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70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2475151" y="2355451"/>
            <a:ext cx="1066800" cy="731783"/>
          </a:xfrm>
          <a:prstGeom prst="rect">
            <a:avLst/>
          </a:prstGeom>
        </p:spPr>
        <p:txBody>
          <a:bodyPr wrap="square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Calibri"/>
              </a:rPr>
              <a:t>02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3867150" y="2362200"/>
            <a:ext cx="3886200" cy="2819400"/>
          </a:xfrm>
          <a:prstGeom prst="rect">
            <a:avLst/>
          </a:prstGeom>
        </p:spPr>
        <p:txBody>
          <a:bodyPr wrap="square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D-CATCHER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"/>
          <p:cNvSpPr/>
          <p:nvPr userDrawn="1"/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1" name="직사각형 3"/>
          <p:cNvSpPr/>
          <p:nvPr userDrawn="1"/>
        </p:nvSpPr>
        <p:spPr>
          <a:xfrm>
            <a:off x="8686800" y="5410200"/>
            <a:ext cx="1219200" cy="10668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lum/>
          </a:blip>
          <a:stretch>
            <a:fillRect/>
          </a:stretch>
        </p:blipFill>
        <p:spPr>
          <a:xfrm>
            <a:off x="8724158" y="5747290"/>
            <a:ext cx="1029442" cy="882110"/>
          </a:xfrm>
          <a:prstGeom prst="rect">
            <a:avLst/>
          </a:prstGeom>
          <a:noFill/>
          <a:effectLst>
            <a:outerShdw blurRad="88900" dist="76200" dir="5400000" algn="ctr" rotWithShape="0">
              <a:srgbClr val="000000">
                <a:alpha val="49800"/>
              </a:srgbClr>
            </a:outerShdw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9448800" y="6492875"/>
            <a:ext cx="505882" cy="36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800C6A38-4290-41DD-B95C-4155372FD4AF}" type="slidenum"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직사각형 3"/>
          <p:cNvSpPr/>
          <p:nvPr userDrawn="1"/>
        </p:nvSpPr>
        <p:spPr>
          <a:xfrm>
            <a:off x="0" y="-9525"/>
            <a:ext cx="9906000" cy="4572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20" name="직사각형 3"/>
          <p:cNvSpPr/>
          <p:nvPr userDrawn="1"/>
        </p:nvSpPr>
        <p:spPr>
          <a:xfrm>
            <a:off x="8686800" y="0"/>
            <a:ext cx="1219200" cy="94461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9067800" y="152400"/>
            <a:ext cx="626928" cy="58254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</p:pic>
      <p:sp>
        <p:nvSpPr>
          <p:cNvPr id="22" name="직사각형 3"/>
          <p:cNvSpPr/>
          <p:nvPr userDrawn="1"/>
        </p:nvSpPr>
        <p:spPr>
          <a:xfrm>
            <a:off x="0" y="0"/>
            <a:ext cx="2667000" cy="6858000"/>
          </a:xfrm>
          <a:prstGeom prst="rect">
            <a:avLst/>
          </a:prstGeom>
          <a:solidFill>
            <a:srgbClr val="8DD8C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cxnSp>
        <p:nvCxnSpPr>
          <p:cNvPr id="28" name="직선 연결선 27"/>
          <p:cNvCxnSpPr/>
          <p:nvPr userDrawn="1"/>
        </p:nvCxnSpPr>
        <p:spPr>
          <a:xfrm rot="16200000" flipH="1">
            <a:off x="-762000" y="3429000"/>
            <a:ext cx="6858000" cy="0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pSp>
        <p:nvGrpSpPr>
          <p:cNvPr id="29" name="그룹 28"/>
          <p:cNvGrpSpPr/>
          <p:nvPr userDrawn="1"/>
        </p:nvGrpSpPr>
        <p:grpSpPr>
          <a:xfrm>
            <a:off x="2343150" y="2133600"/>
            <a:ext cx="1275000" cy="1275000"/>
            <a:chOff x="2534999" y="1752600"/>
            <a:chExt cx="1275000" cy="1275000"/>
          </a:xfrm>
        </p:grpSpPr>
        <p:sp>
          <p:nvSpPr>
            <p:cNvPr id="30" name="타원 29"/>
            <p:cNvSpPr>
              <a:spLocks noChangeAspect="1"/>
            </p:cNvSpPr>
            <p:nvPr userDrawn="1"/>
          </p:nvSpPr>
          <p:spPr>
            <a:xfrm>
              <a:off x="2534999" y="1752600"/>
              <a:ext cx="1275000" cy="127500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8100" cap="flat" cmpd="sng" algn="ctr">
              <a:solidFill>
                <a:srgbClr val="8DD8C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?? ??"/>
                <a:cs typeface="?? ??"/>
              </a:endParaRPr>
            </a:p>
          </p:txBody>
        </p:sp>
        <p:sp>
          <p:nvSpPr>
            <p:cNvPr id="31" name="타원 30"/>
            <p:cNvSpPr>
              <a:spLocks noChangeAspect="1"/>
            </p:cNvSpPr>
            <p:nvPr userDrawn="1"/>
          </p:nvSpPr>
          <p:spPr>
            <a:xfrm>
              <a:off x="2650434" y="1868035"/>
              <a:ext cx="1044130" cy="1044130"/>
            </a:xfrm>
            <a:prstGeom prst="ellipse">
              <a:avLst/>
            </a:prstGeom>
            <a:solidFill>
              <a:srgbClr val="8DD8CC">
                <a:alpha val="100000"/>
              </a:srgbClr>
            </a:solidFill>
            <a:ln w="63500" cap="flat" cmpd="sng" algn="ctr">
              <a:solidFill>
                <a:srgbClr val="8DD8C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7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2667000" y="1974451"/>
              <a:ext cx="1066800" cy="731783"/>
            </a:xfrm>
            <a:prstGeom prst="rect">
              <a:avLst/>
            </a:prstGeom>
          </p:spPr>
          <p:txBody>
            <a:bodyPr wrap="square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50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Calibri"/>
                </a:rPr>
                <a:t>03</a:t>
              </a: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867150" y="2362200"/>
            <a:ext cx="3886200" cy="1752600"/>
          </a:xfrm>
          <a:prstGeom prst="rect">
            <a:avLst/>
          </a:prstGeom>
        </p:spPr>
        <p:txBody>
          <a:bodyPr wrap="square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5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향후계획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" b="1" i="0" u="sng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300" b="1" i="0" u="sng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99" y="274638"/>
            <a:ext cx="89153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94030" y="1643063"/>
            <a:ext cx="8915398" cy="4525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299" y="6356350"/>
            <a:ext cx="23113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49" y="6356350"/>
            <a:ext cx="31368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299" y="6356350"/>
            <a:ext cx="23113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99" y="274638"/>
            <a:ext cx="89153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299" y="1600200"/>
            <a:ext cx="437514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35549" y="1600200"/>
            <a:ext cx="437514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4030" y="3984220"/>
            <a:ext cx="437514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4279" y="3984220"/>
            <a:ext cx="437514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299" y="6356350"/>
            <a:ext cx="23113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2020-07-04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49" y="6356350"/>
            <a:ext cx="31368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299" y="6356350"/>
            <a:ext cx="23113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4" y="4800600"/>
            <a:ext cx="594359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4" y="5367338"/>
            <a:ext cx="59435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299" y="6356350"/>
            <a:ext cx="23113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2020-07-04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49" y="6356350"/>
            <a:ext cx="31368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299" y="6356350"/>
            <a:ext cx="23113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 userDrawn="1"/>
        </p:nvSpPr>
        <p:spPr>
          <a:xfrm>
            <a:off x="2954353" y="6524625"/>
            <a:ext cx="3997293" cy="333375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808080"/>
                </a:solidFill>
                <a:latin typeface="Calibri"/>
                <a:ea typeface="맑은 고딕"/>
                <a:cs typeface="Times New Roman"/>
              </a:rPr>
              <a:t>K-Shield Jr. #4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기 「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808080"/>
                </a:solidFill>
                <a:latin typeface="Calibri"/>
                <a:ea typeface="맑은 고딕"/>
                <a:cs typeface="Times New Roman"/>
              </a:rPr>
              <a:t>INFOTECT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」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808080"/>
                </a:solidFill>
                <a:latin typeface="Calibri"/>
                <a:ea typeface="맑은 고딕"/>
                <a:cs typeface="Times New Roman"/>
              </a:rPr>
              <a:t>PROJECT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14">
            <a:alphaModFix amt="30000"/>
            <a:lum/>
          </a:blip>
          <a:stretch>
            <a:fillRect/>
          </a:stretch>
        </p:blipFill>
        <p:spPr>
          <a:xfrm>
            <a:off x="8705850" y="5442490"/>
            <a:ext cx="1029442" cy="882110"/>
          </a:xfrm>
          <a:prstGeom prst="rect">
            <a:avLst/>
          </a:prstGeom>
          <a:noFill/>
          <a:effectLst>
            <a:outerShdw blurRad="88900" dist="76200" dir="5400000" algn="ctr" rotWithShape="0">
              <a:srgbClr val="000000">
                <a:alpha val="498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5"/>
          <a:stretch>
            <a:fillRect/>
          </a:stretch>
        </p:blipFill>
        <p:spPr>
          <a:xfrm>
            <a:off x="9067800" y="152400"/>
            <a:ext cx="626928" cy="58254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</p:pic>
      <p:sp>
        <p:nvSpPr>
          <p:cNvPr id="11" name="TextBox 10"/>
          <p:cNvSpPr txBox="1"/>
          <p:nvPr userDrawn="1"/>
        </p:nvSpPr>
        <p:spPr>
          <a:xfrm>
            <a:off x="9448800" y="6492875"/>
            <a:ext cx="505882" cy="36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800C6A38-4290-41DD-B95C-4155372FD4AF}" type="slidenum"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2" name="직선 연결선 15"/>
          <p:cNvCxnSpPr/>
          <p:nvPr userDrawn="1"/>
        </p:nvCxnSpPr>
        <p:spPr>
          <a:xfrm>
            <a:off x="0" y="6477000"/>
            <a:ext cx="9906000" cy="0"/>
          </a:xfrm>
          <a:prstGeom prst="line">
            <a:avLst/>
          </a:prstGeom>
          <a:noFill/>
          <a:ln w="25400" cap="flat" cmpd="sng" algn="ctr">
            <a:solidFill>
              <a:srgbClr val="595959">
                <a:alpha val="100000"/>
              </a:srgbClr>
            </a:solidFill>
            <a:prstDash val="solid"/>
          </a:ln>
        </p:spPr>
      </p:cxnSp>
      <p:cxnSp>
        <p:nvCxnSpPr>
          <p:cNvPr id="13" name="직선 연결선 15"/>
          <p:cNvCxnSpPr/>
          <p:nvPr userDrawn="1"/>
        </p:nvCxnSpPr>
        <p:spPr>
          <a:xfrm>
            <a:off x="0" y="38100"/>
            <a:ext cx="9906000" cy="0"/>
          </a:xfrm>
          <a:prstGeom prst="line">
            <a:avLst/>
          </a:prstGeom>
          <a:noFill/>
          <a:ln w="88900" cap="flat" cmpd="sng" algn="ctr">
            <a:solidFill>
              <a:srgbClr val="8DD8CC">
                <a:alpha val="100000"/>
              </a:srgbClr>
            </a:solidFill>
            <a:prstDash val="solid"/>
          </a:ln>
        </p:spPr>
      </p:cxnSp>
      <p:cxnSp>
        <p:nvCxnSpPr>
          <p:cNvPr id="14" name="직선 연결선 15"/>
          <p:cNvCxnSpPr/>
          <p:nvPr userDrawn="1"/>
        </p:nvCxnSpPr>
        <p:spPr>
          <a:xfrm>
            <a:off x="8870156" y="38100"/>
            <a:ext cx="1035843" cy="0"/>
          </a:xfrm>
          <a:prstGeom prst="line">
            <a:avLst/>
          </a:prstGeom>
          <a:noFill/>
          <a:ln w="88900" cap="flat" cmpd="sng" algn="ctr">
            <a:solidFill>
              <a:srgbClr val="FFE766">
                <a:alpha val="100000"/>
              </a:srgbClr>
            </a:solidFill>
            <a:prstDash val="soli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C:\Users\taixu\Desktop\INFOTECT_&#52572;&#51333;_&#49884;&#50672;&#50689;&#49345;.avi" TargetMode="External"/><Relationship Id="rId1" Type="http://schemas.microsoft.com/office/2007/relationships/media" Target="file:///C:\Users\taixu\Desktop\INFOTECT_&#52572;&#51333;_&#49884;&#50672;&#50689;&#49345;.avi" TargetMode="Externa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2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흐름도</a:t>
            </a:r>
          </a:p>
        </p:txBody>
      </p:sp>
      <p:grpSp>
        <p:nvGrpSpPr>
          <p:cNvPr id="178" name="그룹 177"/>
          <p:cNvGrpSpPr/>
          <p:nvPr/>
        </p:nvGrpSpPr>
        <p:grpSpPr>
          <a:xfrm>
            <a:off x="626078" y="2010796"/>
            <a:ext cx="8260810" cy="4267371"/>
            <a:chOff x="535077" y="1883796"/>
            <a:chExt cx="8260810" cy="4267371"/>
          </a:xfrm>
        </p:grpSpPr>
        <p:sp>
          <p:nvSpPr>
            <p:cNvPr id="113" name="사각형: 둥근 모서리 112"/>
            <p:cNvSpPr/>
            <p:nvPr/>
          </p:nvSpPr>
          <p:spPr>
            <a:xfrm>
              <a:off x="3111578" y="1906982"/>
              <a:ext cx="3990997" cy="424418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7" name="직선 화살표 연결선 76"/>
            <p:cNvCxnSpPr>
              <a:endCxn id="147" idx="1"/>
            </p:cNvCxnSpPr>
            <p:nvPr/>
          </p:nvCxnSpPr>
          <p:spPr>
            <a:xfrm>
              <a:off x="2692630" y="2526283"/>
              <a:ext cx="4818282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10913" y="1883796"/>
              <a:ext cx="1284973" cy="1284973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59" name="화살표: 아래쪽 158"/>
            <p:cNvSpPr/>
            <p:nvPr/>
          </p:nvSpPr>
          <p:spPr>
            <a:xfrm>
              <a:off x="4707426" y="3074484"/>
              <a:ext cx="799301" cy="44496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DC7B0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60" name="사각형: 둥근 모서리 159"/>
            <p:cNvSpPr/>
            <p:nvPr/>
          </p:nvSpPr>
          <p:spPr>
            <a:xfrm>
              <a:off x="3925977" y="2104765"/>
              <a:ext cx="2362199" cy="84680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flat" cmpd="sng" algn="ctr">
              <a:solidFill>
                <a:srgbClr val="4DC7B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b="1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맑은 고딕"/>
                </a:rPr>
                <a:t>DNS </a:t>
              </a:r>
              <a:r>
                <a:rPr kumimoji="0" lang="ko-KR" altLang="en-US" b="1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맑은 고딕"/>
                </a:rPr>
                <a:t>패킷</a:t>
              </a:r>
              <a:r>
                <a:rPr kumimoji="0" lang="en-US" altLang="ko-KR" b="1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맑은 고딕"/>
                </a:rPr>
                <a:t> </a:t>
              </a:r>
              <a:r>
                <a:rPr kumimoji="0" lang="ko-KR" altLang="en-US" b="1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맑은 고딕"/>
                </a:rPr>
                <a:t>캡쳐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22619" y="2947802"/>
              <a:ext cx="1872655" cy="367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맑은 고딕"/>
                </a:rPr>
                <a:t>HOST ZONE</a:t>
              </a: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535077" y="2104765"/>
              <a:ext cx="2247739" cy="843037"/>
              <a:chOff x="-267937" y="4014828"/>
              <a:chExt cx="2247739" cy="843037"/>
            </a:xfrm>
          </p:grpSpPr>
          <p:pic>
            <p:nvPicPr>
              <p:cNvPr id="166" name="그림 16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929577" y="4024353"/>
                <a:ext cx="1050224" cy="833511"/>
              </a:xfrm>
              <a:prstGeom prst="rect">
                <a:avLst/>
              </a:prstGeom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167" name="그림 16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543802" y="4014828"/>
                <a:ext cx="1050224" cy="833511"/>
              </a:xfrm>
              <a:prstGeom prst="rect">
                <a:avLst/>
              </a:prstGeom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168" name="그림 167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55937" y="4014828"/>
                <a:ext cx="1050224" cy="833511"/>
              </a:xfrm>
              <a:prstGeom prst="rect">
                <a:avLst/>
              </a:prstGeom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169" name="그림 168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-267937" y="4014828"/>
                <a:ext cx="1050224" cy="833511"/>
              </a:xfrm>
              <a:prstGeom prst="rect">
                <a:avLst/>
              </a:prstGeom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</p:pic>
        </p:grpSp>
        <p:sp>
          <p:nvSpPr>
            <p:cNvPr id="171" name="사각형: 둥근 모서리 170"/>
            <p:cNvSpPr/>
            <p:nvPr/>
          </p:nvSpPr>
          <p:spPr>
            <a:xfrm>
              <a:off x="3925977" y="3605673"/>
              <a:ext cx="2362199" cy="84680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flat" cmpd="sng" algn="ctr">
              <a:solidFill>
                <a:srgbClr val="4DC7B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맑은 고딕"/>
                </a:rPr>
                <a:t>DGA </a:t>
              </a: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맑은 고딕"/>
                </a:rPr>
                <a:t>판별</a:t>
              </a:r>
            </a:p>
          </p:txBody>
        </p:sp>
        <p:sp>
          <p:nvSpPr>
            <p:cNvPr id="172" name="화살표: 아래쪽 171"/>
            <p:cNvSpPr/>
            <p:nvPr/>
          </p:nvSpPr>
          <p:spPr>
            <a:xfrm>
              <a:off x="4707426" y="4575392"/>
              <a:ext cx="799301" cy="44496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DC7B0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74" name="사각형: 둥근 모서리 173"/>
            <p:cNvSpPr/>
            <p:nvPr/>
          </p:nvSpPr>
          <p:spPr>
            <a:xfrm>
              <a:off x="3925978" y="5106580"/>
              <a:ext cx="2362199" cy="84680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flat" cmpd="sng" algn="ctr">
              <a:solidFill>
                <a:srgbClr val="4DC7B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맑은 고딕"/>
                </a:rPr>
                <a:t>DB </a:t>
              </a: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맑은 고딕"/>
                </a:rPr>
                <a:t>저장</a:t>
              </a: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1019112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“DNS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질의 메세지에서 도메인 추출하여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AI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판별 수행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AI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모델 개발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데이터셋 수집</a:t>
            </a: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6121082" y="2731770"/>
            <a:ext cx="2651759" cy="2651759"/>
          </a:xfrm>
          <a:prstGeom prst="ellipse">
            <a:avLst/>
          </a:prstGeom>
          <a:solidFill>
            <a:srgbClr val="8DD8CC">
              <a:alpha val="100000"/>
            </a:srgbClr>
          </a:solidFill>
          <a:ln w="50800" cap="flat" cmpd="sng" algn="ctr">
            <a:solidFill>
              <a:srgbClr val="8DD8CC">
                <a:alpha val="100000"/>
              </a:srgbClr>
            </a:solidFill>
            <a:prstDash val="solid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1" i="0" u="none" strike="noStrike" kern="1200" cap="none" spc="-400" normalizeH="0" baseline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</a:rPr>
              <a:t>NORMAL</a:t>
            </a:r>
            <a:endParaRPr kumimoji="0" lang="en-US" altLang="ko-KR" sz="5000" b="1" i="0" u="none" strike="noStrike" kern="1200" cap="none" spc="-200" normalizeH="0" baseline="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-200" normalizeH="0" baseline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</a:rPr>
              <a:t>1,000,000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3402" y="5657850"/>
            <a:ext cx="336342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</a:rPr>
              <a:t>netlab.360.com</a:t>
            </a:r>
          </a:p>
          <a:p>
            <a:pPr algn="ctr">
              <a:defRPr/>
            </a:pPr>
            <a:r>
              <a:rPr lang="en-US" altLang="ko-KR" sz="2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</a:rPr>
              <a:t>osint.bambenekconsulting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1082" y="5657850"/>
            <a:ext cx="2651760" cy="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</a:rPr>
              <a:t>majestic.com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9112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“DGA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도메인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및 정상 도메인 데이터셋 수집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”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975167" y="2532606"/>
            <a:ext cx="1162406" cy="587505"/>
          </a:xfrm>
          <a:prstGeom prst="straightConnector1">
            <a:avLst/>
          </a:prstGeom>
          <a:ln w="50800">
            <a:solidFill>
              <a:srgbClr val="4DC7B0"/>
            </a:solidFill>
            <a:tailEnd type="arrow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013267" y="3732756"/>
            <a:ext cx="774065" cy="0"/>
          </a:xfrm>
          <a:prstGeom prst="straightConnector1">
            <a:avLst/>
          </a:prstGeom>
          <a:noFill/>
          <a:ln w="50800" cap="flat" cmpd="sng" algn="ctr">
            <a:solidFill>
              <a:srgbClr val="4DC7B0">
                <a:alpha val="100000"/>
              </a:srgbClr>
            </a:solidFill>
            <a:prstDash val="solid"/>
            <a:tailEnd type="arrow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7" name="직선 화살표 연결선 16"/>
          <p:cNvCxnSpPr/>
          <p:nvPr/>
        </p:nvCxnSpPr>
        <p:spPr>
          <a:xfrm flipV="1">
            <a:off x="1975167" y="4995188"/>
            <a:ext cx="1162406" cy="587505"/>
          </a:xfrm>
          <a:prstGeom prst="straightConnector1">
            <a:avLst/>
          </a:prstGeom>
          <a:noFill/>
          <a:ln w="50800" cap="flat" cmpd="sng" algn="ctr">
            <a:solidFill>
              <a:srgbClr val="4DC7B0">
                <a:alpha val="100000"/>
              </a:srgbClr>
            </a:solidFill>
            <a:prstDash val="solid"/>
            <a:tailEnd type="arrow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cxnSp>
      <p:grpSp>
        <p:nvGrpSpPr>
          <p:cNvPr id="23" name="그룹 22"/>
          <p:cNvGrpSpPr/>
          <p:nvPr/>
        </p:nvGrpSpPr>
        <p:grpSpPr>
          <a:xfrm>
            <a:off x="895032" y="1992538"/>
            <a:ext cx="1238249" cy="4130222"/>
            <a:chOff x="1079500" y="1641157"/>
            <a:chExt cx="1238249" cy="4130222"/>
          </a:xfrm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grpSpPr>
        <p:sp>
          <p:nvSpPr>
            <p:cNvPr id="24" name="타원 23"/>
            <p:cNvSpPr>
              <a:spLocks noChangeAspect="1"/>
            </p:cNvSpPr>
            <p:nvPr/>
          </p:nvSpPr>
          <p:spPr>
            <a:xfrm>
              <a:off x="1079500" y="1641157"/>
              <a:ext cx="1080135" cy="1080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0800" cap="flat" cmpd="sng" algn="ctr">
              <a:solidFill>
                <a:srgbClr val="8DD8C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-20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DAY 1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DGA</a:t>
              </a:r>
            </a:p>
          </p:txBody>
        </p:sp>
        <p:sp>
          <p:nvSpPr>
            <p:cNvPr id="25" name="타원 24"/>
            <p:cNvSpPr>
              <a:spLocks noChangeAspect="1"/>
            </p:cNvSpPr>
            <p:nvPr/>
          </p:nvSpPr>
          <p:spPr>
            <a:xfrm>
              <a:off x="1079500" y="2841307"/>
              <a:ext cx="1080135" cy="1080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0800" cap="flat" cmpd="sng" algn="ctr">
              <a:solidFill>
                <a:srgbClr val="8DD8C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-20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DAY 2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DGA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3652" y="4092891"/>
              <a:ext cx="1034097" cy="503104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5500" b="1" i="0" u="none" strike="noStrike" kern="1200" cap="none" spc="0" normalizeH="0" baseline="0">
                  <a:solidFill>
                    <a:srgbClr val="8DD8CC"/>
                  </a:solidFill>
                  <a:latin typeface="맑은 고딕"/>
                </a:rPr>
                <a:t>...</a:t>
              </a:r>
            </a:p>
          </p:txBody>
        </p:sp>
        <p:sp>
          <p:nvSpPr>
            <p:cNvPr id="27" name="타원 26"/>
            <p:cNvSpPr>
              <a:spLocks noChangeAspect="1"/>
            </p:cNvSpPr>
            <p:nvPr/>
          </p:nvSpPr>
          <p:spPr>
            <a:xfrm>
              <a:off x="1079500" y="4691245"/>
              <a:ext cx="1080135" cy="1080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0800" cap="flat" cmpd="sng" algn="ctr">
              <a:solidFill>
                <a:srgbClr val="8DD8C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-20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DAY 3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DGA</a:t>
              </a:r>
            </a:p>
          </p:txBody>
        </p:sp>
      </p:grpSp>
      <p:sp>
        <p:nvSpPr>
          <p:cNvPr id="28" name="타원 27"/>
          <p:cNvSpPr>
            <a:spLocks noChangeAspect="1"/>
          </p:cNvSpPr>
          <p:nvPr/>
        </p:nvSpPr>
        <p:spPr>
          <a:xfrm>
            <a:off x="2749232" y="2731770"/>
            <a:ext cx="2651759" cy="2651759"/>
          </a:xfrm>
          <a:prstGeom prst="ellipse">
            <a:avLst/>
          </a:prstGeom>
          <a:solidFill>
            <a:srgbClr val="FFFFFF">
              <a:alpha val="100000"/>
            </a:srgbClr>
          </a:solidFill>
          <a:ln w="50800" cap="flat" cmpd="sng" algn="ctr">
            <a:solidFill>
              <a:srgbClr val="8DD8CC">
                <a:alpha val="100000"/>
              </a:srgbClr>
            </a:solidFill>
            <a:prstDash val="solid"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1" i="0" u="none" strike="noStrike" kern="1200" cap="none" spc="-20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</a:rPr>
              <a:t>DGA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-20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</a:rPr>
              <a:t>1,000,000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878" y="1807845"/>
            <a:ext cx="9736244" cy="468802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AI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모델 개발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피쳐 중요도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9112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“DGA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도메인 판별을 위한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15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개의 피쳐 제작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주요 피쳐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: 5-gram 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9112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정상도메인은 자주 사용되는 문자들이 사용됨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2732" y="2773680"/>
            <a:ext cx="321842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solidFill>
                  <a:srgbClr val="8DD8CC"/>
                </a:solidFill>
                <a:effectLst/>
                <a:latin typeface="맑은 고딕"/>
              </a:rPr>
              <a:t>N</a:t>
            </a:r>
            <a:r>
              <a:rPr lang="en-US" altLang="ko-KR" sz="3000" b="1">
                <a:effectLst/>
                <a:latin typeface="맑은 고딕"/>
              </a:rPr>
              <a:t>-gram score = </a:t>
            </a:r>
          </a:p>
        </p:txBody>
      </p:sp>
      <p:cxnSp>
        <p:nvCxnSpPr>
          <p:cNvPr id="11" name="직선 연결선 10"/>
          <p:cNvCxnSpPr>
            <a:stCxn id="8" idx="3"/>
          </p:cNvCxnSpPr>
          <p:nvPr/>
        </p:nvCxnSpPr>
        <p:spPr>
          <a:xfrm flipV="1">
            <a:off x="4551157" y="3040380"/>
            <a:ext cx="3649106" cy="381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155" y="2444591"/>
            <a:ext cx="4395113" cy="54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>
                <a:solidFill>
                  <a:srgbClr val="8DD8CC"/>
                </a:solidFill>
                <a:effectLst/>
                <a:latin typeface="맑은 고딕"/>
              </a:rPr>
              <a:t>N</a:t>
            </a:r>
            <a:r>
              <a:rPr lang="ko-KR" altLang="en-US" sz="3000" b="1">
                <a:effectLst/>
                <a:latin typeface="맑은 고딕"/>
              </a:rPr>
              <a:t>의 빈도수 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8154" y="3175635"/>
            <a:ext cx="4395112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effectLst/>
                <a:latin typeface="맑은 고딕"/>
              </a:rPr>
              <a:t>서브도메인 길이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5922" y="4385583"/>
            <a:ext cx="7554156" cy="1100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b="1">
                <a:effectLst/>
                <a:latin typeface="맑은 고딕"/>
              </a:rPr>
              <a:t>정상  </a:t>
            </a:r>
            <a:r>
              <a:rPr lang="en-US" altLang="ko-KR" sz="2200" b="1">
                <a:effectLst/>
                <a:latin typeface="맑은 고딕"/>
              </a:rPr>
              <a:t>:</a:t>
            </a:r>
            <a:r>
              <a:rPr lang="ko-KR" altLang="en-US" sz="2200" b="1">
                <a:effectLst/>
                <a:latin typeface="맑은 고딕"/>
              </a:rPr>
              <a:t>  자주 사용하는 단어</a:t>
            </a:r>
            <a:r>
              <a:rPr lang="en-US" altLang="ko-KR" sz="2200" b="1">
                <a:effectLst/>
                <a:latin typeface="맑은 고딕"/>
              </a:rPr>
              <a:t>,</a:t>
            </a:r>
            <a:r>
              <a:rPr lang="ko-KR" altLang="en-US" sz="2200" b="1">
                <a:effectLst/>
                <a:latin typeface="맑은 고딕"/>
              </a:rPr>
              <a:t> 문자를 이용하여 도메인 생성</a:t>
            </a:r>
          </a:p>
          <a:p>
            <a:pPr>
              <a:defRPr/>
            </a:pPr>
            <a:endParaRPr lang="ko-KR" altLang="en-US" sz="2200" b="1">
              <a:effectLst/>
              <a:latin typeface="맑은 고딕"/>
            </a:endParaRPr>
          </a:p>
          <a:p>
            <a:pPr>
              <a:defRPr/>
            </a:pPr>
            <a:r>
              <a:rPr lang="en-US" altLang="ko-KR" sz="2200" b="1">
                <a:effectLst/>
                <a:latin typeface="맑은 고딕"/>
              </a:rPr>
              <a:t>DGA</a:t>
            </a:r>
            <a:r>
              <a:rPr lang="ko-KR" altLang="en-US" sz="2200" b="1">
                <a:effectLst/>
                <a:latin typeface="맑은 고딕"/>
              </a:rPr>
              <a:t>  </a:t>
            </a:r>
            <a:r>
              <a:rPr lang="en-US" altLang="ko-KR" sz="2200" b="1">
                <a:effectLst/>
                <a:latin typeface="맑은 고딕"/>
              </a:rPr>
              <a:t>:</a:t>
            </a:r>
            <a:r>
              <a:rPr lang="ko-KR" altLang="en-US" sz="2200" b="1">
                <a:effectLst/>
                <a:latin typeface="맑은 고딕"/>
              </a:rPr>
              <a:t>  알고리즘을 통하여 랜덤한 도메인 생성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주요 피쳐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: 5-gram score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47650" y="2936200"/>
            <a:ext cx="7731892" cy="911900"/>
            <a:chOff x="1332732" y="2505670"/>
            <a:chExt cx="7731892" cy="911900"/>
          </a:xfrm>
        </p:grpSpPr>
        <p:sp>
          <p:nvSpPr>
            <p:cNvPr id="2" name="TextBox 1"/>
            <p:cNvSpPr txBox="1"/>
            <p:nvPr/>
          </p:nvSpPr>
          <p:spPr>
            <a:xfrm>
              <a:off x="1332732" y="2773680"/>
              <a:ext cx="1995502" cy="367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b="1" i="0" u="none" strike="noStrike" kern="1200" cap="none" spc="0" normalizeH="0" baseline="0">
                  <a:solidFill>
                    <a:schemeClr val="dk1"/>
                  </a:solidFill>
                  <a:effectLst/>
                  <a:latin typeface="맑은 고딕"/>
                </a:rPr>
                <a:t>5</a:t>
              </a:r>
              <a:r>
                <a:rPr kumimoji="0" lang="en-US" altLang="ko-KR" b="1" i="0" u="none" strike="noStrike" kern="1200" cap="none" spc="0" normalizeH="0" baseline="0">
                  <a:solidFill>
                    <a:srgbClr val="000000"/>
                  </a:solidFill>
                  <a:effectLst/>
                  <a:latin typeface="맑은 고딕"/>
                </a:rPr>
                <a:t>-gram score = </a:t>
              </a:r>
            </a:p>
          </p:txBody>
        </p:sp>
        <p:cxnSp>
          <p:nvCxnSpPr>
            <p:cNvPr id="3" name="직선 연결선 2"/>
            <p:cNvCxnSpPr>
              <a:stCxn id="2" idx="3"/>
            </p:cNvCxnSpPr>
            <p:nvPr/>
          </p:nvCxnSpPr>
          <p:spPr>
            <a:xfrm>
              <a:off x="3328234" y="2957512"/>
              <a:ext cx="5736390" cy="0"/>
            </a:xfrm>
            <a:prstGeom prst="line">
              <a:avLst/>
            </a:pr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sp>
          <p:nvSpPr>
            <p:cNvPr id="4" name="TextBox 3"/>
            <p:cNvSpPr txBox="1"/>
            <p:nvPr/>
          </p:nvSpPr>
          <p:spPr>
            <a:xfrm>
              <a:off x="3328234" y="2505670"/>
              <a:ext cx="57363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 err="1">
                  <a:latin typeface="나눔스퀘어"/>
                  <a:ea typeface="나눔스퀘어"/>
                </a:rPr>
                <a:t>kshie</a:t>
              </a:r>
              <a:r>
                <a:rPr lang="en-US" altLang="ko-KR" b="1" dirty="0">
                  <a:latin typeface="나눔스퀘어"/>
                  <a:ea typeface="나눔스퀘어"/>
                </a:rPr>
                <a:t>(3) + </a:t>
              </a:r>
              <a:r>
                <a:rPr lang="en-US" altLang="ko-KR" b="1" dirty="0" err="1">
                  <a:latin typeface="나눔스퀘어"/>
                  <a:ea typeface="나눔스퀘어"/>
                </a:rPr>
                <a:t>shiel</a:t>
              </a:r>
              <a:r>
                <a:rPr lang="en-US" altLang="ko-KR" b="1" dirty="0">
                  <a:latin typeface="나눔스퀘어"/>
                  <a:ea typeface="나눔스퀘어"/>
                </a:rPr>
                <a:t>(92) + </a:t>
              </a:r>
              <a:r>
                <a:rPr lang="en-US" altLang="ko-KR" b="1" dirty="0" err="1">
                  <a:latin typeface="나눔스퀘어"/>
                  <a:ea typeface="나눔스퀘어"/>
                </a:rPr>
                <a:t>hield</a:t>
              </a:r>
              <a:r>
                <a:rPr lang="en-US" altLang="ko-KR" b="1" dirty="0">
                  <a:latin typeface="나눔스퀘어"/>
                  <a:ea typeface="나눔스퀘어"/>
                </a:rPr>
                <a:t>(81) + </a:t>
              </a:r>
              <a:r>
                <a:rPr lang="en-US" altLang="ko-KR" b="1" dirty="0" err="1">
                  <a:latin typeface="나눔스퀘어"/>
                  <a:ea typeface="나눔스퀘어"/>
                </a:rPr>
                <a:t>ieldj</a:t>
              </a:r>
              <a:r>
                <a:rPr lang="en-US" altLang="ko-KR" b="1" dirty="0">
                  <a:latin typeface="나눔스퀘어"/>
                  <a:ea typeface="나눔스퀘어"/>
                </a:rPr>
                <a:t>(2) + </a:t>
              </a:r>
              <a:r>
                <a:rPr lang="en-US" altLang="ko-KR" b="1" dirty="0" err="1">
                  <a:latin typeface="나눔스퀘어"/>
                  <a:ea typeface="나눔스퀘어"/>
                </a:rPr>
                <a:t>eldjr</a:t>
              </a:r>
              <a:r>
                <a:rPr lang="en-US" altLang="ko-KR" b="1" dirty="0">
                  <a:latin typeface="나눔스퀘어"/>
                  <a:ea typeface="나눔스퀘어"/>
                </a:rPr>
                <a:t>(0)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28233" y="3051215"/>
              <a:ext cx="5736391" cy="366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b="1">
                  <a:latin typeface="맑은 고딕"/>
                </a:rPr>
                <a:t>9(kshieldjr)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929549" y="3198792"/>
            <a:ext cx="1481152" cy="36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</a:rPr>
              <a:t> =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47650" y="4679275"/>
            <a:ext cx="8097017" cy="911900"/>
            <a:chOff x="228600" y="3812500"/>
            <a:chExt cx="8097017" cy="911900"/>
          </a:xfrm>
        </p:grpSpPr>
        <p:sp>
          <p:nvSpPr>
            <p:cNvPr id="11" name="TextBox 10"/>
            <p:cNvSpPr txBox="1"/>
            <p:nvPr/>
          </p:nvSpPr>
          <p:spPr>
            <a:xfrm>
              <a:off x="228600" y="4080510"/>
              <a:ext cx="1995502" cy="367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chemeClr val="dk1"/>
                  </a:solidFill>
                  <a:effectLst/>
                  <a:latin typeface="맑은 고딕"/>
                </a:rPr>
                <a:t>5</a:t>
              </a: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effectLst/>
                  <a:latin typeface="맑은 고딕"/>
                </a:rPr>
                <a:t>-gram score = </a:t>
              </a:r>
            </a:p>
          </p:txBody>
        </p:sp>
        <p:cxnSp>
          <p:nvCxnSpPr>
            <p:cNvPr id="12" name="직선 연결선 11"/>
            <p:cNvCxnSpPr>
              <a:stCxn id="11" idx="3"/>
            </p:cNvCxnSpPr>
            <p:nvPr/>
          </p:nvCxnSpPr>
          <p:spPr>
            <a:xfrm flipV="1">
              <a:off x="2224102" y="4263687"/>
              <a:ext cx="6101515" cy="655"/>
            </a:xfrm>
            <a:prstGeom prst="line">
              <a:avLst/>
            </a:pr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sp>
          <p:nvSpPr>
            <p:cNvPr id="13" name="TextBox 12"/>
            <p:cNvSpPr txBox="1"/>
            <p:nvPr/>
          </p:nvSpPr>
          <p:spPr>
            <a:xfrm>
              <a:off x="2224096" y="3812500"/>
              <a:ext cx="6101516" cy="909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>
                  <a:latin typeface="맑은 고딕"/>
                </a:rPr>
                <a:t>1ynay(0) + ynayn(0) + nayn3(0) + … + kshin(8) + …  </a:t>
              </a:r>
            </a:p>
            <a:p>
              <a:pPr lvl="0">
                <a:defRPr/>
              </a:pPr>
              <a:endParaRPr lang="en-US" altLang="ko-KR" b="1">
                <a:latin typeface="맑은 고딕"/>
              </a:endParaRPr>
            </a:p>
            <a:p>
              <a:pPr lvl="0">
                <a:defRPr/>
              </a:pPr>
              <a:endParaRPr lang="en-US" altLang="ko-KR" b="1">
                <a:latin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4101" y="4358045"/>
              <a:ext cx="6101516" cy="366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latin typeface="맑은 고딕"/>
                </a:rPr>
                <a:t>25(1ynayn3wijakfen2kshins0aw)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344668" y="4932342"/>
            <a:ext cx="1271602" cy="361653"/>
          </a:xfrm>
          <a:prstGeom prst="rect">
            <a:avLst/>
          </a:prstGeom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</a:rPr>
              <a:t> 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1292" y="4095750"/>
            <a:ext cx="6101516" cy="366355"/>
          </a:xfrm>
          <a:prstGeom prst="rect">
            <a:avLst/>
          </a:prstGeom>
          <a:solidFill>
            <a:srgbClr val="FF7C80">
              <a:alpha val="2000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맑은 고딕"/>
              </a:rPr>
              <a:t>[DGA]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: 1ynayn3wijakfen2kshins0aw.org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2381" y="2312670"/>
            <a:ext cx="4721237" cy="366355"/>
          </a:xfrm>
          <a:prstGeom prst="rect">
            <a:avLst/>
          </a:prstGeom>
          <a:solidFill>
            <a:srgbClr val="8DD8CC">
              <a:alpha val="2000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FF"/>
                </a:solidFill>
                <a:latin typeface="맑은 고딕"/>
              </a:rPr>
              <a:t>[NORMAL]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: kshiledjr.org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9112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“DGA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도메인의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5-gram score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가 상대적으로 낮음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16093" y="3141345"/>
            <a:ext cx="1034668" cy="466725"/>
          </a:xfrm>
          <a:prstGeom prst="rect">
            <a:avLst/>
          </a:prstGeom>
          <a:solidFill>
            <a:srgbClr val="8DD8CC">
              <a:alpha val="20000"/>
            </a:srgbClr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effectLst/>
                <a:latin typeface="맑은 고딕"/>
              </a:rPr>
              <a:t>19.77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719519" y="4900255"/>
            <a:ext cx="820551" cy="469940"/>
          </a:xfrm>
          <a:prstGeom prst="rect">
            <a:avLst/>
          </a:prstGeom>
          <a:solidFill>
            <a:srgbClr val="FF7C80">
              <a:alpha val="20000"/>
            </a:srgbClr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EE8E80"/>
                </a:solidFill>
                <a:effectLst/>
                <a:latin typeface="맑은 고딕"/>
              </a:rPr>
              <a:t>1.68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8"/>
          <p:cNvGraphicFramePr>
            <a:graphicFrameLocks noGrp="1"/>
          </p:cNvGraphicFramePr>
          <p:nvPr/>
        </p:nvGraphicFramePr>
        <p:xfrm>
          <a:off x="795655" y="3448050"/>
          <a:ext cx="3569969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{5940675A-B579-460E-94D1-54222C63F5DA}</a:tableStyleId>
              </a:tblPr>
              <a:tblGrid>
                <a:gridCol w="384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4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k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s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h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i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e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l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d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j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r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1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2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3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4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5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6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7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8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9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30"/>
          <p:cNvGraphicFramePr>
            <a:graphicFrameLocks noGrp="1"/>
          </p:cNvGraphicFramePr>
          <p:nvPr/>
        </p:nvGraphicFramePr>
        <p:xfrm>
          <a:off x="4953000" y="3448050"/>
          <a:ext cx="4470477" cy="649473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{5940675A-B579-460E-94D1-54222C63F5DA}</a:tableStyleId>
              </a:tblPr>
              <a:tblGrid>
                <a:gridCol w="30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5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2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46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46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46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729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w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1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b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2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7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…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…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0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9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b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3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f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rgbClr val="8D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1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2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3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4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5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…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…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30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31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32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33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latin typeface="맑은 고딕"/>
                        </a:rPr>
                        <a:t>34</a:t>
                      </a:r>
                      <a:endParaRPr lang="ko-KR" altLang="en-US" sz="1500" b="1">
                        <a:latin typeface="맑은 고딕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19112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“DGA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도메인의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길이가 상대적으로 길다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”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주요 피쳐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: 5-gram score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3888" y="2708017"/>
            <a:ext cx="4928704" cy="319028"/>
          </a:xfrm>
          <a:prstGeom prst="rect">
            <a:avLst/>
          </a:prstGeom>
          <a:solidFill>
            <a:srgbClr val="FF7C80">
              <a:alpha val="19610"/>
            </a:srgb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FF0000"/>
                </a:solidFill>
                <a:latin typeface="맑은 고딕"/>
              </a:rPr>
              <a:t>[DGA]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: </a:t>
            </a:r>
            <a:r>
              <a:rPr lang="en-US" altLang="ko-KR" sz="1500" b="1">
                <a:latin typeface="맑은 고딕"/>
              </a:rPr>
              <a:t> w1b27b646270c4930d4c6589cfac309b3f.cc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654" y="2708017"/>
            <a:ext cx="3569971" cy="319028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0000FF"/>
                </a:solidFill>
                <a:latin typeface="맑은 고딕"/>
              </a:rPr>
              <a:t>[NORMAL]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: kshiledjr.org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8811" y="4533899"/>
            <a:ext cx="888377" cy="1150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7000" b="1">
                <a:effectLst/>
                <a:latin typeface="맑은 고딕"/>
              </a:rPr>
              <a:t>&lt;</a:t>
            </a:r>
          </a:p>
        </p:txBody>
      </p:sp>
      <p:sp>
        <p:nvSpPr>
          <p:cNvPr id="11" name="TextBox 33"/>
          <p:cNvSpPr txBox="1"/>
          <p:nvPr/>
        </p:nvSpPr>
        <p:spPr>
          <a:xfrm>
            <a:off x="2283714" y="4524375"/>
            <a:ext cx="593850" cy="11791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7200" b="1">
                <a:solidFill>
                  <a:srgbClr val="4DC7B0"/>
                </a:solidFill>
                <a:effectLst/>
                <a:latin typeface="맑은 고딕"/>
              </a:rPr>
              <a:t>9</a:t>
            </a:r>
            <a:endParaRPr lang="ko-KR" altLang="en-US" sz="7200" b="1">
              <a:solidFill>
                <a:srgbClr val="4DC7B0"/>
              </a:solidFill>
              <a:effectLst/>
              <a:latin typeface="맑은 고딕"/>
            </a:endParaRPr>
          </a:p>
        </p:txBody>
      </p:sp>
      <p:sp>
        <p:nvSpPr>
          <p:cNvPr id="12" name="TextBox 36"/>
          <p:cNvSpPr txBox="1"/>
          <p:nvPr/>
        </p:nvSpPr>
        <p:spPr>
          <a:xfrm>
            <a:off x="6504476" y="4518980"/>
            <a:ext cx="1367528" cy="11845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7200" b="1">
                <a:solidFill>
                  <a:srgbClr val="FF7C80"/>
                </a:solidFill>
                <a:effectLst/>
                <a:latin typeface="맑은 고딕"/>
              </a:rPr>
              <a:t>34</a:t>
            </a:r>
            <a:endParaRPr lang="ko-KR" altLang="en-US" sz="7200" b="1">
              <a:solidFill>
                <a:srgbClr val="FF7C80"/>
              </a:solidFill>
              <a:effectLst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9112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“DGA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도메인의 경우 상대적으로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Entropy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값이 높음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”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주요 피쳐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: Shannon Entropy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86760" y="2863810"/>
            <a:ext cx="8427780" cy="2578457"/>
            <a:chOff x="1175254" y="2882860"/>
            <a:chExt cx="8427780" cy="2578457"/>
          </a:xfrm>
        </p:grpSpPr>
        <p:sp>
          <p:nvSpPr>
            <p:cNvPr id="5" name="TextBox 4"/>
            <p:cNvSpPr txBox="1"/>
            <p:nvPr/>
          </p:nvSpPr>
          <p:spPr>
            <a:xfrm>
              <a:off x="4905375" y="2882860"/>
              <a:ext cx="4697660" cy="363260"/>
            </a:xfrm>
            <a:prstGeom prst="rect">
              <a:avLst/>
            </a:prstGeom>
            <a:solidFill>
              <a:srgbClr val="FF7C80">
                <a:alpha val="19610"/>
              </a:srgbClr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rgbClr val="FF0000"/>
                  </a:solidFill>
                  <a:latin typeface="맑은 고딕"/>
                </a:rPr>
                <a:t>[DGA]</a:t>
              </a: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</a:rPr>
                <a:t> : </a:t>
              </a:r>
              <a:r>
                <a:rPr lang="en-US" altLang="ko-KR" b="1">
                  <a:latin typeface="맑은 고딕"/>
                </a:rPr>
                <a:t>syg3cyekd869972hbj7cp2pg.biz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5254" y="2882860"/>
              <a:ext cx="2968120" cy="363260"/>
            </a:xfrm>
            <a:prstGeom prst="rect">
              <a:avLst/>
            </a:prstGeom>
            <a:solidFill>
              <a:srgbClr val="8DD8CC">
                <a:alpha val="19610"/>
              </a:srgbClr>
            </a:solidFill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rgbClr val="0000FF"/>
                  </a:solidFill>
                  <a:latin typeface="맑은 고딕"/>
                </a:rPr>
                <a:t>[NORMAL]</a:t>
              </a: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</a:rPr>
                <a:t> : kshiledjr.org</a:t>
              </a:r>
            </a:p>
          </p:txBody>
        </p:sp>
        <p:sp>
          <p:nvSpPr>
            <p:cNvPr id="7" name="타원 6"/>
            <p:cNvSpPr>
              <a:spLocks noChangeAspect="1"/>
            </p:cNvSpPr>
            <p:nvPr/>
          </p:nvSpPr>
          <p:spPr>
            <a:xfrm>
              <a:off x="1643156" y="3429000"/>
              <a:ext cx="2032317" cy="2032317"/>
            </a:xfrm>
            <a:prstGeom prst="ellipse">
              <a:avLst/>
            </a:prstGeom>
            <a:solidFill>
              <a:srgbClr val="8DD8CC">
                <a:alpha val="100000"/>
              </a:srgbClr>
            </a:solidFill>
            <a:ln w="50800" cap="flat" cmpd="sng" algn="ctr">
              <a:solidFill>
                <a:srgbClr val="8DD8CC">
                  <a:alpha val="100000"/>
                </a:srgbClr>
              </a:solidFill>
              <a:prstDash val="solid"/>
            </a:ln>
            <a:effectLst>
              <a:outerShdw blurRad="76200" dist="76200" dir="2700000" algn="ctr" rotWithShape="0">
                <a:srgbClr val="000000">
                  <a:alpha val="498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3400" b="1" i="0" u="none" strike="noStrike" kern="1200" cap="none" spc="-400" normalizeH="0" baseline="0">
                  <a:solidFill>
                    <a:srgbClr val="FFFFFF"/>
                  </a:solidFill>
                  <a:effectLst/>
                  <a:latin typeface="맑은 고딕"/>
                </a:rPr>
                <a:t>entropy</a:t>
              </a:r>
              <a:endParaRPr kumimoji="0" lang="en-US" altLang="ko-KR" sz="4000" b="1" i="0" u="none" strike="noStrike" kern="1200" cap="none" spc="-400" normalizeH="0" baseline="0">
                <a:solidFill>
                  <a:srgbClr val="FFFFFF"/>
                </a:solidFill>
                <a:effectLst/>
                <a:latin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4000" b="1" i="0" u="none" strike="noStrike" kern="1200" cap="none" spc="-400" normalizeH="0" baseline="0">
                  <a:solidFill>
                    <a:srgbClr val="FFFFFF"/>
                  </a:solidFill>
                  <a:effectLst/>
                  <a:latin typeface="맑은 고딕"/>
                </a:rPr>
                <a:t>3.54</a:t>
              </a:r>
            </a:p>
          </p:txBody>
        </p:sp>
        <p:sp>
          <p:nvSpPr>
            <p:cNvPr id="8" name="타원 7"/>
            <p:cNvSpPr>
              <a:spLocks noChangeAspect="1"/>
            </p:cNvSpPr>
            <p:nvPr/>
          </p:nvSpPr>
          <p:spPr>
            <a:xfrm>
              <a:off x="6238046" y="3429000"/>
              <a:ext cx="2032317" cy="2032317"/>
            </a:xfrm>
            <a:prstGeom prst="ellipse">
              <a:avLst/>
            </a:prstGeom>
            <a:solidFill>
              <a:srgbClr val="FF7C80">
                <a:alpha val="100000"/>
              </a:srgbClr>
            </a:solidFill>
            <a:ln w="50800" cap="flat" cmpd="sng" algn="ctr">
              <a:solidFill>
                <a:srgbClr val="FF7C80">
                  <a:alpha val="100000"/>
                </a:srgbClr>
              </a:solidFill>
              <a:prstDash val="solid"/>
            </a:ln>
            <a:effectLst>
              <a:outerShdw blurRad="76200" dist="76200" dir="2700000" algn="ctr" rotWithShape="0">
                <a:srgbClr val="000000">
                  <a:alpha val="498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3400" b="1" i="0" u="none" strike="noStrike" kern="1200" cap="none" spc="-400" normalizeH="0" baseline="0">
                  <a:solidFill>
                    <a:srgbClr val="FFFFFF"/>
                  </a:solidFill>
                  <a:effectLst/>
                  <a:latin typeface="맑은 고딕"/>
                </a:rPr>
                <a:t>entropy</a:t>
              </a:r>
              <a:endParaRPr kumimoji="0" lang="en-US" altLang="ko-KR" sz="4000" b="1" i="0" u="none" strike="noStrike" kern="1200" cap="none" spc="-400" normalizeH="0" baseline="0">
                <a:solidFill>
                  <a:srgbClr val="FFFFFF"/>
                </a:solidFill>
                <a:effectLst/>
                <a:latin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4000" b="1" i="0" u="none" strike="noStrike" kern="1200" cap="none" spc="-400" normalizeH="0" baseline="0">
                  <a:solidFill>
                    <a:srgbClr val="FFFFFF"/>
                  </a:solidFill>
                  <a:effectLst/>
                  <a:latin typeface="맑은 고딕"/>
                </a:rPr>
                <a:t>4.23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12273" y="3848099"/>
            <a:ext cx="888377" cy="1150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7000" b="1" i="0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</a:rPr>
              <a:t>&lt;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350" y="1417635"/>
            <a:ext cx="9639300" cy="418784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“DGA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도메인은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3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글자 이상 연속되는 자음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,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숫자의 길이가 상대적으로 길다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”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주요 피쳐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: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연속되는 자음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숫자 최대길이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880" y="2863810"/>
            <a:ext cx="4697660" cy="363260"/>
          </a:xfrm>
          <a:prstGeom prst="rect">
            <a:avLst/>
          </a:prstGeom>
          <a:solidFill>
            <a:srgbClr val="FF7C80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맑은 고딕"/>
              </a:rPr>
              <a:t>[DGA]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: sy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맑은 고딕"/>
              </a:rPr>
              <a:t>g3c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ye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맑은 고딕"/>
              </a:rPr>
              <a:t>kd869972hbj7cp2pg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.biz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760" y="2863810"/>
            <a:ext cx="2968120" cy="363260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FF"/>
                </a:solidFill>
                <a:latin typeface="맑은 고딕"/>
              </a:rPr>
              <a:t>[NORMAL]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: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FF"/>
                </a:solidFill>
                <a:latin typeface="맑은 고딕"/>
              </a:rPr>
              <a:t>ksh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ile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FF"/>
                </a:solidFill>
                <a:latin typeface="맑은 고딕"/>
              </a:rPr>
              <a:t>djr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.org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8811" y="4190999"/>
            <a:ext cx="888377" cy="1150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7000" b="1" i="0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</a:rPr>
              <a:t>&lt;</a:t>
            </a:r>
          </a:p>
        </p:txBody>
      </p:sp>
      <p:sp>
        <p:nvSpPr>
          <p:cNvPr id="8" name="TextBox 33"/>
          <p:cNvSpPr txBox="1"/>
          <p:nvPr/>
        </p:nvSpPr>
        <p:spPr>
          <a:xfrm>
            <a:off x="2283715" y="4181475"/>
            <a:ext cx="593850" cy="117919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7200" b="1" i="0" u="none" strike="noStrike" kern="1200" cap="none" spc="0" normalizeH="0" baseline="0">
                <a:solidFill>
                  <a:srgbClr val="4DC7B0"/>
                </a:solidFill>
                <a:effectLst/>
                <a:latin typeface="맑은 고딕"/>
              </a:rPr>
              <a:t>3</a:t>
            </a:r>
          </a:p>
        </p:txBody>
      </p:sp>
      <p:sp>
        <p:nvSpPr>
          <p:cNvPr id="9" name="TextBox 36"/>
          <p:cNvSpPr txBox="1"/>
          <p:nvPr/>
        </p:nvSpPr>
        <p:spPr>
          <a:xfrm>
            <a:off x="6504476" y="4176080"/>
            <a:ext cx="1367528" cy="118459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7200" b="1" i="0" u="none" strike="noStrike" kern="1200" cap="none" spc="0" normalizeH="0" baseline="0">
                <a:solidFill>
                  <a:srgbClr val="FF7C80"/>
                </a:solidFill>
                <a:effectLst/>
                <a:latin typeface="맑은 고딕"/>
              </a:rPr>
              <a:t>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모델별 성능 평가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9112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“Random Forest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모델의 정확도가 가장 높음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.”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52425" y="2000746"/>
            <a:ext cx="496888" cy="523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4BC351-FD59-4DCE-B744-B56D485DF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63" y="2000746"/>
            <a:ext cx="8904473" cy="38547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655FEC-8CC0-4367-807B-871E3243B378}"/>
              </a:ext>
            </a:extLst>
          </p:cNvPr>
          <p:cNvSpPr/>
          <p:nvPr/>
        </p:nvSpPr>
        <p:spPr>
          <a:xfrm>
            <a:off x="8335108" y="5287107"/>
            <a:ext cx="1441938" cy="1137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BDBCA9-283D-4BA1-A18A-399C2294125A}"/>
              </a:ext>
            </a:extLst>
          </p:cNvPr>
          <p:cNvSpPr/>
          <p:nvPr/>
        </p:nvSpPr>
        <p:spPr>
          <a:xfrm>
            <a:off x="8531225" y="5403810"/>
            <a:ext cx="1266234" cy="1021618"/>
          </a:xfrm>
          <a:prstGeom prst="rect">
            <a:avLst/>
          </a:prstGeom>
          <a:solidFill>
            <a:srgbClr val="FFFFFF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892A37-E577-4F8B-A9E9-3D35514688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lum/>
          </a:blip>
          <a:stretch>
            <a:fillRect/>
          </a:stretch>
        </p:blipFill>
        <p:spPr>
          <a:xfrm>
            <a:off x="8705850" y="5442490"/>
            <a:ext cx="1029442" cy="882110"/>
          </a:xfrm>
          <a:prstGeom prst="rect">
            <a:avLst/>
          </a:prstGeom>
          <a:noFill/>
          <a:effectLst>
            <a:outerShdw blurRad="88900" dist="76200" dir="5400000" algn="ctr" rotWithShape="0">
              <a:srgbClr val="000000">
                <a:alpha val="4941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graphicFrame>
        <p:nvGraphicFramePr>
          <p:cNvPr id="10" name="표 7"/>
          <p:cNvGraphicFramePr>
            <a:graphicFrameLocks noGrp="1"/>
          </p:cNvGraphicFramePr>
          <p:nvPr/>
        </p:nvGraphicFramePr>
        <p:xfrm>
          <a:off x="1579601" y="2623744"/>
          <a:ext cx="6746797" cy="1703856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sx="97000" sy="97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67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>
                        <a:latin typeface="맑은 고딕"/>
                      </a:endParaRPr>
                    </a:p>
                  </a:txBody>
                  <a:tcPr marL="109734" marR="109734" marT="54867" marB="5486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>
                        <a:latin typeface="맑은 고딕"/>
                      </a:endParaRPr>
                    </a:p>
                  </a:txBody>
                  <a:tcPr marL="109734" marR="109734" marT="54867" marB="54867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latin typeface="맑은 고딕"/>
                        </a:rPr>
                        <a:t>실제</a:t>
                      </a:r>
                      <a:r>
                        <a:rPr lang="ko-KR" altLang="en-US" sz="2300" baseline="0">
                          <a:latin typeface="맑은 고딕"/>
                        </a:rPr>
                        <a:t> 정답</a:t>
                      </a:r>
                      <a:endParaRPr lang="ko-KR" altLang="en-US" sz="2300">
                        <a:latin typeface="맑은 고딕"/>
                      </a:endParaRPr>
                    </a:p>
                  </a:txBody>
                  <a:tcPr marL="109734" marR="109734" marT="54867" marB="54867" anchor="ctr">
                    <a:solidFill>
                      <a:srgbClr val="4DC7B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>
                        <a:latin typeface="맑은 고딕"/>
                      </a:endParaRPr>
                    </a:p>
                  </a:txBody>
                  <a:tcPr marL="109734" marR="109734" marT="54867" marB="5486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>
                        <a:latin typeface="맑은 고딕"/>
                      </a:endParaRPr>
                    </a:p>
                  </a:txBody>
                  <a:tcPr marL="109734" marR="109734" marT="54867" marB="5486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1">
                          <a:latin typeface="맑은 고딕"/>
                        </a:rPr>
                        <a:t>DGA</a:t>
                      </a:r>
                      <a:endParaRPr lang="ko-KR" altLang="en-US" sz="2000" b="1">
                        <a:latin typeface="맑은 고딕"/>
                      </a:endParaRPr>
                    </a:p>
                  </a:txBody>
                  <a:tcPr marL="109734" marR="109734" marT="54867" marB="5486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D4F0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latin typeface="맑은 고딕"/>
                        </a:rPr>
                        <a:t>Normal</a:t>
                      </a:r>
                      <a:endParaRPr lang="ko-KR" altLang="en-US" sz="2000" b="1">
                        <a:latin typeface="맑은 고딕"/>
                      </a:endParaRPr>
                    </a:p>
                  </a:txBody>
                  <a:tcPr marL="109734" marR="109734" marT="54867" marB="54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D4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34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latin typeface="맑은 고딕"/>
                        </a:rPr>
                        <a:t>탐지 결과</a:t>
                      </a:r>
                    </a:p>
                  </a:txBody>
                  <a:tcPr marL="109734" marR="109734" marT="54867" marB="54867" anchor="ctr">
                    <a:solidFill>
                      <a:srgbClr val="8DD8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latin typeface="맑은 고딕"/>
                        </a:rPr>
                        <a:t>DGA</a:t>
                      </a:r>
                      <a:endParaRPr lang="ko-KR" altLang="en-US" sz="2000" b="1">
                        <a:latin typeface="맑은 고딕"/>
                      </a:endParaRPr>
                    </a:p>
                  </a:txBody>
                  <a:tcPr marL="109734" marR="109734" marT="54867" marB="5486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latin typeface="맑은 고딕"/>
                        </a:rPr>
                        <a:t>244723</a:t>
                      </a:r>
                      <a:endParaRPr lang="ko-KR" altLang="en-US" sz="2000" b="1">
                        <a:latin typeface="맑은 고딕"/>
                      </a:endParaRPr>
                    </a:p>
                  </a:txBody>
                  <a:tcPr marL="109734" marR="109734" marT="54867" marB="54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latin typeface="맑은 고딕"/>
                        </a:rPr>
                        <a:t>2955</a:t>
                      </a:r>
                      <a:endParaRPr lang="ko-KR" altLang="en-US" sz="2000" b="1">
                        <a:latin typeface="맑은 고딕"/>
                      </a:endParaRPr>
                    </a:p>
                  </a:txBody>
                  <a:tcPr marL="109734" marR="109734" marT="54867" marB="54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latin typeface="맑은 고딕"/>
                        </a:rPr>
                        <a:t>Normal</a:t>
                      </a:r>
                      <a:endParaRPr lang="ko-KR" altLang="en-US" sz="2000" b="1">
                        <a:latin typeface="맑은 고딕"/>
                      </a:endParaRPr>
                    </a:p>
                  </a:txBody>
                  <a:tcPr marL="109734" marR="109734" marT="54867" marB="5486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D4F0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latin typeface="맑은 고딕"/>
                        </a:rPr>
                        <a:t>5272</a:t>
                      </a:r>
                      <a:endParaRPr lang="ko-KR" altLang="en-US" sz="2000" b="1">
                        <a:latin typeface="맑은 고딕"/>
                      </a:endParaRPr>
                    </a:p>
                  </a:txBody>
                  <a:tcPr marL="109734" marR="109734" marT="54867" marB="54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D4F0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latin typeface="맑은 고딕"/>
                        </a:rPr>
                        <a:t>247050</a:t>
                      </a:r>
                      <a:endParaRPr lang="ko-KR" altLang="en-US" sz="2000" b="1">
                        <a:latin typeface="맑은 고딕"/>
                      </a:endParaRPr>
                    </a:p>
                  </a:txBody>
                  <a:tcPr marL="109734" marR="109734" marT="54867" marB="54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D4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8"/>
          <p:cNvSpPr txBox="1"/>
          <p:nvPr/>
        </p:nvSpPr>
        <p:spPr>
          <a:xfrm>
            <a:off x="1633999" y="4575590"/>
            <a:ext cx="6638002" cy="1232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 b="1">
                <a:effectLst/>
                <a:latin typeface="맑은 고딕"/>
              </a:rPr>
              <a:t>• </a:t>
            </a:r>
            <a:r>
              <a:rPr lang="ko-KR" altLang="en-US" sz="2500" b="1">
                <a:effectLst/>
                <a:latin typeface="맑은 고딕"/>
              </a:rPr>
              <a:t>정확도</a:t>
            </a:r>
            <a:r>
              <a:rPr lang="en-US" altLang="ko-KR" sz="2500" b="1">
                <a:effectLst/>
                <a:latin typeface="맑은 고딕"/>
              </a:rPr>
              <a:t>(Accuracy) : 98.354%</a:t>
            </a:r>
          </a:p>
          <a:p>
            <a:pPr lvl="0">
              <a:defRPr/>
            </a:pPr>
            <a:r>
              <a:rPr lang="en-US" altLang="ko-KR" sz="2500" b="1">
                <a:effectLst/>
                <a:latin typeface="맑은 고딕"/>
              </a:rPr>
              <a:t>• </a:t>
            </a:r>
            <a:r>
              <a:rPr lang="ko-KR" altLang="en-US" sz="2500" b="1">
                <a:effectLst/>
                <a:latin typeface="맑은 고딕"/>
              </a:rPr>
              <a:t>오탐률 </a:t>
            </a:r>
            <a:r>
              <a:rPr lang="en-US" altLang="ko-KR" sz="2500" b="1">
                <a:effectLst/>
                <a:latin typeface="맑은 고딕"/>
              </a:rPr>
              <a:t>: 0.591%</a:t>
            </a:r>
          </a:p>
          <a:p>
            <a:pPr lvl="0">
              <a:defRPr/>
            </a:pPr>
            <a:r>
              <a:rPr lang="en-US" altLang="ko-KR" sz="2500" b="1">
                <a:effectLst/>
                <a:latin typeface="맑은 고딕"/>
              </a:rPr>
              <a:t>• </a:t>
            </a:r>
            <a:r>
              <a:rPr lang="ko-KR" altLang="en-US" sz="2500" b="1">
                <a:effectLst/>
                <a:latin typeface="맑은 고딕"/>
              </a:rPr>
              <a:t>미탐률 </a:t>
            </a:r>
            <a:r>
              <a:rPr lang="en-US" altLang="ko-KR" sz="2500" b="1">
                <a:effectLst/>
                <a:latin typeface="맑은 고딕"/>
              </a:rPr>
              <a:t>: 1.054%</a:t>
            </a:r>
          </a:p>
        </p:txBody>
      </p:sp>
      <p:sp>
        <p:nvSpPr>
          <p:cNvPr id="12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RandomForest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모델 성능평가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9112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오탐률과 미탐률 약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1%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를 달성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대쉬보드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9112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관리자용 대쉬보드 웹페이지 제공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”</a:t>
            </a:r>
          </a:p>
        </p:txBody>
      </p:sp>
      <p:pic>
        <p:nvPicPr>
          <p:cNvPr id="5" name="그림 3" descr="스크린샷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8590" b="13900"/>
          <a:stretch>
            <a:fillRect/>
          </a:stretch>
        </p:blipFill>
        <p:spPr>
          <a:xfrm>
            <a:off x="891827" y="2210244"/>
            <a:ext cx="8098900" cy="3367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대쉬보드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9112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chemeClr val="dk1"/>
                </a:solidFill>
                <a:latin typeface="맑은 고딕"/>
              </a:rPr>
              <a:t>“</a:t>
            </a:r>
            <a:r>
              <a:rPr kumimoji="0" lang="ko-KR" altLang="en-US" sz="2200" b="1" i="0" u="none" strike="noStrike" kern="1200" cap="none" spc="0" normalizeH="0" baseline="0">
                <a:solidFill>
                  <a:schemeClr val="dk1"/>
                </a:solidFill>
                <a:latin typeface="맑은 고딕"/>
              </a:rPr>
              <a:t>월간 누적 탐지현황 그래프 제공</a:t>
            </a:r>
            <a:r>
              <a:rPr kumimoji="0" lang="en-US" altLang="ko-KR" sz="2200" b="1" i="0" u="none" strike="noStrike" kern="1200" cap="none" spc="0" normalizeH="0" baseline="0">
                <a:solidFill>
                  <a:schemeClr val="dk1"/>
                </a:solidFill>
                <a:latin typeface="맑은 고딕"/>
              </a:rPr>
              <a:t>”</a:t>
            </a:r>
          </a:p>
        </p:txBody>
      </p:sp>
      <p:pic>
        <p:nvPicPr>
          <p:cNvPr id="5" name="그림 3" descr="스크린샷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8590" b="13900"/>
          <a:stretch>
            <a:fillRect/>
          </a:stretch>
        </p:blipFill>
        <p:spPr>
          <a:xfrm>
            <a:off x="891827" y="2210244"/>
            <a:ext cx="8098900" cy="3367551"/>
          </a:xfrm>
          <a:prstGeom prst="rect">
            <a:avLst/>
          </a:prstGeom>
        </p:spPr>
      </p:pic>
      <p:sp>
        <p:nvSpPr>
          <p:cNvPr id="10" name="직사각형 11"/>
          <p:cNvSpPr/>
          <p:nvPr/>
        </p:nvSpPr>
        <p:spPr>
          <a:xfrm>
            <a:off x="2532181" y="4023862"/>
            <a:ext cx="3782894" cy="1393783"/>
          </a:xfrm>
          <a:prstGeom prst="rect">
            <a:avLst/>
          </a:prstGeom>
          <a:noFill/>
          <a:ln w="50800" cap="flat" cmpd="sng" algn="ctr">
            <a:solidFill>
              <a:srgbClr val="FF7C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kumimoji="0" lang="ko-KR" altLang="en-US" sz="2500" b="1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대쉬보드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9112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금일 탐지 갯수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FF0000"/>
                </a:solidFill>
                <a:latin typeface="맑은 고딕"/>
              </a:rPr>
              <a:t>5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맑은 고딕"/>
              </a:rPr>
              <a:t>개 이상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일 경우 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FF0000"/>
                </a:solidFill>
                <a:latin typeface="맑은 고딕"/>
              </a:rPr>
              <a:t>경고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”</a:t>
            </a:r>
          </a:p>
        </p:txBody>
      </p:sp>
      <p:pic>
        <p:nvPicPr>
          <p:cNvPr id="5" name="그림 3" descr="스크린샷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8590" b="13900"/>
          <a:stretch>
            <a:fillRect/>
          </a:stretch>
        </p:blipFill>
        <p:spPr>
          <a:xfrm>
            <a:off x="891827" y="2210244"/>
            <a:ext cx="8098900" cy="3367551"/>
          </a:xfrm>
          <a:prstGeom prst="rect">
            <a:avLst/>
          </a:prstGeom>
        </p:spPr>
      </p:pic>
      <p:pic>
        <p:nvPicPr>
          <p:cNvPr id="6" name="그림 5" descr="스크린샷이(가) 표시된 사진  자동 생성된 설명"/>
          <p:cNvPicPr>
            <a:picLocks noChangeAspect="1"/>
          </p:cNvPicPr>
          <p:nvPr/>
        </p:nvPicPr>
        <p:blipFill rotWithShape="1">
          <a:blip r:embed="rId4"/>
          <a:srcRect l="67710" t="50000" r="9900" b="17960"/>
          <a:stretch>
            <a:fillRect/>
          </a:stretch>
        </p:blipFill>
        <p:spPr>
          <a:xfrm>
            <a:off x="6334126" y="3989086"/>
            <a:ext cx="1923526" cy="1476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대쉬보드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9587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탐지된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DGA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도메인 목록 열람기능 제공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062" y="2114409"/>
            <a:ext cx="8651875" cy="22408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대쉬보드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9587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탐지된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DGA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도메인 목록 열람기능 제공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062" y="2114409"/>
            <a:ext cx="8651875" cy="2240859"/>
          </a:xfrm>
          <a:prstGeom prst="rect">
            <a:avLst/>
          </a:prstGeom>
        </p:spPr>
      </p:pic>
      <p:sp>
        <p:nvSpPr>
          <p:cNvPr id="10" name="직사각형 8"/>
          <p:cNvSpPr/>
          <p:nvPr/>
        </p:nvSpPr>
        <p:spPr>
          <a:xfrm>
            <a:off x="7755057" y="3978268"/>
            <a:ext cx="1571506" cy="396049"/>
          </a:xfrm>
          <a:prstGeom prst="rect">
            <a:avLst/>
          </a:prstGeom>
          <a:noFill/>
          <a:ln w="508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3"/>
          <p:cNvSpPr/>
          <p:nvPr/>
        </p:nvSpPr>
        <p:spPr>
          <a:xfrm>
            <a:off x="8464610" y="4298118"/>
            <a:ext cx="152400" cy="152400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90875" y="4355268"/>
            <a:ext cx="4267200" cy="1393783"/>
          </a:xfrm>
          <a:prstGeom prst="rect">
            <a:avLst/>
          </a:prstGeom>
          <a:solidFill>
            <a:srgbClr val="FF7C80">
              <a:alpha val="20000"/>
            </a:srgbClr>
          </a:solidFill>
          <a:ln w="508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/>
              <a:buNone/>
              <a:defRPr/>
            </a:pPr>
            <a:r>
              <a:rPr lang="ko-KR" altLang="en-US" sz="2500" b="1">
                <a:solidFill>
                  <a:schemeClr val="tx1"/>
                </a:solidFill>
                <a:latin typeface="맑은 고딕"/>
              </a:rPr>
              <a:t> ∎블랙</a:t>
            </a:r>
            <a:r>
              <a:rPr lang="en-US" altLang="ko-KR" sz="2500" b="1">
                <a:solidFill>
                  <a:schemeClr val="tx1"/>
                </a:solidFill>
                <a:latin typeface="맑은 고딕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맑은 고딕"/>
              </a:rPr>
              <a:t>리스트에 추가 기능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/>
              <a:buNone/>
              <a:defRPr/>
            </a:pPr>
            <a:r>
              <a:rPr lang="ko-KR" altLang="en-US" sz="2500" b="1">
                <a:solidFill>
                  <a:schemeClr val="tx1"/>
                </a:solidFill>
                <a:latin typeface="맑은 고딕"/>
              </a:rPr>
              <a:t> ∎탐지 목록에서 제거 기능</a:t>
            </a:r>
          </a:p>
        </p:txBody>
      </p:sp>
      <p:cxnSp>
        <p:nvCxnSpPr>
          <p:cNvPr id="13" name="연결선: 꺾임 12"/>
          <p:cNvCxnSpPr>
            <a:stCxn id="11" idx="4"/>
            <a:endCxn id="12" idx="3"/>
          </p:cNvCxnSpPr>
          <p:nvPr/>
        </p:nvCxnSpPr>
        <p:spPr>
          <a:xfrm rot="5400000">
            <a:off x="7698621" y="4209972"/>
            <a:ext cx="601642" cy="1082735"/>
          </a:xfrm>
          <a:prstGeom prst="bentConnector2">
            <a:avLst/>
          </a:prstGeom>
          <a:ln w="508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381875" y="4975960"/>
            <a:ext cx="152400" cy="152400"/>
          </a:xfrm>
          <a:prstGeom prst="ellipse">
            <a:avLst/>
          </a:prstGeom>
          <a:solidFill>
            <a:srgbClr val="FF7C8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대쉬보드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9587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탐지된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DGA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도메인 목록 열람기능 제공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062" y="2114409"/>
            <a:ext cx="8651875" cy="2240859"/>
          </a:xfrm>
          <a:prstGeom prst="rect">
            <a:avLst/>
          </a:prstGeom>
        </p:spPr>
      </p:pic>
      <p:sp>
        <p:nvSpPr>
          <p:cNvPr id="11" name="타원 13"/>
          <p:cNvSpPr/>
          <p:nvPr/>
        </p:nvSpPr>
        <p:spPr>
          <a:xfrm>
            <a:off x="3697747" y="3902068"/>
            <a:ext cx="152400" cy="152400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27481" y="4498143"/>
            <a:ext cx="4267200" cy="1393783"/>
          </a:xfrm>
          <a:prstGeom prst="rect">
            <a:avLst/>
          </a:prstGeom>
          <a:solidFill>
            <a:srgbClr val="FF7C80">
              <a:alpha val="20000"/>
            </a:srgbClr>
          </a:solidFill>
          <a:ln w="508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/>
              <a:buNone/>
              <a:defRPr/>
            </a:pPr>
            <a:r>
              <a:rPr lang="ko-KR" altLang="en-US" sz="2500" b="1">
                <a:solidFill>
                  <a:schemeClr val="tx1"/>
                </a:solidFill>
                <a:latin typeface="맑은 고딕"/>
              </a:rPr>
              <a:t> ∎</a:t>
            </a:r>
            <a:r>
              <a:rPr lang="en-US" altLang="ko-KR" sz="2500" b="1">
                <a:solidFill>
                  <a:schemeClr val="tx1"/>
                </a:solidFill>
                <a:latin typeface="맑은 고딕"/>
              </a:rPr>
              <a:t>DGA Malware</a:t>
            </a:r>
            <a:r>
              <a:rPr lang="ko-KR" altLang="en-US" sz="2500" b="1">
                <a:solidFill>
                  <a:schemeClr val="tx1"/>
                </a:solidFill>
                <a:latin typeface="맑은 고딕"/>
              </a:rPr>
              <a:t>에 감염된 </a:t>
            </a:r>
            <a:endParaRPr lang="en-US" altLang="ko-KR" sz="2500" b="1">
              <a:solidFill>
                <a:schemeClr val="tx1"/>
              </a:solidFill>
              <a:latin typeface="맑은 고딕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/>
              <a:buNone/>
              <a:defRPr/>
            </a:pPr>
            <a:r>
              <a:rPr lang="ko-KR" altLang="en-US" sz="2500" b="1">
                <a:solidFill>
                  <a:schemeClr val="tx1"/>
                </a:solidFill>
                <a:latin typeface="맑은 고딕"/>
              </a:rPr>
              <a:t>    </a:t>
            </a:r>
            <a:r>
              <a:rPr lang="en-US" altLang="ko-KR" sz="2500" b="1">
                <a:solidFill>
                  <a:schemeClr val="tx1"/>
                </a:solidFill>
                <a:latin typeface="맑은 고딕"/>
              </a:rPr>
              <a:t>HOST</a:t>
            </a:r>
            <a:r>
              <a:rPr lang="ko-KR" altLang="en-US" sz="2500" b="1">
                <a:solidFill>
                  <a:schemeClr val="tx1"/>
                </a:solidFill>
                <a:latin typeface="맑은 고딕"/>
              </a:rPr>
              <a:t>를 특정할 수 있다</a:t>
            </a:r>
            <a:r>
              <a:rPr lang="en-US" altLang="ko-KR" sz="2500" b="1">
                <a:solidFill>
                  <a:schemeClr val="tx1"/>
                </a:solidFill>
                <a:latin typeface="맑은 고딕"/>
              </a:rPr>
              <a:t>.</a:t>
            </a:r>
          </a:p>
        </p:txBody>
      </p:sp>
      <p:sp>
        <p:nvSpPr>
          <p:cNvPr id="14" name="타원 13"/>
          <p:cNvSpPr/>
          <p:nvPr/>
        </p:nvSpPr>
        <p:spPr>
          <a:xfrm>
            <a:off x="3697747" y="4421943"/>
            <a:ext cx="152400" cy="152400"/>
          </a:xfrm>
          <a:prstGeom prst="ellipse">
            <a:avLst/>
          </a:prstGeom>
          <a:solidFill>
            <a:srgbClr val="FF7C8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직사각형 8"/>
          <p:cNvSpPr/>
          <p:nvPr/>
        </p:nvSpPr>
        <p:spPr>
          <a:xfrm>
            <a:off x="3027481" y="2582095"/>
            <a:ext cx="1492930" cy="1396174"/>
          </a:xfrm>
          <a:prstGeom prst="rect">
            <a:avLst/>
          </a:prstGeom>
          <a:noFill/>
          <a:ln w="50800" cap="flat" cmpd="sng" algn="ctr">
            <a:solidFill>
              <a:srgbClr val="FF7C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7" name="직선 연결선 16"/>
          <p:cNvCxnSpPr>
            <a:stCxn id="16" idx="2"/>
            <a:endCxn id="14" idx="0"/>
          </p:cNvCxnSpPr>
          <p:nvPr/>
        </p:nvCxnSpPr>
        <p:spPr>
          <a:xfrm rot="16200000" flipH="1">
            <a:off x="3552110" y="4200106"/>
            <a:ext cx="443674" cy="0"/>
          </a:xfrm>
          <a:prstGeom prst="line">
            <a:avLst/>
          </a:prstGeom>
          <a:ln w="508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대쉬보드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9587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“Blacklist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/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Whitelist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로 도메인 관리 기능 제공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531225" y="5403810"/>
            <a:ext cx="1266234" cy="1021618"/>
          </a:xfrm>
          <a:prstGeom prst="rect">
            <a:avLst/>
          </a:prstGeom>
          <a:solidFill>
            <a:srgbClr val="FFFFFF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09836" y="1939153"/>
            <a:ext cx="7286328" cy="438544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4">
            <a:alphaModFix amt="30000"/>
            <a:lum/>
          </a:blip>
          <a:stretch>
            <a:fillRect/>
          </a:stretch>
        </p:blipFill>
        <p:spPr>
          <a:xfrm>
            <a:off x="8705850" y="5442490"/>
            <a:ext cx="1029442" cy="882110"/>
          </a:xfrm>
          <a:prstGeom prst="rect">
            <a:avLst/>
          </a:prstGeom>
          <a:noFill/>
          <a:effectLst>
            <a:outerShdw blurRad="88900" dist="76200" dir="5400000" algn="ctr" rotWithShape="0">
              <a:srgbClr val="000000">
                <a:alpha val="49410"/>
              </a:srgbClr>
            </a:outerShdw>
          </a:effectLst>
        </p:spPr>
      </p:pic>
      <p:sp>
        <p:nvSpPr>
          <p:cNvPr id="24" name="직사각형 8"/>
          <p:cNvSpPr/>
          <p:nvPr/>
        </p:nvSpPr>
        <p:spPr>
          <a:xfrm>
            <a:off x="7086719" y="3552825"/>
            <a:ext cx="1414738" cy="376247"/>
          </a:xfrm>
          <a:prstGeom prst="rect">
            <a:avLst/>
          </a:prstGeom>
          <a:noFill/>
          <a:ln w="50800" cap="flat" cmpd="sng" algn="ctr">
            <a:solidFill>
              <a:srgbClr val="FF7C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5" name="직사각형 8"/>
          <p:cNvSpPr/>
          <p:nvPr/>
        </p:nvSpPr>
        <p:spPr>
          <a:xfrm>
            <a:off x="7134344" y="5931170"/>
            <a:ext cx="1414738" cy="376247"/>
          </a:xfrm>
          <a:prstGeom prst="rect">
            <a:avLst/>
          </a:prstGeom>
          <a:noFill/>
          <a:ln w="50800" cap="flat" cmpd="sng" algn="ctr">
            <a:solidFill>
              <a:srgbClr val="FF7C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솔루션 시연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15399" y="1219200"/>
            <a:ext cx="7256175" cy="4923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솔루션 시연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15399" y="1219200"/>
            <a:ext cx="7256175" cy="4923833"/>
          </a:xfrm>
          <a:prstGeom prst="rect">
            <a:avLst/>
          </a:prstGeom>
        </p:spPr>
      </p:pic>
      <p:sp>
        <p:nvSpPr>
          <p:cNvPr id="27" name="직사각형 8"/>
          <p:cNvSpPr/>
          <p:nvPr/>
        </p:nvSpPr>
        <p:spPr>
          <a:xfrm>
            <a:off x="6160917" y="4162425"/>
            <a:ext cx="673684" cy="641070"/>
          </a:xfrm>
          <a:prstGeom prst="rect">
            <a:avLst/>
          </a:prstGeom>
          <a:noFill/>
          <a:ln w="508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솔루션 시연 영상</a:t>
            </a:r>
          </a:p>
        </p:txBody>
      </p:sp>
      <p:pic>
        <p:nvPicPr>
          <p:cNvPr id="29" name="INFOTECT_최종_시연영상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0" y="1078524"/>
            <a:ext cx="9906000" cy="5298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8700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기대효과</a:t>
            </a: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9587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“D-CHATCHER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솔루션 도입의 이점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”</a:t>
            </a:r>
          </a:p>
        </p:txBody>
      </p: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3877063" y="2176633"/>
            <a:ext cx="2151873" cy="3627957"/>
            <a:chOff x="2447275" y="567267"/>
            <a:chExt cx="2704281" cy="4559291"/>
          </a:xfrm>
        </p:grpSpPr>
        <p:sp>
          <p:nvSpPr>
            <p:cNvPr id="5" name="순서도: 지연 23"/>
            <p:cNvSpPr/>
            <p:nvPr/>
          </p:nvSpPr>
          <p:spPr>
            <a:xfrm rot="16200000">
              <a:off x="2659593" y="354950"/>
              <a:ext cx="2279645" cy="2704280"/>
            </a:xfrm>
            <a:prstGeom prst="flowChartDelay">
              <a:avLst/>
            </a:prstGeom>
            <a:solidFill>
              <a:srgbClr val="FF7C8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순서도: 지연 24"/>
            <p:cNvSpPr/>
            <p:nvPr/>
          </p:nvSpPr>
          <p:spPr>
            <a:xfrm rot="5400000">
              <a:off x="2659592" y="2634595"/>
              <a:ext cx="2279646" cy="2704280"/>
            </a:xfrm>
            <a:prstGeom prst="flowChartDelay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6725490" y="2176633"/>
            <a:ext cx="2151873" cy="3627957"/>
            <a:chOff x="2447275" y="567267"/>
            <a:chExt cx="2704281" cy="4559291"/>
          </a:xfrm>
        </p:grpSpPr>
        <p:sp>
          <p:nvSpPr>
            <p:cNvPr id="10" name="순서도: 지연 23"/>
            <p:cNvSpPr/>
            <p:nvPr/>
          </p:nvSpPr>
          <p:spPr>
            <a:xfrm rot="16200000">
              <a:off x="2659593" y="354950"/>
              <a:ext cx="2279645" cy="2704280"/>
            </a:xfrm>
            <a:prstGeom prst="flowChartDelay">
              <a:avLst/>
            </a:prstGeom>
            <a:solidFill>
              <a:srgbClr val="8DD8CC">
                <a:alpha val="100000"/>
              </a:srgbClr>
            </a:solidFill>
            <a:ln w="635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1" name="순서도: 지연 24"/>
            <p:cNvSpPr/>
            <p:nvPr/>
          </p:nvSpPr>
          <p:spPr>
            <a:xfrm rot="5400000">
              <a:off x="2659592" y="2634595"/>
              <a:ext cx="2279646" cy="2704280"/>
            </a:xfrm>
            <a:prstGeom prst="flowChartDelay">
              <a:avLst/>
            </a:prstGeom>
            <a:solidFill>
              <a:srgbClr val="FFFFFF">
                <a:alpha val="100000"/>
              </a:srgbClr>
            </a:solidFill>
            <a:ln w="635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1009587" y="2176633"/>
            <a:ext cx="2151873" cy="3627957"/>
            <a:chOff x="2447275" y="567267"/>
            <a:chExt cx="2704281" cy="4559291"/>
          </a:xfrm>
        </p:grpSpPr>
        <p:sp>
          <p:nvSpPr>
            <p:cNvPr id="16" name="순서도: 지연 23"/>
            <p:cNvSpPr/>
            <p:nvPr/>
          </p:nvSpPr>
          <p:spPr>
            <a:xfrm rot="16200000">
              <a:off x="2659593" y="354950"/>
              <a:ext cx="2279645" cy="2704280"/>
            </a:xfrm>
            <a:prstGeom prst="flowChartDelay">
              <a:avLst/>
            </a:prstGeom>
            <a:solidFill>
              <a:srgbClr val="8DD8CC">
                <a:alpha val="100000"/>
              </a:srgbClr>
            </a:solidFill>
            <a:ln w="635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7" name="순서도: 지연 24"/>
            <p:cNvSpPr/>
            <p:nvPr/>
          </p:nvSpPr>
          <p:spPr>
            <a:xfrm rot="5400000">
              <a:off x="2659592" y="2634595"/>
              <a:ext cx="2279646" cy="2704280"/>
            </a:xfrm>
            <a:prstGeom prst="flowChartDelay">
              <a:avLst/>
            </a:prstGeom>
            <a:solidFill>
              <a:srgbClr val="FFFFFF">
                <a:alpha val="100000"/>
              </a:srgbClr>
            </a:solidFill>
            <a:ln w="635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8" name="TextBox 46"/>
          <p:cNvSpPr txBox="1"/>
          <p:nvPr/>
        </p:nvSpPr>
        <p:spPr>
          <a:xfrm>
            <a:off x="1009587" y="4277420"/>
            <a:ext cx="2151873" cy="9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0" cap="none" spc="-10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cs typeface="나눔스퀘어 ExtraBold"/>
              </a:rPr>
              <a:t>관리자의 업무효율성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0" cap="none" spc="-10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cs typeface="나눔스퀘어 ExtraBold"/>
              </a:rPr>
              <a:t>증진</a:t>
            </a:r>
          </a:p>
        </p:txBody>
      </p:sp>
      <p:sp>
        <p:nvSpPr>
          <p:cNvPr id="19" name="TextBox 46"/>
          <p:cNvSpPr txBox="1"/>
          <p:nvPr/>
        </p:nvSpPr>
        <p:spPr>
          <a:xfrm>
            <a:off x="3877051" y="4277420"/>
            <a:ext cx="2151873" cy="9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0" cap="none" spc="-10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cs typeface="나눔스퀘어 ExtraBold"/>
              </a:rPr>
              <a:t>빠른 초동조치 통한 추가 피해확산 방지</a:t>
            </a:r>
          </a:p>
        </p:txBody>
      </p:sp>
      <p:sp>
        <p:nvSpPr>
          <p:cNvPr id="20" name="TextBox 46"/>
          <p:cNvSpPr txBox="1"/>
          <p:nvPr/>
        </p:nvSpPr>
        <p:spPr>
          <a:xfrm>
            <a:off x="6725490" y="4277420"/>
            <a:ext cx="2151873" cy="9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0" cap="none" spc="-10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cs typeface="나눔스퀘어 ExtraBold"/>
              </a:rPr>
              <a:t>사이버 위협 정보</a:t>
            </a:r>
            <a:r>
              <a:rPr kumimoji="0" lang="en-US" altLang="ko-KR" sz="2000" b="1" i="0" u="none" strike="noStrike" kern="0" cap="none" spc="-10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cs typeface="나눔스퀘어 ExtraBold"/>
              </a:rPr>
              <a:t>,</a:t>
            </a:r>
            <a:endParaRPr kumimoji="0" lang="ko-KR" altLang="en-US" sz="2000" b="1" i="0" u="none" strike="noStrike" kern="0" cap="none" spc="-100" normalizeH="0" baseline="0">
              <a:solidFill>
                <a:srgbClr val="000000"/>
              </a:solidFill>
              <a:effectLst/>
              <a:uLnTx/>
              <a:uFillTx/>
              <a:latin typeface="맑은 고딕"/>
              <a:cs typeface="나눔스퀘어 ExtraBold"/>
            </a:endParaRP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0" cap="none" spc="-10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cs typeface="나눔스퀘어 ExtraBold"/>
              </a:rPr>
              <a:t>악성코드 특징 활용 가능</a:t>
            </a:r>
          </a:p>
        </p:txBody>
      </p:sp>
      <p:sp>
        <p:nvSpPr>
          <p:cNvPr id="22" name="TextBox 46"/>
          <p:cNvSpPr txBox="1"/>
          <p:nvPr/>
        </p:nvSpPr>
        <p:spPr>
          <a:xfrm>
            <a:off x="1009586" y="2676236"/>
            <a:ext cx="2151873" cy="109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0" cap="none" spc="-100" normalizeH="0" baseline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맑은 고딕"/>
                <a:cs typeface="나눔스퀘어 ExtraBold"/>
              </a:rPr>
              <a:t>관제용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0" cap="none" spc="-100" normalizeH="0" baseline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맑은 고딕"/>
                <a:cs typeface="나눔스퀘어 ExtraBold"/>
              </a:rPr>
              <a:t>대쉬보드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0" cap="none" spc="-100" normalizeH="0" baseline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맑은 고딕"/>
                <a:cs typeface="나눔스퀘어 ExtraBold"/>
              </a:rPr>
              <a:t>페이지 제공</a:t>
            </a:r>
          </a:p>
        </p:txBody>
      </p:sp>
      <p:sp>
        <p:nvSpPr>
          <p:cNvPr id="23" name="TextBox 46"/>
          <p:cNvSpPr txBox="1"/>
          <p:nvPr/>
        </p:nvSpPr>
        <p:spPr>
          <a:xfrm>
            <a:off x="3877063" y="2676236"/>
            <a:ext cx="2151873" cy="1093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200" b="1" i="0" u="none" strike="noStrike" kern="0" cap="none" spc="-100" normalizeH="0" baseline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맑은 고딕"/>
                <a:cs typeface="나눔스퀘어 ExtraBold"/>
              </a:rPr>
              <a:t>DGA Malware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0" cap="none" spc="-100" normalizeH="0" baseline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맑은 고딕"/>
                <a:cs typeface="나눔스퀘어 ExtraBold"/>
              </a:rPr>
              <a:t>감염 </a:t>
            </a:r>
            <a:r>
              <a:rPr kumimoji="0" lang="en-US" altLang="ko-KR" sz="2200" b="1" i="0" u="none" strike="noStrike" kern="0" cap="none" spc="-100" normalizeH="0" baseline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맑은 고딕"/>
                <a:cs typeface="나눔스퀘어 ExtraBold"/>
              </a:rPr>
              <a:t>HOST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0" cap="none" spc="-100" normalizeH="0" baseline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맑은 고딕"/>
                <a:cs typeface="나눔스퀘어 ExtraBold"/>
              </a:rPr>
              <a:t>색출</a:t>
            </a:r>
          </a:p>
        </p:txBody>
      </p:sp>
      <p:sp>
        <p:nvSpPr>
          <p:cNvPr id="24" name="TextBox 46"/>
          <p:cNvSpPr txBox="1"/>
          <p:nvPr/>
        </p:nvSpPr>
        <p:spPr>
          <a:xfrm>
            <a:off x="6725490" y="2676236"/>
            <a:ext cx="2151874" cy="1093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200" b="1" i="0" u="none" strike="noStrike" kern="0" cap="none" spc="-100" normalizeH="0" baseline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맑은 고딕"/>
                <a:cs typeface="나눔스퀘어 ExtraBold"/>
              </a:rPr>
              <a:t>DGA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0" cap="none" spc="-100" normalizeH="0" baseline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맑은 고딕"/>
                <a:cs typeface="나눔스퀘어 ExtraBold"/>
              </a:rPr>
              <a:t>도메인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1" i="0" u="none" strike="noStrike" kern="0" cap="none" spc="-100" normalizeH="0" baseline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맑은 고딕"/>
                <a:cs typeface="나눔스퀘어 ExtraBold"/>
              </a:rPr>
              <a:t>수집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02.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D-CATCHER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한계점</a:t>
            </a: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929798" y="1745932"/>
            <a:ext cx="1492567" cy="1492567"/>
          </a:xfrm>
          <a:prstGeom prst="ellipse">
            <a:avLst/>
          </a:prstGeom>
          <a:solidFill>
            <a:srgbClr val="FF7C80">
              <a:alpha val="100000"/>
            </a:srgbClr>
          </a:solidFill>
          <a:ln w="50800" cap="flat" cmpd="sng" algn="ctr">
            <a:solidFill>
              <a:srgbClr val="FF7C80">
                <a:alpha val="100000"/>
              </a:srgbClr>
            </a:solidFill>
            <a:prstDash val="solid"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-400" normalizeH="0" baseline="0">
                <a:solidFill>
                  <a:srgbClr val="FFFFFF"/>
                </a:solidFill>
                <a:effectLst/>
                <a:latin typeface="맑은 고딕"/>
              </a:rPr>
              <a:t>재학습</a:t>
            </a: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929798" y="3734752"/>
            <a:ext cx="1492567" cy="1492567"/>
          </a:xfrm>
          <a:prstGeom prst="ellipse">
            <a:avLst/>
          </a:prstGeom>
          <a:solidFill>
            <a:srgbClr val="FF7C80">
              <a:alpha val="100000"/>
            </a:srgbClr>
          </a:solidFill>
          <a:ln w="50800" cap="flat" cmpd="sng" algn="ctr">
            <a:solidFill>
              <a:srgbClr val="FF7C80">
                <a:alpha val="100000"/>
              </a:srgbClr>
            </a:solidFill>
            <a:prstDash val="solid"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-400" normalizeH="0" baseline="0">
                <a:solidFill>
                  <a:srgbClr val="FFFFFF"/>
                </a:solidFill>
                <a:effectLst/>
                <a:latin typeface="맑은 고딕"/>
              </a:rPr>
              <a:t>실시간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-400" normalizeH="0" baseline="0">
                <a:solidFill>
                  <a:srgbClr val="FFFFFF"/>
                </a:solidFill>
                <a:effectLst/>
                <a:latin typeface="맑은 고딕"/>
              </a:rPr>
              <a:t>차단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08115" y="2281395"/>
            <a:ext cx="6343459" cy="42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새로운 </a:t>
            </a:r>
            <a:r>
              <a:rPr kumimoji="0" lang="en-US" altLang="ko-KR" sz="2200" b="1" i="0" strike="noStrike" kern="1200" cap="none" spc="0" normalizeH="0" baseline="0">
                <a:solidFill>
                  <a:srgbClr val="000000"/>
                </a:solidFill>
                <a:latin typeface="맑은 고딕"/>
              </a:rPr>
              <a:t>DGA</a:t>
            </a:r>
            <a:r>
              <a:rPr kumimoji="0" lang="ko-KR" altLang="en-US" sz="2200" b="1" i="0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알고리즘 등장 시 추가 학습이 필요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08114" y="4268747"/>
            <a:ext cx="7197886" cy="749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미탐과 오탐에 대한 이슈 방지 위해서는 사람의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개입이 불가피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03.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향후계획</a:t>
            </a:r>
          </a:p>
        </p:txBody>
      </p:sp>
      <p:sp>
        <p:nvSpPr>
          <p:cNvPr id="3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9112" y="1431040"/>
            <a:ext cx="7867776" cy="424430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>
              <a:buFontTx/>
              <a:buNone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</a:rPr>
              <a:t>AI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</a:rPr>
              <a:t>모델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</a:rPr>
              <a:t>실시간 재학습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9112" y="2298930"/>
            <a:ext cx="7867776" cy="423315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>
              <a:buFontTx/>
              <a:buNone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</a:rPr>
              <a:t>대쉬보드 페이지 업그레이드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9112" y="3218020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>
              <a:buFontTx/>
              <a:buNone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</a:rPr>
              <a:t>일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</a:rPr>
              <a:t>월간 보고서 제공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9111" y="4124538"/>
            <a:ext cx="7867776" cy="422913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>
              <a:buFontTx/>
              <a:buNone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</a:rPr>
              <a:t>F/W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</a:rPr>
              <a:t> 정책 자동 등록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9111" y="5005001"/>
            <a:ext cx="7867777" cy="422344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>
              <a:buFontTx/>
              <a:buNone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</a:rPr>
              <a:t>탐지 시 실시간 알림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lum/>
          </a:blip>
          <a:stretch>
            <a:fillRect/>
          </a:stretch>
        </p:blipFill>
        <p:spPr>
          <a:xfrm>
            <a:off x="2869333" y="1643543"/>
            <a:ext cx="4167331" cy="3570913"/>
          </a:xfrm>
          <a:prstGeom prst="rect">
            <a:avLst/>
          </a:prstGeom>
          <a:noFill/>
          <a:effectLst>
            <a:outerShdw blurRad="88900" dist="76200" dir="5400000" algn="ctr" rotWithShape="0">
              <a:srgbClr val="000000">
                <a:alpha val="49410"/>
              </a:srgb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8349342" y="5214456"/>
            <a:ext cx="1537608" cy="11945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18388" y="438452"/>
          <a:ext cx="6602730" cy="624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60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3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Q&amp;A</a:t>
                      </a:r>
                    </a:p>
                  </a:txBody>
                  <a:tcPr>
                    <a:lnL w="63500" cap="flat" cmpd="sng" algn="ctr">
                      <a:solidFill>
                        <a:srgbClr val="8DD8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01.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개요 </a:t>
            </a:r>
          </a:p>
        </p:txBody>
      </p:sp>
      <p:sp>
        <p:nvSpPr>
          <p:cNvPr id="42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C&amp;C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접속 차단 우회 기법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2425" y="2067746"/>
            <a:ext cx="5391928" cy="2474856"/>
          </a:xfrm>
          <a:prstGeom prst="rect">
            <a:avLst/>
          </a:prstGeom>
          <a:effectLst/>
        </p:spPr>
      </p:pic>
      <p:sp>
        <p:nvSpPr>
          <p:cNvPr id="50" name="TextBox 49"/>
          <p:cNvSpPr txBox="1"/>
          <p:nvPr/>
        </p:nvSpPr>
        <p:spPr>
          <a:xfrm>
            <a:off x="1019112" y="1385886"/>
            <a:ext cx="7867776" cy="421959"/>
          </a:xfrm>
          <a:prstGeom prst="rect">
            <a:avLst/>
          </a:prstGeom>
          <a:solidFill>
            <a:srgbClr val="8DD8CC">
              <a:alpha val="20000"/>
            </a:srgb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/>
              </a:rPr>
              <a:t>“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</a:rPr>
              <a:t>최근 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</a:rPr>
              <a:t>DGA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</a:rPr>
              <a:t>를 이용한 탐지 우회 악성코드가 증가하고 있다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</a:rPr>
              <a:t>.”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92563" y="2101608"/>
            <a:ext cx="5639204" cy="2173771"/>
          </a:xfrm>
          <a:prstGeom prst="rect">
            <a:avLst/>
          </a:prstGeom>
          <a:effectLst/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88024" y="4354483"/>
            <a:ext cx="6529951" cy="1668028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01.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개요 </a:t>
            </a:r>
          </a:p>
        </p:txBody>
      </p:sp>
      <p:sp>
        <p:nvSpPr>
          <p:cNvPr id="42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C&amp;C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접속 차단 우회 기법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>
            <a:grayscl/>
            <a:lum bright="65000"/>
          </a:blip>
          <a:stretch>
            <a:fillRect/>
          </a:stretch>
        </p:blipFill>
        <p:spPr>
          <a:xfrm>
            <a:off x="352425" y="2067746"/>
            <a:ext cx="5391928" cy="2474856"/>
          </a:xfrm>
          <a:prstGeom prst="rect">
            <a:avLst/>
          </a:prstGeom>
          <a:effectLst/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>
            <a:grayscl/>
            <a:lum bright="65000"/>
          </a:blip>
          <a:stretch>
            <a:fillRect/>
          </a:stretch>
        </p:blipFill>
        <p:spPr>
          <a:xfrm>
            <a:off x="3992563" y="2101608"/>
            <a:ext cx="5639204" cy="2173771"/>
          </a:xfrm>
          <a:prstGeom prst="rect">
            <a:avLst/>
          </a:prstGeom>
          <a:effectLst/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5">
            <a:grayscl/>
            <a:lum bright="65000"/>
          </a:blip>
          <a:stretch>
            <a:fillRect/>
          </a:stretch>
        </p:blipFill>
        <p:spPr>
          <a:xfrm>
            <a:off x="1688024" y="4354483"/>
            <a:ext cx="6529951" cy="1668028"/>
          </a:xfrm>
          <a:prstGeom prst="rect">
            <a:avLst/>
          </a:prstGeom>
          <a:effectLst/>
        </p:spPr>
      </p:pic>
      <p:sp>
        <p:nvSpPr>
          <p:cNvPr id="81" name="TextBox 80"/>
          <p:cNvSpPr txBox="1"/>
          <p:nvPr/>
        </p:nvSpPr>
        <p:spPr>
          <a:xfrm>
            <a:off x="1019112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최근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DGA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를 이용한 탐지 우회 악성코드가 증가하고 있다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.”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0791" y="5504921"/>
            <a:ext cx="4722209" cy="336908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>
            <a:solidFill>
              <a:srgbClr val="8DD8CC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Times New Roman"/>
              </a:rPr>
              <a:t>[KISA] 2019</a:t>
            </a:r>
            <a:r>
              <a:rPr kumimoji="0" lang="ko-KR" altLang="en-US" sz="1600" b="1" i="0" u="none" strike="noStrike" kern="1200" cap="none" spc="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Times New Roman"/>
              </a:rPr>
              <a:t> 악성코드 은닉사이트 탐지 동향 보고서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341615" y="2101608"/>
            <a:ext cx="4500563" cy="3238775"/>
            <a:chOff x="5131205" y="2306395"/>
            <a:chExt cx="4500563" cy="3238775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131205" y="2306395"/>
              <a:ext cx="4500562" cy="3238775"/>
            </a:xfrm>
            <a:prstGeom prst="rect">
              <a:avLst/>
            </a:prstGeom>
            <a:ln w="50800">
              <a:solidFill>
                <a:srgbClr val="8DD8CC">
                  <a:alpha val="100000"/>
                </a:srgbClr>
              </a:solidFill>
            </a:ln>
            <a:effectLst>
              <a:outerShdw blurRad="76200" dist="76200" dir="2700000" algn="ctr" rotWithShape="0">
                <a:srgbClr val="000000">
                  <a:alpha val="49800"/>
                </a:srgbClr>
              </a:outerShdw>
            </a:effectLst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581775" y="4856691"/>
              <a:ext cx="1253641" cy="549348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7057293" y="3819420"/>
              <a:ext cx="2321365" cy="38415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</p:grpSp>
      <p:sp>
        <p:nvSpPr>
          <p:cNvPr id="82" name="TextBox 81"/>
          <p:cNvSpPr txBox="1"/>
          <p:nvPr/>
        </p:nvSpPr>
        <p:spPr>
          <a:xfrm>
            <a:off x="5411409" y="5504003"/>
            <a:ext cx="3883618" cy="337826"/>
          </a:xfrm>
          <a:prstGeom prst="rect">
            <a:avLst/>
          </a:prstGeom>
          <a:solidFill>
            <a:schemeClr val="lt1"/>
          </a:solidFill>
          <a:ln w="25400">
            <a:solidFill>
              <a:srgbClr val="8DD8CC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</a:rPr>
              <a:t>[CIS] Top 10 Malware January 2020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074667" y="2101608"/>
            <a:ext cx="4557100" cy="3217868"/>
          </a:xfrm>
          <a:prstGeom prst="rect">
            <a:avLst/>
          </a:prstGeom>
          <a:ln w="50800">
            <a:solidFill>
              <a:srgbClr val="8DD8CC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056522" y="3071353"/>
            <a:ext cx="1191920" cy="46764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763403" y="4754343"/>
            <a:ext cx="1098766" cy="434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353218" y="2725053"/>
            <a:ext cx="1126640" cy="46344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353218" y="4740679"/>
            <a:ext cx="1409702" cy="44781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1237955" y="1770686"/>
            <a:ext cx="7430090" cy="1715462"/>
            <a:chOff x="1479680" y="1665899"/>
            <a:chExt cx="7430090" cy="1715462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5" name="원통형 4"/>
            <p:cNvSpPr/>
            <p:nvPr/>
          </p:nvSpPr>
          <p:spPr>
            <a:xfrm rot="16200000">
              <a:off x="4694175" y="-842361"/>
              <a:ext cx="1707334" cy="6723855"/>
            </a:xfrm>
            <a:prstGeom prst="can">
              <a:avLst>
                <a:gd name="adj" fmla="val 50000"/>
              </a:avLst>
            </a:prstGeom>
            <a:solidFill>
              <a:srgbClr val="90CFE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타원 6"/>
            <p:cNvSpPr>
              <a:spLocks noChangeAspect="1"/>
            </p:cNvSpPr>
            <p:nvPr userDrawn="1"/>
          </p:nvSpPr>
          <p:spPr>
            <a:xfrm>
              <a:off x="1479681" y="1674066"/>
              <a:ext cx="1707296" cy="1707296"/>
            </a:xfrm>
            <a:prstGeom prst="ellipse">
              <a:avLst/>
            </a:prstGeom>
            <a:solidFill>
              <a:srgbClr val="8DD8CC"/>
            </a:solidFill>
            <a:ln w="63500" cap="flat" cmpd="sng" algn="ctr">
              <a:solidFill>
                <a:schemeClr val="lt1"/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3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9680" y="2178036"/>
              <a:ext cx="1676400" cy="699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lt1"/>
                  </a:solidFill>
                  <a:latin typeface="맑은 고딕"/>
                </a:rPr>
                <a:t>DGA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46580" y="2115486"/>
              <a:ext cx="5192706" cy="824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0" lang="en-US" altLang="ko-KR" sz="2400" b="1" i="0" u="none" strike="noStrike" kern="120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</a:rPr>
                <a:t>“</a:t>
              </a:r>
              <a:r>
                <a:rPr kumimoji="0" lang="ko-KR" altLang="en-US" sz="2400" b="1" i="0" u="none" strike="noStrike" kern="120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</a:rPr>
                <a:t>공격자의 </a:t>
              </a:r>
              <a:r>
                <a:rPr kumimoji="0" lang="en-US" altLang="ko-KR" sz="2400" b="1" i="0" u="none" strike="noStrike" kern="120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</a:rPr>
                <a:t>C&amp;C</a:t>
              </a:r>
              <a:r>
                <a:rPr kumimoji="0" lang="ko-KR" altLang="en-US" sz="2400" b="1" i="0" u="none" strike="noStrike" kern="120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</a:rPr>
                <a:t>서버와 세션을 맺기  </a:t>
              </a:r>
            </a:p>
            <a:p>
              <a:pPr>
                <a:defRPr/>
              </a:pPr>
              <a:r>
                <a:rPr kumimoji="0" lang="ko-KR" altLang="en-US" sz="2400" b="1" i="0" u="none" strike="noStrike" kern="120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</a:rPr>
                <a:t> 위한 도메인을 생성하는 알고리즘</a:t>
              </a:r>
              <a:r>
                <a:rPr kumimoji="0" lang="en-US" altLang="ko-KR" sz="2400" b="1" i="0" u="none" strike="noStrike" kern="120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</a:rPr>
                <a:t>”</a:t>
              </a:r>
              <a:r>
                <a:rPr kumimoji="0" lang="ko-KR" altLang="en-US" sz="2400" b="1" i="0" u="none" strike="noStrike" kern="120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</a:rPr>
                <a:t> 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057400" y="4181475"/>
            <a:ext cx="5791200" cy="1428750"/>
            <a:chOff x="2057400" y="4181475"/>
            <a:chExt cx="5791200" cy="1428750"/>
          </a:xfrm>
        </p:grpSpPr>
        <p:sp>
          <p:nvSpPr>
            <p:cNvPr id="12" name="TextBox 11"/>
            <p:cNvSpPr txBox="1"/>
            <p:nvPr/>
          </p:nvSpPr>
          <p:spPr>
            <a:xfrm>
              <a:off x="2057400" y="5229225"/>
              <a:ext cx="914400" cy="381000"/>
            </a:xfrm>
            <a:prstGeom prst="rect">
              <a:avLst/>
            </a:prstGeom>
          </p:spPr>
          <p:txBody>
            <a:bodyPr wrap="square"/>
            <a:lstStyle/>
            <a:p>
              <a:pPr algn="ctr">
                <a:defRPr/>
              </a:pPr>
              <a:r>
                <a:rPr lang="en-US" altLang="ko-KR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C&amp;C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419600" y="4314825"/>
              <a:ext cx="1066800" cy="1295400"/>
              <a:chOff x="4419600" y="4267200"/>
              <a:chExt cx="1066800" cy="129540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502943" y="4267200"/>
                <a:ext cx="900112" cy="900112"/>
              </a:xfrm>
              <a:prstGeom prst="rect">
                <a:avLst/>
              </a:prstGeom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419600" y="5181600"/>
                <a:ext cx="1066800" cy="381000"/>
              </a:xfrm>
              <a:prstGeom prst="rect">
                <a:avLst/>
              </a:prstGeom>
            </p:spPr>
            <p:txBody>
              <a:bodyPr wrap="square"/>
              <a:lstStyle/>
              <a:p>
                <a:pPr algn="ctr">
                  <a:defRPr/>
                </a:pPr>
                <a:r>
                  <a:rPr kumimoji="0" lang="en-US" altLang="ko-KR" sz="1800" b="1" i="0" u="none" strike="noStrike" kern="1200" cap="none" spc="0" normalizeH="0" baseline="0">
                    <a:solidFill>
                      <a:srgbClr val="000000"/>
                    </a:solidFill>
                    <a:effectLst>
                      <a:outerShdw blurRad="76200" dist="76200" dir="2700000" algn="ctr" rotWithShape="0">
                        <a:srgbClr val="000000">
                          <a:alpha val="50000"/>
                        </a:srgbClr>
                      </a:outerShdw>
                    </a:effectLst>
                    <a:latin typeface="맑은 고딕"/>
                    <a:ea typeface="맑은 고딕"/>
                  </a:rPr>
                  <a:t>VICTIM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934200" y="4314825"/>
              <a:ext cx="914400" cy="1295400"/>
              <a:chOff x="6629400" y="4267200"/>
              <a:chExt cx="914400" cy="1295400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629400" y="4267200"/>
                <a:ext cx="900112" cy="900112"/>
              </a:xfrm>
              <a:prstGeom prst="rect">
                <a:avLst/>
              </a:prstGeom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6629400" y="5181600"/>
                <a:ext cx="914400" cy="381000"/>
              </a:xfrm>
              <a:prstGeom prst="rect">
                <a:avLst/>
              </a:prstGeom>
            </p:spPr>
            <p:txBody>
              <a:bodyPr wrap="square"/>
              <a:lstStyle/>
              <a:p>
                <a:pPr algn="ctr">
                  <a:defRPr/>
                </a:pPr>
                <a:r>
                  <a:rPr kumimoji="0" lang="en-US" altLang="ko-KR" sz="1800" b="1" i="0" u="none" strike="noStrike" kern="1200" cap="none" spc="0" normalizeH="0" baseline="0">
                    <a:solidFill>
                      <a:srgbClr val="000000"/>
                    </a:solidFill>
                    <a:effectLst>
                      <a:outerShdw blurRad="76200" dist="76200" dir="2700000" algn="ctr" rotWithShape="0">
                        <a:srgbClr val="000000">
                          <a:alpha val="50000"/>
                        </a:srgbClr>
                      </a:outerShdw>
                    </a:effectLst>
                    <a:latin typeface="맑은 고딕"/>
                    <a:ea typeface="맑은 고딕"/>
                  </a:rPr>
                  <a:t>DNS</a:t>
                </a:r>
              </a:p>
            </p:txBody>
          </p:sp>
        </p:grpSp>
        <p:cxnSp>
          <p:nvCxnSpPr>
            <p:cNvPr id="19" name="직선 화살표 연결선 18"/>
            <p:cNvCxnSpPr/>
            <p:nvPr/>
          </p:nvCxnSpPr>
          <p:spPr>
            <a:xfrm>
              <a:off x="5562600" y="4638675"/>
              <a:ext cx="1260157" cy="0"/>
            </a:xfrm>
            <a:prstGeom prst="straightConnector1">
              <a:avLst/>
            </a:prstGeom>
            <a:ln w="63500">
              <a:solidFill>
                <a:srgbClr val="8DD8CC"/>
              </a:solidFill>
              <a:miter/>
              <a:headEnd w="lg" len="lg"/>
              <a:tailEnd type="arrow"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rot="10800000">
              <a:off x="5521642" y="5057775"/>
              <a:ext cx="1260157" cy="0"/>
            </a:xfrm>
            <a:prstGeom prst="straightConnector1">
              <a:avLst/>
            </a:prstGeom>
            <a:noFill/>
            <a:ln w="63500" cap="flat" cmpd="sng" algn="ctr">
              <a:solidFill>
                <a:srgbClr val="8DD8CC">
                  <a:alpha val="100000"/>
                </a:srgbClr>
              </a:solidFill>
              <a:prstDash val="solid"/>
              <a:miter/>
              <a:headEnd w="lg" len="lg"/>
              <a:tailEnd type="arrow"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" name="직선 화살표 연결선 20"/>
            <p:cNvCxnSpPr/>
            <p:nvPr/>
          </p:nvCxnSpPr>
          <p:spPr>
            <a:xfrm rot="10800000">
              <a:off x="3064192" y="4819649"/>
              <a:ext cx="1260157" cy="0"/>
            </a:xfrm>
            <a:prstGeom prst="straightConnector1">
              <a:avLst/>
            </a:prstGeom>
            <a:noFill/>
            <a:ln w="63500" cap="flat" cmpd="sng" algn="ctr">
              <a:solidFill>
                <a:srgbClr val="8DD8CC">
                  <a:alpha val="100000"/>
                </a:srgbClr>
              </a:solidFill>
              <a:prstDash val="solid"/>
              <a:miter/>
              <a:headEnd w="lg" len="lg"/>
              <a:tailEnd type="arrow"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22" name="TextBox 21"/>
            <p:cNvSpPr txBox="1"/>
            <p:nvPr/>
          </p:nvSpPr>
          <p:spPr>
            <a:xfrm>
              <a:off x="5514975" y="4181475"/>
              <a:ext cx="1280160" cy="304800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en-US" altLang="ko-KR" sz="1500" b="1">
                  <a:solidFill>
                    <a:srgbClr val="0000FF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afjdlkw.com?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1650" y="5229225"/>
              <a:ext cx="1280160" cy="304800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kumimoji="0" lang="en-US" altLang="ko-KR" sz="1500" b="1" i="0" u="none" strike="noStrike" kern="1200" cap="none" spc="0" normalizeH="0" baseline="0">
                  <a:solidFill>
                    <a:srgbClr val="FF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172.30.1.44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9440" y="4362450"/>
              <a:ext cx="1280160" cy="304800"/>
            </a:xfrm>
            <a:prstGeom prst="rect">
              <a:avLst/>
            </a:prstGeom>
          </p:spPr>
          <p:txBody>
            <a:bodyPr wrap="square"/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1" i="0" u="none" strike="noStrike" kern="1200" cap="none" spc="0" normalizeH="0" baseline="0">
                  <a:solidFill>
                    <a:srgbClr val="FF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172.30.1.44</a:t>
              </a: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057400" y="4314825"/>
              <a:ext cx="900112" cy="900112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49800"/>
                </a:srgbClr>
              </a:outerShdw>
            </a:effectLst>
          </p:spPr>
        </p:pic>
      </p:grpSp>
      <p:sp>
        <p:nvSpPr>
          <p:cNvPr id="36" name="TextBox 35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01.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개요 </a:t>
            </a:r>
          </a:p>
        </p:txBody>
      </p:sp>
      <p:sp>
        <p:nvSpPr>
          <p:cNvPr id="38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latinLnBrk="0"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DGA(Domain Generation Algorithm)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란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01.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개요 </a:t>
            </a:r>
          </a:p>
        </p:txBody>
      </p:sp>
      <p:sp>
        <p:nvSpPr>
          <p:cNvPr id="39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DGA(Domain Generation Algorithm)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란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057400" y="4181475"/>
            <a:ext cx="5791200" cy="1428750"/>
            <a:chOff x="2057400" y="4181475"/>
            <a:chExt cx="5791200" cy="1428750"/>
          </a:xfrm>
        </p:grpSpPr>
        <p:sp>
          <p:nvSpPr>
            <p:cNvPr id="41" name="TextBox 40"/>
            <p:cNvSpPr txBox="1"/>
            <p:nvPr/>
          </p:nvSpPr>
          <p:spPr>
            <a:xfrm>
              <a:off x="2057400" y="5229225"/>
              <a:ext cx="914400" cy="381000"/>
            </a:xfrm>
            <a:prstGeom prst="rect">
              <a:avLst/>
            </a:prstGeom>
          </p:spPr>
          <p:txBody>
            <a:bodyPr wrap="square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C&amp;C</a:t>
              </a: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419600" y="4314825"/>
              <a:ext cx="1066800" cy="1295400"/>
              <a:chOff x="4419600" y="4267200"/>
              <a:chExt cx="1066800" cy="1295400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4502943" y="4267200"/>
                <a:ext cx="900112" cy="900112"/>
              </a:xfrm>
              <a:prstGeom prst="rect">
                <a:avLst/>
              </a:prstGeom>
              <a:effectLst>
                <a:outerShdw blurRad="76200" dist="76200" dir="2700000" algn="ctr" rotWithShape="0">
                  <a:srgbClr val="000000">
                    <a:alpha val="49800"/>
                  </a:srgbClr>
                </a:outerShdw>
              </a:effec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4419600" y="5181600"/>
                <a:ext cx="1066800" cy="381000"/>
              </a:xfrm>
              <a:prstGeom prst="rect">
                <a:avLst/>
              </a:prstGeom>
            </p:spPr>
            <p:txBody>
              <a:bodyPr wrap="square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800" b="1" i="0" u="none" strike="noStrike" kern="1200" cap="none" spc="0" normalizeH="0" baseline="0">
                    <a:solidFill>
                      <a:srgbClr val="000000"/>
                    </a:solidFill>
                    <a:effectLst>
                      <a:outerShdw blurRad="76200" dist="76200" dir="2700000" algn="ctr" rotWithShape="0">
                        <a:srgbClr val="000000">
                          <a:alpha val="50000"/>
                        </a:srgbClr>
                      </a:outerShdw>
                    </a:effectLst>
                    <a:latin typeface="맑은 고딕"/>
                    <a:ea typeface="맑은 고딕"/>
                  </a:rPr>
                  <a:t>VICTIM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6934200" y="4314825"/>
              <a:ext cx="914400" cy="1295400"/>
              <a:chOff x="6629400" y="4267200"/>
              <a:chExt cx="914400" cy="1295400"/>
            </a:xfrm>
          </p:grpSpPr>
          <p:pic>
            <p:nvPicPr>
              <p:cNvPr id="46" name="그림 45"/>
              <p:cNvPicPr>
                <a:picLocks noChangeAspect="1"/>
              </p:cNvPicPr>
              <p:nvPr/>
            </p:nvPicPr>
            <p:blipFill rotWithShape="1">
              <a:blip r:embed="rId4">
                <a:lum/>
              </a:blip>
              <a:stretch>
                <a:fillRect/>
              </a:stretch>
            </p:blipFill>
            <p:spPr>
              <a:xfrm>
                <a:off x="6629400" y="4267200"/>
                <a:ext cx="900112" cy="900112"/>
              </a:xfrm>
              <a:prstGeom prst="rect">
                <a:avLst/>
              </a:prstGeom>
              <a:effectLst>
                <a:outerShdw blurRad="76200" dist="76200" dir="2700000" algn="ctr" rotWithShape="0">
                  <a:srgbClr val="000000">
                    <a:alpha val="49800"/>
                  </a:srgbClr>
                </a:outerShdw>
              </a:effectLst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6629400" y="5181600"/>
                <a:ext cx="914400" cy="381000"/>
              </a:xfrm>
              <a:prstGeom prst="rect">
                <a:avLst/>
              </a:prstGeom>
            </p:spPr>
            <p:txBody>
              <a:bodyPr wrap="square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800" b="1" i="0" u="none" strike="noStrike" kern="1200" cap="none" spc="0" normalizeH="0" baseline="0">
                    <a:solidFill>
                      <a:srgbClr val="000000"/>
                    </a:solidFill>
                    <a:effectLst>
                      <a:outerShdw blurRad="76200" dist="76200" dir="2700000" algn="ctr" rotWithShape="0">
                        <a:srgbClr val="000000">
                          <a:alpha val="50000"/>
                        </a:srgbClr>
                      </a:outerShdw>
                    </a:effectLst>
                    <a:latin typeface="맑은 고딕"/>
                    <a:ea typeface="맑은 고딕"/>
                  </a:rPr>
                  <a:t>DNS</a:t>
                </a:r>
              </a:p>
            </p:txBody>
          </p:sp>
        </p:grpSp>
        <p:cxnSp>
          <p:nvCxnSpPr>
            <p:cNvPr id="48" name="직선 화살표 연결선 47"/>
            <p:cNvCxnSpPr/>
            <p:nvPr/>
          </p:nvCxnSpPr>
          <p:spPr>
            <a:xfrm>
              <a:off x="5562600" y="4638675"/>
              <a:ext cx="1260157" cy="0"/>
            </a:xfrm>
            <a:prstGeom prst="straightConnector1">
              <a:avLst/>
            </a:prstGeom>
            <a:noFill/>
            <a:ln w="63500" cap="flat" cmpd="sng" algn="ctr">
              <a:solidFill>
                <a:srgbClr val="8DD8CC">
                  <a:alpha val="100000"/>
                </a:srgbClr>
              </a:solidFill>
              <a:prstDash val="solid"/>
              <a:miter/>
              <a:headEnd w="lg" len="lg"/>
              <a:tailEnd type="arrow"/>
            </a:ln>
          </p:spPr>
        </p:cxnSp>
        <p:cxnSp>
          <p:nvCxnSpPr>
            <p:cNvPr id="49" name="직선 화살표 연결선 48"/>
            <p:cNvCxnSpPr/>
            <p:nvPr/>
          </p:nvCxnSpPr>
          <p:spPr>
            <a:xfrm rot="10800000">
              <a:off x="5521642" y="5057775"/>
              <a:ext cx="1260157" cy="0"/>
            </a:xfrm>
            <a:prstGeom prst="straightConnector1">
              <a:avLst/>
            </a:prstGeom>
            <a:noFill/>
            <a:ln w="63500" cap="flat" cmpd="sng" algn="ctr">
              <a:solidFill>
                <a:srgbClr val="8DD8CC">
                  <a:alpha val="100000"/>
                </a:srgbClr>
              </a:solidFill>
              <a:prstDash val="solid"/>
              <a:miter/>
              <a:headEnd w="lg" len="lg"/>
              <a:tailEnd type="arrow"/>
            </a:ln>
          </p:spPr>
        </p:cxnSp>
        <p:cxnSp>
          <p:nvCxnSpPr>
            <p:cNvPr id="50" name="직선 화살표 연결선 49"/>
            <p:cNvCxnSpPr/>
            <p:nvPr/>
          </p:nvCxnSpPr>
          <p:spPr>
            <a:xfrm rot="10800000">
              <a:off x="3064192" y="4819649"/>
              <a:ext cx="1260157" cy="0"/>
            </a:xfrm>
            <a:prstGeom prst="straightConnector1">
              <a:avLst/>
            </a:prstGeom>
            <a:noFill/>
            <a:ln w="63500" cap="flat" cmpd="sng" algn="ctr">
              <a:solidFill>
                <a:srgbClr val="8DD8CC">
                  <a:alpha val="100000"/>
                </a:srgbClr>
              </a:solidFill>
              <a:prstDash val="solid"/>
              <a:miter/>
              <a:headEnd w="lg" len="lg"/>
              <a:tailEnd type="arrow"/>
            </a:ln>
          </p:spPr>
        </p:cxnSp>
        <p:sp>
          <p:nvSpPr>
            <p:cNvPr id="51" name="TextBox 50"/>
            <p:cNvSpPr txBox="1"/>
            <p:nvPr/>
          </p:nvSpPr>
          <p:spPr>
            <a:xfrm>
              <a:off x="5514975" y="4181475"/>
              <a:ext cx="1280160" cy="304800"/>
            </a:xfrm>
            <a:prstGeom prst="rect">
              <a:avLst/>
            </a:prstGeom>
          </p:spPr>
          <p:txBody>
            <a:bodyPr wrap="square"/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1" i="0" u="none" strike="noStrike" kern="1200" cap="none" spc="0" normalizeH="0" baseline="0">
                  <a:solidFill>
                    <a:srgbClr val="0000FF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afjdlkw.com?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81650" y="5229225"/>
              <a:ext cx="1280160" cy="304800"/>
            </a:xfrm>
            <a:prstGeom prst="rect">
              <a:avLst/>
            </a:prstGeom>
          </p:spPr>
          <p:txBody>
            <a:bodyPr wrap="square"/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1" i="0" u="none" strike="noStrike" kern="1200" cap="none" spc="0" normalizeH="0" baseline="0">
                  <a:solidFill>
                    <a:srgbClr val="FF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172.30.1.44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39440" y="4362450"/>
              <a:ext cx="1280160" cy="304800"/>
            </a:xfrm>
            <a:prstGeom prst="rect">
              <a:avLst/>
            </a:prstGeom>
          </p:spPr>
          <p:txBody>
            <a:bodyPr wrap="square"/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1" i="0" u="none" strike="noStrike" kern="1200" cap="none" spc="0" normalizeH="0" baseline="0">
                  <a:solidFill>
                    <a:srgbClr val="FF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172.30.1.44</a:t>
              </a: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2057400" y="4314825"/>
              <a:ext cx="900112" cy="900112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49410"/>
                </a:srgbClr>
              </a:outerShdw>
            </a:effectLst>
          </p:spPr>
        </p:pic>
      </p:grpSp>
      <p:grpSp>
        <p:nvGrpSpPr>
          <p:cNvPr id="68" name="그룹 67"/>
          <p:cNvGrpSpPr/>
          <p:nvPr/>
        </p:nvGrpSpPr>
        <p:grpSpPr>
          <a:xfrm>
            <a:off x="1237955" y="1770686"/>
            <a:ext cx="7430090" cy="1715462"/>
            <a:chOff x="1479680" y="1665899"/>
            <a:chExt cx="7430090" cy="1715462"/>
          </a:xfrm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grpSpPr>
        <p:sp>
          <p:nvSpPr>
            <p:cNvPr id="69" name="원통형 68"/>
            <p:cNvSpPr/>
            <p:nvPr/>
          </p:nvSpPr>
          <p:spPr>
            <a:xfrm rot="16200000">
              <a:off x="4694175" y="-842361"/>
              <a:ext cx="1707334" cy="6723855"/>
            </a:xfrm>
            <a:prstGeom prst="can">
              <a:avLst>
                <a:gd name="adj" fmla="val 50000"/>
              </a:avLst>
            </a:prstGeom>
            <a:solidFill>
              <a:srgbClr val="90CFEA">
                <a:alpha val="100000"/>
              </a:srgbClr>
            </a:solidFill>
            <a:ln w="571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70" name="타원 69"/>
            <p:cNvSpPr>
              <a:spLocks noChangeAspect="1"/>
            </p:cNvSpPr>
            <p:nvPr userDrawn="1"/>
          </p:nvSpPr>
          <p:spPr>
            <a:xfrm>
              <a:off x="1479681" y="1674066"/>
              <a:ext cx="1707296" cy="1707296"/>
            </a:xfrm>
            <a:prstGeom prst="ellipse">
              <a:avLst/>
            </a:prstGeom>
            <a:solidFill>
              <a:srgbClr val="8DD8CC">
                <a:alpha val="100000"/>
              </a:srgbClr>
            </a:solidFill>
            <a:ln w="6350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3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9680" y="2178036"/>
              <a:ext cx="1676400" cy="699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40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</a:rPr>
                <a:t>DGA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46580" y="2115486"/>
              <a:ext cx="5192706" cy="824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4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“</a:t>
              </a:r>
              <a:r>
                <a:rPr kumimoji="0" lang="ko-KR" altLang="en-US" sz="24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공격자의 </a:t>
              </a:r>
              <a:r>
                <a:rPr kumimoji="0" lang="en-US" altLang="ko-KR" sz="24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C&amp;C</a:t>
              </a:r>
              <a:r>
                <a:rPr kumimoji="0" lang="ko-KR" altLang="en-US" sz="24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서버와 세션을 맺기  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 위한 도메인을 생성하는 알고리즘</a:t>
              </a:r>
              <a:r>
                <a:rPr kumimoji="0" lang="en-US" altLang="ko-KR" sz="24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”</a:t>
              </a:r>
              <a:r>
                <a:rPr kumimoji="0" lang="ko-KR" altLang="en-US" sz="24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 </a:t>
              </a: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302397" y="1977032"/>
            <a:ext cx="7301207" cy="3373834"/>
            <a:chOff x="1302396" y="3162253"/>
            <a:chExt cx="7301207" cy="2274093"/>
          </a:xfrm>
        </p:grpSpPr>
        <p:sp>
          <p:nvSpPr>
            <p:cNvPr id="80" name="직사각형 79"/>
            <p:cNvSpPr/>
            <p:nvPr/>
          </p:nvSpPr>
          <p:spPr>
            <a:xfrm>
              <a:off x="1302396" y="3162253"/>
              <a:ext cx="7301207" cy="22740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50800" cap="flat" cmpd="sng" algn="ctr">
              <a:solidFill>
                <a:srgbClr val="8DD8CC">
                  <a:alpha val="100000"/>
                </a:srgbClr>
              </a:solidFill>
              <a:prstDash val="solid"/>
            </a:ln>
            <a:effectLst>
              <a:outerShdw blurRad="76200" dist="76200" dir="2700000" algn="ctr" rotWithShape="0">
                <a:srgbClr val="000000">
                  <a:alpha val="49800"/>
                </a:srgbClr>
              </a:outerShdw>
            </a:effectLst>
          </p:spPr>
          <p:txBody>
            <a:bodyPr anchor="ctr"/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  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  </a:t>
              </a:r>
              <a:r>
                <a:rPr kumimoji="0" lang="en-US" altLang="ko-KR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&lt; </a:t>
              </a:r>
              <a:r>
                <a:rPr kumimoji="0" lang="ko-KR" altLang="en-US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정상 도메인</a:t>
              </a:r>
              <a:r>
                <a:rPr kumimoji="0" lang="en-US" altLang="ko-KR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 &gt;</a:t>
              </a:r>
              <a:r>
                <a:rPr kumimoji="0" lang="ko-KR" altLang="en-US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	</a:t>
              </a:r>
              <a:r>
                <a:rPr kumimoji="0" lang="en-US" altLang="ko-KR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&lt; DGA </a:t>
              </a:r>
              <a:r>
                <a:rPr kumimoji="0" lang="ko-KR" altLang="en-US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도메인 </a:t>
              </a:r>
              <a:r>
                <a:rPr kumimoji="0" lang="en-US" altLang="ko-KR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&gt;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000" i="0" u="none" strike="noStrike" kern="1200" cap="none" spc="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  </a:t>
              </a:r>
              <a:r>
                <a:rPr kumimoji="0" lang="en-US" altLang="ko-KR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- facebook.com</a:t>
              </a:r>
              <a:r>
                <a:rPr kumimoji="0" lang="ko-KR" altLang="en-US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	</a:t>
              </a:r>
              <a:r>
                <a:rPr kumimoji="0" lang="en-US" altLang="ko-KR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- jevylwpv.biz</a:t>
              </a:r>
            </a:p>
            <a:p>
              <a:pPr marL="0" lvl="0" indent="0" algn="l" defTabSz="914400" rtl="0" eaLnBrk="1" latinLnBrk="1" hangingPunct="1">
                <a:lnSpc>
                  <a:spcPct val="12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  </a:t>
              </a:r>
              <a:r>
                <a:rPr kumimoji="0" lang="en-US" altLang="ko-KR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- google.com</a:t>
              </a:r>
              <a:r>
                <a:rPr kumimoji="0" lang="ko-KR" altLang="en-US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		</a:t>
              </a:r>
              <a:r>
                <a:rPr kumimoji="0" lang="en-US" altLang="ko-KR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-</a:t>
              </a:r>
              <a:r>
                <a:rPr kumimoji="0" lang="ko-KR" altLang="en-US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 </a:t>
              </a:r>
              <a:r>
                <a:rPr kumimoji="0" lang="en-US" altLang="ko-KR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paagnelu.su</a:t>
              </a:r>
            </a:p>
            <a:p>
              <a:pPr marL="0" lvl="0" indent="0" algn="l" defTabSz="914400" rtl="0" eaLnBrk="1" latinLnBrk="1" hangingPunct="1">
                <a:lnSpc>
                  <a:spcPct val="12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  - kshieldjr.org		-</a:t>
              </a:r>
              <a:r>
                <a:rPr kumimoji="0" lang="ko-KR" altLang="en-US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 </a:t>
              </a:r>
              <a:r>
                <a:rPr kumimoji="0" lang="en-US" altLang="ko-KR" sz="2000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</a:rPr>
                <a:t>1z04l0xcx1bej16ar87pzkj2at.com</a:t>
              </a:r>
            </a:p>
          </p:txBody>
        </p:sp>
        <p:cxnSp>
          <p:nvCxnSpPr>
            <p:cNvPr id="81" name="직선 연결선 80"/>
            <p:cNvCxnSpPr/>
            <p:nvPr/>
          </p:nvCxnSpPr>
          <p:spPr>
            <a:xfrm rot="5400000" flipH="1" flipV="1">
              <a:off x="3313851" y="4692504"/>
              <a:ext cx="992295" cy="0"/>
            </a:xfrm>
            <a:prstGeom prst="line">
              <a:avLst/>
            </a:prstGeom>
            <a:noFill/>
            <a:ln w="1270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</p:cxnSp>
      </p:grpSp>
      <p:sp>
        <p:nvSpPr>
          <p:cNvPr id="82" name="TextBox 81"/>
          <p:cNvSpPr txBox="1"/>
          <p:nvPr/>
        </p:nvSpPr>
        <p:spPr>
          <a:xfrm>
            <a:off x="1597020" y="2269110"/>
            <a:ext cx="6711947" cy="424560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정상도메인과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DGA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도메인 예시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 userDrawn="1"/>
        </p:nvSpPr>
        <p:spPr>
          <a:xfrm>
            <a:off x="228600" y="152400"/>
            <a:ext cx="7924800" cy="533400"/>
          </a:xfrm>
          <a:prstGeom prst="rect">
            <a:avLst/>
          </a:prstGeom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8DD8CC"/>
                </a:solidFill>
                <a:latin typeface="맑은 고딕"/>
                <a:ea typeface="맑은 고딕"/>
              </a:rPr>
              <a:t>01.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개요 </a:t>
            </a:r>
          </a:p>
        </p:txBody>
      </p:sp>
      <p:sp>
        <p:nvSpPr>
          <p:cNvPr id="32" name="Object 20"/>
          <p:cNvSpPr txBox="1"/>
          <p:nvPr/>
        </p:nvSpPr>
        <p:spPr>
          <a:xfrm>
            <a:off x="352425" y="762000"/>
            <a:ext cx="6172200" cy="457200"/>
          </a:xfrm>
          <a:prstGeom prst="rect">
            <a:avLst/>
          </a:prstGeom>
          <a:noFill/>
        </p:spPr>
        <p:txBody>
          <a:bodyPr wrap="square"/>
          <a:lstStyle/>
          <a:p>
            <a:pPr marL="285600" indent="-28560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프로젝트 목적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19112" y="1385886"/>
            <a:ext cx="7867776" cy="421959"/>
          </a:xfrm>
          <a:prstGeom prst="rect">
            <a:avLst/>
          </a:prstGeom>
          <a:solidFill>
            <a:srgbClr val="8DD8CC">
              <a:alpha val="1961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“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네트워크 내에서 발생하는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DGA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C&amp;C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접속 탐지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62075" y="4543425"/>
            <a:ext cx="914400" cy="381000"/>
          </a:xfrm>
          <a:prstGeom prst="rect">
            <a:avLst/>
          </a:prstGeom>
        </p:spPr>
        <p:txBody>
          <a:bodyPr wrap="square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C&amp;C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3724275" y="3562350"/>
            <a:ext cx="1066800" cy="1362075"/>
            <a:chOff x="4419600" y="4267200"/>
            <a:chExt cx="1066800" cy="1362075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502943" y="4267200"/>
              <a:ext cx="900112" cy="900112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49800"/>
                </a:srgbClr>
              </a:outerShdw>
            </a:effectLst>
          </p:spPr>
        </p:pic>
        <p:sp>
          <p:nvSpPr>
            <p:cNvPr id="71" name="TextBox 70"/>
            <p:cNvSpPr txBox="1"/>
            <p:nvPr/>
          </p:nvSpPr>
          <p:spPr>
            <a:xfrm>
              <a:off x="4419600" y="5248275"/>
              <a:ext cx="1066800" cy="381000"/>
            </a:xfrm>
            <a:prstGeom prst="rect">
              <a:avLst/>
            </a:prstGeom>
          </p:spPr>
          <p:txBody>
            <a:bodyPr wrap="square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VICTIM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343775" y="3562350"/>
            <a:ext cx="914400" cy="1362075"/>
            <a:chOff x="6629400" y="4267200"/>
            <a:chExt cx="914400" cy="1362075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629400" y="4267200"/>
              <a:ext cx="900112" cy="900112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49800"/>
                </a:srgbClr>
              </a:outerShdw>
            </a:effectLst>
          </p:spPr>
        </p:pic>
        <p:sp>
          <p:nvSpPr>
            <p:cNvPr id="74" name="TextBox 73"/>
            <p:cNvSpPr txBox="1"/>
            <p:nvPr/>
          </p:nvSpPr>
          <p:spPr>
            <a:xfrm>
              <a:off x="6629400" y="5248275"/>
              <a:ext cx="914400" cy="381000"/>
            </a:xfrm>
            <a:prstGeom prst="rect">
              <a:avLst/>
            </a:prstGeom>
          </p:spPr>
          <p:txBody>
            <a:bodyPr wrap="square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DNS</a:t>
              </a:r>
            </a:p>
          </p:txBody>
        </p:sp>
      </p:grpSp>
      <p:cxnSp>
        <p:nvCxnSpPr>
          <p:cNvPr id="75" name="직선 화살표 연결선 74"/>
          <p:cNvCxnSpPr/>
          <p:nvPr/>
        </p:nvCxnSpPr>
        <p:spPr>
          <a:xfrm>
            <a:off x="4867275" y="3933825"/>
            <a:ext cx="2343325" cy="0"/>
          </a:xfrm>
          <a:prstGeom prst="straightConnector1">
            <a:avLst/>
          </a:prstGeom>
          <a:noFill/>
          <a:ln w="63500" cap="flat" cmpd="sng" algn="ctr">
            <a:solidFill>
              <a:srgbClr val="8DD8CC">
                <a:alpha val="100000"/>
              </a:srgbClr>
            </a:solidFill>
            <a:prstDash val="solid"/>
            <a:miter/>
            <a:headEnd w="lg" len="lg"/>
            <a:tailEnd type="arrow"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</p:cxnSp>
      <p:cxnSp>
        <p:nvCxnSpPr>
          <p:cNvPr id="76" name="직선 화살표 연결선 75"/>
          <p:cNvCxnSpPr/>
          <p:nvPr/>
        </p:nvCxnSpPr>
        <p:spPr>
          <a:xfrm rot="10800000">
            <a:off x="4826317" y="4248150"/>
            <a:ext cx="2346028" cy="0"/>
          </a:xfrm>
          <a:prstGeom prst="straightConnector1">
            <a:avLst/>
          </a:prstGeom>
          <a:noFill/>
          <a:ln w="63500" cap="flat" cmpd="sng" algn="ctr">
            <a:solidFill>
              <a:srgbClr val="8DD8CC">
                <a:alpha val="100000"/>
              </a:srgbClr>
            </a:solidFill>
            <a:prstDash val="solid"/>
            <a:miter/>
            <a:headEnd w="lg" len="lg"/>
            <a:tailEnd type="arrow"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</p:cxnSp>
      <p:cxnSp>
        <p:nvCxnSpPr>
          <p:cNvPr id="77" name="직선 화살표 연결선 76"/>
          <p:cNvCxnSpPr/>
          <p:nvPr/>
        </p:nvCxnSpPr>
        <p:spPr>
          <a:xfrm rot="10800000">
            <a:off x="2368867" y="4067174"/>
            <a:ext cx="1260157" cy="0"/>
          </a:xfrm>
          <a:prstGeom prst="straightConnector1">
            <a:avLst/>
          </a:prstGeom>
          <a:noFill/>
          <a:ln w="63500" cap="flat" cmpd="sng" algn="ctr">
            <a:solidFill>
              <a:srgbClr val="8DD8CC">
                <a:alpha val="100000"/>
              </a:srgbClr>
            </a:solidFill>
            <a:prstDash val="solid"/>
            <a:miter/>
            <a:headEnd w="lg" len="lg"/>
            <a:tailEnd type="arrow"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</p:cxn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62075" y="3562350"/>
            <a:ext cx="900112" cy="900112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441099" y="3429000"/>
            <a:ext cx="1233777" cy="123377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83" name="TextBox 82"/>
          <p:cNvSpPr txBox="1"/>
          <p:nvPr/>
        </p:nvSpPr>
        <p:spPr>
          <a:xfrm>
            <a:off x="5501044" y="4543425"/>
            <a:ext cx="1361536" cy="381000"/>
          </a:xfrm>
          <a:prstGeom prst="rect">
            <a:avLst/>
          </a:prstGeom>
        </p:spPr>
        <p:txBody>
          <a:bodyPr wrap="square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SOLUTION</a:t>
            </a:r>
          </a:p>
        </p:txBody>
      </p:sp>
      <p:sp>
        <p:nvSpPr>
          <p:cNvPr id="85" name="직사각형 8"/>
          <p:cNvSpPr/>
          <p:nvPr/>
        </p:nvSpPr>
        <p:spPr>
          <a:xfrm>
            <a:off x="5388701" y="3429000"/>
            <a:ext cx="1492930" cy="1495425"/>
          </a:xfrm>
          <a:prstGeom prst="rect">
            <a:avLst/>
          </a:prstGeom>
          <a:noFill/>
          <a:ln w="508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1045</Words>
  <Application>Microsoft Office PowerPoint</Application>
  <PresentationFormat>A4 용지(210x297mm)</PresentationFormat>
  <Paragraphs>289</Paragraphs>
  <Slides>34</Slides>
  <Notes>29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나눔스퀘어</vt:lpstr>
      <vt:lpstr>맑은 고딕</vt:lpstr>
      <vt:lpstr>Arial</vt:lpstr>
      <vt:lpstr>Calibri</vt:lpstr>
      <vt:lpstr>Wingdings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taixun92</dc:creator>
  <cp:lastModifiedBy>taixun92</cp:lastModifiedBy>
  <cp:revision>162</cp:revision>
  <dcterms:created xsi:type="dcterms:W3CDTF">2020-07-02T19:11:27Z</dcterms:created>
  <dcterms:modified xsi:type="dcterms:W3CDTF">2020-07-04T23:10:30Z</dcterms:modified>
  <cp:version>1000.0100.01</cp:version>
</cp:coreProperties>
</file>