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470" r:id="rId5"/>
    <p:sldId id="471" r:id="rId6"/>
    <p:sldId id="506" r:id="rId7"/>
    <p:sldId id="472" r:id="rId8"/>
    <p:sldId id="477" r:id="rId9"/>
    <p:sldId id="502" r:id="rId10"/>
    <p:sldId id="481" r:id="rId11"/>
    <p:sldId id="483" r:id="rId12"/>
    <p:sldId id="482" r:id="rId13"/>
    <p:sldId id="484" r:id="rId14"/>
    <p:sldId id="485" r:id="rId15"/>
    <p:sldId id="496" r:id="rId16"/>
    <p:sldId id="493" r:id="rId17"/>
    <p:sldId id="499" r:id="rId18"/>
    <p:sldId id="495" r:id="rId19"/>
    <p:sldId id="478" r:id="rId20"/>
    <p:sldId id="486" r:id="rId21"/>
    <p:sldId id="504" r:id="rId22"/>
    <p:sldId id="469" r:id="rId23"/>
    <p:sldId id="501" r:id="rId24"/>
    <p:sldId id="505" r:id="rId25"/>
    <p:sldId id="487" r:id="rId26"/>
  </p:sldIdLst>
  <p:sldSz cx="9144000" cy="6858000" type="screen4x3"/>
  <p:notesSz cx="6858000" cy="9144000"/>
  <p:embeddedFontLst>
    <p:embeddedFont>
      <p:font typeface="210 맨발의청춘 L" panose="02020603020101020101" pitchFamily="18" charset="-127"/>
      <p:regular r:id="rId28"/>
    </p:embeddedFont>
    <p:embeddedFont>
      <p:font typeface="210 맨발의청춘 R" panose="02020603020101020101" pitchFamily="18" charset="-127"/>
      <p:regular r:id="rId29"/>
    </p:embeddedFont>
    <p:embeddedFont>
      <p:font typeface="210 콤퓨타세탁 R" panose="02020603020101020101" pitchFamily="18" charset="-127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HY견고딕" panose="0203060000010101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배달의민족 한나" panose="02000503000000020003" pitchFamily="2" charset="-127"/>
      <p:regular r:id="rId40"/>
    </p:embeddedFont>
    <p:embeddedFont>
      <p:font typeface="휴먼엑스포" panose="02030504000101010101" pitchFamily="18" charset="-127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1384" autoAdjust="0"/>
  </p:normalViewPr>
  <p:slideViewPr>
    <p:cSldViewPr snapToGrid="0">
      <p:cViewPr>
        <p:scale>
          <a:sx n="66" d="100"/>
          <a:sy n="66" d="100"/>
        </p:scale>
        <p:origin x="196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17CE-2DBC-4A56-9DB5-0A72E847CEA3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9A1D-7DCD-43CD-A0AC-382AA95CF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4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5</a:t>
            </a:r>
            <a:r>
              <a:rPr lang="ko-KR" altLang="en-US" dirty="0"/>
              <a:t>조 발표자 김세진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79A1D-7DCD-43CD-A0AC-382AA95CF8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64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사용자 인터페이스는 </a:t>
            </a:r>
            <a:r>
              <a:rPr lang="ko-KR" altLang="en-US" dirty="0" err="1"/>
              <a:t>큐티파이브</a:t>
            </a:r>
            <a:r>
              <a:rPr lang="en-US" altLang="ko-KR" dirty="0"/>
              <a:t> </a:t>
            </a:r>
            <a:r>
              <a:rPr lang="ko-KR" altLang="en-US" dirty="0"/>
              <a:t>라이브러리의 </a:t>
            </a:r>
            <a:r>
              <a:rPr lang="ko-KR" altLang="en-US" dirty="0" err="1"/>
              <a:t>큐티디자이너를</a:t>
            </a:r>
            <a:r>
              <a:rPr lang="ko-KR" altLang="en-US" dirty="0"/>
              <a:t> 사용하여 </a:t>
            </a:r>
            <a:r>
              <a:rPr lang="en-US" altLang="ko-KR" dirty="0"/>
              <a:t>UI</a:t>
            </a:r>
            <a:r>
              <a:rPr lang="ko-KR" altLang="en-US" dirty="0"/>
              <a:t>를 만들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05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다음으로는 로그인을 하기 위해 </a:t>
            </a:r>
            <a:r>
              <a:rPr lang="ko-KR" altLang="en-US" dirty="0" err="1"/>
              <a:t>파이썬의</a:t>
            </a:r>
            <a:r>
              <a:rPr lang="ko-KR" altLang="en-US" dirty="0"/>
              <a:t> 셀레늄 라이브러리를 사용해 브라우저를 제어할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2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메일 </a:t>
            </a:r>
            <a:r>
              <a:rPr lang="ko-KR" altLang="en-US" dirty="0" err="1"/>
              <a:t>스크레이핑은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뷰티풀숲</a:t>
            </a:r>
            <a:r>
              <a:rPr lang="en-US" altLang="ko-KR" dirty="0"/>
              <a:t> </a:t>
            </a:r>
            <a:r>
              <a:rPr lang="ko-KR" altLang="en-US" dirty="0"/>
              <a:t>라이브러리를 사용할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38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err="1"/>
              <a:t>스크레이핑한</a:t>
            </a:r>
            <a:r>
              <a:rPr lang="ko-KR" altLang="en-US" dirty="0"/>
              <a:t> 메일은 </a:t>
            </a:r>
            <a:r>
              <a:rPr lang="ko-KR" altLang="en-US" dirty="0" err="1"/>
              <a:t>전처리</a:t>
            </a:r>
            <a:r>
              <a:rPr lang="en-US" altLang="ko-KR" dirty="0"/>
              <a:t>, N-GRAM</a:t>
            </a:r>
            <a:r>
              <a:rPr lang="ko-KR" altLang="en-US" dirty="0"/>
              <a:t>을 거치고 </a:t>
            </a:r>
            <a:r>
              <a:rPr lang="ko-KR" altLang="en-US" dirty="0" err="1"/>
              <a:t>사이킷런라이브러리의</a:t>
            </a:r>
            <a:r>
              <a:rPr lang="ko-KR" altLang="en-US" dirty="0"/>
              <a:t> </a:t>
            </a:r>
            <a:r>
              <a:rPr lang="en-US" altLang="ko-KR" dirty="0"/>
              <a:t>SVM</a:t>
            </a:r>
            <a:r>
              <a:rPr lang="ko-KR" altLang="en-US" dirty="0"/>
              <a:t>으로 분류할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03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마지막으로 스팸 차단 기능은 로그인에서 사용한 셀레늄 라이브러리를 사용할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1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61F9A2-EEEF-4D8F-8051-B4AB31109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9F41CB-E72B-468E-83FB-8BA3AFC4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다음은 시스템 상세도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로그인은 전에 입력한 </a:t>
            </a:r>
            <a:r>
              <a:rPr lang="en-US" altLang="ko-KR" dirty="0"/>
              <a:t>ID/PW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셀레늄</a:t>
            </a:r>
            <a:r>
              <a:rPr lang="en-US" altLang="ko-KR" dirty="0"/>
              <a:t> </a:t>
            </a:r>
            <a:r>
              <a:rPr lang="ko-KR" altLang="en-US" dirty="0"/>
              <a:t>라이브러리와 웹드라이버를 사용해 브라우저에 입력하고 로그인합니다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051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61F9A2-EEEF-4D8F-8051-B4AB31109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9F41CB-E72B-468E-83FB-8BA3AFC4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메일은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뷰티풀숲</a:t>
            </a:r>
            <a:r>
              <a:rPr lang="ko-KR" altLang="en-US" dirty="0"/>
              <a:t> 라이브러리를 사용해 </a:t>
            </a:r>
            <a:r>
              <a:rPr lang="ko-KR" altLang="en-US" dirty="0" err="1"/>
              <a:t>스크레이핑합니다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0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61F9A2-EEEF-4D8F-8051-B4AB31109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9F41CB-E72B-468E-83FB-8BA3AFC4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스크레이핑한</a:t>
            </a:r>
            <a:r>
              <a:rPr lang="ko-KR" altLang="en-US" dirty="0"/>
              <a:t> 메일은 </a:t>
            </a:r>
            <a:r>
              <a:rPr lang="ko-KR" altLang="en-US" dirty="0" err="1"/>
              <a:t>전처리</a:t>
            </a:r>
            <a:r>
              <a:rPr lang="en-US" altLang="ko-KR" dirty="0"/>
              <a:t>, N-Gram, SVM</a:t>
            </a:r>
            <a:r>
              <a:rPr lang="ko-KR" altLang="en-US" dirty="0"/>
              <a:t>을 거쳐 필터링하는데</a:t>
            </a:r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과정은 공백제거</a:t>
            </a:r>
            <a:r>
              <a:rPr lang="en-US" altLang="ko-KR" dirty="0"/>
              <a:t>, </a:t>
            </a:r>
            <a:r>
              <a:rPr lang="ko-KR" altLang="en-US" dirty="0"/>
              <a:t>특수문자처리</a:t>
            </a:r>
            <a:r>
              <a:rPr lang="en-US" altLang="ko-KR" dirty="0"/>
              <a:t>, </a:t>
            </a:r>
            <a:r>
              <a:rPr lang="ko-KR" altLang="en-US" dirty="0"/>
              <a:t>형태소 분석</a:t>
            </a:r>
            <a:r>
              <a:rPr lang="en-US" altLang="ko-KR" dirty="0"/>
              <a:t>, </a:t>
            </a:r>
            <a:r>
              <a:rPr lang="ko-KR" altLang="en-US" dirty="0"/>
              <a:t>명사 추출을 거칩니다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N-Gram </a:t>
            </a:r>
            <a:r>
              <a:rPr lang="ko-KR" altLang="en-US" dirty="0"/>
              <a:t>과정에는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단어사전과 </a:t>
            </a:r>
            <a:r>
              <a:rPr lang="ko-KR" altLang="en-US" dirty="0" err="1"/>
              <a:t>색인어</a:t>
            </a:r>
            <a:r>
              <a:rPr lang="ko-KR" altLang="en-US" dirty="0"/>
              <a:t> 생성이 있는데</a:t>
            </a:r>
            <a:r>
              <a:rPr lang="en-US" altLang="ko-KR" dirty="0"/>
              <a:t>, </a:t>
            </a:r>
            <a:r>
              <a:rPr lang="ko-KR" altLang="en-US" dirty="0"/>
              <a:t>단어사전은</a:t>
            </a:r>
            <a:r>
              <a:rPr lang="en-US" altLang="ko-KR" dirty="0"/>
              <a:t> </a:t>
            </a:r>
            <a:r>
              <a:rPr lang="ko-KR" altLang="en-US" dirty="0"/>
              <a:t>단어의 빈도수를 조사해 만들고</a:t>
            </a:r>
            <a:endParaRPr lang="en-US" altLang="ko-KR" dirty="0"/>
          </a:p>
          <a:p>
            <a:r>
              <a:rPr lang="ko-KR" altLang="en-US" dirty="0" err="1"/>
              <a:t>색인어는</a:t>
            </a:r>
            <a:r>
              <a:rPr lang="ko-KR" altLang="en-US" dirty="0"/>
              <a:t> 메일 내용을 </a:t>
            </a:r>
            <a:r>
              <a:rPr lang="en-US" altLang="ko-KR" dirty="0"/>
              <a:t>2</a:t>
            </a:r>
            <a:r>
              <a:rPr lang="ko-KR" altLang="en-US" dirty="0"/>
              <a:t>음절부터 </a:t>
            </a:r>
            <a:r>
              <a:rPr lang="en-US" altLang="ko-KR" dirty="0"/>
              <a:t>4</a:t>
            </a:r>
            <a:r>
              <a:rPr lang="ko-KR" altLang="en-US" dirty="0"/>
              <a:t>음절로 분류합니다</a:t>
            </a:r>
            <a:r>
              <a:rPr lang="en-US" altLang="ko-KR" dirty="0"/>
              <a:t>. </a:t>
            </a:r>
            <a:r>
              <a:rPr lang="ko-KR" altLang="en-US" dirty="0"/>
              <a:t>그런 다음</a:t>
            </a:r>
            <a:endParaRPr lang="en-US" altLang="ko-KR" dirty="0"/>
          </a:p>
          <a:p>
            <a:r>
              <a:rPr lang="ko-KR" altLang="en-US" dirty="0" err="1"/>
              <a:t>색인어와</a:t>
            </a:r>
            <a:r>
              <a:rPr lang="ko-KR" altLang="en-US" dirty="0"/>
              <a:t> 단어사전을 매칭하여  서로 같으면 </a:t>
            </a:r>
            <a:r>
              <a:rPr lang="en-US" altLang="ko-KR" dirty="0"/>
              <a:t>SVM</a:t>
            </a:r>
            <a:r>
              <a:rPr lang="ko-KR" altLang="en-US" dirty="0"/>
              <a:t>의 학습데이터로 사용하게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스팸 메일은 이전 과정을 거치고 학습된 </a:t>
            </a:r>
            <a:r>
              <a:rPr lang="en-US" altLang="ko-KR" dirty="0"/>
              <a:t>SVM</a:t>
            </a:r>
            <a:r>
              <a:rPr lang="ko-KR" altLang="en-US" dirty="0"/>
              <a:t>으로 </a:t>
            </a:r>
            <a:r>
              <a:rPr lang="ko-KR" altLang="en-US" dirty="0" err="1"/>
              <a:t>이진분류하게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2454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61F9A2-EEEF-4D8F-8051-B4AB31109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9F41CB-E72B-468E-83FB-8BA3AFC4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으로 분류가 끝나면 프로그램에서 스팸 여부와 종류를 알려주고 로그인 과정과 같은 </a:t>
            </a:r>
            <a:r>
              <a:rPr lang="ko-KR" altLang="en-US" dirty="0" err="1"/>
              <a:t>셀레늄라이브러리를</a:t>
            </a:r>
            <a:r>
              <a:rPr lang="ko-KR" altLang="en-US" dirty="0"/>
              <a:t> 사용해 스팸 목록을 차단합니다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68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다음은 사용자 관점의 시스템 구성도입니다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이메일과 </a:t>
            </a:r>
            <a:r>
              <a:rPr lang="en-US" altLang="ko-KR" dirty="0"/>
              <a:t>ID/PW</a:t>
            </a:r>
            <a:r>
              <a:rPr lang="ko-KR" altLang="en-US" dirty="0"/>
              <a:t>를 입력하고 시작을 누르면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다음과 같이 바뀌고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메일을 </a:t>
            </a:r>
            <a:r>
              <a:rPr lang="ko-KR" altLang="en-US" dirty="0" err="1"/>
              <a:t>스크레이핑합니다</a:t>
            </a:r>
            <a:r>
              <a:rPr lang="en-US" altLang="ko-KR" dirty="0"/>
              <a:t>.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그런 다음 결과 창이 나오고 스팸을 차단합니다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3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79A1D-7DCD-43CD-A0AC-382AA95CF8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47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구현환경입니다</a:t>
            </a:r>
            <a:r>
              <a:rPr lang="en-US" altLang="ko-KR" dirty="0"/>
              <a:t>.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툴박스는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미니콘다는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비주얼스튜디오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441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여러가지 라이브러리를 제공해 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992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61F9A2-EEEF-4D8F-8051-B4AB31109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9F41CB-E72B-468E-83FB-8BA3AFC4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추진 계획은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월부터 </a:t>
            </a:r>
            <a:r>
              <a:rPr lang="en-US" altLang="ko-KR" dirty="0"/>
              <a:t>4</a:t>
            </a:r>
            <a:r>
              <a:rPr lang="ko-KR" altLang="en-US" dirty="0"/>
              <a:t>월 초까지 메일저장 기능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월부터 </a:t>
            </a:r>
            <a:r>
              <a:rPr lang="en-US" altLang="ko-KR" dirty="0"/>
              <a:t>5</a:t>
            </a:r>
            <a:r>
              <a:rPr lang="ko-KR" altLang="en-US" dirty="0"/>
              <a:t>월 까지 필터링 기능 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부터 </a:t>
            </a:r>
            <a:r>
              <a:rPr lang="en-US" altLang="ko-KR" dirty="0"/>
              <a:t>6</a:t>
            </a:r>
            <a:r>
              <a:rPr lang="ko-KR" altLang="en-US" dirty="0"/>
              <a:t>월까지 </a:t>
            </a:r>
            <a:r>
              <a:rPr lang="en-US" altLang="ko-KR" dirty="0"/>
              <a:t>UI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구현할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61F9A2-EEEF-4D8F-8051-B4AB31109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9F41CB-E72B-468E-83FB-8BA3AFC4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이 프로젝트를 통해 얻을 수 있는 기대효과로는 새로운 스팸메일에 대응이 가능하고</a:t>
            </a:r>
            <a:r>
              <a:rPr lang="en-US" altLang="ko-KR" dirty="0"/>
              <a:t>, </a:t>
            </a:r>
            <a:r>
              <a:rPr lang="ko-KR" altLang="en-US" dirty="0"/>
              <a:t>차단에 소모하는 시간이 절약되며</a:t>
            </a:r>
            <a:r>
              <a:rPr lang="en-US" altLang="ko-KR" dirty="0"/>
              <a:t>, </a:t>
            </a:r>
            <a:r>
              <a:rPr lang="ko-KR" altLang="en-US" dirty="0"/>
              <a:t>스팸에 의한 피해 감소 등이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1167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61F9A2-EEEF-4D8F-8051-B4AB31109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9F41CB-E72B-468E-83FB-8BA3AFC4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마지막으로  지속적으로 </a:t>
            </a:r>
            <a:r>
              <a:rPr lang="ko-KR" altLang="en-US" dirty="0" err="1"/>
              <a:t>업데이트해야되는</a:t>
            </a:r>
            <a:r>
              <a:rPr lang="ko-KR" altLang="en-US" dirty="0"/>
              <a:t> 기존분석기와 달리 분류한데이터를 </a:t>
            </a:r>
            <a:r>
              <a:rPr lang="ko-KR" altLang="en-US" dirty="0" err="1"/>
              <a:t>학습할수</a:t>
            </a:r>
            <a:r>
              <a:rPr lang="ko-KR" altLang="en-US" dirty="0"/>
              <a:t> 있기때문에 더 효율적인 스팸메일 필터로 활용이 가능합니다</a:t>
            </a:r>
            <a:endParaRPr lang="en-US" altLang="ko-KR" dirty="0"/>
          </a:p>
          <a:p>
            <a:r>
              <a:rPr lang="ko-KR" altLang="en-US" dirty="0"/>
              <a:t>또 더 나아가 </a:t>
            </a:r>
            <a:r>
              <a:rPr lang="ko-KR" altLang="en-US" dirty="0" err="1"/>
              <a:t>다국어버전으로확장해</a:t>
            </a:r>
            <a:r>
              <a:rPr lang="ko-KR" altLang="en-US" dirty="0"/>
              <a:t> </a:t>
            </a:r>
            <a:r>
              <a:rPr lang="ko-KR" altLang="en-US" dirty="0" err="1"/>
              <a:t>우리나라뿐만아니라</a:t>
            </a:r>
            <a:r>
              <a:rPr lang="ko-KR" altLang="en-US" dirty="0"/>
              <a:t> 해외에서도 </a:t>
            </a:r>
            <a:r>
              <a:rPr lang="ko-KR" altLang="en-US" dirty="0" err="1"/>
              <a:t>활용가능하다고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94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ko-KR" altLang="en-US" dirty="0" err="1"/>
              <a:t>계정이해킹</a:t>
            </a:r>
            <a:r>
              <a:rPr lang="ko-KR" altLang="en-US" dirty="0"/>
              <a:t> 당했다는 메시지와 함께 개인정보유포를 빌미로 </a:t>
            </a:r>
            <a:r>
              <a:rPr lang="ko-KR" altLang="en-US" dirty="0" err="1"/>
              <a:t>비트코인을</a:t>
            </a:r>
            <a:r>
              <a:rPr lang="ko-KR" altLang="en-US" dirty="0"/>
              <a:t> 요구하는 스팸메일이 확산되고 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79A1D-7DCD-43CD-A0AC-382AA95CF8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5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스팸유통현황 분석보고서에 따르면 스팸메일이 </a:t>
            </a:r>
            <a:r>
              <a:rPr lang="en-US" altLang="ko-KR" dirty="0"/>
              <a:t>20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년하반기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사천육백십팔만건에서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상반기엔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오천백구만건으로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증가하여 점차 늘어나는 추세를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79A1D-7DCD-43CD-A0AC-382AA95CF8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3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저희조는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늘어나는 스팸메일을 걸러내고자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서포트벡터머신모델을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 네이버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지메일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여러 이메일에서 스팸을 분석한 후 차단하는 필터링 시스템을 제안합니다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79A1D-7DCD-43CD-A0AC-382AA95CF8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7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SVM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방법 중 하나로 패턴 인식</a:t>
            </a:r>
            <a:r>
              <a:rPr lang="en-US" altLang="ko-KR" dirty="0"/>
              <a:t>, </a:t>
            </a:r>
            <a:r>
              <a:rPr lang="ko-KR" altLang="en-US" dirty="0"/>
              <a:t>자료 분석을 위한 지도학습 모델입니다</a:t>
            </a:r>
            <a:r>
              <a:rPr lang="en-US" altLang="ko-KR" dirty="0"/>
              <a:t>. ~~ </a:t>
            </a:r>
            <a:r>
              <a:rPr lang="ko-KR" altLang="en-US" dirty="0" err="1"/>
              <a:t>러한</a:t>
            </a:r>
            <a:r>
              <a:rPr lang="ko-KR" altLang="en-US" dirty="0"/>
              <a:t> 장점 때문에 선택하게 됐습니다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79A1D-7DCD-43CD-A0AC-382AA95CF8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0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저희조의</a:t>
            </a:r>
            <a:r>
              <a:rPr lang="ko-KR" altLang="en-US" dirty="0"/>
              <a:t> 프로젝트 목표는 메일을 </a:t>
            </a:r>
            <a:r>
              <a:rPr lang="ko-KR" altLang="en-US" dirty="0" err="1"/>
              <a:t>스크레이핑하고</a:t>
            </a:r>
            <a:r>
              <a:rPr lang="ko-KR" altLang="en-US" dirty="0"/>
              <a:t> </a:t>
            </a:r>
            <a:r>
              <a:rPr lang="en-US" altLang="ko-KR" dirty="0" err="1"/>
              <a:t>필터링</a:t>
            </a:r>
            <a:r>
              <a:rPr lang="ko-KR" altLang="en-US" dirty="0"/>
              <a:t>해</a:t>
            </a:r>
            <a:r>
              <a:rPr lang="en-US" altLang="ko-KR" dirty="0"/>
              <a:t> </a:t>
            </a:r>
            <a:r>
              <a:rPr lang="en-US" altLang="ko-KR" dirty="0" err="1"/>
              <a:t>스팸</a:t>
            </a:r>
            <a:r>
              <a:rPr lang="en-US" altLang="ko-KR" dirty="0"/>
              <a:t> </a:t>
            </a:r>
            <a:r>
              <a:rPr lang="en-US" altLang="ko-KR" dirty="0" err="1"/>
              <a:t>여부를</a:t>
            </a:r>
            <a:r>
              <a:rPr lang="en-US" altLang="ko-KR" dirty="0"/>
              <a:t> </a:t>
            </a:r>
            <a:r>
              <a:rPr lang="en-US" altLang="ko-KR" dirty="0" err="1"/>
              <a:t>판단</a:t>
            </a:r>
            <a:r>
              <a:rPr lang="ko-KR" altLang="en-US" dirty="0"/>
              <a:t>하는 것과</a:t>
            </a:r>
            <a:r>
              <a:rPr lang="en-US" altLang="ko-KR" dirty="0" err="1"/>
              <a:t>스팸일</a:t>
            </a:r>
            <a:r>
              <a:rPr lang="en-US" altLang="ko-KR" dirty="0"/>
              <a:t> </a:t>
            </a:r>
            <a:r>
              <a:rPr lang="en-US" altLang="ko-KR" dirty="0" err="1"/>
              <a:t>경우</a:t>
            </a:r>
            <a:r>
              <a:rPr lang="en-US" altLang="ko-KR" dirty="0"/>
              <a:t> </a:t>
            </a:r>
            <a:r>
              <a:rPr lang="en-US" altLang="ko-KR" dirty="0" err="1"/>
              <a:t>어떤</a:t>
            </a:r>
            <a:r>
              <a:rPr lang="en-US" altLang="ko-KR" dirty="0"/>
              <a:t> </a:t>
            </a:r>
            <a:r>
              <a:rPr lang="en-US" altLang="ko-KR" dirty="0" err="1"/>
              <a:t>유형의</a:t>
            </a:r>
            <a:r>
              <a:rPr lang="en-US" altLang="ko-KR" dirty="0"/>
              <a:t> </a:t>
            </a:r>
            <a:r>
              <a:rPr lang="en-US" altLang="ko-KR" dirty="0" err="1"/>
              <a:t>스팸인지</a:t>
            </a:r>
            <a:r>
              <a:rPr lang="en-US" altLang="ko-KR" dirty="0"/>
              <a:t> </a:t>
            </a:r>
            <a:r>
              <a:rPr lang="en-US" altLang="ko-KR" dirty="0" err="1"/>
              <a:t>분류</a:t>
            </a:r>
            <a:r>
              <a:rPr lang="en-US" altLang="ko-KR" dirty="0"/>
              <a:t> 및 </a:t>
            </a:r>
            <a:r>
              <a:rPr lang="en-US" altLang="ko-KR" dirty="0" err="1"/>
              <a:t>차단</a:t>
            </a:r>
            <a:r>
              <a:rPr lang="en-US" altLang="ko-KR" dirty="0"/>
              <a:t> </a:t>
            </a:r>
            <a:r>
              <a:rPr lang="en-US" altLang="ko-KR" dirty="0" err="1"/>
              <a:t>하는</a:t>
            </a:r>
            <a:r>
              <a:rPr lang="en-US" altLang="ko-KR" dirty="0"/>
              <a:t> 것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79A1D-7DCD-43CD-A0AC-382AA95CF8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2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이건 시스템의 전체적인 구성도입니다</a:t>
            </a:r>
            <a:endParaRPr lang="en-US" altLang="ko-KR" dirty="0"/>
          </a:p>
          <a:p>
            <a:r>
              <a:rPr lang="ko-KR" altLang="en-US" dirty="0"/>
              <a:t>시스템의 순서는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ID/PW </a:t>
            </a:r>
            <a:r>
              <a:rPr lang="ko-KR" altLang="en-US" dirty="0"/>
              <a:t>입력</a:t>
            </a:r>
            <a:r>
              <a:rPr lang="en-US" altLang="ko-KR" dirty="0"/>
              <a:t>, 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로그인</a:t>
            </a:r>
            <a:r>
              <a:rPr lang="en-US" altLang="ko-KR" dirty="0"/>
              <a:t>, 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 err="1"/>
              <a:t>스크레이핑</a:t>
            </a:r>
            <a:r>
              <a:rPr lang="en-US" altLang="ko-KR" dirty="0"/>
              <a:t>. 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결과 및 차단입니다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70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7089B7-93FE-4C19-9862-7D00F1F6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842AC-0E00-4F72-ABD5-E51FB5C69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구현할 기능은 다음과 같습니다</a:t>
            </a:r>
          </a:p>
        </p:txBody>
      </p:sp>
    </p:spTree>
    <p:extLst>
      <p:ext uri="{BB962C8B-B14F-4D97-AF65-F5344CB8AC3E}">
        <p14:creationId xmlns:p14="http://schemas.microsoft.com/office/powerpoint/2010/main" val="1466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8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9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6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9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2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430F7-0BFA-4C26-8EB7-03216AA837F5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318E-3767-47C6-8FC1-BC81C6C9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7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AFCE4-E09B-4B13-923B-C9384EF55384}"/>
              </a:ext>
            </a:extLst>
          </p:cNvPr>
          <p:cNvSpPr/>
          <p:nvPr/>
        </p:nvSpPr>
        <p:spPr>
          <a:xfrm>
            <a:off x="0" y="-2"/>
            <a:ext cx="914400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5">
            <a:extLst>
              <a:ext uri="{FF2B5EF4-FFF2-40B4-BE49-F238E27FC236}">
                <a16:creationId xmlns:a16="http://schemas.microsoft.com/office/drawing/2014/main" id="{A667F4F7-75A2-4F1D-89DD-8782FBD6D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2854323"/>
            <a:ext cx="8458200" cy="1149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ko-KR" sz="50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SVM</a:t>
            </a:r>
            <a:r>
              <a:rPr lang="ko-KR" altLang="en-US" sz="50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을 이용한 </a:t>
            </a:r>
            <a:br>
              <a:rPr lang="en-US" altLang="ko-KR" sz="50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</a:br>
            <a:endParaRPr lang="ko-KR" altLang="en-US" sz="50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5" name="부제목 3">
            <a:extLst>
              <a:ext uri="{FF2B5EF4-FFF2-40B4-BE49-F238E27FC236}">
                <a16:creationId xmlns:a16="http://schemas.microsoft.com/office/drawing/2014/main" id="{724B022A-4DE4-44E3-91FA-4B66FFAED008}"/>
              </a:ext>
            </a:extLst>
          </p:cNvPr>
          <p:cNvSpPr txBox="1">
            <a:spLocks/>
          </p:cNvSpPr>
          <p:nvPr/>
        </p:nvSpPr>
        <p:spPr>
          <a:xfrm>
            <a:off x="-636608" y="6243636"/>
            <a:ext cx="2557162" cy="61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2019. 03. 18</a:t>
            </a:r>
            <a:endParaRPr lang="ko-KR" altLang="en-US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부제목 3">
            <a:extLst>
              <a:ext uri="{FF2B5EF4-FFF2-40B4-BE49-F238E27FC236}">
                <a16:creationId xmlns:a16="http://schemas.microsoft.com/office/drawing/2014/main" id="{555BE197-E240-4B96-9026-1EF4619F99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 bwMode="auto">
          <a:xfrm>
            <a:off x="7523759" y="4794232"/>
            <a:ext cx="103303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kumimoji="0"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</a:t>
            </a:r>
            <a:r>
              <a:rPr kumimoji="0"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조</a:t>
            </a:r>
            <a:endParaRPr kumimoji="0"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kumimoji="0"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kumimoji="0" lang="ko-KR" altLang="en-US" sz="20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박해민</a:t>
            </a:r>
            <a:endParaRPr kumimoji="0"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kumimoji="0"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강주현</a:t>
            </a:r>
            <a:endParaRPr kumimoji="0"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kumimoji="0"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김세진</a:t>
            </a:r>
            <a:endParaRPr kumimoji="0"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3351C4-F98F-49DB-AAC8-7EC09DB7C7A5}"/>
              </a:ext>
            </a:extLst>
          </p:cNvPr>
          <p:cNvSpPr/>
          <p:nvPr/>
        </p:nvSpPr>
        <p:spPr>
          <a:xfrm>
            <a:off x="121774" y="133350"/>
            <a:ext cx="8880858" cy="65913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202A3B-5A9E-46F8-984F-9B0A0F43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43" y="1492840"/>
            <a:ext cx="1148914" cy="788350"/>
          </a:xfrm>
          <a:prstGeom prst="rect">
            <a:avLst/>
          </a:prstGeom>
        </p:spPr>
      </p:pic>
      <p:sp>
        <p:nvSpPr>
          <p:cNvPr id="15" name="제목 5">
            <a:extLst>
              <a:ext uri="{FF2B5EF4-FFF2-40B4-BE49-F238E27FC236}">
                <a16:creationId xmlns:a16="http://schemas.microsoft.com/office/drawing/2014/main" id="{AB73D599-A181-4B0A-976A-21127ADCBD27}"/>
              </a:ext>
            </a:extLst>
          </p:cNvPr>
          <p:cNvSpPr txBox="1">
            <a:spLocks/>
          </p:cNvSpPr>
          <p:nvPr/>
        </p:nvSpPr>
        <p:spPr>
          <a:xfrm>
            <a:off x="333103" y="2920998"/>
            <a:ext cx="8458200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50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스팸 메일 필터링</a:t>
            </a:r>
          </a:p>
        </p:txBody>
      </p:sp>
    </p:spTree>
    <p:extLst>
      <p:ext uri="{BB962C8B-B14F-4D97-AF65-F5344CB8AC3E}">
        <p14:creationId xmlns:p14="http://schemas.microsoft.com/office/powerpoint/2010/main" val="272801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16C8C5C-295F-4D2C-B855-40B7F6C1B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C06C0-062B-4B83-8D9D-B9D0407A3AA1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1E35-3C4E-4B3E-993F-BBE0C2417BA3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0E0517-8078-4C47-9ED1-0EEE45927FE6}"/>
              </a:ext>
            </a:extLst>
          </p:cNvPr>
          <p:cNvSpPr txBox="1">
            <a:spLocks noChangeArrowheads="1"/>
          </p:cNvSpPr>
          <p:nvPr/>
        </p:nvSpPr>
        <p:spPr>
          <a:xfrm>
            <a:off x="694454" y="232123"/>
            <a:ext cx="7755091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구현할 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125F1-9060-4588-A41E-F3A99FDF8418}"/>
              </a:ext>
            </a:extLst>
          </p:cNvPr>
          <p:cNvSpPr/>
          <p:nvPr/>
        </p:nvSpPr>
        <p:spPr>
          <a:xfrm>
            <a:off x="914400" y="4685869"/>
            <a:ext cx="82296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 latinLnBrk="1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사용자 인터페이스</a:t>
            </a:r>
            <a:endParaRPr lang="en-US" altLang="ko-KR" kern="0" dirty="0">
              <a:solidFill>
                <a:srgbClr val="00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6FEF4C-2071-4121-926A-C5C73A9B03CD}"/>
              </a:ext>
            </a:extLst>
          </p:cNvPr>
          <p:cNvSpPr/>
          <p:nvPr/>
        </p:nvSpPr>
        <p:spPr>
          <a:xfrm>
            <a:off x="1188719" y="5042575"/>
            <a:ext cx="7260826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 latinLnBrk="1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GUI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프로그래밍을 위한 라이브러리 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PyQt5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</a:t>
            </a:r>
            <a:r>
              <a:rPr lang="en-US" altLang="ko-KR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QtDesigner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사용하여 </a:t>
            </a:r>
            <a:endParaRPr lang="en-US" altLang="ko-KR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-144780" algn="just" fontAlgn="base" latinLnBrk="1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프로그램의 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 전체 윈도우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ID/PW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스팸 목록 윈도우를 만든다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ECC7C4-1256-411A-B60F-C371E43E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99" y="1654337"/>
            <a:ext cx="4679999" cy="26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16C8C5C-295F-4D2C-B855-40B7F6C1B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C06C0-062B-4B83-8D9D-B9D0407A3AA1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1E35-3C4E-4B3E-993F-BBE0C2417BA3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0E0517-8078-4C47-9ED1-0EEE45927FE6}"/>
              </a:ext>
            </a:extLst>
          </p:cNvPr>
          <p:cNvSpPr txBox="1">
            <a:spLocks noChangeArrowheads="1"/>
          </p:cNvSpPr>
          <p:nvPr/>
        </p:nvSpPr>
        <p:spPr>
          <a:xfrm>
            <a:off x="694454" y="230561"/>
            <a:ext cx="7755091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구현할 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125F1-9060-4588-A41E-F3A99FDF8418}"/>
              </a:ext>
            </a:extLst>
          </p:cNvPr>
          <p:cNvSpPr/>
          <p:nvPr/>
        </p:nvSpPr>
        <p:spPr>
          <a:xfrm>
            <a:off x="68069" y="5051461"/>
            <a:ext cx="82296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ctr" fontAlgn="base" latinLnBrk="1">
              <a:lnSpc>
                <a:spcPct val="15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파이썬의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Selenium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라이브러리를 사용해 브라우저 자동 제어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2B94-5B53-45AC-BBFB-2EBF87657535}"/>
              </a:ext>
            </a:extLst>
          </p:cNvPr>
          <p:cNvSpPr/>
          <p:nvPr/>
        </p:nvSpPr>
        <p:spPr>
          <a:xfrm>
            <a:off x="914400" y="4668226"/>
            <a:ext cx="82296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 latinLnBrk="1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2. ID, PW 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입력해 로그인 </a:t>
            </a:r>
            <a:endParaRPr lang="en-US" altLang="ko-KR" kern="0" dirty="0">
              <a:solidFill>
                <a:srgbClr val="00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BDBE21-62CD-4EEC-82B4-FC2E88500CA6}"/>
              </a:ext>
            </a:extLst>
          </p:cNvPr>
          <p:cNvGrpSpPr/>
          <p:nvPr/>
        </p:nvGrpSpPr>
        <p:grpSpPr>
          <a:xfrm>
            <a:off x="2231999" y="1640183"/>
            <a:ext cx="4680000" cy="2700000"/>
            <a:chOff x="1376362" y="733425"/>
            <a:chExt cx="9439275" cy="53911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748A184-C7DD-437B-920F-1FBE8122E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362" y="733425"/>
              <a:ext cx="9439275" cy="53911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5669901-7621-4ADA-A959-A39E0AAB3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2255" y="1647906"/>
              <a:ext cx="1654234" cy="16624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850FAB-5ACA-46B3-9980-02C419980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8274" y="1588550"/>
              <a:ext cx="1695450" cy="17811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DC3F3D7-ED3A-48A1-B72E-8F73CC40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936" y="1647906"/>
              <a:ext cx="2697591" cy="185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149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1E35-3C4E-4B3E-993F-BBE0C2417BA3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0E0517-8078-4C47-9ED1-0EEE45927FE6}"/>
              </a:ext>
            </a:extLst>
          </p:cNvPr>
          <p:cNvSpPr txBox="1">
            <a:spLocks noChangeArrowheads="1"/>
          </p:cNvSpPr>
          <p:nvPr/>
        </p:nvSpPr>
        <p:spPr>
          <a:xfrm>
            <a:off x="694454" y="230561"/>
            <a:ext cx="7755091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구현할 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125F1-9060-4588-A41E-F3A99FDF8418}"/>
              </a:ext>
            </a:extLst>
          </p:cNvPr>
          <p:cNvSpPr/>
          <p:nvPr/>
        </p:nvSpPr>
        <p:spPr>
          <a:xfrm>
            <a:off x="912437" y="4680973"/>
            <a:ext cx="461391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 latinLnBrk="1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메일 송신자</a:t>
            </a: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제목</a:t>
            </a: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내용</a:t>
            </a: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날짜 </a:t>
            </a:r>
            <a:r>
              <a:rPr lang="ko-KR" altLang="en-US" kern="0" dirty="0" err="1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스크레이핑</a:t>
            </a:r>
            <a:endParaRPr lang="ko-KR" altLang="en-US" kern="0" dirty="0">
              <a:solidFill>
                <a:srgbClr val="00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2D8838-DD94-4E94-A3DC-0E666BD8F899}"/>
              </a:ext>
            </a:extLst>
          </p:cNvPr>
          <p:cNvSpPr/>
          <p:nvPr/>
        </p:nvSpPr>
        <p:spPr>
          <a:xfrm>
            <a:off x="322117" y="5043995"/>
            <a:ext cx="82296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ctr" fontAlgn="base" latinLnBrk="1">
              <a:lnSpc>
                <a:spcPct val="15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파이썬의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BeatifulSoup4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라이브러리를 사용해 </a:t>
            </a:r>
            <a:r>
              <a:rPr lang="ko-KR" altLang="en-US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스크레이핑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한다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496F2C-397C-4415-ADFA-7DF63B9A3D0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99" y="1649124"/>
            <a:ext cx="468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16C8C5C-295F-4D2C-B855-40B7F6C1B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C06C0-062B-4B83-8D9D-B9D0407A3AA1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1E35-3C4E-4B3E-993F-BBE0C2417BA3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0E0517-8078-4C47-9ED1-0EEE45927FE6}"/>
              </a:ext>
            </a:extLst>
          </p:cNvPr>
          <p:cNvSpPr txBox="1">
            <a:spLocks noChangeArrowheads="1"/>
          </p:cNvSpPr>
          <p:nvPr/>
        </p:nvSpPr>
        <p:spPr>
          <a:xfrm>
            <a:off x="694454" y="230561"/>
            <a:ext cx="7755091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구현할 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125F1-9060-4588-A41E-F3A99FDF8418}"/>
              </a:ext>
            </a:extLst>
          </p:cNvPr>
          <p:cNvSpPr/>
          <p:nvPr/>
        </p:nvSpPr>
        <p:spPr>
          <a:xfrm>
            <a:off x="3307077" y="4554794"/>
            <a:ext cx="2529841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 latinLnBrk="1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4. SVM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을 이용한 분류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DB6AAA-1A0A-4A08-A15D-BC34FF92A15C}"/>
              </a:ext>
            </a:extLst>
          </p:cNvPr>
          <p:cNvSpPr/>
          <p:nvPr/>
        </p:nvSpPr>
        <p:spPr>
          <a:xfrm>
            <a:off x="457199" y="5028001"/>
            <a:ext cx="8229600" cy="129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ctr" fontAlgn="base" latinLnBrk="1">
              <a:lnSpc>
                <a:spcPct val="15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스크레이핑한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데이터를 저장해 </a:t>
            </a:r>
            <a:r>
              <a:rPr lang="ko-KR" altLang="en-US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전처리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공백제거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불용어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특수문자처리 등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endParaRPr lang="en-US" altLang="ko-KR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-144780" algn="ctr" fontAlgn="base" latinLnBrk="1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빈도수 계산으로 만든 단어사전과 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N-GRAM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</a:t>
            </a:r>
            <a:r>
              <a:rPr lang="ko-KR" altLang="en-US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색인어를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매칭해 학습데이터를 만들고 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SVM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 벡터로 사용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scikit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-learn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라이브러리의 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SVM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분류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B55658-F91C-42F4-B640-3EC02A28BD7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97" y="1625067"/>
            <a:ext cx="468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1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16C8C5C-295F-4D2C-B855-40B7F6C1B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C06C0-062B-4B83-8D9D-B9D0407A3AA1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1E35-3C4E-4B3E-993F-BBE0C2417BA3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0E0517-8078-4C47-9ED1-0EEE45927FE6}"/>
              </a:ext>
            </a:extLst>
          </p:cNvPr>
          <p:cNvSpPr txBox="1">
            <a:spLocks noChangeArrowheads="1"/>
          </p:cNvSpPr>
          <p:nvPr/>
        </p:nvSpPr>
        <p:spPr>
          <a:xfrm>
            <a:off x="694454" y="230561"/>
            <a:ext cx="7755091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구현할 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125F1-9060-4588-A41E-F3A99FDF8418}"/>
              </a:ext>
            </a:extLst>
          </p:cNvPr>
          <p:cNvSpPr/>
          <p:nvPr/>
        </p:nvSpPr>
        <p:spPr>
          <a:xfrm>
            <a:off x="2712083" y="4526580"/>
            <a:ext cx="3719831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 latinLnBrk="1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5. 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스팸 종류 분석</a:t>
            </a:r>
            <a:r>
              <a: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확률 계산 및 차단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630236-7CA0-4428-B6F5-17339072AF8D}"/>
              </a:ext>
            </a:extLst>
          </p:cNvPr>
          <p:cNvSpPr/>
          <p:nvPr/>
        </p:nvSpPr>
        <p:spPr>
          <a:xfrm>
            <a:off x="457199" y="5010177"/>
            <a:ext cx="822960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ctr" fontAlgn="base" latinLnBrk="1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‘</a:t>
            </a:r>
            <a:r>
              <a:rPr lang="ko-KR" altLang="en-US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시작’을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누르면 스팸인지 아닌지 확률 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%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보여주며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</a:p>
          <a:p>
            <a:pPr indent="-144780" algn="ctr" fontAlgn="base" latinLnBrk="1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스팸이면 종류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예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도박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성인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금융</a:t>
            </a: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알려주고 </a:t>
            </a:r>
            <a:endParaRPr lang="en-US" altLang="ko-KR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-144780" algn="ctr" fontAlgn="base" latinLnBrk="1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Selenium </a:t>
            </a:r>
            <a:r>
              <a:rPr lang="ko-KR" altLang="en-US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라이브러리로 브라우저를 제어해 차단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B4A9A3-35CB-4614-BFFF-E86FF80A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6" y="1789702"/>
            <a:ext cx="3295647" cy="24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5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6333EC-ED8A-4DDB-8B66-D63AB94A3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7175" y="227065"/>
            <a:ext cx="3069649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시스템 상세도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8435" name="슬라이드 번호 개체 틀 3">
            <a:extLst>
              <a:ext uri="{FF2B5EF4-FFF2-40B4-BE49-F238E27FC236}">
                <a16:creationId xmlns:a16="http://schemas.microsoft.com/office/drawing/2014/main" id="{EB2230BC-752A-451F-BBC1-A82227F18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40C5CC-A75E-4973-9B10-620ED19D6D67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55C992-C0C6-460F-9623-A406E2A00B7F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9280" y="13411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FD4910-C7EA-4C28-BC74-93661B0AC93E}"/>
              </a:ext>
            </a:extLst>
          </p:cNvPr>
          <p:cNvGrpSpPr/>
          <p:nvPr/>
        </p:nvGrpSpPr>
        <p:grpSpPr>
          <a:xfrm>
            <a:off x="890088" y="1512220"/>
            <a:ext cx="2481270" cy="2405158"/>
            <a:chOff x="4692615" y="240320"/>
            <a:chExt cx="3137836" cy="30415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3A3A1B9-023D-40F6-BE4D-3901BAFD53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2615" y="481941"/>
              <a:ext cx="3137836" cy="2799963"/>
              <a:chOff x="335278" y="3150576"/>
              <a:chExt cx="4621928" cy="338738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4B3642-DCE3-48BF-AD8D-68DB418DA78B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44DD2A8-32E9-4E50-B523-8A83AE9374EF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4C90EA-02DD-4DF7-9F70-7B9ABE6A81F3}"/>
                </a:ext>
              </a:extLst>
            </p:cNvPr>
            <p:cNvSpPr/>
            <p:nvPr/>
          </p:nvSpPr>
          <p:spPr>
            <a:xfrm>
              <a:off x="5531207" y="240320"/>
              <a:ext cx="1460650" cy="4832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프로그램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A249A41-6B8D-4D0B-B353-E67137B7F9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1605" y="769204"/>
              <a:ext cx="2439853" cy="2439853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F66EAB9-1D26-45BE-8CDC-A830F2221E7B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7C4799-11C5-4A39-AFC9-B2CD14FEFA3A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3E9AA6-26F6-4216-B768-88C558CF5863}"/>
                </a:ext>
              </a:extLst>
            </p:cNvPr>
            <p:cNvSpPr/>
            <p:nvPr/>
          </p:nvSpPr>
          <p:spPr>
            <a:xfrm>
              <a:off x="5049664" y="842335"/>
              <a:ext cx="952404" cy="285221"/>
            </a:xfrm>
            <a:prstGeom prst="rect">
              <a:avLst/>
            </a:prstGeom>
            <a:solidFill>
              <a:srgbClr val="3B383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err="1">
                  <a:solidFill>
                    <a:schemeClr val="bg1"/>
                  </a:solidFill>
                </a:rPr>
                <a:t>전처리</a:t>
              </a:r>
              <a:endParaRPr lang="en-US" altLang="ko-KR" sz="140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D4CA98-56E3-41E9-AA82-FFCADFFA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1620" y="1173198"/>
              <a:ext cx="1949744" cy="1913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EC260F-1FB2-44D9-B1C9-C1C0066CFA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15393" y="1414819"/>
              <a:ext cx="1502798" cy="1502798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B561E94-6234-4EC6-977E-8AC18019EB55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B79BED1-12B6-490C-B45E-B392AD847876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8FF3D-902D-4B6D-85B0-DDEB56A5AF8B}"/>
                </a:ext>
              </a:extLst>
            </p:cNvPr>
            <p:cNvSpPr txBox="1"/>
            <p:nvPr/>
          </p:nvSpPr>
          <p:spPr>
            <a:xfrm>
              <a:off x="5326104" y="1136979"/>
              <a:ext cx="1123839" cy="35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N-Gram</a:t>
              </a:r>
              <a:endParaRPr lang="ko-KR" altLang="en-US" sz="12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DBC126-7CBE-46D5-8E06-74BEC4377D9A}"/>
                </a:ext>
              </a:extLst>
            </p:cNvPr>
            <p:cNvSpPr txBox="1"/>
            <p:nvPr/>
          </p:nvSpPr>
          <p:spPr>
            <a:xfrm>
              <a:off x="5542359" y="1431468"/>
              <a:ext cx="1123839" cy="35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SVM</a:t>
              </a:r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" name="사각형: 잘린 한쪽 모서리 56">
              <a:extLst>
                <a:ext uri="{FF2B5EF4-FFF2-40B4-BE49-F238E27FC236}">
                  <a16:creationId xmlns:a16="http://schemas.microsoft.com/office/drawing/2014/main" id="{C82DFB23-E1F4-495C-8E02-3432B244AFFE}"/>
                </a:ext>
              </a:extLst>
            </p:cNvPr>
            <p:cNvSpPr/>
            <p:nvPr/>
          </p:nvSpPr>
          <p:spPr>
            <a:xfrm flipH="1">
              <a:off x="5818877" y="1724386"/>
              <a:ext cx="887586" cy="1075818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42512CB9-37A9-4510-B892-14F08150EDDB}"/>
                </a:ext>
              </a:extLst>
            </p:cNvPr>
            <p:cNvSpPr/>
            <p:nvPr/>
          </p:nvSpPr>
          <p:spPr>
            <a:xfrm rot="16200000">
              <a:off x="5812793" y="1733670"/>
              <a:ext cx="448783" cy="430213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pic>
          <p:nvPicPr>
            <p:cNvPr id="18" name="Picture 4" descr="python logo pngì ëí ì´ë¯¸ì§ ê²ìê²°ê³¼">
              <a:extLst>
                <a:ext uri="{FF2B5EF4-FFF2-40B4-BE49-F238E27FC236}">
                  <a16:creationId xmlns:a16="http://schemas.microsoft.com/office/drawing/2014/main" id="{D3738CD8-B402-4BF3-8800-7DCB0BADB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163" y="2234718"/>
              <a:ext cx="497014" cy="503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9CF25CA-34AA-4769-86FD-227D9B4B80EA}"/>
              </a:ext>
            </a:extLst>
          </p:cNvPr>
          <p:cNvGrpSpPr/>
          <p:nvPr/>
        </p:nvGrpSpPr>
        <p:grpSpPr>
          <a:xfrm>
            <a:off x="5433126" y="1512220"/>
            <a:ext cx="2419004" cy="2405158"/>
            <a:chOff x="1597793" y="3547451"/>
            <a:chExt cx="2387065" cy="27185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D29746-501B-4A86-AF62-25BA1CEF5F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97793" y="3763414"/>
              <a:ext cx="2387065" cy="2502633"/>
              <a:chOff x="335278" y="3150576"/>
              <a:chExt cx="4621928" cy="338738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4A7418D-E08F-4111-A7E3-342E66A55973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4F07782-CD1C-49D1-AD51-2E983E64C599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08D4615-16E8-4B23-9BDF-4FAE82310696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5174" y="5578713"/>
              <a:ext cx="1809719" cy="4658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E516998-A173-4975-B20E-0F92B6BEC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9108" y="4137747"/>
              <a:ext cx="1809131" cy="353264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87AC955-EF0C-4F02-88F5-94DFDE05897E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5174" y="4826013"/>
              <a:ext cx="1813064" cy="465823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3AFC48-47AB-43D1-8C19-A315DE054B6D}"/>
                </a:ext>
              </a:extLst>
            </p:cNvPr>
            <p:cNvSpPr/>
            <p:nvPr/>
          </p:nvSpPr>
          <p:spPr>
            <a:xfrm>
              <a:off x="2235740" y="3547451"/>
              <a:ext cx="1111169" cy="43192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이메일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530888" y="2396204"/>
            <a:ext cx="1737955" cy="399237"/>
            <a:chOff x="4510584" y="2224871"/>
            <a:chExt cx="2514222" cy="3992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1E8FA9-1BC3-4CF4-870D-1441C246D26E}"/>
                </a:ext>
              </a:extLst>
            </p:cNvPr>
            <p:cNvSpPr txBox="1"/>
            <p:nvPr/>
          </p:nvSpPr>
          <p:spPr>
            <a:xfrm>
              <a:off x="5046007" y="2224871"/>
              <a:ext cx="1443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②</a:t>
              </a:r>
              <a:r>
                <a:rPr lang="en-US" altLang="ko-KR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</a:t>
              </a:r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로그인</a:t>
              </a:r>
              <a:endParaRPr lang="en-US" altLang="ko-KR" sz="140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E9B1099-6590-4CDC-B077-7181128AE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584" y="2614859"/>
              <a:ext cx="2514222" cy="92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1258197" y="4486789"/>
            <a:ext cx="645054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사용자가 프로그램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ID/PW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입력창에 입력 </a:t>
            </a: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파이썬의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Selenium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라이브러리와 </a:t>
            </a:r>
            <a:r>
              <a:rPr lang="ko-KR" altLang="en-US" b="1" dirty="0"/>
              <a:t>브라우저에서 제공하는 </a:t>
            </a:r>
            <a:r>
              <a:rPr lang="en-US" altLang="ko-KR" b="1" dirty="0"/>
              <a:t>API</a:t>
            </a:r>
            <a:r>
              <a:rPr lang="ko-KR" altLang="en-US" b="1" dirty="0"/>
              <a:t>인 </a:t>
            </a:r>
            <a:r>
              <a:rPr lang="en-US" altLang="ko-KR" b="1" dirty="0" err="1"/>
              <a:t>Webdriver</a:t>
            </a:r>
            <a:r>
              <a:rPr lang="ko-KR" altLang="en-US" b="1" dirty="0"/>
              <a:t>를 사용하여 </a:t>
            </a:r>
            <a:r>
              <a:rPr lang="en-US" altLang="ko-KR" b="1" dirty="0"/>
              <a:t>input </a:t>
            </a:r>
            <a:r>
              <a:rPr lang="ko-KR" altLang="en-US" b="1" dirty="0"/>
              <a:t>태그의 </a:t>
            </a:r>
            <a:r>
              <a:rPr lang="en-US" altLang="ko-KR" b="1" dirty="0"/>
              <a:t>id</a:t>
            </a:r>
            <a:r>
              <a:rPr lang="ko-KR" altLang="en-US" b="1" dirty="0"/>
              <a:t>값과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WebDriver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find_element_by_id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함수로 브라우저를 자동 제어할 수 있다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7690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6333EC-ED8A-4DDB-8B66-D63AB94A3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7175" y="227065"/>
            <a:ext cx="3069649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시스템 상세도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8435" name="슬라이드 번호 개체 틀 3">
            <a:extLst>
              <a:ext uri="{FF2B5EF4-FFF2-40B4-BE49-F238E27FC236}">
                <a16:creationId xmlns:a16="http://schemas.microsoft.com/office/drawing/2014/main" id="{EB2230BC-752A-451F-BBC1-A82227F18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40C5CC-A75E-4973-9B10-620ED19D6D67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55C992-C0C6-460F-9623-A406E2A00B7F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9280" y="13411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FD4910-C7EA-4C28-BC74-93661B0AC93E}"/>
              </a:ext>
            </a:extLst>
          </p:cNvPr>
          <p:cNvGrpSpPr/>
          <p:nvPr/>
        </p:nvGrpSpPr>
        <p:grpSpPr>
          <a:xfrm>
            <a:off x="890088" y="1512220"/>
            <a:ext cx="2481270" cy="2405158"/>
            <a:chOff x="4692615" y="240320"/>
            <a:chExt cx="3137836" cy="30415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3A3A1B9-023D-40F6-BE4D-3901BAFD53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2615" y="481941"/>
              <a:ext cx="3137836" cy="2799963"/>
              <a:chOff x="335278" y="3150576"/>
              <a:chExt cx="4621928" cy="338738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4B3642-DCE3-48BF-AD8D-68DB418DA78B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44DD2A8-32E9-4E50-B523-8A83AE9374EF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4C90EA-02DD-4DF7-9F70-7B9ABE6A81F3}"/>
                </a:ext>
              </a:extLst>
            </p:cNvPr>
            <p:cNvSpPr/>
            <p:nvPr/>
          </p:nvSpPr>
          <p:spPr>
            <a:xfrm>
              <a:off x="5531207" y="240320"/>
              <a:ext cx="1460650" cy="4832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프로그램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A249A41-6B8D-4D0B-B353-E67137B7F9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1605" y="769204"/>
              <a:ext cx="2439853" cy="2439853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F66EAB9-1D26-45BE-8CDC-A830F2221E7B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7C4799-11C5-4A39-AFC9-B2CD14FEFA3A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3E9AA6-26F6-4216-B768-88C558CF5863}"/>
                </a:ext>
              </a:extLst>
            </p:cNvPr>
            <p:cNvSpPr/>
            <p:nvPr/>
          </p:nvSpPr>
          <p:spPr>
            <a:xfrm>
              <a:off x="5049664" y="842335"/>
              <a:ext cx="952404" cy="285221"/>
            </a:xfrm>
            <a:prstGeom prst="rect">
              <a:avLst/>
            </a:prstGeom>
            <a:solidFill>
              <a:srgbClr val="3B383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err="1">
                  <a:solidFill>
                    <a:schemeClr val="bg1"/>
                  </a:solidFill>
                </a:rPr>
                <a:t>전처리</a:t>
              </a:r>
              <a:endParaRPr lang="en-US" altLang="ko-KR" sz="140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D4CA98-56E3-41E9-AA82-FFCADFFA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1620" y="1173198"/>
              <a:ext cx="1949744" cy="1913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EC260F-1FB2-44D9-B1C9-C1C0066CFA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15393" y="1414819"/>
              <a:ext cx="1502798" cy="1502798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B561E94-6234-4EC6-977E-8AC18019EB55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B79BED1-12B6-490C-B45E-B392AD847876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8FF3D-902D-4B6D-85B0-DDEB56A5AF8B}"/>
                </a:ext>
              </a:extLst>
            </p:cNvPr>
            <p:cNvSpPr txBox="1"/>
            <p:nvPr/>
          </p:nvSpPr>
          <p:spPr>
            <a:xfrm>
              <a:off x="5326104" y="1136979"/>
              <a:ext cx="1123839" cy="35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N-Gram</a:t>
              </a:r>
              <a:endParaRPr lang="ko-KR" altLang="en-US" sz="12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DBC126-7CBE-46D5-8E06-74BEC4377D9A}"/>
                </a:ext>
              </a:extLst>
            </p:cNvPr>
            <p:cNvSpPr txBox="1"/>
            <p:nvPr/>
          </p:nvSpPr>
          <p:spPr>
            <a:xfrm>
              <a:off x="5542359" y="1431468"/>
              <a:ext cx="1123839" cy="35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SVM</a:t>
              </a:r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" name="사각형: 잘린 한쪽 모서리 56">
              <a:extLst>
                <a:ext uri="{FF2B5EF4-FFF2-40B4-BE49-F238E27FC236}">
                  <a16:creationId xmlns:a16="http://schemas.microsoft.com/office/drawing/2014/main" id="{C82DFB23-E1F4-495C-8E02-3432B244AFFE}"/>
                </a:ext>
              </a:extLst>
            </p:cNvPr>
            <p:cNvSpPr/>
            <p:nvPr/>
          </p:nvSpPr>
          <p:spPr>
            <a:xfrm flipH="1">
              <a:off x="5818877" y="1724386"/>
              <a:ext cx="887586" cy="1075818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42512CB9-37A9-4510-B892-14F08150EDDB}"/>
                </a:ext>
              </a:extLst>
            </p:cNvPr>
            <p:cNvSpPr/>
            <p:nvPr/>
          </p:nvSpPr>
          <p:spPr>
            <a:xfrm rot="16200000">
              <a:off x="5812793" y="1733670"/>
              <a:ext cx="448783" cy="430213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pic>
          <p:nvPicPr>
            <p:cNvPr id="18" name="Picture 4" descr="python logo pngì ëí ì´ë¯¸ì§ ê²ìê²°ê³¼">
              <a:extLst>
                <a:ext uri="{FF2B5EF4-FFF2-40B4-BE49-F238E27FC236}">
                  <a16:creationId xmlns:a16="http://schemas.microsoft.com/office/drawing/2014/main" id="{D3738CD8-B402-4BF3-8800-7DCB0BADB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163" y="2234718"/>
              <a:ext cx="497014" cy="503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9CF25CA-34AA-4769-86FD-227D9B4B80EA}"/>
              </a:ext>
            </a:extLst>
          </p:cNvPr>
          <p:cNvGrpSpPr/>
          <p:nvPr/>
        </p:nvGrpSpPr>
        <p:grpSpPr>
          <a:xfrm>
            <a:off x="5433126" y="1512220"/>
            <a:ext cx="2419004" cy="2405158"/>
            <a:chOff x="1597793" y="3547451"/>
            <a:chExt cx="2387065" cy="27185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D29746-501B-4A86-AF62-25BA1CEF5F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97793" y="3763414"/>
              <a:ext cx="2387065" cy="2502633"/>
              <a:chOff x="335278" y="3150576"/>
              <a:chExt cx="4621928" cy="338738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4A7418D-E08F-4111-A7E3-342E66A55973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4F07782-CD1C-49D1-AD51-2E983E64C599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08D4615-16E8-4B23-9BDF-4FAE82310696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5174" y="5578713"/>
              <a:ext cx="1809719" cy="4658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E516998-A173-4975-B20E-0F92B6BEC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9108" y="4137747"/>
              <a:ext cx="1809131" cy="353264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87AC955-EF0C-4F02-88F5-94DFDE05897E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5174" y="4826013"/>
              <a:ext cx="1813064" cy="465823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3AFC48-47AB-43D1-8C19-A315DE054B6D}"/>
                </a:ext>
              </a:extLst>
            </p:cNvPr>
            <p:cNvSpPr/>
            <p:nvPr/>
          </p:nvSpPr>
          <p:spPr>
            <a:xfrm>
              <a:off x="2235740" y="3547451"/>
              <a:ext cx="1111169" cy="43192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이메일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1E8FA9-1BC3-4CF4-870D-1441C246D26E}"/>
              </a:ext>
            </a:extLst>
          </p:cNvPr>
          <p:cNvSpPr txBox="1"/>
          <p:nvPr/>
        </p:nvSpPr>
        <p:spPr>
          <a:xfrm>
            <a:off x="3715943" y="2396204"/>
            <a:ext cx="1367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휴먼엑스포" panose="02030504000101010101" pitchFamily="18" charset="-127"/>
                <a:ea typeface="휴먼엑스포" panose="02030504000101010101" pitchFamily="18" charset="-127"/>
              </a:rPr>
              <a:t>③</a:t>
            </a:r>
            <a:r>
              <a:rPr lang="en-US" altLang="ko-KR" sz="140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>
                <a:latin typeface="휴먼엑스포" panose="02030504000101010101" pitchFamily="18" charset="-127"/>
                <a:ea typeface="휴먼엑스포" panose="02030504000101010101" pitchFamily="18" charset="-127"/>
              </a:rPr>
              <a:t>스크레이핑</a:t>
            </a:r>
            <a:endParaRPr lang="en-US" altLang="ko-KR" sz="14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9B1099-6590-4CDC-B077-7181128AE0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30888" y="2786192"/>
            <a:ext cx="1737955" cy="9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258197" y="4486789"/>
            <a:ext cx="642652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>
              <a:lnSpc>
                <a:spcPct val="150000"/>
              </a:lnSpc>
            </a:pP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메일 송신자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제목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내용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날짜를 파이썬의 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BeatifulSoup4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라이브러리를 사용해 스크레이핑 한다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480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6333EC-ED8A-4DDB-8B66-D63AB94A3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7175" y="216674"/>
            <a:ext cx="3069649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시스템 상세도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55C992-C0C6-460F-9623-A406E2A00B7F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9280" y="13411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0A5B415-FE11-4DF5-A438-6BB196531B4B}"/>
              </a:ext>
            </a:extLst>
          </p:cNvPr>
          <p:cNvGrpSpPr/>
          <p:nvPr/>
        </p:nvGrpSpPr>
        <p:grpSpPr>
          <a:xfrm>
            <a:off x="726100" y="1168483"/>
            <a:ext cx="2481270" cy="2405158"/>
            <a:chOff x="4692615" y="240320"/>
            <a:chExt cx="3137836" cy="304158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7C9B5B3-37D6-49D8-94BC-4EF778AE47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2615" y="481941"/>
              <a:ext cx="3137836" cy="2799963"/>
              <a:chOff x="335278" y="3150576"/>
              <a:chExt cx="4621928" cy="3387382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BB16B79-07E3-44BB-82D9-9EDE44A12BB1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E9BDCBB-B671-4168-B4F7-F7E0E618C4FD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80DF49D-CDCA-4A63-AA80-CDF29F1E5304}"/>
                </a:ext>
              </a:extLst>
            </p:cNvPr>
            <p:cNvSpPr/>
            <p:nvPr/>
          </p:nvSpPr>
          <p:spPr>
            <a:xfrm>
              <a:off x="5531207" y="240320"/>
              <a:ext cx="1460650" cy="4832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프로그램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C92586D-91E6-4B12-943E-28B80CD236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1605" y="769204"/>
              <a:ext cx="2439853" cy="2439853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3AD95FC-D00E-4099-A308-DCF35A9AC172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F49C223-6C96-4F3E-94BB-FC6E1634C1DD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1EB386-F73D-4B77-BF4D-128A61D95435}"/>
                </a:ext>
              </a:extLst>
            </p:cNvPr>
            <p:cNvSpPr/>
            <p:nvPr/>
          </p:nvSpPr>
          <p:spPr>
            <a:xfrm>
              <a:off x="5049664" y="842335"/>
              <a:ext cx="952404" cy="285221"/>
            </a:xfrm>
            <a:prstGeom prst="rect">
              <a:avLst/>
            </a:prstGeom>
            <a:solidFill>
              <a:srgbClr val="3B383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err="1">
                  <a:solidFill>
                    <a:schemeClr val="bg1"/>
                  </a:solidFill>
                </a:rPr>
                <a:t>전처리</a:t>
              </a:r>
              <a:endParaRPr lang="en-US" altLang="ko-KR" sz="140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D64298-D9E1-4A80-BD9A-5734A3AC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1620" y="1173198"/>
              <a:ext cx="1949744" cy="1913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2B4039-5F32-4F2F-823E-C563B81EF0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15393" y="1414819"/>
              <a:ext cx="1502798" cy="1502798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7446169-6CDF-404F-9921-2490B9220F35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43AF688-A217-4D77-81B5-7BBD3FE01A42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06803A-C6EE-4CB3-B403-C71BD8EC6137}"/>
                </a:ext>
              </a:extLst>
            </p:cNvPr>
            <p:cNvSpPr txBox="1"/>
            <p:nvPr/>
          </p:nvSpPr>
          <p:spPr>
            <a:xfrm>
              <a:off x="5326104" y="1136979"/>
              <a:ext cx="1123839" cy="35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N-Gram</a:t>
              </a:r>
              <a:endParaRPr lang="ko-KR" altLang="en-US" sz="1200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F854641-3319-4E79-9E18-CDDC4B6624BC}"/>
                </a:ext>
              </a:extLst>
            </p:cNvPr>
            <p:cNvSpPr txBox="1"/>
            <p:nvPr/>
          </p:nvSpPr>
          <p:spPr>
            <a:xfrm>
              <a:off x="5542359" y="1431468"/>
              <a:ext cx="1123839" cy="35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SVM</a:t>
              </a:r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7" name="사각형: 잘린 한쪽 모서리 56">
              <a:extLst>
                <a:ext uri="{FF2B5EF4-FFF2-40B4-BE49-F238E27FC236}">
                  <a16:creationId xmlns:a16="http://schemas.microsoft.com/office/drawing/2014/main" id="{6CA92CA6-CD4B-48C0-8AB4-9750C2D37C88}"/>
                </a:ext>
              </a:extLst>
            </p:cNvPr>
            <p:cNvSpPr/>
            <p:nvPr/>
          </p:nvSpPr>
          <p:spPr>
            <a:xfrm flipH="1">
              <a:off x="5818877" y="1724386"/>
              <a:ext cx="887586" cy="1075818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36B7DA84-4644-4BD6-9F7B-8D7A615690EA}"/>
                </a:ext>
              </a:extLst>
            </p:cNvPr>
            <p:cNvSpPr/>
            <p:nvPr/>
          </p:nvSpPr>
          <p:spPr>
            <a:xfrm rot="16200000">
              <a:off x="5812793" y="1733670"/>
              <a:ext cx="448783" cy="430213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pic>
          <p:nvPicPr>
            <p:cNvPr id="49" name="Picture 4" descr="python logo pngì ëí ì´ë¯¸ì§ ê²ìê²°ê³¼">
              <a:extLst>
                <a:ext uri="{FF2B5EF4-FFF2-40B4-BE49-F238E27FC236}">
                  <a16:creationId xmlns:a16="http://schemas.microsoft.com/office/drawing/2014/main" id="{85754E33-E018-4DE1-9B88-55B1D2982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163" y="2234718"/>
              <a:ext cx="497014" cy="503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" name="_x381440576" descr="EMB00004e1454db">
            <a:extLst>
              <a:ext uri="{FF2B5EF4-FFF2-40B4-BE49-F238E27FC236}">
                <a16:creationId xmlns:a16="http://schemas.microsoft.com/office/drawing/2014/main" id="{835A2DFD-BCCA-451B-8B74-524BDF13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86" y="1631832"/>
            <a:ext cx="5400675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E530D9-73BD-4056-B21E-25CBFCD76932}"/>
              </a:ext>
            </a:extLst>
          </p:cNvPr>
          <p:cNvSpPr txBox="1"/>
          <p:nvPr/>
        </p:nvSpPr>
        <p:spPr>
          <a:xfrm>
            <a:off x="913957" y="4076144"/>
            <a:ext cx="183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전처리</a:t>
            </a:r>
            <a:endParaRPr lang="ko-KR" altLang="en-US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A07584-E980-45CB-A091-9876FA1D99E9}"/>
              </a:ext>
            </a:extLst>
          </p:cNvPr>
          <p:cNvSpPr txBox="1"/>
          <p:nvPr/>
        </p:nvSpPr>
        <p:spPr>
          <a:xfrm>
            <a:off x="3530594" y="4072234"/>
            <a:ext cx="183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N-Gram</a:t>
            </a:r>
            <a:endParaRPr lang="ko-KR" altLang="en-US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DE5526-4E2E-426E-940B-F6FE74DE9228}"/>
              </a:ext>
            </a:extLst>
          </p:cNvPr>
          <p:cNvSpPr txBox="1"/>
          <p:nvPr/>
        </p:nvSpPr>
        <p:spPr>
          <a:xfrm>
            <a:off x="6995292" y="4072234"/>
            <a:ext cx="183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SVM</a:t>
            </a:r>
            <a:endParaRPr lang="ko-KR" altLang="en-US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416E9EB-F1BF-459A-9FB5-DA1930D0699C}"/>
              </a:ext>
            </a:extLst>
          </p:cNvPr>
          <p:cNvSpPr/>
          <p:nvPr/>
        </p:nvSpPr>
        <p:spPr>
          <a:xfrm>
            <a:off x="2363425" y="4051914"/>
            <a:ext cx="524220" cy="3693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A48CF5-0E11-488E-954D-D73474A0A6FF}"/>
              </a:ext>
            </a:extLst>
          </p:cNvPr>
          <p:cNvSpPr/>
          <p:nvPr/>
        </p:nvSpPr>
        <p:spPr>
          <a:xfrm>
            <a:off x="978172" y="4645585"/>
            <a:ext cx="129073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6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공백제거</a:t>
            </a:r>
            <a:endParaRPr lang="en-US" altLang="ko-KR" sz="16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/>
            <a:r>
              <a:rPr lang="en-US" altLang="ko-KR" sz="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05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/>
            <a:r>
              <a:rPr lang="ko-KR" altLang="en-US" sz="16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특수문자처리</a:t>
            </a:r>
            <a:endParaRPr lang="en-US" altLang="ko-KR" sz="16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/>
            <a:r>
              <a:rPr lang="en-US" altLang="ko-KR" sz="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05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/>
            <a:r>
              <a:rPr lang="ko-KR" altLang="en-US" sz="16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형태소분석</a:t>
            </a:r>
            <a:endParaRPr lang="en-US" altLang="ko-KR" sz="16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/>
            <a:r>
              <a:rPr lang="en-US" altLang="ko-KR" sz="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05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/>
            <a:r>
              <a:rPr lang="ko-KR" altLang="en-US" sz="16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명사 추출</a:t>
            </a:r>
            <a:endParaRPr lang="en-US" altLang="ko-KR" sz="16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C6B76-2F0B-4787-94D1-24855DA5CA7C}"/>
              </a:ext>
            </a:extLst>
          </p:cNvPr>
          <p:cNvSpPr/>
          <p:nvPr/>
        </p:nvSpPr>
        <p:spPr>
          <a:xfrm>
            <a:off x="6548261" y="466709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SVM</a:t>
            </a:r>
            <a:r>
              <a:rPr lang="ko-KR" altLang="en-US" sz="16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이진분류 </a:t>
            </a:r>
            <a:endParaRPr lang="en-US" altLang="ko-KR" sz="16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6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en-US" altLang="ko-KR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스팸메일인 경우 양</a:t>
            </a:r>
            <a:r>
              <a:rPr lang="en-US" altLang="ko-KR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(+1)</a:t>
            </a:r>
          </a:p>
          <a:p>
            <a:r>
              <a:rPr lang="en-US" altLang="ko-KR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정상메일인 경우 음</a:t>
            </a:r>
            <a:r>
              <a:rPr lang="en-US" altLang="ko-KR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(-1</a:t>
            </a:r>
            <a:r>
              <a:rPr lang="en-US" altLang="ko-KR" sz="16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A041EF-4B9C-4B95-9500-EFF70A349DB1}"/>
              </a:ext>
            </a:extLst>
          </p:cNvPr>
          <p:cNvSpPr/>
          <p:nvPr/>
        </p:nvSpPr>
        <p:spPr>
          <a:xfrm>
            <a:off x="2907782" y="4565238"/>
            <a:ext cx="3153324" cy="1750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색인어와</a:t>
            </a:r>
            <a:r>
              <a:rPr lang="ko-KR" altLang="en-US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생성한 단어사전 매칭</a:t>
            </a:r>
            <a:endParaRPr lang="en-US" altLang="ko-KR" sz="14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→   학습 데이터 구성</a:t>
            </a:r>
            <a:endParaRPr lang="en-US" altLang="ko-KR" sz="14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3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N-Gram</a:t>
            </a:r>
            <a:r>
              <a:rPr lang="ko-KR" altLang="en-US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적용한 </a:t>
            </a:r>
            <a:r>
              <a:rPr lang="ko-KR" altLang="en-US" sz="1400" kern="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색인어와</a:t>
            </a:r>
            <a:r>
              <a:rPr lang="ko-KR" altLang="en-US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단어사전의</a:t>
            </a:r>
            <a:endParaRPr lang="en-US" altLang="ko-KR" sz="14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단어일치 → 매칭 결과값을 학습데이터로 만들어 </a:t>
            </a:r>
            <a:r>
              <a:rPr lang="en-US" altLang="ko-KR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SVM</a:t>
            </a:r>
            <a:r>
              <a:rPr lang="ko-KR" altLang="en-US" sz="1400" kern="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입력 벡터로 사용</a:t>
            </a:r>
            <a:endParaRPr lang="en-US" altLang="ko-KR" sz="1400" kern="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407787-40D4-481B-AB85-0F658E9BDC96}"/>
              </a:ext>
            </a:extLst>
          </p:cNvPr>
          <p:cNvSpPr/>
          <p:nvPr/>
        </p:nvSpPr>
        <p:spPr>
          <a:xfrm>
            <a:off x="2870820" y="4755556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AAA9733-1EF6-40B0-9D66-828BD076AABE}"/>
              </a:ext>
            </a:extLst>
          </p:cNvPr>
          <p:cNvSpPr/>
          <p:nvPr/>
        </p:nvSpPr>
        <p:spPr>
          <a:xfrm>
            <a:off x="2870820" y="5444559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2FBCC69-9996-4D63-B807-9FA0444194B8}"/>
              </a:ext>
            </a:extLst>
          </p:cNvPr>
          <p:cNvSpPr/>
          <p:nvPr/>
        </p:nvSpPr>
        <p:spPr>
          <a:xfrm>
            <a:off x="958504" y="4768695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A636682-FC02-4423-81F5-F4508578BA75}"/>
              </a:ext>
            </a:extLst>
          </p:cNvPr>
          <p:cNvSpPr/>
          <p:nvPr/>
        </p:nvSpPr>
        <p:spPr>
          <a:xfrm>
            <a:off x="958504" y="5063335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F28825D-753B-4312-9E7C-0BEDDF50EDA2}"/>
              </a:ext>
            </a:extLst>
          </p:cNvPr>
          <p:cNvSpPr/>
          <p:nvPr/>
        </p:nvSpPr>
        <p:spPr>
          <a:xfrm>
            <a:off x="958504" y="5368094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55FD08-9021-40E8-8F6E-96F4D791F4D2}"/>
              </a:ext>
            </a:extLst>
          </p:cNvPr>
          <p:cNvSpPr/>
          <p:nvPr/>
        </p:nvSpPr>
        <p:spPr>
          <a:xfrm>
            <a:off x="958504" y="5672853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22145BB-A8CF-49E9-A1EE-AD324EDAEC95}"/>
              </a:ext>
            </a:extLst>
          </p:cNvPr>
          <p:cNvSpPr/>
          <p:nvPr/>
        </p:nvSpPr>
        <p:spPr>
          <a:xfrm>
            <a:off x="6630960" y="5118256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64B1340-1EE9-488F-ACA3-91F019AA9CE7}"/>
              </a:ext>
            </a:extLst>
          </p:cNvPr>
          <p:cNvSpPr/>
          <p:nvPr/>
        </p:nvSpPr>
        <p:spPr>
          <a:xfrm>
            <a:off x="6630960" y="5338951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AF9D3C8B-5485-4A2E-92E7-5259CF26B326}"/>
              </a:ext>
            </a:extLst>
          </p:cNvPr>
          <p:cNvSpPr/>
          <p:nvPr/>
        </p:nvSpPr>
        <p:spPr>
          <a:xfrm>
            <a:off x="5965967" y="4051914"/>
            <a:ext cx="524220" cy="3693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CE0839-FDF0-4E2D-8FEB-1771E4B37A11}"/>
              </a:ext>
            </a:extLst>
          </p:cNvPr>
          <p:cNvSpPr/>
          <p:nvPr/>
        </p:nvSpPr>
        <p:spPr>
          <a:xfrm>
            <a:off x="1833441" y="3044267"/>
            <a:ext cx="6005721" cy="783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단어 사전 </a:t>
            </a:r>
            <a:r>
              <a:rPr lang="en-US" altLang="ko-KR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메일 제목</a:t>
            </a:r>
            <a:r>
              <a:rPr lang="en-US" altLang="ko-KR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내용에서 사용되는 단어의 빈도수를 조사해 만듦</a:t>
            </a:r>
            <a:endParaRPr lang="en-US" altLang="ko-KR" sz="1400" kern="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lang="ko-KR" altLang="en-US" sz="1400" kern="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색인어</a:t>
            </a:r>
            <a:r>
              <a:rPr lang="ko-KR" altLang="en-US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수집된 이메일을 사용하여 </a:t>
            </a:r>
            <a:r>
              <a:rPr lang="en-US" altLang="ko-KR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2Gram</a:t>
            </a:r>
            <a:r>
              <a:rPr lang="ko-KR" altLang="en-US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부터 </a:t>
            </a:r>
            <a:r>
              <a:rPr lang="en-US" altLang="ko-KR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4Gram</a:t>
            </a:r>
            <a:r>
              <a:rPr lang="ko-KR" altLang="en-US" sz="1400" kern="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까지 적용해 생성</a:t>
            </a:r>
            <a:endParaRPr lang="en-US" altLang="ko-KR" sz="1400" kern="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283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6333EC-ED8A-4DDB-8B66-D63AB94A3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7175" y="227065"/>
            <a:ext cx="3069649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시스템 상세도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8435" name="슬라이드 번호 개체 틀 3">
            <a:extLst>
              <a:ext uri="{FF2B5EF4-FFF2-40B4-BE49-F238E27FC236}">
                <a16:creationId xmlns:a16="http://schemas.microsoft.com/office/drawing/2014/main" id="{EB2230BC-752A-451F-BBC1-A82227F18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40C5CC-A75E-4973-9B10-620ED19D6D67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55C992-C0C6-460F-9623-A406E2A00B7F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9280" y="13411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FD4910-C7EA-4C28-BC74-93661B0AC93E}"/>
              </a:ext>
            </a:extLst>
          </p:cNvPr>
          <p:cNvGrpSpPr/>
          <p:nvPr/>
        </p:nvGrpSpPr>
        <p:grpSpPr>
          <a:xfrm>
            <a:off x="890088" y="1512220"/>
            <a:ext cx="2481270" cy="2405158"/>
            <a:chOff x="4692615" y="240320"/>
            <a:chExt cx="3137836" cy="30415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3A3A1B9-023D-40F6-BE4D-3901BAFD53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2615" y="481941"/>
              <a:ext cx="3137836" cy="2799963"/>
              <a:chOff x="335278" y="3150576"/>
              <a:chExt cx="4621928" cy="338738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4B3642-DCE3-48BF-AD8D-68DB418DA78B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44DD2A8-32E9-4E50-B523-8A83AE9374EF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4C90EA-02DD-4DF7-9F70-7B9ABE6A81F3}"/>
                </a:ext>
              </a:extLst>
            </p:cNvPr>
            <p:cNvSpPr/>
            <p:nvPr/>
          </p:nvSpPr>
          <p:spPr>
            <a:xfrm>
              <a:off x="5531207" y="240320"/>
              <a:ext cx="1460650" cy="4832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프로그램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A249A41-6B8D-4D0B-B353-E67137B7F9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1605" y="769204"/>
              <a:ext cx="2439853" cy="2439853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F66EAB9-1D26-45BE-8CDC-A830F2221E7B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7C4799-11C5-4A39-AFC9-B2CD14FEFA3A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3E9AA6-26F6-4216-B768-88C558CF5863}"/>
                </a:ext>
              </a:extLst>
            </p:cNvPr>
            <p:cNvSpPr/>
            <p:nvPr/>
          </p:nvSpPr>
          <p:spPr>
            <a:xfrm>
              <a:off x="5049664" y="842335"/>
              <a:ext cx="952404" cy="285221"/>
            </a:xfrm>
            <a:prstGeom prst="rect">
              <a:avLst/>
            </a:prstGeom>
            <a:solidFill>
              <a:srgbClr val="3B383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err="1">
                  <a:solidFill>
                    <a:schemeClr val="bg1"/>
                  </a:solidFill>
                </a:rPr>
                <a:t>전처리</a:t>
              </a:r>
              <a:endParaRPr lang="en-US" altLang="ko-KR" sz="140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D4CA98-56E3-41E9-AA82-FFCADFFA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1620" y="1173198"/>
              <a:ext cx="1949744" cy="1913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EC260F-1FB2-44D9-B1C9-C1C0066CFA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15393" y="1414819"/>
              <a:ext cx="1502798" cy="1502798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B561E94-6234-4EC6-977E-8AC18019EB55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B79BED1-12B6-490C-B45E-B392AD847876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8FF3D-902D-4B6D-85B0-DDEB56A5AF8B}"/>
                </a:ext>
              </a:extLst>
            </p:cNvPr>
            <p:cNvSpPr txBox="1"/>
            <p:nvPr/>
          </p:nvSpPr>
          <p:spPr>
            <a:xfrm>
              <a:off x="5326104" y="1136979"/>
              <a:ext cx="1123839" cy="35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N-Gram</a:t>
              </a:r>
              <a:endParaRPr lang="ko-KR" altLang="en-US" sz="12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DBC126-7CBE-46D5-8E06-74BEC4377D9A}"/>
                </a:ext>
              </a:extLst>
            </p:cNvPr>
            <p:cNvSpPr txBox="1"/>
            <p:nvPr/>
          </p:nvSpPr>
          <p:spPr>
            <a:xfrm>
              <a:off x="5542359" y="1431468"/>
              <a:ext cx="1123839" cy="35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SVM</a:t>
              </a:r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" name="사각형: 잘린 한쪽 모서리 56">
              <a:extLst>
                <a:ext uri="{FF2B5EF4-FFF2-40B4-BE49-F238E27FC236}">
                  <a16:creationId xmlns:a16="http://schemas.microsoft.com/office/drawing/2014/main" id="{C82DFB23-E1F4-495C-8E02-3432B244AFFE}"/>
                </a:ext>
              </a:extLst>
            </p:cNvPr>
            <p:cNvSpPr/>
            <p:nvPr/>
          </p:nvSpPr>
          <p:spPr>
            <a:xfrm flipH="1">
              <a:off x="5818877" y="1724386"/>
              <a:ext cx="887586" cy="1075818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42512CB9-37A9-4510-B892-14F08150EDDB}"/>
                </a:ext>
              </a:extLst>
            </p:cNvPr>
            <p:cNvSpPr/>
            <p:nvPr/>
          </p:nvSpPr>
          <p:spPr>
            <a:xfrm rot="16200000">
              <a:off x="5812793" y="1733670"/>
              <a:ext cx="448783" cy="430213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pic>
          <p:nvPicPr>
            <p:cNvPr id="18" name="Picture 4" descr="python logo pngì ëí ì´ë¯¸ì§ ê²ìê²°ê³¼">
              <a:extLst>
                <a:ext uri="{FF2B5EF4-FFF2-40B4-BE49-F238E27FC236}">
                  <a16:creationId xmlns:a16="http://schemas.microsoft.com/office/drawing/2014/main" id="{D3738CD8-B402-4BF3-8800-7DCB0BADB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163" y="2234718"/>
              <a:ext cx="497014" cy="503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3530888" y="2396204"/>
            <a:ext cx="1737955" cy="399237"/>
            <a:chOff x="4510584" y="2224871"/>
            <a:chExt cx="2514222" cy="3992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1E8FA9-1BC3-4CF4-870D-1441C246D26E}"/>
                </a:ext>
              </a:extLst>
            </p:cNvPr>
            <p:cNvSpPr txBox="1"/>
            <p:nvPr/>
          </p:nvSpPr>
          <p:spPr>
            <a:xfrm>
              <a:off x="4747115" y="2224871"/>
              <a:ext cx="2048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④</a:t>
              </a:r>
              <a:r>
                <a:rPr lang="en-US" altLang="ko-KR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</a:t>
              </a:r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결과 </a:t>
              </a:r>
              <a:r>
                <a:rPr lang="en-US" altLang="ko-KR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/ </a:t>
              </a:r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차단</a:t>
              </a:r>
              <a:endParaRPr lang="en-US" altLang="ko-KR" sz="1400"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E9B1099-6590-4CDC-B077-7181128AE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584" y="2614859"/>
              <a:ext cx="2514222" cy="92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F5D8605-EE8B-413D-B0FD-B1BB55C8C97A}"/>
              </a:ext>
            </a:extLst>
          </p:cNvPr>
          <p:cNvGrpSpPr/>
          <p:nvPr/>
        </p:nvGrpSpPr>
        <p:grpSpPr>
          <a:xfrm>
            <a:off x="5428373" y="1512220"/>
            <a:ext cx="2480400" cy="2404800"/>
            <a:chOff x="964729" y="3183298"/>
            <a:chExt cx="3137836" cy="304158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48B64F1-61F1-4503-9B3F-2BA1B1E2C3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4729" y="3424919"/>
              <a:ext cx="3137836" cy="2799963"/>
              <a:chOff x="335278" y="3150576"/>
              <a:chExt cx="4621928" cy="338738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56C9385-4C33-4443-BB93-E8A739160D2E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B438383-DCFE-4F52-8B35-DE0009C80074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550B6C0-AEE2-46A1-A9FF-B468DE8DA3FC}"/>
                </a:ext>
              </a:extLst>
            </p:cNvPr>
            <p:cNvSpPr/>
            <p:nvPr/>
          </p:nvSpPr>
          <p:spPr>
            <a:xfrm>
              <a:off x="1803321" y="3183298"/>
              <a:ext cx="1460650" cy="4832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사용자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772B6B0-E433-4769-99FF-5EAC48018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3750" y="3650599"/>
              <a:ext cx="2439791" cy="2421982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1102898" y="4486789"/>
            <a:ext cx="659393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44780" algn="just" fontAlgn="base">
              <a:lnSpc>
                <a:spcPct val="150000"/>
              </a:lnSpc>
            </a:pP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프로그램에서 스팸 여부와 종류를 알려주고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로그인 과정과 같이 파이썬의 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Selenium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라이브러리와 </a:t>
            </a:r>
            <a:r>
              <a:rPr lang="ko-KR" altLang="en-US" b="1"/>
              <a:t>브라우저에서 제공하는 </a:t>
            </a:r>
            <a:r>
              <a:rPr lang="en-US" altLang="ko-KR" b="1"/>
              <a:t>Webdriver</a:t>
            </a:r>
            <a:r>
              <a:rPr lang="ko-KR" altLang="en-US" b="1"/>
              <a:t>를 사용하여 메일 목록에 있는 스팸을 차단한다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ko-KR" altLang="en-US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9365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16C8C5C-295F-4D2C-B855-40B7F6C1B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28650" y="659003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C06C0-062B-4B83-8D9D-B9D0407A3AA1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201FC7-4EBE-4C4E-A8D4-6A84009675AE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253121D-2E74-488B-A35C-AD730D2B52DF}"/>
              </a:ext>
            </a:extLst>
          </p:cNvPr>
          <p:cNvGrpSpPr/>
          <p:nvPr/>
        </p:nvGrpSpPr>
        <p:grpSpPr>
          <a:xfrm>
            <a:off x="-108098" y="3019195"/>
            <a:ext cx="1696569" cy="1584708"/>
            <a:chOff x="1026810" y="3580956"/>
            <a:chExt cx="2913394" cy="264392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35DEEAD-7C3D-4BC8-9239-E47337FCB9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6810" y="3799722"/>
              <a:ext cx="2913394" cy="2425160"/>
              <a:chOff x="426721" y="3604011"/>
              <a:chExt cx="4291333" cy="293394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924B201-6144-4B7C-8B6C-31061D81E528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5733FA4-243A-4462-8896-0F8CFE87D96C}"/>
                  </a:ext>
                </a:extLst>
              </p:cNvPr>
              <p:cNvSpPr/>
              <p:nvPr/>
            </p:nvSpPr>
            <p:spPr>
              <a:xfrm>
                <a:off x="1399462" y="3905969"/>
                <a:ext cx="3318592" cy="263198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FD3BF4B-9E8C-488C-A574-547257A62B38}"/>
                </a:ext>
              </a:extLst>
            </p:cNvPr>
            <p:cNvSpPr/>
            <p:nvPr/>
          </p:nvSpPr>
          <p:spPr>
            <a:xfrm>
              <a:off x="2008427" y="3580956"/>
              <a:ext cx="1680928" cy="61619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사용자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388C68D-B6EE-4381-A7DC-09A3A60A8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8371" y="4181316"/>
              <a:ext cx="1905169" cy="1891263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CB28753-FC09-41C3-97B6-41C878FF8E50}"/>
              </a:ext>
            </a:extLst>
          </p:cNvPr>
          <p:cNvGrpSpPr>
            <a:grpSpLocks noChangeAspect="1"/>
          </p:cNvGrpSpPr>
          <p:nvPr/>
        </p:nvGrpSpPr>
        <p:grpSpPr>
          <a:xfrm>
            <a:off x="4589036" y="2238845"/>
            <a:ext cx="4309687" cy="3068930"/>
            <a:chOff x="335278" y="3150576"/>
            <a:chExt cx="4621928" cy="338738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B3B239F-58A9-4A1A-B7C3-6D4EAC6A6CB4}"/>
                </a:ext>
              </a:extLst>
            </p:cNvPr>
            <p:cNvSpPr/>
            <p:nvPr/>
          </p:nvSpPr>
          <p:spPr>
            <a:xfrm>
              <a:off x="426721" y="3604011"/>
              <a:ext cx="4075662" cy="2857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036550E-DC32-4E8E-94CD-AE226A5AC87C}"/>
                </a:ext>
              </a:extLst>
            </p:cNvPr>
            <p:cNvSpPr/>
            <p:nvPr/>
          </p:nvSpPr>
          <p:spPr>
            <a:xfrm>
              <a:off x="335278" y="3150576"/>
              <a:ext cx="4621928" cy="3387382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D2384A-AF8D-41F0-AE75-ADF6CAC7AC76}"/>
              </a:ext>
            </a:extLst>
          </p:cNvPr>
          <p:cNvSpPr/>
          <p:nvPr/>
        </p:nvSpPr>
        <p:spPr>
          <a:xfrm>
            <a:off x="5842348" y="1714845"/>
            <a:ext cx="2006142" cy="49883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28A4F253-5728-4153-B5CA-8F4C9B952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561" y="2596628"/>
            <a:ext cx="3985505" cy="228842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D60E1BD-54CF-481A-A479-9EAE04A003E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87561" y="2618016"/>
            <a:ext cx="3985677" cy="2279256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708C02EB-648D-414B-91A6-1776FBD4FDAC}"/>
              </a:ext>
            </a:extLst>
          </p:cNvPr>
          <p:cNvGrpSpPr/>
          <p:nvPr/>
        </p:nvGrpSpPr>
        <p:grpSpPr>
          <a:xfrm>
            <a:off x="1753171" y="2982514"/>
            <a:ext cx="2703892" cy="386656"/>
            <a:chOff x="3704963" y="2350923"/>
            <a:chExt cx="2703892" cy="386656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1915F54-5AE4-4F53-9F65-997D487AD8C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704963" y="2737579"/>
              <a:ext cx="2703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13C303-09E0-470C-AC26-3C682CC07B81}"/>
                </a:ext>
              </a:extLst>
            </p:cNvPr>
            <p:cNvSpPr txBox="1"/>
            <p:nvPr/>
          </p:nvSpPr>
          <p:spPr>
            <a:xfrm>
              <a:off x="4442335" y="2350923"/>
              <a:ext cx="134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① ID/PW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30F9528-B4D6-45FA-827B-B486E02398A3}"/>
              </a:ext>
            </a:extLst>
          </p:cNvPr>
          <p:cNvGrpSpPr/>
          <p:nvPr/>
        </p:nvGrpSpPr>
        <p:grpSpPr>
          <a:xfrm>
            <a:off x="1763217" y="3435755"/>
            <a:ext cx="2703892" cy="386656"/>
            <a:chOff x="3715009" y="2804164"/>
            <a:chExt cx="2703892" cy="386656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84673381-07A0-4246-A358-1A32B37D8B3C}"/>
                </a:ext>
              </a:extLst>
            </p:cNvPr>
            <p:cNvCxnSpPr>
              <a:cxnSpLocks/>
            </p:cNvCxnSpPr>
            <p:nvPr/>
          </p:nvCxnSpPr>
          <p:spPr>
            <a:xfrm rot="21600000" flipH="1">
              <a:off x="3715009" y="3190820"/>
              <a:ext cx="2703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EF3FC21-3F23-4457-9888-998FDE57FA0B}"/>
                </a:ext>
              </a:extLst>
            </p:cNvPr>
            <p:cNvSpPr txBox="1"/>
            <p:nvPr/>
          </p:nvSpPr>
          <p:spPr>
            <a:xfrm>
              <a:off x="4452381" y="2804164"/>
              <a:ext cx="121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② 로그인</a:t>
              </a:r>
              <a:r>
                <a:rPr lang="en-US" altLang="ko-KR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DBB0D21-7440-436C-8C7C-575DA5C2A9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3171" y="4258327"/>
            <a:ext cx="2703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B09DBD5-E87C-44A6-9422-4290EC8C69F2}"/>
              </a:ext>
            </a:extLst>
          </p:cNvPr>
          <p:cNvSpPr txBox="1"/>
          <p:nvPr/>
        </p:nvSpPr>
        <p:spPr>
          <a:xfrm>
            <a:off x="2021176" y="3888995"/>
            <a:ext cx="289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③</a:t>
            </a:r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메일 스크레이핑</a:t>
            </a:r>
            <a:endParaRPr lang="en-US" altLang="ko-KR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BE0DA1A-C091-4B8E-8EF0-22048E369288}"/>
              </a:ext>
            </a:extLst>
          </p:cNvPr>
          <p:cNvGrpSpPr/>
          <p:nvPr/>
        </p:nvGrpSpPr>
        <p:grpSpPr>
          <a:xfrm>
            <a:off x="1748408" y="4310420"/>
            <a:ext cx="3073693" cy="378766"/>
            <a:chOff x="3700200" y="3678829"/>
            <a:chExt cx="3073693" cy="378766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DF2BC21-B804-4001-8A9D-6569C0AF4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0200" y="4057595"/>
              <a:ext cx="27038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0A217C-5F5B-447C-B640-9DA7AAD20F98}"/>
                </a:ext>
              </a:extLst>
            </p:cNvPr>
            <p:cNvSpPr txBox="1"/>
            <p:nvPr/>
          </p:nvSpPr>
          <p:spPr>
            <a:xfrm>
              <a:off x="3877082" y="3678829"/>
              <a:ext cx="2896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④</a:t>
              </a:r>
              <a:r>
                <a:rPr lang="en-US" altLang="ko-KR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스팸 분석 결과</a:t>
              </a:r>
              <a:r>
                <a:rPr lang="en-US" altLang="ko-KR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차단</a:t>
              </a:r>
              <a:endPara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09617805-8959-4AE0-BEF0-3629F60ADE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87456" y="2621704"/>
            <a:ext cx="3985677" cy="227925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4BA5BAAE-F3EC-4AF1-B4D5-7EEA7AFB5C2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87246" y="2603462"/>
            <a:ext cx="3985677" cy="2279256"/>
          </a:xfrm>
          <a:prstGeom prst="rect">
            <a:avLst/>
          </a:prstGeom>
        </p:spPr>
      </p:pic>
      <p:sp>
        <p:nvSpPr>
          <p:cNvPr id="73" name="Rectangle 2">
            <a:extLst>
              <a:ext uri="{FF2B5EF4-FFF2-40B4-BE49-F238E27FC236}">
                <a16:creationId xmlns:a16="http://schemas.microsoft.com/office/drawing/2014/main" id="{07B425E1-8972-4737-9247-183A86935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454" y="230561"/>
            <a:ext cx="7755091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사용자 관점 시스템 구성도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2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4B11DF-6EE6-4E5D-98FF-658492953456}"/>
              </a:ext>
            </a:extLst>
          </p:cNvPr>
          <p:cNvSpPr/>
          <p:nvPr/>
        </p:nvSpPr>
        <p:spPr>
          <a:xfrm rot="1849873">
            <a:off x="-1029104" y="-2666866"/>
            <a:ext cx="3626015" cy="95371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989F9F-74CC-4D60-A819-E738D32A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27" y="328821"/>
            <a:ext cx="1489517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목차</a:t>
            </a:r>
          </a:p>
        </p:txBody>
      </p:sp>
      <p:sp>
        <p:nvSpPr>
          <p:cNvPr id="5" name="AutoShape 49">
            <a:extLst>
              <a:ext uri="{FF2B5EF4-FFF2-40B4-BE49-F238E27FC236}">
                <a16:creationId xmlns:a16="http://schemas.microsoft.com/office/drawing/2014/main" id="{EE7F58EE-2069-4987-8305-DA3FD6EAB3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6039" y="4574596"/>
            <a:ext cx="504732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추진 계획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AutoShape 50">
            <a:extLst>
              <a:ext uri="{FF2B5EF4-FFF2-40B4-BE49-F238E27FC236}">
                <a16:creationId xmlns:a16="http://schemas.microsoft.com/office/drawing/2014/main" id="{7513A1BC-8D10-47DE-ABC1-5135F9BF9C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12521" y="3663707"/>
            <a:ext cx="46509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내용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E453898E-C014-4F36-AE93-5B3C27440A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73966" y="27417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AutoShape 52">
            <a:extLst>
              <a:ext uri="{FF2B5EF4-FFF2-40B4-BE49-F238E27FC236}">
                <a16:creationId xmlns:a16="http://schemas.microsoft.com/office/drawing/2014/main" id="{3891EAA4-2DF9-4290-911B-7C165B4B54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3155" y="18197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개요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C37BA1-339F-4C87-A597-C77290E2D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5132512" y="1732202"/>
            <a:ext cx="757939" cy="6189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DC5367-6F8B-47A5-AD04-BEB1D625B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4603173" y="2654183"/>
            <a:ext cx="757939" cy="6189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27F9C4-275E-418F-8437-E47B9095B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4141878" y="3570582"/>
            <a:ext cx="757939" cy="618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673737-DEC7-4F54-8780-CA22893A9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3614632" y="4487053"/>
            <a:ext cx="757939" cy="618904"/>
          </a:xfrm>
          <a:prstGeom prst="rect">
            <a:avLst/>
          </a:prstGeom>
        </p:spPr>
      </p:pic>
      <p:sp>
        <p:nvSpPr>
          <p:cNvPr id="15" name="AutoShape 49">
            <a:extLst>
              <a:ext uri="{FF2B5EF4-FFF2-40B4-BE49-F238E27FC236}">
                <a16:creationId xmlns:a16="http://schemas.microsoft.com/office/drawing/2014/main" id="{1A97541B-AF12-4A69-88D2-ED2FB0545C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2247" y="5485485"/>
            <a:ext cx="559111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활용방안 및 기대효과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94C8D1-9618-46ED-BBDB-18DC35E7C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3070841" y="5397942"/>
            <a:ext cx="757939" cy="6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5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1E35-3C4E-4B3E-993F-BBE0C2417BA3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0E0517-8078-4C47-9ED1-0EEE45927FE6}"/>
              </a:ext>
            </a:extLst>
          </p:cNvPr>
          <p:cNvSpPr txBox="1">
            <a:spLocks noChangeArrowheads="1"/>
          </p:cNvSpPr>
          <p:nvPr/>
        </p:nvSpPr>
        <p:spPr>
          <a:xfrm>
            <a:off x="694454" y="230561"/>
            <a:ext cx="7755091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구현 환경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6127B99-8563-4610-BE8E-3A02CBAFE459}"/>
              </a:ext>
            </a:extLst>
          </p:cNvPr>
          <p:cNvGrpSpPr/>
          <p:nvPr/>
        </p:nvGrpSpPr>
        <p:grpSpPr>
          <a:xfrm>
            <a:off x="2817969" y="1357818"/>
            <a:ext cx="3508059" cy="2046365"/>
            <a:chOff x="2782886" y="1183867"/>
            <a:chExt cx="3508059" cy="2046365"/>
          </a:xfrm>
        </p:grpSpPr>
        <p:pic>
          <p:nvPicPr>
            <p:cNvPr id="78" name="_x123237152" descr="EMB00003a206ef3">
              <a:extLst>
                <a:ext uri="{FF2B5EF4-FFF2-40B4-BE49-F238E27FC236}">
                  <a16:creationId xmlns:a16="http://schemas.microsoft.com/office/drawing/2014/main" id="{C8D3BDF9-C7D8-471F-8C99-AD3B5A7AC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886" y="1231659"/>
              <a:ext cx="1808703" cy="90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_x354534096" descr="EMB00003a206ef4">
              <a:extLst>
                <a:ext uri="{FF2B5EF4-FFF2-40B4-BE49-F238E27FC236}">
                  <a16:creationId xmlns:a16="http://schemas.microsoft.com/office/drawing/2014/main" id="{070823AB-1F9E-4DD3-B8DA-4985081A7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011" y="1183867"/>
              <a:ext cx="974725" cy="90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_x453440368" descr="EMB00003a206ef5">
              <a:extLst>
                <a:ext uri="{FF2B5EF4-FFF2-40B4-BE49-F238E27FC236}">
                  <a16:creationId xmlns:a16="http://schemas.microsoft.com/office/drawing/2014/main" id="{D12C2AE7-BBA1-4415-A93A-3C2D17C27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886" y="2149253"/>
              <a:ext cx="1789113" cy="90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_x453440528" descr="EMB00003a206ef6">
              <a:extLst>
                <a:ext uri="{FF2B5EF4-FFF2-40B4-BE49-F238E27FC236}">
                  <a16:creationId xmlns:a16="http://schemas.microsoft.com/office/drawing/2014/main" id="{A94AA221-562E-42BC-93D6-A4846A25A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195" y="2177827"/>
              <a:ext cx="1682750" cy="105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D546137-48BB-4549-BBDC-46CFCD493023}"/>
              </a:ext>
            </a:extLst>
          </p:cNvPr>
          <p:cNvSpPr txBox="1"/>
          <p:nvPr/>
        </p:nvSpPr>
        <p:spPr>
          <a:xfrm>
            <a:off x="1955737" y="3667381"/>
            <a:ext cx="52325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 dirty="0"/>
              <a:t>Docker Toolbox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리눅스 가상화 컨테이너</a:t>
            </a:r>
            <a:r>
              <a:rPr lang="en-US" altLang="ko-KR" sz="1400" dirty="0"/>
              <a:t>(virtual container)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  사용자가 사용할 수 있도록 </a:t>
            </a:r>
            <a:r>
              <a:rPr lang="ko-KR" altLang="en-US" sz="1400" dirty="0" err="1"/>
              <a:t>해줌</a:t>
            </a:r>
            <a:r>
              <a:rPr lang="en-US" altLang="ko-KR" sz="1400" dirty="0"/>
              <a:t>.</a:t>
            </a:r>
          </a:p>
          <a:p>
            <a:pPr fontAlgn="base"/>
            <a:endParaRPr lang="ko-KR" altLang="en-US" sz="1400" dirty="0"/>
          </a:p>
          <a:p>
            <a:pPr fontAlgn="base" latinLnBrk="1"/>
            <a:r>
              <a:rPr lang="en-US" altLang="ko-KR" sz="1600" b="1" dirty="0" err="1"/>
              <a:t>miniCONDA</a:t>
            </a:r>
            <a:endParaRPr lang="en-US" altLang="ko-KR" sz="1600" b="1" dirty="0"/>
          </a:p>
          <a:p>
            <a:pPr fontAlgn="base" latinLnBrk="1"/>
            <a:r>
              <a:rPr lang="en-US" altLang="ko-KR" sz="1400" dirty="0"/>
              <a:t>- </a:t>
            </a:r>
            <a:r>
              <a:rPr lang="ko-KR" altLang="en-US" sz="1400" dirty="0" err="1"/>
              <a:t>머신러닝에</a:t>
            </a:r>
            <a:r>
              <a:rPr lang="ko-KR" altLang="en-US" sz="1400" dirty="0"/>
              <a:t> 필요한 핵심적인 과학</a:t>
            </a:r>
            <a:r>
              <a:rPr lang="en-US" altLang="ko-KR" sz="1400" dirty="0"/>
              <a:t>, </a:t>
            </a:r>
            <a:r>
              <a:rPr lang="ko-KR" altLang="en-US" sz="1400" dirty="0"/>
              <a:t>수학 라이브러리를 제공하여</a:t>
            </a:r>
            <a:endParaRPr lang="en-US" altLang="ko-KR" sz="1400" dirty="0"/>
          </a:p>
          <a:p>
            <a:pPr fontAlgn="base" latinLnBrk="1"/>
            <a:r>
              <a:rPr lang="ko-KR" altLang="en-US" sz="1400" dirty="0"/>
              <a:t>  필요한 모듈을 즉시 설치해서 사용가능</a:t>
            </a:r>
            <a:r>
              <a:rPr lang="en-US" altLang="ko-KR" sz="1400" dirty="0"/>
              <a:t>.</a:t>
            </a:r>
          </a:p>
          <a:p>
            <a:pPr fontAlgn="base" latinLnBrk="1"/>
            <a:endParaRPr lang="ko-KR" altLang="en-US" sz="1400" dirty="0"/>
          </a:p>
          <a:p>
            <a:pPr fontAlgn="base"/>
            <a:r>
              <a:rPr lang="en-US" altLang="ko-KR" sz="1600" b="1" dirty="0"/>
              <a:t>Visual Studio Code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다양한 프로그래밍 언어를 지원하며 각 언어와 함께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  사용할 수 있는 편리한 기능들을 제공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110E310-77F9-4222-B2F2-6C06936801E0}"/>
              </a:ext>
            </a:extLst>
          </p:cNvPr>
          <p:cNvSpPr/>
          <p:nvPr/>
        </p:nvSpPr>
        <p:spPr>
          <a:xfrm>
            <a:off x="1836420" y="3809329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9D75616-BC6B-4738-8393-5814F63059EF}"/>
              </a:ext>
            </a:extLst>
          </p:cNvPr>
          <p:cNvSpPr/>
          <p:nvPr/>
        </p:nvSpPr>
        <p:spPr>
          <a:xfrm>
            <a:off x="1836420" y="4723729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D464E4B-067C-4AC8-A659-5EDEC687F1E8}"/>
              </a:ext>
            </a:extLst>
          </p:cNvPr>
          <p:cNvSpPr/>
          <p:nvPr/>
        </p:nvSpPr>
        <p:spPr>
          <a:xfrm>
            <a:off x="1836420" y="5587329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0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1E35-3C4E-4B3E-993F-BBE0C2417BA3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0E0517-8078-4C47-9ED1-0EEE45927FE6}"/>
              </a:ext>
            </a:extLst>
          </p:cNvPr>
          <p:cNvSpPr txBox="1">
            <a:spLocks noChangeArrowheads="1"/>
          </p:cNvSpPr>
          <p:nvPr/>
        </p:nvSpPr>
        <p:spPr>
          <a:xfrm>
            <a:off x="694454" y="230561"/>
            <a:ext cx="7755091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구현 환경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6127B99-8563-4610-BE8E-3A02CBAFE459}"/>
              </a:ext>
            </a:extLst>
          </p:cNvPr>
          <p:cNvGrpSpPr/>
          <p:nvPr/>
        </p:nvGrpSpPr>
        <p:grpSpPr>
          <a:xfrm>
            <a:off x="2817969" y="1357818"/>
            <a:ext cx="3508059" cy="2046365"/>
            <a:chOff x="2782886" y="1183867"/>
            <a:chExt cx="3508059" cy="2046365"/>
          </a:xfrm>
        </p:grpSpPr>
        <p:pic>
          <p:nvPicPr>
            <p:cNvPr id="78" name="_x123237152" descr="EMB00003a206ef3">
              <a:extLst>
                <a:ext uri="{FF2B5EF4-FFF2-40B4-BE49-F238E27FC236}">
                  <a16:creationId xmlns:a16="http://schemas.microsoft.com/office/drawing/2014/main" id="{C8D3BDF9-C7D8-471F-8C99-AD3B5A7AC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886" y="1231659"/>
              <a:ext cx="1808703" cy="90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_x354534096" descr="EMB00003a206ef4">
              <a:extLst>
                <a:ext uri="{FF2B5EF4-FFF2-40B4-BE49-F238E27FC236}">
                  <a16:creationId xmlns:a16="http://schemas.microsoft.com/office/drawing/2014/main" id="{070823AB-1F9E-4DD3-B8DA-4985081A7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011" y="1183867"/>
              <a:ext cx="974725" cy="90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_x453440368" descr="EMB00003a206ef5">
              <a:extLst>
                <a:ext uri="{FF2B5EF4-FFF2-40B4-BE49-F238E27FC236}">
                  <a16:creationId xmlns:a16="http://schemas.microsoft.com/office/drawing/2014/main" id="{D12C2AE7-BBA1-4415-A93A-3C2D17C27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886" y="2149253"/>
              <a:ext cx="1789113" cy="90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_x453440528" descr="EMB00003a206ef6">
              <a:extLst>
                <a:ext uri="{FF2B5EF4-FFF2-40B4-BE49-F238E27FC236}">
                  <a16:creationId xmlns:a16="http://schemas.microsoft.com/office/drawing/2014/main" id="{A94AA221-562E-42BC-93D6-A4846A25A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195" y="2177827"/>
              <a:ext cx="1682750" cy="105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482FD6-DFF9-42FD-8A15-E509A3FEC734}"/>
              </a:ext>
            </a:extLst>
          </p:cNvPr>
          <p:cNvSpPr txBox="1"/>
          <p:nvPr/>
        </p:nvSpPr>
        <p:spPr>
          <a:xfrm>
            <a:off x="1344900" y="3332586"/>
            <a:ext cx="643156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/>
              <a:t>Python</a:t>
            </a:r>
          </a:p>
          <a:p>
            <a:pPr fontAlgn="base"/>
            <a:endParaRPr lang="ko-KR" altLang="en-US" sz="1100" dirty="0"/>
          </a:p>
          <a:p>
            <a:pPr fontAlgn="base"/>
            <a:r>
              <a:rPr lang="en-US" altLang="ko-KR" sz="1400" b="1" dirty="0"/>
              <a:t>- BeautifulSoup4</a:t>
            </a:r>
            <a:r>
              <a:rPr lang="en-US" altLang="ko-KR" sz="1400" dirty="0"/>
              <a:t> : HTML </a:t>
            </a:r>
            <a:r>
              <a:rPr lang="ko-KR" altLang="en-US" sz="1400" dirty="0"/>
              <a:t>태그 등의 콘텐츠를 가져온 뒤 사용자가 파싱 가능하도록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	                      </a:t>
            </a:r>
            <a:r>
              <a:rPr lang="ko-KR" altLang="en-US" sz="1400" dirty="0"/>
              <a:t>객체 구조로 변환해 </a:t>
            </a:r>
            <a:r>
              <a:rPr lang="ko-KR" altLang="en-US" sz="1400" dirty="0" err="1"/>
              <a:t>스크레이핑</a:t>
            </a:r>
            <a:r>
              <a:rPr lang="ko-KR" altLang="en-US" sz="1400" dirty="0"/>
              <a:t> 하는데 이용</a:t>
            </a:r>
            <a:r>
              <a:rPr lang="en-US" altLang="ko-KR" sz="1400" dirty="0"/>
              <a:t>.</a:t>
            </a:r>
          </a:p>
          <a:p>
            <a:pPr fontAlgn="base"/>
            <a:endParaRPr lang="ko-KR" altLang="en-US" sz="1100" dirty="0"/>
          </a:p>
          <a:p>
            <a:pPr fontAlgn="base"/>
            <a:r>
              <a:rPr lang="en-US" altLang="ko-KR" sz="1400" b="1" dirty="0"/>
              <a:t>- Selenium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Webdriver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브라우저를 제어하여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	           </a:t>
            </a:r>
            <a:r>
              <a:rPr lang="ko-KR" altLang="en-US" sz="1400" dirty="0"/>
              <a:t>브라우저 로그인을 </a:t>
            </a:r>
            <a:r>
              <a:rPr lang="ko-KR" altLang="en-US" sz="1400" dirty="0" err="1"/>
              <a:t>하는데로</a:t>
            </a:r>
            <a:r>
              <a:rPr lang="ko-KR" altLang="en-US" sz="1400" dirty="0"/>
              <a:t> 사용</a:t>
            </a:r>
            <a:r>
              <a:rPr lang="en-US" altLang="ko-KR" sz="1400" dirty="0"/>
              <a:t>.</a:t>
            </a:r>
          </a:p>
          <a:p>
            <a:pPr fontAlgn="base"/>
            <a:endParaRPr lang="ko-KR" altLang="en-US" sz="1100" dirty="0"/>
          </a:p>
          <a:p>
            <a:pPr fontAlgn="base"/>
            <a:r>
              <a:rPr lang="en-US" altLang="ko-KR" sz="1400" b="1" dirty="0"/>
              <a:t>- </a:t>
            </a:r>
            <a:r>
              <a:rPr lang="en-US" altLang="ko-KR" sz="1400" b="1" dirty="0" err="1"/>
              <a:t>Scikit</a:t>
            </a:r>
            <a:r>
              <a:rPr lang="en-US" altLang="ko-KR" sz="1400" b="1" dirty="0"/>
              <a:t>-Learn</a:t>
            </a:r>
            <a:r>
              <a:rPr lang="en-US" altLang="ko-KR" sz="1400" dirty="0"/>
              <a:t> :  </a:t>
            </a:r>
            <a:r>
              <a:rPr lang="ko-KR" altLang="en-US" sz="1400" dirty="0" err="1"/>
              <a:t>파이썬으로</a:t>
            </a:r>
            <a:r>
              <a:rPr lang="ko-KR" altLang="en-US" sz="1400" dirty="0"/>
              <a:t> 구현된 기계 학습 오픈 소스 라이브러리</a:t>
            </a:r>
            <a:r>
              <a:rPr lang="en-US" altLang="ko-KR" sz="1400" dirty="0"/>
              <a:t>.</a:t>
            </a:r>
          </a:p>
          <a:p>
            <a:pPr fontAlgn="base"/>
            <a:r>
              <a:rPr lang="en-US" altLang="ko-KR" sz="1400" dirty="0"/>
              <a:t>	                 </a:t>
            </a:r>
            <a:r>
              <a:rPr lang="ko-KR" altLang="en-US" sz="1400" dirty="0"/>
              <a:t>알고리즘을 하나의 패키지에서 모두 제공하고 있다는 장점</a:t>
            </a:r>
            <a:r>
              <a:rPr lang="en-US" altLang="ko-KR" sz="1400" dirty="0"/>
              <a:t>.</a:t>
            </a:r>
          </a:p>
          <a:p>
            <a:pPr fontAlgn="base"/>
            <a:endParaRPr lang="ko-KR" altLang="en-US" sz="1100" dirty="0"/>
          </a:p>
          <a:p>
            <a:pPr fontAlgn="base"/>
            <a:r>
              <a:rPr lang="en-US" altLang="ko-KR" sz="1400" b="1" dirty="0"/>
              <a:t>- PyQt5</a:t>
            </a:r>
            <a:r>
              <a:rPr lang="en-US" altLang="ko-KR" sz="1400" dirty="0"/>
              <a:t> : GUI </a:t>
            </a:r>
            <a:r>
              <a:rPr lang="ko-KR" altLang="en-US" sz="1400" dirty="0"/>
              <a:t>프로그래밍을 위한 라이브러리로 </a:t>
            </a:r>
            <a:r>
              <a:rPr lang="en-US" altLang="ko-KR" sz="1400" dirty="0"/>
              <a:t>Qt Designer</a:t>
            </a:r>
            <a:r>
              <a:rPr lang="ko-KR" altLang="en-US" sz="1400" dirty="0"/>
              <a:t>를 사용하여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	      UI</a:t>
            </a:r>
            <a:r>
              <a:rPr lang="ko-KR" altLang="en-US" sz="1400" dirty="0"/>
              <a:t>를 시각적으로 확인하면서 쉽게 개발가능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0D9E67-CE0E-4CA9-8484-A2ABDEDA2E27}"/>
              </a:ext>
            </a:extLst>
          </p:cNvPr>
          <p:cNvSpPr/>
          <p:nvPr/>
        </p:nvSpPr>
        <p:spPr>
          <a:xfrm>
            <a:off x="1299181" y="3508386"/>
            <a:ext cx="45719" cy="50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00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6333EC-ED8A-4DDB-8B66-D63AB94A3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9203" y="227065"/>
            <a:ext cx="2245593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추진 계획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8435" name="슬라이드 번호 개체 틀 3">
            <a:extLst>
              <a:ext uri="{FF2B5EF4-FFF2-40B4-BE49-F238E27FC236}">
                <a16:creationId xmlns:a16="http://schemas.microsoft.com/office/drawing/2014/main" id="{EB2230BC-752A-451F-BBC1-A82227F18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40C5CC-A75E-4973-9B10-620ED19D6D67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C0F961-4649-4D8A-8B1A-C67CC8FFCCBC}"/>
              </a:ext>
            </a:extLst>
          </p:cNvPr>
          <p:cNvGrpSpPr/>
          <p:nvPr/>
        </p:nvGrpSpPr>
        <p:grpSpPr>
          <a:xfrm>
            <a:off x="167479" y="1366044"/>
            <a:ext cx="8797009" cy="4639771"/>
            <a:chOff x="142924" y="1597541"/>
            <a:chExt cx="8797009" cy="46397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E4900B5-196A-44FF-BA5A-AA2BFAC86A1E}"/>
                </a:ext>
              </a:extLst>
            </p:cNvPr>
            <p:cNvSpPr/>
            <p:nvPr/>
          </p:nvSpPr>
          <p:spPr>
            <a:xfrm>
              <a:off x="2696442" y="1597541"/>
              <a:ext cx="6243491" cy="463977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E800293B-8BDF-4AF8-9C53-36EFE668392D}"/>
                </a:ext>
              </a:extLst>
            </p:cNvPr>
            <p:cNvSpPr/>
            <p:nvPr/>
          </p:nvSpPr>
          <p:spPr>
            <a:xfrm>
              <a:off x="2871502" y="2403078"/>
              <a:ext cx="666755" cy="801477"/>
            </a:xfrm>
            <a:prstGeom prst="chevron">
              <a:avLst>
                <a:gd name="adj" fmla="val 15138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로그인</a:t>
              </a:r>
              <a:endParaRPr lang="en-US" altLang="ko-KR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2659024A-083C-405E-B1E5-B28C346A7ADF}"/>
                </a:ext>
              </a:extLst>
            </p:cNvPr>
            <p:cNvSpPr/>
            <p:nvPr/>
          </p:nvSpPr>
          <p:spPr>
            <a:xfrm>
              <a:off x="5202556" y="3555238"/>
              <a:ext cx="1225691" cy="801477"/>
            </a:xfrm>
            <a:prstGeom prst="chevron">
              <a:avLst>
                <a:gd name="adj" fmla="val 15138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N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– gram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구현</a:t>
              </a:r>
            </a:p>
          </p:txBody>
        </p:sp>
        <p:sp>
          <p:nvSpPr>
            <p:cNvPr id="8" name="화살표: 갈매기형 수장 7">
              <a:extLst>
                <a:ext uri="{FF2B5EF4-FFF2-40B4-BE49-F238E27FC236}">
                  <a16:creationId xmlns:a16="http://schemas.microsoft.com/office/drawing/2014/main" id="{75BA6A67-43CE-4DBE-A9AE-59237C5516A2}"/>
                </a:ext>
              </a:extLst>
            </p:cNvPr>
            <p:cNvSpPr/>
            <p:nvPr/>
          </p:nvSpPr>
          <p:spPr>
            <a:xfrm>
              <a:off x="4040417" y="3555238"/>
              <a:ext cx="1225691" cy="801477"/>
            </a:xfrm>
            <a:prstGeom prst="chevron">
              <a:avLst>
                <a:gd name="adj" fmla="val 15138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>
                  <a:solidFill>
                    <a:schemeClr val="tx1"/>
                  </a:solidFill>
                </a:rPr>
                <a:t>전처리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기능 구현</a:t>
              </a:r>
            </a:p>
          </p:txBody>
        </p:sp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362735D1-F73A-4F21-A145-CC5A850D2F12}"/>
                </a:ext>
              </a:extLst>
            </p:cNvPr>
            <p:cNvSpPr/>
            <p:nvPr/>
          </p:nvSpPr>
          <p:spPr>
            <a:xfrm>
              <a:off x="6354684" y="3555238"/>
              <a:ext cx="1457676" cy="801477"/>
            </a:xfrm>
            <a:prstGeom prst="chevron">
              <a:avLst>
                <a:gd name="adj" fmla="val 15138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SVM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을 이용한 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분류 기능 구현</a:t>
              </a: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81A5FDC3-7A75-46CB-AE33-0149C0DA0514}"/>
                </a:ext>
              </a:extLst>
            </p:cNvPr>
            <p:cNvSpPr/>
            <p:nvPr/>
          </p:nvSpPr>
          <p:spPr>
            <a:xfrm>
              <a:off x="3487824" y="2401024"/>
              <a:ext cx="1304256" cy="801477"/>
            </a:xfrm>
            <a:prstGeom prst="chevron">
              <a:avLst>
                <a:gd name="adj" fmla="val 15138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>
                  <a:solidFill>
                    <a:schemeClr val="tx1"/>
                  </a:solidFill>
                </a:rPr>
                <a:t>스크레이핑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기능 구현</a:t>
              </a: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28F09D4D-DD1D-490A-A368-C32B21897FB7}"/>
                </a:ext>
              </a:extLst>
            </p:cNvPr>
            <p:cNvSpPr/>
            <p:nvPr/>
          </p:nvSpPr>
          <p:spPr>
            <a:xfrm>
              <a:off x="6420198" y="4997163"/>
              <a:ext cx="2423674" cy="801477"/>
            </a:xfrm>
            <a:prstGeom prst="chevron">
              <a:avLst>
                <a:gd name="adj" fmla="val 15138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UI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구현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E5C20AF-BC8F-41F8-BD79-7D60087278DC}"/>
                </a:ext>
              </a:extLst>
            </p:cNvPr>
            <p:cNvSpPr/>
            <p:nvPr/>
          </p:nvSpPr>
          <p:spPr>
            <a:xfrm>
              <a:off x="2782209" y="1716922"/>
              <a:ext cx="1465247" cy="4724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6EC044-9F49-47B4-87FA-8D14CF0C2151}"/>
                </a:ext>
              </a:extLst>
            </p:cNvPr>
            <p:cNvSpPr/>
            <p:nvPr/>
          </p:nvSpPr>
          <p:spPr>
            <a:xfrm>
              <a:off x="4315863" y="1716922"/>
              <a:ext cx="1597085" cy="4724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775E52-8B34-411B-B99E-117419AD9379}"/>
                </a:ext>
              </a:extLst>
            </p:cNvPr>
            <p:cNvSpPr/>
            <p:nvPr/>
          </p:nvSpPr>
          <p:spPr>
            <a:xfrm>
              <a:off x="7567877" y="1716922"/>
              <a:ext cx="1303649" cy="4724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6</a:t>
              </a:r>
              <a:endParaRPr lang="ko-KR" altLang="en-US" sz="24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D017BAD-C953-43A6-A53D-2005AFB9E934}"/>
                </a:ext>
              </a:extLst>
            </p:cNvPr>
            <p:cNvSpPr/>
            <p:nvPr/>
          </p:nvSpPr>
          <p:spPr>
            <a:xfrm>
              <a:off x="142924" y="1597541"/>
              <a:ext cx="2484371" cy="4639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1944BA8-1783-4468-810B-8C334BB21DAC}"/>
                </a:ext>
              </a:extLst>
            </p:cNvPr>
            <p:cNvSpPr/>
            <p:nvPr/>
          </p:nvSpPr>
          <p:spPr>
            <a:xfrm>
              <a:off x="204068" y="1716922"/>
              <a:ext cx="2343705" cy="4724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프로젝트 내용</a:t>
              </a:r>
              <a:endParaRPr lang="ko-KR" altLang="en-US" sz="1600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F62636-7148-42F0-A4A1-657BA5A83BFC}"/>
                </a:ext>
              </a:extLst>
            </p:cNvPr>
            <p:cNvSpPr/>
            <p:nvPr/>
          </p:nvSpPr>
          <p:spPr>
            <a:xfrm>
              <a:off x="204068" y="2308742"/>
              <a:ext cx="2343705" cy="10409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1.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메일 저장 기능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스크레이핑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DB15D4-7AEC-4539-A655-3FB5B867BE75}"/>
                </a:ext>
              </a:extLst>
            </p:cNvPr>
            <p:cNvSpPr/>
            <p:nvPr/>
          </p:nvSpPr>
          <p:spPr>
            <a:xfrm>
              <a:off x="212071" y="3469121"/>
              <a:ext cx="2343705" cy="10409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2.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필터링 기능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전처리</a:t>
              </a:r>
              <a:r>
                <a:rPr lang="en-US" altLang="ko-KR" sz="1200" dirty="0">
                  <a:solidFill>
                    <a:schemeClr val="tx1"/>
                  </a:solidFill>
                </a:rPr>
                <a:t>/ N-Gram/ SVM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CACA16A-7FB9-4A66-B199-E09AE74AFA72}"/>
                </a:ext>
              </a:extLst>
            </p:cNvPr>
            <p:cNvSpPr/>
            <p:nvPr/>
          </p:nvSpPr>
          <p:spPr>
            <a:xfrm>
              <a:off x="204067" y="4629499"/>
              <a:ext cx="2343705" cy="152988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3.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사용자 유저 인터페이스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    플랫폼 선택</a:t>
              </a:r>
              <a:r>
                <a:rPr lang="en-US" altLang="ko-KR" sz="1200" dirty="0">
                  <a:solidFill>
                    <a:schemeClr val="tx1"/>
                  </a:solidFill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</a:rPr>
                <a:t>브라우저 선택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ID/PW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    개인정보동의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    로그인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시작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    목록 </a:t>
              </a:r>
              <a:r>
                <a:rPr lang="en-US" altLang="ko-KR" sz="1200" dirty="0">
                  <a:solidFill>
                    <a:schemeClr val="tx1"/>
                  </a:solidFill>
                </a:rPr>
                <a:t>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68131E-96BC-4007-AD19-1D145A1AA408}"/>
                </a:ext>
              </a:extLst>
            </p:cNvPr>
            <p:cNvSpPr/>
            <p:nvPr/>
          </p:nvSpPr>
          <p:spPr>
            <a:xfrm>
              <a:off x="5966120" y="1716922"/>
              <a:ext cx="1533350" cy="4724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55C992-C0C6-460F-9623-A406E2A00B7F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6333EC-ED8A-4DDB-8B66-D63AB94A3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9448" y="225065"/>
            <a:ext cx="4584909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기대효과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55C992-C0C6-460F-9623-A406E2A00B7F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0DB6FB-663F-4F8C-9AEE-0909D9D88ADE}"/>
              </a:ext>
            </a:extLst>
          </p:cNvPr>
          <p:cNvSpPr/>
          <p:nvPr/>
        </p:nvSpPr>
        <p:spPr>
          <a:xfrm>
            <a:off x="1111719" y="4291443"/>
            <a:ext cx="202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ea typeface="아리따-돋움(OTF)-Medium" panose="02020603020101020101" pitchFamily="18" charset="-127"/>
              </a:rPr>
              <a:t> </a:t>
            </a:r>
            <a:r>
              <a:rPr lang="ko-KR" altLang="en-US" b="1" dirty="0">
                <a:ea typeface="아리따-돋움(OTF)-Medium" panose="02020603020101020101" pitchFamily="18" charset="-127"/>
              </a:rPr>
              <a:t>새로운 스팸메일에</a:t>
            </a:r>
            <a:endParaRPr lang="en-US" altLang="ko-KR" b="1" dirty="0">
              <a:ea typeface="아리따-돋움(OTF)-Medium" panose="02020603020101020101" pitchFamily="18" charset="-127"/>
            </a:endParaRPr>
          </a:p>
          <a:p>
            <a:pPr algn="ctr"/>
            <a:r>
              <a:rPr lang="ko-KR" altLang="en-US" b="1" dirty="0">
                <a:ea typeface="아리따-돋움(OTF)-Medium" panose="02020603020101020101" pitchFamily="18" charset="-127"/>
              </a:rPr>
              <a:t> 대응 가능</a:t>
            </a:r>
            <a:endParaRPr lang="en-US" altLang="ko-KR" b="1" dirty="0">
              <a:ea typeface="아리따-돋움(OTF)-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DF3092-18E1-4275-9D12-F507C8DE9102}"/>
              </a:ext>
            </a:extLst>
          </p:cNvPr>
          <p:cNvSpPr/>
          <p:nvPr/>
        </p:nvSpPr>
        <p:spPr>
          <a:xfrm>
            <a:off x="3922221" y="4291443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ea typeface="아리따-돋움(OTF)-Medium" panose="02020603020101020101" pitchFamily="18" charset="-127"/>
              </a:rPr>
              <a:t>차단에 소모하는 </a:t>
            </a:r>
            <a:endParaRPr lang="en-US" altLang="ko-KR" b="1" dirty="0">
              <a:ea typeface="아리따-돋움(OTF)-Medium" panose="02020603020101020101" pitchFamily="18" charset="-127"/>
            </a:endParaRPr>
          </a:p>
          <a:p>
            <a:pPr algn="ctr"/>
            <a:r>
              <a:rPr lang="ko-KR" altLang="en-US" b="1" dirty="0">
                <a:ea typeface="아리따-돋움(OTF)-Medium" panose="02020603020101020101" pitchFamily="18" charset="-127"/>
              </a:rPr>
              <a:t>시간 절약</a:t>
            </a:r>
            <a:endParaRPr lang="en-US" altLang="ko-KR" b="1" dirty="0">
              <a:ea typeface="아리따-돋움(OTF)-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88934F-EBEE-42E3-8633-7798C179319B}"/>
              </a:ext>
            </a:extLst>
          </p:cNvPr>
          <p:cNvSpPr/>
          <p:nvPr/>
        </p:nvSpPr>
        <p:spPr>
          <a:xfrm>
            <a:off x="6537158" y="4291444"/>
            <a:ext cx="1495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ea typeface="아리따-돋움(OTF)-Medium" panose="02020603020101020101" pitchFamily="18" charset="-127"/>
              </a:rPr>
              <a:t>스팸에 의한 </a:t>
            </a:r>
            <a:endParaRPr lang="en-US" altLang="ko-KR" b="1" dirty="0">
              <a:ea typeface="아리따-돋움(OTF)-Medium" panose="02020603020101020101" pitchFamily="18" charset="-127"/>
            </a:endParaRPr>
          </a:p>
          <a:p>
            <a:pPr algn="ctr"/>
            <a:r>
              <a:rPr lang="ko-KR" altLang="en-US" b="1" dirty="0">
                <a:ea typeface="아리따-돋움(OTF)-Medium" panose="02020603020101020101" pitchFamily="18" charset="-127"/>
              </a:rPr>
              <a:t>피해 감소 등</a:t>
            </a:r>
            <a:endParaRPr lang="en-US" altLang="ko-KR" dirty="0">
              <a:ea typeface="아리따-돋움(OTF)-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3882AA-D211-4F03-AF0C-90ACBF937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54"/>
          <a:stretch/>
        </p:blipFill>
        <p:spPr>
          <a:xfrm>
            <a:off x="3703772" y="2131251"/>
            <a:ext cx="2206946" cy="1737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63B5B9-9706-45A8-BAF8-E48842748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4"/>
          <a:stretch/>
        </p:blipFill>
        <p:spPr>
          <a:xfrm>
            <a:off x="6254496" y="2133891"/>
            <a:ext cx="2219935" cy="16770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4328B3-2131-4900-AC5F-DF407826CD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1347011" y="2669320"/>
            <a:ext cx="1551969" cy="12672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78BCD9-F154-4385-BD0A-850467362046}"/>
              </a:ext>
            </a:extLst>
          </p:cNvPr>
          <p:cNvSpPr txBox="1"/>
          <p:nvPr/>
        </p:nvSpPr>
        <p:spPr>
          <a:xfrm>
            <a:off x="1849576" y="2913670"/>
            <a:ext cx="7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new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EA0784-9D85-4452-BBDF-9C09AC9A1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51" y="2513044"/>
            <a:ext cx="474642" cy="4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793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6333EC-ED8A-4DDB-8B66-D63AB94A3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9448" y="225065"/>
            <a:ext cx="4584909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활용방안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55C992-C0C6-460F-9623-A406E2A00B7F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8DE4A-799D-4A09-8EA4-3896A9B5FBD9}"/>
              </a:ext>
            </a:extLst>
          </p:cNvPr>
          <p:cNvSpPr txBox="1"/>
          <p:nvPr/>
        </p:nvSpPr>
        <p:spPr>
          <a:xfrm>
            <a:off x="768597" y="2554328"/>
            <a:ext cx="786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000" b="1" spc="-150" dirty="0"/>
              <a:t>지속적 업데이트를 해야 하는 기존분석기 → 분류한 데이터를 학습할 수 있음</a:t>
            </a:r>
            <a:endParaRPr lang="en-US" altLang="ko-KR" sz="2000" spc="-1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793E4-194A-46BB-AE63-46B3428BAF8B}"/>
              </a:ext>
            </a:extLst>
          </p:cNvPr>
          <p:cNvSpPr txBox="1"/>
          <p:nvPr/>
        </p:nvSpPr>
        <p:spPr>
          <a:xfrm>
            <a:off x="2642625" y="3059317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rgbClr val="0070C0"/>
                </a:solidFill>
              </a:rPr>
              <a:t>효율적인 </a:t>
            </a:r>
            <a:r>
              <a:rPr lang="ko-KR" altLang="en-US" sz="2000" b="1" spc="-150">
                <a:solidFill>
                  <a:srgbClr val="0070C0"/>
                </a:solidFill>
              </a:rPr>
              <a:t>스팸메일 필터로 활용가능</a:t>
            </a:r>
            <a:endParaRPr lang="en-US" altLang="ko-KR" sz="2000" spc="-15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ADF54-8474-4883-96DF-F1D310A33AB7}"/>
              </a:ext>
            </a:extLst>
          </p:cNvPr>
          <p:cNvSpPr txBox="1"/>
          <p:nvPr/>
        </p:nvSpPr>
        <p:spPr>
          <a:xfrm>
            <a:off x="1597467" y="4338938"/>
            <a:ext cx="5949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accent1">
                    <a:lumMod val="75000"/>
                  </a:schemeClr>
                </a:solidFill>
              </a:rPr>
              <a:t>더 나아가 다국어 버전으로 확장해 해외에서도 활용 가능</a:t>
            </a:r>
            <a:endParaRPr lang="en-US" altLang="ko-KR" sz="20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998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AFCE4-E09B-4B13-923B-C9384EF55384}"/>
              </a:ext>
            </a:extLst>
          </p:cNvPr>
          <p:cNvSpPr/>
          <p:nvPr/>
        </p:nvSpPr>
        <p:spPr>
          <a:xfrm>
            <a:off x="0" y="-2"/>
            <a:ext cx="914400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5">
            <a:extLst>
              <a:ext uri="{FF2B5EF4-FFF2-40B4-BE49-F238E27FC236}">
                <a16:creationId xmlns:a16="http://schemas.microsoft.com/office/drawing/2014/main" id="{A667F4F7-75A2-4F1D-89DD-8782FBD6D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102" y="2600323"/>
            <a:ext cx="8458200" cy="1149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ko-KR" sz="50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Q&amp;A</a:t>
            </a:r>
            <a:endParaRPr lang="ko-KR" altLang="en-US" sz="50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3351C4-F98F-49DB-AAC8-7EC09DB7C7A5}"/>
              </a:ext>
            </a:extLst>
          </p:cNvPr>
          <p:cNvSpPr/>
          <p:nvPr/>
        </p:nvSpPr>
        <p:spPr>
          <a:xfrm>
            <a:off x="121774" y="133350"/>
            <a:ext cx="8880858" cy="65913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202A3B-5A9E-46F8-984F-9B0A0F43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527" y="2338568"/>
            <a:ext cx="762945" cy="5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5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F6552A-1244-493F-A4CB-6DCC710B5B7E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06B09E-B194-4436-8AE1-0D7F7594841E}"/>
              </a:ext>
            </a:extLst>
          </p:cNvPr>
          <p:cNvGrpSpPr/>
          <p:nvPr/>
        </p:nvGrpSpPr>
        <p:grpSpPr>
          <a:xfrm>
            <a:off x="1284791" y="1192192"/>
            <a:ext cx="6748040" cy="5302344"/>
            <a:chOff x="1284791" y="1145894"/>
            <a:chExt cx="6748040" cy="546439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86C5396-97B7-44B6-84B1-4449B5741FA6}"/>
                </a:ext>
              </a:extLst>
            </p:cNvPr>
            <p:cNvGrpSpPr/>
            <p:nvPr/>
          </p:nvGrpSpPr>
          <p:grpSpPr>
            <a:xfrm>
              <a:off x="1641507" y="1230537"/>
              <a:ext cx="5860983" cy="777069"/>
              <a:chOff x="993009" y="1249843"/>
              <a:chExt cx="6875620" cy="77706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EAF7E-4AD9-4056-8565-A125C757C08C}"/>
                  </a:ext>
                </a:extLst>
              </p:cNvPr>
              <p:cNvSpPr txBox="1"/>
              <p:nvPr/>
            </p:nvSpPr>
            <p:spPr>
              <a:xfrm>
                <a:off x="993009" y="1249843"/>
                <a:ext cx="6875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err="1">
                    <a:latin typeface="+mj-ea"/>
                    <a:ea typeface="+mj-ea"/>
                  </a:rPr>
                  <a:t>비트코인</a:t>
                </a:r>
                <a:r>
                  <a:rPr lang="ko-KR" altLang="en-US" sz="2400" b="1" dirty="0">
                    <a:latin typeface="+mj-ea"/>
                    <a:ea typeface="+mj-ea"/>
                  </a:rPr>
                  <a:t> 요구하는 </a:t>
                </a:r>
                <a:r>
                  <a:rPr lang="ko-KR" altLang="en-US" sz="2400" b="1" dirty="0" err="1">
                    <a:latin typeface="+mj-ea"/>
                    <a:ea typeface="+mj-ea"/>
                  </a:rPr>
                  <a:t>협박성</a:t>
                </a:r>
                <a:r>
                  <a:rPr lang="ko-KR" altLang="en-US" sz="2400" b="1" dirty="0">
                    <a:latin typeface="+mj-ea"/>
                    <a:ea typeface="+mj-ea"/>
                  </a:rPr>
                  <a:t> 스팸메일 주의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67BFE-A36B-42A7-BF77-FB51DF2B9955}"/>
                  </a:ext>
                </a:extLst>
              </p:cNvPr>
              <p:cNvSpPr txBox="1"/>
              <p:nvPr/>
            </p:nvSpPr>
            <p:spPr>
              <a:xfrm>
                <a:off x="5908263" y="1688358"/>
                <a:ext cx="19603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2018-10-12 15:01</a:t>
                </a:r>
                <a:endParaRPr lang="ko-KR" alt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EFF9322-D2E0-4136-8864-D8F16F71E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78"/>
            <a:stretch/>
          </p:blipFill>
          <p:spPr>
            <a:xfrm>
              <a:off x="1528308" y="2014967"/>
              <a:ext cx="6087379" cy="45247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C9ED2C-97A5-46C2-A2F7-DDD64F0878E9}"/>
                </a:ext>
              </a:extLst>
            </p:cNvPr>
            <p:cNvSpPr/>
            <p:nvPr/>
          </p:nvSpPr>
          <p:spPr>
            <a:xfrm>
              <a:off x="1284791" y="1145894"/>
              <a:ext cx="6748040" cy="546439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56418F6C-4398-4E45-B35E-6478F309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832" y="247601"/>
            <a:ext cx="7176330" cy="6604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우리는 스팸메일로부터 안전한가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?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E643B-1436-47F8-A64B-3F28F03130C8}"/>
              </a:ext>
            </a:extLst>
          </p:cNvPr>
          <p:cNvSpPr txBox="1"/>
          <p:nvPr/>
        </p:nvSpPr>
        <p:spPr>
          <a:xfrm>
            <a:off x="0" y="0"/>
            <a:ext cx="184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0754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F6552A-1244-493F-A4CB-6DCC710B5B7E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6418F6C-4398-4E45-B35E-6478F309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822" y="232376"/>
            <a:ext cx="7176356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점점 증가하는 스팸메일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CBF38-4C7C-4A83-B98C-7BABAE414574}"/>
              </a:ext>
            </a:extLst>
          </p:cNvPr>
          <p:cNvSpPr txBox="1"/>
          <p:nvPr/>
        </p:nvSpPr>
        <p:spPr>
          <a:xfrm>
            <a:off x="1319514" y="1652450"/>
            <a:ext cx="650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"2018</a:t>
            </a:r>
            <a:r>
              <a:rPr lang="ko-KR" altLang="en-US" sz="2400" b="1" dirty="0">
                <a:latin typeface="+mn-ea"/>
              </a:rPr>
              <a:t>년 상반기 스팸 유통현황 분석보고서</a:t>
            </a:r>
            <a:r>
              <a:rPr lang="en-US" altLang="ko-KR" sz="2400" b="1" dirty="0">
                <a:latin typeface="+mn-ea"/>
              </a:rPr>
              <a:t>"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BC153-8132-4BE1-B573-E3FBE66C87B1}"/>
              </a:ext>
            </a:extLst>
          </p:cNvPr>
          <p:cNvSpPr txBox="1"/>
          <p:nvPr/>
        </p:nvSpPr>
        <p:spPr>
          <a:xfrm>
            <a:off x="5758403" y="5436638"/>
            <a:ext cx="2766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출처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KISA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불법스팸대응센터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9CFC3-AD64-4F3C-A6BB-7C6BE5396788}"/>
              </a:ext>
            </a:extLst>
          </p:cNvPr>
          <p:cNvSpPr txBox="1"/>
          <p:nvPr/>
        </p:nvSpPr>
        <p:spPr>
          <a:xfrm>
            <a:off x="0" y="0"/>
            <a:ext cx="184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9E170D-4510-4F9E-A557-B32364F8E7F3}"/>
              </a:ext>
            </a:extLst>
          </p:cNvPr>
          <p:cNvGrpSpPr/>
          <p:nvPr/>
        </p:nvGrpSpPr>
        <p:grpSpPr>
          <a:xfrm>
            <a:off x="3538336" y="2596715"/>
            <a:ext cx="2186627" cy="3327807"/>
            <a:chOff x="3381292" y="2624068"/>
            <a:chExt cx="2186627" cy="33278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A2C178-763C-4689-A56D-C38A0CBC4019}"/>
                </a:ext>
              </a:extLst>
            </p:cNvPr>
            <p:cNvSpPr txBox="1"/>
            <p:nvPr/>
          </p:nvSpPr>
          <p:spPr>
            <a:xfrm>
              <a:off x="3540836" y="3373993"/>
              <a:ext cx="9536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4618</a:t>
              </a:r>
              <a:r>
                <a:rPr lang="ko-KR" altLang="en-US" sz="1500" dirty="0"/>
                <a:t>만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CFF75-0107-4077-AE4C-06EE96A0CEFB}"/>
                </a:ext>
              </a:extLst>
            </p:cNvPr>
            <p:cNvSpPr txBox="1"/>
            <p:nvPr/>
          </p:nvSpPr>
          <p:spPr>
            <a:xfrm>
              <a:off x="4502450" y="5396621"/>
              <a:ext cx="995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2018 </a:t>
              </a:r>
              <a:r>
                <a:rPr lang="ko-KR" altLang="en-US" sz="1500" dirty="0"/>
                <a:t>상반기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8EDDBE-DAD5-4DA4-AA92-202A38581216}"/>
                </a:ext>
              </a:extLst>
            </p:cNvPr>
            <p:cNvSpPr txBox="1"/>
            <p:nvPr/>
          </p:nvSpPr>
          <p:spPr>
            <a:xfrm>
              <a:off x="4614230" y="2624068"/>
              <a:ext cx="9536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5109</a:t>
              </a:r>
              <a:r>
                <a:rPr lang="ko-KR" altLang="en-US" sz="1500" dirty="0">
                  <a:solidFill>
                    <a:srgbClr val="FF0000"/>
                  </a:solidFill>
                </a:rPr>
                <a:t>만</a:t>
              </a: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4914126D-6AFD-4FAA-96AD-4DB9563F9047}"/>
                </a:ext>
              </a:extLst>
            </p:cNvPr>
            <p:cNvSpPr/>
            <p:nvPr/>
          </p:nvSpPr>
          <p:spPr>
            <a:xfrm>
              <a:off x="4572000" y="2979124"/>
              <a:ext cx="792480" cy="2418754"/>
            </a:xfrm>
            <a:prstGeom prst="cub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sz="1500" dirty="0"/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51C9F4D2-1BF0-4C93-A3EC-7B676EEF6DBE}"/>
                </a:ext>
              </a:extLst>
            </p:cNvPr>
            <p:cNvSpPr/>
            <p:nvPr/>
          </p:nvSpPr>
          <p:spPr>
            <a:xfrm>
              <a:off x="3492218" y="3775758"/>
              <a:ext cx="741858" cy="1622119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sz="15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10AE1E-38A2-4643-9A15-1A5A3B733EE7}"/>
                </a:ext>
              </a:extLst>
            </p:cNvPr>
            <p:cNvSpPr txBox="1"/>
            <p:nvPr/>
          </p:nvSpPr>
          <p:spPr>
            <a:xfrm>
              <a:off x="3381292" y="5397877"/>
              <a:ext cx="995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2017 </a:t>
              </a:r>
              <a:r>
                <a:rPr lang="ko-KR" altLang="en-US" sz="1500" dirty="0"/>
                <a:t>하반기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11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F6552A-1244-493F-A4CB-6DCC710B5B7E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6418F6C-4398-4E45-B35E-6478F309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454" y="230861"/>
            <a:ext cx="7755091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SVM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을 이용한 스팸메일 필터링 시스템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2A31F9-9CA6-404B-B121-C5A1EA3E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69" y="2639414"/>
            <a:ext cx="459021" cy="461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CF9020-DEC6-414F-8052-29D202B70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8" y="3118292"/>
            <a:ext cx="878071" cy="513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BA1741-B4BF-4F9B-8795-787D3AE219B6}"/>
              </a:ext>
            </a:extLst>
          </p:cNvPr>
          <p:cNvSpPr txBox="1"/>
          <p:nvPr/>
        </p:nvSpPr>
        <p:spPr>
          <a:xfrm>
            <a:off x="2277910" y="5043931"/>
            <a:ext cx="4681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웹서버의 메일을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SVM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을 이용하여 스팸메일 자동차단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73CAA9-A693-4318-B2B5-B0C4E5D34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41" y="2639415"/>
            <a:ext cx="439103" cy="461305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7C78A5E8-C078-46AD-8AB0-02C68746043E}"/>
              </a:ext>
            </a:extLst>
          </p:cNvPr>
          <p:cNvGrpSpPr/>
          <p:nvPr/>
        </p:nvGrpSpPr>
        <p:grpSpPr>
          <a:xfrm>
            <a:off x="2310046" y="2666694"/>
            <a:ext cx="5519588" cy="1820975"/>
            <a:chOff x="2263140" y="2273801"/>
            <a:chExt cx="5519588" cy="18209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1D94A87-BFF2-409A-B193-B64344FB2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44"/>
            <a:stretch/>
          </p:blipFill>
          <p:spPr>
            <a:xfrm>
              <a:off x="2510015" y="2442794"/>
              <a:ext cx="564935" cy="461305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C752E26-9FA1-4505-A081-DEF30B45F6BE}"/>
                </a:ext>
              </a:extLst>
            </p:cNvPr>
            <p:cNvGrpSpPr/>
            <p:nvPr/>
          </p:nvGrpSpPr>
          <p:grpSpPr>
            <a:xfrm>
              <a:off x="3165815" y="2273801"/>
              <a:ext cx="2975714" cy="1576504"/>
              <a:chOff x="2839888" y="2068643"/>
              <a:chExt cx="4081891" cy="222188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AB9B6F8-8618-45BD-84E6-1D889A72DE6C}"/>
                  </a:ext>
                </a:extLst>
              </p:cNvPr>
              <p:cNvSpPr/>
              <p:nvPr/>
            </p:nvSpPr>
            <p:spPr>
              <a:xfrm>
                <a:off x="3162925" y="2068643"/>
                <a:ext cx="3405514" cy="2149461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E9B9E3F-1B1F-4A5E-BF27-586DB113E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4138" y="2273801"/>
                <a:ext cx="318787" cy="240631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A222905-5C93-472B-BCD1-07958982F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9888" y="2826738"/>
                <a:ext cx="313546" cy="181939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7A8A50F-CB10-4B80-962A-7CBEC561219E}"/>
                  </a:ext>
                </a:extLst>
              </p:cNvPr>
              <p:cNvSpPr/>
              <p:nvPr/>
            </p:nvSpPr>
            <p:spPr>
              <a:xfrm>
                <a:off x="3100672" y="2514432"/>
                <a:ext cx="313545" cy="312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CD681F3-B768-4368-8ADF-743A54E76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76058" y="3546642"/>
                <a:ext cx="345721" cy="200809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648927A-5C41-4372-B7CD-BFB98CA9ED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91048" y="4088710"/>
                <a:ext cx="290193" cy="20181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6375299-A54C-4508-99D7-DA63D9472FF1}"/>
                  </a:ext>
                </a:extLst>
              </p:cNvPr>
              <p:cNvSpPr/>
              <p:nvPr/>
            </p:nvSpPr>
            <p:spPr>
              <a:xfrm rot="5400000">
                <a:off x="6473919" y="3769532"/>
                <a:ext cx="313545" cy="312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47B28C-75F7-49EE-B426-E628E8723201}"/>
                </a:ext>
              </a:extLst>
            </p:cNvPr>
            <p:cNvSpPr txBox="1"/>
            <p:nvPr/>
          </p:nvSpPr>
          <p:spPr>
            <a:xfrm>
              <a:off x="3677426" y="2675170"/>
              <a:ext cx="1930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SVM</a:t>
              </a:r>
              <a:endPara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3BF2744-4C08-404A-9066-154530293451}"/>
                </a:ext>
              </a:extLst>
            </p:cNvPr>
            <p:cNvCxnSpPr>
              <a:cxnSpLocks/>
            </p:cNvCxnSpPr>
            <p:nvPr/>
          </p:nvCxnSpPr>
          <p:spPr>
            <a:xfrm>
              <a:off x="2343485" y="2634562"/>
              <a:ext cx="16653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6A8E528-4950-428E-8F76-A86C77A6B844}"/>
                </a:ext>
              </a:extLst>
            </p:cNvPr>
            <p:cNvCxnSpPr>
              <a:cxnSpLocks/>
            </p:cNvCxnSpPr>
            <p:nvPr/>
          </p:nvCxnSpPr>
          <p:spPr>
            <a:xfrm>
              <a:off x="2263140" y="2706562"/>
              <a:ext cx="24687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0492837-0B54-415E-B0F4-515E54CB076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2775142"/>
              <a:ext cx="1935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02606F7-4593-408A-A302-17713A665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759" y="3137508"/>
              <a:ext cx="541969" cy="457454"/>
            </a:xfrm>
            <a:prstGeom prst="rect">
              <a:avLst/>
            </a:prstGeom>
          </p:spPr>
        </p:pic>
        <p:sp>
          <p:nvSpPr>
            <p:cNvPr id="41" name="L 도형 40">
              <a:extLst>
                <a:ext uri="{FF2B5EF4-FFF2-40B4-BE49-F238E27FC236}">
                  <a16:creationId xmlns:a16="http://schemas.microsoft.com/office/drawing/2014/main" id="{AF607D15-7F73-459F-9F5F-209E5A462B92}"/>
                </a:ext>
              </a:extLst>
            </p:cNvPr>
            <p:cNvSpPr/>
            <p:nvPr/>
          </p:nvSpPr>
          <p:spPr>
            <a:xfrm rot="18886928">
              <a:off x="7370206" y="3677981"/>
              <a:ext cx="385249" cy="237283"/>
            </a:xfrm>
            <a:prstGeom prst="corner">
              <a:avLst>
                <a:gd name="adj1" fmla="val 40649"/>
                <a:gd name="adj2" fmla="val 42046"/>
              </a:avLst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059F303-46AB-4D58-B0D1-A5D1A53AC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44"/>
            <a:stretch/>
          </p:blipFill>
          <p:spPr>
            <a:xfrm>
              <a:off x="6590983" y="3633471"/>
              <a:ext cx="564935" cy="461305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8C47AD-D2B0-4A9D-A092-5450FE275E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44"/>
            <a:stretch/>
          </p:blipFill>
          <p:spPr>
            <a:xfrm>
              <a:off x="6590983" y="3115022"/>
              <a:ext cx="564935" cy="46130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A03018-4921-4F94-BC07-C3EBD41C495D}"/>
              </a:ext>
            </a:extLst>
          </p:cNvPr>
          <p:cNvSpPr txBox="1"/>
          <p:nvPr/>
        </p:nvSpPr>
        <p:spPr>
          <a:xfrm>
            <a:off x="0" y="0"/>
            <a:ext cx="184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목표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EEB443-5693-4277-8483-15D1FCE0FC9F}"/>
              </a:ext>
            </a:extLst>
          </p:cNvPr>
          <p:cNvSpPr txBox="1"/>
          <p:nvPr/>
        </p:nvSpPr>
        <p:spPr>
          <a:xfrm>
            <a:off x="2590965" y="3767491"/>
            <a:ext cx="4285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(Support Vector Machine) </a:t>
            </a:r>
            <a:endParaRPr lang="ko-KR" altLang="en-US" sz="12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32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F6552A-1244-493F-A4CB-6DCC710B5B7E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6418F6C-4398-4E45-B35E-6478F309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454" y="230861"/>
            <a:ext cx="7755091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SVM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이란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A1741-B4BF-4F9B-8795-787D3AE219B6}"/>
              </a:ext>
            </a:extLst>
          </p:cNvPr>
          <p:cNvSpPr txBox="1"/>
          <p:nvPr/>
        </p:nvSpPr>
        <p:spPr>
          <a:xfrm>
            <a:off x="2069565" y="2780377"/>
            <a:ext cx="74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방법 중 하나 </a:t>
            </a:r>
            <a:endParaRPr lang="en-US" altLang="ko-KR" dirty="0"/>
          </a:p>
          <a:p>
            <a:r>
              <a:rPr lang="ko-KR" altLang="en-US" dirty="0"/>
              <a:t>패턴 인식</a:t>
            </a:r>
            <a:r>
              <a:rPr lang="en-US" altLang="ko-KR" dirty="0"/>
              <a:t>, </a:t>
            </a:r>
            <a:r>
              <a:rPr lang="ko-KR" altLang="en-US" dirty="0"/>
              <a:t>자료 분석을 위한 지도학습 모델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A03018-4921-4F94-BC07-C3EBD41C495D}"/>
              </a:ext>
            </a:extLst>
          </p:cNvPr>
          <p:cNvSpPr txBox="1"/>
          <p:nvPr/>
        </p:nvSpPr>
        <p:spPr>
          <a:xfrm>
            <a:off x="0" y="0"/>
            <a:ext cx="184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4BB2F2-D4C8-4335-9242-48979F4F94C5}"/>
              </a:ext>
            </a:extLst>
          </p:cNvPr>
          <p:cNvGrpSpPr/>
          <p:nvPr/>
        </p:nvGrpSpPr>
        <p:grpSpPr>
          <a:xfrm>
            <a:off x="1859280" y="1872035"/>
            <a:ext cx="4983238" cy="769441"/>
            <a:chOff x="3089401" y="1390525"/>
            <a:chExt cx="4983238" cy="76944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47B28C-75F7-49EE-B426-E628E8723201}"/>
                </a:ext>
              </a:extLst>
            </p:cNvPr>
            <p:cNvSpPr txBox="1"/>
            <p:nvPr/>
          </p:nvSpPr>
          <p:spPr>
            <a:xfrm>
              <a:off x="3089401" y="1390525"/>
              <a:ext cx="1930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SVM</a:t>
              </a:r>
              <a:endPara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EEB443-5693-4277-8483-15D1FCE0FC9F}"/>
                </a:ext>
              </a:extLst>
            </p:cNvPr>
            <p:cNvSpPr txBox="1"/>
            <p:nvPr/>
          </p:nvSpPr>
          <p:spPr>
            <a:xfrm>
              <a:off x="3786767" y="1775245"/>
              <a:ext cx="428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(Support Vector Machine) </a:t>
              </a:r>
              <a:endParaRPr lang="ko-KR" altLang="en-US" sz="1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43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F6552A-1244-493F-A4CB-6DCC710B5B7E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6418F6C-4398-4E45-B35E-6478F309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454" y="238964"/>
            <a:ext cx="7755091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SVM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을 이용한 스팸메일 필터링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E3ACE-4EE4-41C0-BEC7-6241E20282AF}"/>
              </a:ext>
            </a:extLst>
          </p:cNvPr>
          <p:cNvSpPr txBox="1"/>
          <p:nvPr/>
        </p:nvSpPr>
        <p:spPr>
          <a:xfrm>
            <a:off x="1042949" y="5092119"/>
            <a:ext cx="2921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필터링 과정에서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메일의 스팸 여부 판단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1248AA-BC16-4B3F-9A4F-85F36572F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951690" y="2986946"/>
            <a:ext cx="1551969" cy="12672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4B374E-2F0D-4F2A-879E-4C02BCD63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3" y="2701108"/>
            <a:ext cx="618752" cy="522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226119-843C-45D8-9E51-F1A3A9A6C4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2760895" y="3005979"/>
            <a:ext cx="1551969" cy="12672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2B68C4-7C37-4265-9AEE-3A672BDA2729}"/>
              </a:ext>
            </a:extLst>
          </p:cNvPr>
          <p:cNvCxnSpPr>
            <a:cxnSpLocks/>
          </p:cNvCxnSpPr>
          <p:nvPr/>
        </p:nvCxnSpPr>
        <p:spPr>
          <a:xfrm>
            <a:off x="4572000" y="1910080"/>
            <a:ext cx="96999" cy="42062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 도형 23">
            <a:extLst>
              <a:ext uri="{FF2B5EF4-FFF2-40B4-BE49-F238E27FC236}">
                <a16:creationId xmlns:a16="http://schemas.microsoft.com/office/drawing/2014/main" id="{91D6E530-6C71-48FA-897E-E3BFE10FACED}"/>
              </a:ext>
            </a:extLst>
          </p:cNvPr>
          <p:cNvSpPr/>
          <p:nvPr/>
        </p:nvSpPr>
        <p:spPr>
          <a:xfrm rot="18886928">
            <a:off x="3271100" y="2727441"/>
            <a:ext cx="533460" cy="319282"/>
          </a:xfrm>
          <a:prstGeom prst="corner">
            <a:avLst>
              <a:gd name="adj1" fmla="val 40649"/>
              <a:gd name="adj2" fmla="val 42046"/>
            </a:avLst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323D39-1F4E-4916-B48C-90ADB586D102}"/>
              </a:ext>
            </a:extLst>
          </p:cNvPr>
          <p:cNvSpPr txBox="1"/>
          <p:nvPr/>
        </p:nvSpPr>
        <p:spPr>
          <a:xfrm>
            <a:off x="4928135" y="5092119"/>
            <a:ext cx="378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스팸일 경우 어떤 유형의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스팸인지 분류 및 차단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82A7C7F-5B1C-40BE-88EA-176E40E7FEE9}"/>
              </a:ext>
            </a:extLst>
          </p:cNvPr>
          <p:cNvGrpSpPr/>
          <p:nvPr/>
        </p:nvGrpSpPr>
        <p:grpSpPr>
          <a:xfrm>
            <a:off x="5240756" y="2220884"/>
            <a:ext cx="615229" cy="551335"/>
            <a:chOff x="5401969" y="1935773"/>
            <a:chExt cx="2026920" cy="2000609"/>
          </a:xfrm>
        </p:grpSpPr>
        <p:sp>
          <p:nvSpPr>
            <p:cNvPr id="31" name="막힌 원호 30">
              <a:extLst>
                <a:ext uri="{FF2B5EF4-FFF2-40B4-BE49-F238E27FC236}">
                  <a16:creationId xmlns:a16="http://schemas.microsoft.com/office/drawing/2014/main" id="{D99B35A3-02A1-4178-B88D-A4787760A6AE}"/>
                </a:ext>
              </a:extLst>
            </p:cNvPr>
            <p:cNvSpPr/>
            <p:nvPr/>
          </p:nvSpPr>
          <p:spPr>
            <a:xfrm>
              <a:off x="6173131" y="1935773"/>
              <a:ext cx="670559" cy="660402"/>
            </a:xfrm>
            <a:prstGeom prst="blockArc">
              <a:avLst>
                <a:gd name="adj1" fmla="val 10800000"/>
                <a:gd name="adj2" fmla="val 21599821"/>
                <a:gd name="adj3" fmla="val 1576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EDA22A5-3622-4756-8A17-79E4979D9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07"/>
            <a:stretch/>
          </p:blipFill>
          <p:spPr>
            <a:xfrm>
              <a:off x="5401969" y="2211610"/>
              <a:ext cx="2026920" cy="1724772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2C47C3C-C4D1-49F3-958E-E1BC0DEA4A88}"/>
                </a:ext>
              </a:extLst>
            </p:cNvPr>
            <p:cNvSpPr/>
            <p:nvPr/>
          </p:nvSpPr>
          <p:spPr>
            <a:xfrm>
              <a:off x="5750559" y="2418081"/>
              <a:ext cx="914400" cy="8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4D53162-2819-45E8-91A9-4F95B17E012C}"/>
                </a:ext>
              </a:extLst>
            </p:cNvPr>
            <p:cNvSpPr/>
            <p:nvPr/>
          </p:nvSpPr>
          <p:spPr>
            <a:xfrm>
              <a:off x="5913120" y="1938622"/>
              <a:ext cx="670560" cy="660400"/>
            </a:xfrm>
            <a:prstGeom prst="blockArc">
              <a:avLst>
                <a:gd name="adj1" fmla="val 10800000"/>
                <a:gd name="adj2" fmla="val 21599821"/>
                <a:gd name="adj3" fmla="val 1576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142C3B61-7D4C-45D0-9711-105580A439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6250227" y="2474443"/>
            <a:ext cx="464794" cy="37953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6A9F9A9-0EA2-4D09-BF62-E39D20E42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6759985" y="2474443"/>
            <a:ext cx="464794" cy="37953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F55489E-5826-49F8-9208-7C75F31683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0"/>
          <a:stretch/>
        </p:blipFill>
        <p:spPr>
          <a:xfrm>
            <a:off x="5240757" y="3070973"/>
            <a:ext cx="762135" cy="63454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19C24AF-72CE-48FB-AD65-0AD24AF9D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6250227" y="3334815"/>
            <a:ext cx="464794" cy="3795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D915B09-281F-4D6E-B0F5-AEC95F54A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6789802" y="3334815"/>
            <a:ext cx="464794" cy="3795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735B486-62DA-4319-821C-FC1A3FE63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7297336" y="3334815"/>
            <a:ext cx="464794" cy="379533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3162D64-44E6-43CF-8223-439A5DCF466E}"/>
              </a:ext>
            </a:extLst>
          </p:cNvPr>
          <p:cNvCxnSpPr>
            <a:cxnSpLocks/>
          </p:cNvCxnSpPr>
          <p:nvPr/>
        </p:nvCxnSpPr>
        <p:spPr>
          <a:xfrm flipH="1">
            <a:off x="5063242" y="2921596"/>
            <a:ext cx="29326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CC8D9E3-3CB9-4B5D-81DD-A6FF561059A1}"/>
              </a:ext>
            </a:extLst>
          </p:cNvPr>
          <p:cNvCxnSpPr>
            <a:cxnSpLocks/>
          </p:cNvCxnSpPr>
          <p:nvPr/>
        </p:nvCxnSpPr>
        <p:spPr>
          <a:xfrm flipH="1">
            <a:off x="5063242" y="3846156"/>
            <a:ext cx="29326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31980C3-2E79-4E69-9DBF-BD3C013DB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305" y="4042867"/>
            <a:ext cx="606267" cy="54487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71F2C8B-702B-4C6F-AA8E-45A026693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44"/>
          <a:stretch/>
        </p:blipFill>
        <p:spPr>
          <a:xfrm>
            <a:off x="6250227" y="4174580"/>
            <a:ext cx="464794" cy="3795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3CCA00D-E64D-406B-B28D-8A2827374859}"/>
              </a:ext>
            </a:extLst>
          </p:cNvPr>
          <p:cNvSpPr txBox="1"/>
          <p:nvPr/>
        </p:nvSpPr>
        <p:spPr>
          <a:xfrm>
            <a:off x="0" y="0"/>
            <a:ext cx="184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16218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16C8C5C-295F-4D2C-B855-40B7F6C1B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28650" y="659003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C06C0-062B-4B83-8D9D-B9D0407A3AA1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D6325C-7B01-4993-ACF3-72ED241B5363}"/>
              </a:ext>
            </a:extLst>
          </p:cNvPr>
          <p:cNvGrpSpPr/>
          <p:nvPr/>
        </p:nvGrpSpPr>
        <p:grpSpPr>
          <a:xfrm>
            <a:off x="3064571" y="942454"/>
            <a:ext cx="2858709" cy="2931563"/>
            <a:chOff x="4754696" y="240320"/>
            <a:chExt cx="2858709" cy="297860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0460024-2FF0-4FB2-AD19-B01E852D66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696" y="481942"/>
              <a:ext cx="2858709" cy="2736979"/>
              <a:chOff x="426721" y="3150577"/>
              <a:chExt cx="4210783" cy="3311184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FE0C93-8322-49EC-A3A8-4620DB63E4D1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3582B22-4556-4BBB-BCDE-03D641F6CCCE}"/>
                  </a:ext>
                </a:extLst>
              </p:cNvPr>
              <p:cNvSpPr/>
              <p:nvPr/>
            </p:nvSpPr>
            <p:spPr>
              <a:xfrm>
                <a:off x="666748" y="3150577"/>
                <a:ext cx="3970756" cy="324789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9511BB-B1EA-4E22-ACA3-B026FCDDBFD6}"/>
                </a:ext>
              </a:extLst>
            </p:cNvPr>
            <p:cNvSpPr/>
            <p:nvPr/>
          </p:nvSpPr>
          <p:spPr>
            <a:xfrm>
              <a:off x="5531207" y="240320"/>
              <a:ext cx="1460650" cy="4832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프로그램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2D5B0A0-6161-4BD8-8F8F-21C4A55529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1605" y="769204"/>
              <a:ext cx="2439853" cy="2317520"/>
              <a:chOff x="335278" y="3150576"/>
              <a:chExt cx="4621928" cy="3217541"/>
            </a:xfrm>
            <a:solidFill>
              <a:srgbClr val="3B3838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10E928D-9F26-4DDE-A0F7-647FEC1E477C}"/>
                  </a:ext>
                </a:extLst>
              </p:cNvPr>
              <p:cNvSpPr/>
              <p:nvPr/>
            </p:nvSpPr>
            <p:spPr>
              <a:xfrm>
                <a:off x="426722" y="3604013"/>
                <a:ext cx="4075663" cy="2764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17CE26D-3AB6-4AF0-99E5-ED51A5D7CF34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217539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B8BD56-8915-4CC2-96B2-ACF7F3748FFE}"/>
                </a:ext>
              </a:extLst>
            </p:cNvPr>
            <p:cNvSpPr/>
            <p:nvPr/>
          </p:nvSpPr>
          <p:spPr>
            <a:xfrm>
              <a:off x="5049664" y="842335"/>
              <a:ext cx="952404" cy="285221"/>
            </a:xfrm>
            <a:prstGeom prst="rect">
              <a:avLst/>
            </a:prstGeom>
            <a:solidFill>
              <a:srgbClr val="3B383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>
                  <a:solidFill>
                    <a:schemeClr val="bg1"/>
                  </a:solidFill>
                </a:rPr>
                <a:t>전처리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957129-29F0-4323-BA41-8421AC5D3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1620" y="1173198"/>
              <a:ext cx="1949744" cy="18414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8046CF5-2A28-4D44-A68E-3386C539ED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15393" y="1414819"/>
              <a:ext cx="1502798" cy="1502798"/>
              <a:chOff x="335278" y="3150576"/>
              <a:chExt cx="4621928" cy="3387382"/>
            </a:xfrm>
            <a:solidFill>
              <a:srgbClr val="3B3838"/>
            </a:solidFill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97D0F4-BA4B-4813-90F6-1C6205A4D3BA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8AE0E4F-226D-4460-A382-463F28E3E2D0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D3E1DD-886F-45A8-A321-AFD370DC9165}"/>
                </a:ext>
              </a:extLst>
            </p:cNvPr>
            <p:cNvSpPr txBox="1"/>
            <p:nvPr/>
          </p:nvSpPr>
          <p:spPr>
            <a:xfrm>
              <a:off x="5326104" y="1136980"/>
              <a:ext cx="1123839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/>
                <a:t>N-Gram</a:t>
              </a:r>
              <a:endParaRPr lang="ko-KR" altLang="en-US" sz="15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63C400-B505-48A4-A030-07114B866333}"/>
                </a:ext>
              </a:extLst>
            </p:cNvPr>
            <p:cNvSpPr txBox="1"/>
            <p:nvPr/>
          </p:nvSpPr>
          <p:spPr>
            <a:xfrm>
              <a:off x="5542359" y="1431468"/>
              <a:ext cx="1123839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>
                  <a:solidFill>
                    <a:schemeClr val="bg1"/>
                  </a:solidFill>
                </a:rPr>
                <a:t>SVM</a:t>
              </a:r>
              <a:endParaRPr lang="ko-KR" altLang="en-US" sz="1500" b="1">
                <a:solidFill>
                  <a:schemeClr val="bg1"/>
                </a:solidFill>
              </a:endParaRPr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9CE5FDDD-5383-4AA4-9E05-ED3B424AD4C0}"/>
                </a:ext>
              </a:extLst>
            </p:cNvPr>
            <p:cNvSpPr/>
            <p:nvPr/>
          </p:nvSpPr>
          <p:spPr>
            <a:xfrm flipH="1">
              <a:off x="5818877" y="1724386"/>
              <a:ext cx="887586" cy="1075818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BA52BC4-4439-4597-888E-CF1012673627}"/>
                </a:ext>
              </a:extLst>
            </p:cNvPr>
            <p:cNvSpPr/>
            <p:nvPr/>
          </p:nvSpPr>
          <p:spPr>
            <a:xfrm rot="16200000">
              <a:off x="5812793" y="1733670"/>
              <a:ext cx="448783" cy="430213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4" descr="python logo pngì ëí ì´ë¯¸ì§ ê²ìê²°ê³¼">
              <a:extLst>
                <a:ext uri="{FF2B5EF4-FFF2-40B4-BE49-F238E27FC236}">
                  <a16:creationId xmlns:a16="http://schemas.microsoft.com/office/drawing/2014/main" id="{91183556-D25B-4F78-92EB-5242AD6FD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163" y="2234718"/>
              <a:ext cx="497014" cy="503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06885BB-DDE0-4EA8-B629-A7C92D043E4F}"/>
              </a:ext>
            </a:extLst>
          </p:cNvPr>
          <p:cNvGrpSpPr/>
          <p:nvPr/>
        </p:nvGrpSpPr>
        <p:grpSpPr>
          <a:xfrm>
            <a:off x="822260" y="4066870"/>
            <a:ext cx="2545141" cy="2495413"/>
            <a:chOff x="964729" y="3183298"/>
            <a:chExt cx="3137836" cy="304158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456BFDC-788D-4DC2-9DB8-8C122F39AA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4729" y="3424919"/>
              <a:ext cx="3137836" cy="2799963"/>
              <a:chOff x="335278" y="3150576"/>
              <a:chExt cx="4621928" cy="338738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7075AB7-BF46-4645-9D7F-07AC5557A149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DC1E382-11EA-4CFE-A48C-4376B00C8E05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B2D24B9-9BA8-49CE-9D8B-A8D8D67EA04D}"/>
                </a:ext>
              </a:extLst>
            </p:cNvPr>
            <p:cNvSpPr/>
            <p:nvPr/>
          </p:nvSpPr>
          <p:spPr>
            <a:xfrm>
              <a:off x="1803321" y="3183298"/>
              <a:ext cx="1460650" cy="4832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사용자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2B9C816-14A9-4101-9E10-3C2750CA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3750" y="3650599"/>
              <a:ext cx="2439791" cy="2421982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5CB3A5-6854-4615-BC73-99D95F8FCAA1}"/>
              </a:ext>
            </a:extLst>
          </p:cNvPr>
          <p:cNvGrpSpPr/>
          <p:nvPr/>
        </p:nvGrpSpPr>
        <p:grpSpPr>
          <a:xfrm>
            <a:off x="5748225" y="4066870"/>
            <a:ext cx="2589396" cy="2496775"/>
            <a:chOff x="1597793" y="3547451"/>
            <a:chExt cx="2387065" cy="271859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1AD66E-488B-4212-BBAD-D7ACD1D1C2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97793" y="3763414"/>
              <a:ext cx="2387065" cy="2502633"/>
              <a:chOff x="335278" y="3150576"/>
              <a:chExt cx="4621928" cy="338738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8632DE1-891A-4ACB-97D8-DC569990C8DC}"/>
                  </a:ext>
                </a:extLst>
              </p:cNvPr>
              <p:cNvSpPr/>
              <p:nvPr/>
            </p:nvSpPr>
            <p:spPr>
              <a:xfrm>
                <a:off x="426721" y="3604011"/>
                <a:ext cx="4075662" cy="2857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0EE88A9-7C9C-4E32-B52F-50DF8790481A}"/>
                  </a:ext>
                </a:extLst>
              </p:cNvPr>
              <p:cNvSpPr/>
              <p:nvPr/>
            </p:nvSpPr>
            <p:spPr>
              <a:xfrm>
                <a:off x="335278" y="3150576"/>
                <a:ext cx="4621928" cy="338738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B9D3D87-93CD-401B-9093-95F95FF1567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5174" y="5578713"/>
              <a:ext cx="1809719" cy="46582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D2EE3A4-BB41-48AA-B690-24A6E58D9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108" y="4137747"/>
              <a:ext cx="1809131" cy="35326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8024963-E9F6-4462-91AD-CB4A91BAF51B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5174" y="4826013"/>
              <a:ext cx="1813064" cy="465823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6EB7C4-78EA-44C3-B52A-E497C555E145}"/>
                </a:ext>
              </a:extLst>
            </p:cNvPr>
            <p:cNvSpPr/>
            <p:nvPr/>
          </p:nvSpPr>
          <p:spPr>
            <a:xfrm>
              <a:off x="2235740" y="3547451"/>
              <a:ext cx="1111169" cy="43192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이메일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89808B5-C7E6-4BC2-B838-4306FA74185C}"/>
              </a:ext>
            </a:extLst>
          </p:cNvPr>
          <p:cNvSpPr txBox="1"/>
          <p:nvPr/>
        </p:nvSpPr>
        <p:spPr>
          <a:xfrm>
            <a:off x="551540" y="1883214"/>
            <a:ext cx="18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① ID/PW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DB2BD-6522-4680-9DF5-BFA9EB4397FA}"/>
              </a:ext>
            </a:extLst>
          </p:cNvPr>
          <p:cNvSpPr txBox="1"/>
          <p:nvPr/>
        </p:nvSpPr>
        <p:spPr>
          <a:xfrm>
            <a:off x="7128158" y="1988434"/>
            <a:ext cx="121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②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FF23B3-6827-41C8-ABFA-65CFEF7E89C3}"/>
              </a:ext>
            </a:extLst>
          </p:cNvPr>
          <p:cNvSpPr txBox="1"/>
          <p:nvPr/>
        </p:nvSpPr>
        <p:spPr>
          <a:xfrm>
            <a:off x="6021240" y="3169287"/>
            <a:ext cx="168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③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스크레이핑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AA938E9-B705-44AC-9192-3C3E44F9E97C}"/>
              </a:ext>
            </a:extLst>
          </p:cNvPr>
          <p:cNvCxnSpPr>
            <a:cxnSpLocks/>
          </p:cNvCxnSpPr>
          <p:nvPr/>
        </p:nvCxnSpPr>
        <p:spPr>
          <a:xfrm>
            <a:off x="6653311" y="1866715"/>
            <a:ext cx="1211784" cy="14974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567FA17-E88F-4DB6-B212-C2CDACCD89DA}"/>
              </a:ext>
            </a:extLst>
          </p:cNvPr>
          <p:cNvCxnSpPr>
            <a:cxnSpLocks/>
          </p:cNvCxnSpPr>
          <p:nvPr/>
        </p:nvCxnSpPr>
        <p:spPr>
          <a:xfrm flipH="1" flipV="1">
            <a:off x="6481018" y="1912040"/>
            <a:ext cx="1242866" cy="1498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F3EBFD-2B95-464B-BC95-12006D41257D}"/>
              </a:ext>
            </a:extLst>
          </p:cNvPr>
          <p:cNvCxnSpPr>
            <a:cxnSpLocks/>
          </p:cNvCxnSpPr>
          <p:nvPr/>
        </p:nvCxnSpPr>
        <p:spPr>
          <a:xfrm flipH="1">
            <a:off x="1442720" y="1999100"/>
            <a:ext cx="1243330" cy="16012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F249-C5BA-47B4-A3F2-8DB15E4FF9CE}"/>
              </a:ext>
            </a:extLst>
          </p:cNvPr>
          <p:cNvCxnSpPr>
            <a:cxnSpLocks/>
          </p:cNvCxnSpPr>
          <p:nvPr/>
        </p:nvCxnSpPr>
        <p:spPr>
          <a:xfrm flipV="1">
            <a:off x="1350053" y="1828294"/>
            <a:ext cx="1243330" cy="1638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C584BA-755D-475D-B8DE-01CEF3A2186C}"/>
              </a:ext>
            </a:extLst>
          </p:cNvPr>
          <p:cNvSpPr txBox="1"/>
          <p:nvPr/>
        </p:nvSpPr>
        <p:spPr>
          <a:xfrm>
            <a:off x="1613836" y="3234760"/>
            <a:ext cx="17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④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차단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201FC7-4EBE-4C4E-A8D4-6A84009675AE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2DD32F73-619C-4248-8359-9898F2590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505" y="221205"/>
            <a:ext cx="7755091" cy="660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시스템 구성도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7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16C8C5C-295F-4D2C-B855-40B7F6C1B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C06C0-062B-4B83-8D9D-B9D0407A3AA1}" type="slidenum">
              <a:rPr lang="ko-KR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1E35-3C4E-4B3E-993F-BBE0C2417BA3}"/>
              </a:ext>
            </a:extLst>
          </p:cNvPr>
          <p:cNvSpPr/>
          <p:nvPr/>
        </p:nvSpPr>
        <p:spPr>
          <a:xfrm>
            <a:off x="1859280" y="0"/>
            <a:ext cx="5425440" cy="180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0E0517-8078-4C47-9ED1-0EEE45927FE6}"/>
              </a:ext>
            </a:extLst>
          </p:cNvPr>
          <p:cNvSpPr txBox="1">
            <a:spLocks noChangeArrowheads="1"/>
          </p:cNvSpPr>
          <p:nvPr/>
        </p:nvSpPr>
        <p:spPr>
          <a:xfrm>
            <a:off x="694454" y="232123"/>
            <a:ext cx="7755091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구현할 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AF8922-DA81-40C0-902B-B30886BD57C8}"/>
              </a:ext>
            </a:extLst>
          </p:cNvPr>
          <p:cNvGrpSpPr/>
          <p:nvPr/>
        </p:nvGrpSpPr>
        <p:grpSpPr>
          <a:xfrm>
            <a:off x="2555989" y="3817263"/>
            <a:ext cx="4613910" cy="2283956"/>
            <a:chOff x="2686050" y="3609446"/>
            <a:chExt cx="4613910" cy="22839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9125F1-9060-4588-A41E-F3A99FDF8418}"/>
                </a:ext>
              </a:extLst>
            </p:cNvPr>
            <p:cNvSpPr/>
            <p:nvPr/>
          </p:nvSpPr>
          <p:spPr>
            <a:xfrm>
              <a:off x="2686050" y="3609446"/>
              <a:ext cx="2192482" cy="473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44780" fontAlgn="base" latinLnBrk="1">
                <a:lnSpc>
                  <a:spcPct val="15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1. 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사용자 인터페이스</a:t>
              </a:r>
              <a:endPara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9BD990-A2E5-41FA-9A52-C0E77EEEBFA5}"/>
                </a:ext>
              </a:extLst>
            </p:cNvPr>
            <p:cNvSpPr/>
            <p:nvPr/>
          </p:nvSpPr>
          <p:spPr>
            <a:xfrm>
              <a:off x="2686050" y="4082652"/>
              <a:ext cx="2722418" cy="473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44780" algn="just" fontAlgn="base" latinLnBrk="1">
                <a:lnSpc>
                  <a:spcPct val="15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2. ID, PW 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입력해 로그인 </a:t>
              </a:r>
              <a:endParaRPr lang="en-US" altLang="ko-KR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6B12E6-F85C-48A6-9EFF-D1BE3E2B68A8}"/>
                </a:ext>
              </a:extLst>
            </p:cNvPr>
            <p:cNvSpPr/>
            <p:nvPr/>
          </p:nvSpPr>
          <p:spPr>
            <a:xfrm>
              <a:off x="2686050" y="4514821"/>
              <a:ext cx="4613910" cy="473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44780" algn="just" fontAlgn="base" latinLnBrk="1">
                <a:lnSpc>
                  <a:spcPct val="15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3. 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메일 송신자</a:t>
              </a: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, 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제목</a:t>
              </a: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, 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내용</a:t>
              </a: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, 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날짜 </a:t>
              </a:r>
              <a:r>
                <a:rPr lang="ko-KR" altLang="en-US" kern="0" dirty="0" err="1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스크레이핑</a:t>
              </a:r>
              <a:endParaRPr lang="ko-KR" altLang="en-US" kern="0" dirty="0">
                <a:solidFill>
                  <a:srgbClr val="0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A4CA69-A0FC-4B48-9F87-0F1FCF174C64}"/>
                </a:ext>
              </a:extLst>
            </p:cNvPr>
            <p:cNvSpPr/>
            <p:nvPr/>
          </p:nvSpPr>
          <p:spPr>
            <a:xfrm>
              <a:off x="2686050" y="5420196"/>
              <a:ext cx="3719831" cy="473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44780" algn="just" fontAlgn="base" latinLnBrk="1">
                <a:lnSpc>
                  <a:spcPct val="15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5. 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스팸 종류 분석</a:t>
              </a: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, 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확률 계산 및 차단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D5FA766-E70B-4AE0-8C31-3A0DF979FFB4}"/>
                </a:ext>
              </a:extLst>
            </p:cNvPr>
            <p:cNvSpPr/>
            <p:nvPr/>
          </p:nvSpPr>
          <p:spPr>
            <a:xfrm>
              <a:off x="2686050" y="4988027"/>
              <a:ext cx="2529841" cy="473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44780" algn="just" fontAlgn="base" latinLnBrk="1">
                <a:lnSpc>
                  <a:spcPct val="15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4. SVM</a:t>
              </a:r>
              <a:r>
                <a:rPr lang="ko-KR" altLang="en-US" kern="0" dirty="0">
                  <a:solidFill>
                    <a:srgbClr val="000000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을 이용한 분류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2E14BDD-A94E-42DB-BCCD-0B0867425B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9"/>
          <a:stretch/>
        </p:blipFill>
        <p:spPr>
          <a:xfrm>
            <a:off x="3384838" y="1324692"/>
            <a:ext cx="2374323" cy="1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1227</Words>
  <Application>Microsoft Office PowerPoint</Application>
  <PresentationFormat>화면 슬라이드 쇼(4:3)</PresentationFormat>
  <Paragraphs>258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Calibri Light</vt:lpstr>
      <vt:lpstr>210 콤퓨타세탁 R</vt:lpstr>
      <vt:lpstr>Arial</vt:lpstr>
      <vt:lpstr>Calibri</vt:lpstr>
      <vt:lpstr>휴먼엑스포</vt:lpstr>
      <vt:lpstr>HY견고딕</vt:lpstr>
      <vt:lpstr>맑은 고딕</vt:lpstr>
      <vt:lpstr>210 맨발의청춘 L</vt:lpstr>
      <vt:lpstr>배달의민족 한나</vt:lpstr>
      <vt:lpstr>210 맨발의청춘 R</vt:lpstr>
      <vt:lpstr>Office 테마</vt:lpstr>
      <vt:lpstr>SVM을 이용한  </vt:lpstr>
      <vt:lpstr>목차</vt:lpstr>
      <vt:lpstr>우리는 스팸메일로부터 안전한가? </vt:lpstr>
      <vt:lpstr>점점 증가하는 스팸메일</vt:lpstr>
      <vt:lpstr>SVM을 이용한 스팸메일 필터링 시스템</vt:lpstr>
      <vt:lpstr>SVM이란?</vt:lpstr>
      <vt:lpstr>SVM을 이용한 스팸메일 필터링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 상세도</vt:lpstr>
      <vt:lpstr>시스템 상세도</vt:lpstr>
      <vt:lpstr>시스템 상세도</vt:lpstr>
      <vt:lpstr>시스템 상세도</vt:lpstr>
      <vt:lpstr>사용자 관점 시스템 구성도</vt:lpstr>
      <vt:lpstr>PowerPoint 프레젠테이션</vt:lpstr>
      <vt:lpstr>PowerPoint 프레젠테이션</vt:lpstr>
      <vt:lpstr>추진 계획</vt:lpstr>
      <vt:lpstr>기대효과</vt:lpstr>
      <vt:lpstr>활용방안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[SVM을 이용한 스팸 메일 필터링] (제안발표)</dc:title>
  <dc:creator>SEJIN</dc:creator>
  <cp:lastModifiedBy>SEJIN</cp:lastModifiedBy>
  <cp:revision>183</cp:revision>
  <dcterms:created xsi:type="dcterms:W3CDTF">2019-03-18T10:00:48Z</dcterms:created>
  <dcterms:modified xsi:type="dcterms:W3CDTF">2019-03-19T02:50:24Z</dcterms:modified>
</cp:coreProperties>
</file>