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PT Sans Narrow"/>
      <p:regular r:id="rId34"/>
      <p:bold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B73CE9-703E-49B3-84E2-51DC9E02D827}">
  <a:tblStyle styleId="{CDB73CE9-703E-49B3-84E2-51DC9E02D8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TSansNarrow-bold.fntdata"/><Relationship Id="rId12" Type="http://schemas.openxmlformats.org/officeDocument/2006/relationships/slide" Target="slides/slide6.xml"/><Relationship Id="rId34" Type="http://schemas.openxmlformats.org/officeDocument/2006/relationships/font" Target="fonts/PTSansNarrow-regular.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da01568a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da01568a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da01568a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da01568a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da01568a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da01568a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f34217dd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f34217dd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57a1814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57a1814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57a1814f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57a1814f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57a1814f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57a1814f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f814059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f814059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e57a1814f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e57a1814f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f7c3b08b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f7c3b08b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f7c3b08b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f7c3b08b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f7c3b08b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f7c3b08b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f7c3b08b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f7c3b08b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f7c3b08b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f7c3b08b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f7c3b08b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5f7c3b08b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f7c3b08b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f7c3b08b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f7c3b08b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5f7c3b08b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f34217d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5f34217d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f34217d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5f34217d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f7c3b08b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f7c3b08b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f7c3b08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f7c3b08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f7c3b08b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f7c3b08b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f7c3b08b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f7c3b08b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8bf7c014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8bf7c014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da01568a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da01568a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da01568a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da01568a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trello.com/"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Software Quality Assurance Plan</a:t>
            </a:r>
            <a:endParaRPr/>
          </a:p>
        </p:txBody>
      </p:sp>
      <p:sp>
        <p:nvSpPr>
          <p:cNvPr id="67" name="Google Shape;67;p13"/>
          <p:cNvSpPr txBox="1"/>
          <p:nvPr>
            <p:ph idx="1" type="subTitle"/>
          </p:nvPr>
        </p:nvSpPr>
        <p:spPr>
          <a:xfrm>
            <a:off x="2137225" y="2774175"/>
            <a:ext cx="4870500" cy="11787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a:t>MoonEyes: Case Management System for Metro Detective Agency</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Team 9: Kylie Callison, Erika Valle-Baird, Kendall Gesek, Pamela Shahu</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565050"/>
            <a:ext cx="2808000" cy="755700"/>
          </a:xfrm>
          <a:prstGeom prst="rect">
            <a:avLst/>
          </a:prstGeom>
          <a:ln cap="flat" cmpd="sng" w="9525">
            <a:solidFill>
              <a:srgbClr val="CCCCCC"/>
            </a:solidFill>
            <a:prstDash val="solid"/>
            <a:round/>
            <a:headEnd len="sm" w="sm" type="none"/>
            <a:tailEnd len="sm" w="sm" type="none"/>
          </a:ln>
        </p:spPr>
        <p:txBody>
          <a:bodyPr anchorCtr="0" anchor="b" bIns="91425" lIns="91425" spcFirstLastPara="1" rIns="91425" wrap="square" tIns="91425">
            <a:normAutofit/>
          </a:bodyPr>
          <a:lstStyle/>
          <a:p>
            <a:pPr indent="0" lvl="0" marL="0" rtl="0" algn="l">
              <a:spcBef>
                <a:spcPts val="0"/>
              </a:spcBef>
              <a:spcAft>
                <a:spcPts val="0"/>
              </a:spcAft>
              <a:buNone/>
            </a:pPr>
            <a:r>
              <a:rPr lang="en"/>
              <a:t>Interface (GUI) Review</a:t>
            </a:r>
            <a:endParaRPr/>
          </a:p>
        </p:txBody>
      </p:sp>
      <p:sp>
        <p:nvSpPr>
          <p:cNvPr id="132" name="Google Shape;132;p22"/>
          <p:cNvSpPr txBox="1"/>
          <p:nvPr>
            <p:ph idx="1" type="body"/>
          </p:nvPr>
        </p:nvSpPr>
        <p:spPr>
          <a:xfrm>
            <a:off x="311700" y="1389600"/>
            <a:ext cx="2808000" cy="3179400"/>
          </a:xfrm>
          <a:prstGeom prst="rect">
            <a:avLst/>
          </a:prstGeom>
          <a:ln cap="flat" cmpd="sng" w="9525">
            <a:solidFill>
              <a:srgbClr val="CCCCCC"/>
            </a:solidFill>
            <a:prstDash val="solid"/>
            <a:round/>
            <a:headEnd len="sm" w="sm" type="none"/>
            <a:tailEnd len="sm" w="sm" type="none"/>
          </a:ln>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a:t>Review visual clarity, accessibility  and </a:t>
            </a:r>
            <a:r>
              <a:rPr lang="en"/>
              <a:t>aesthetics</a:t>
            </a:r>
            <a:r>
              <a:rPr lang="en"/>
              <a:t> of GUI</a:t>
            </a:r>
            <a:endParaRPr/>
          </a:p>
          <a:p>
            <a:pPr indent="-304800" lvl="0" marL="457200" rtl="0" algn="l">
              <a:spcBef>
                <a:spcPts val="0"/>
              </a:spcBef>
              <a:spcAft>
                <a:spcPts val="0"/>
              </a:spcAft>
              <a:buSzPts val="1200"/>
              <a:buChar char="●"/>
            </a:pPr>
            <a:r>
              <a:rPr lang="en"/>
              <a:t>Take place during design phase for early </a:t>
            </a:r>
            <a:r>
              <a:rPr lang="en"/>
              <a:t>assessment</a:t>
            </a:r>
            <a:r>
              <a:rPr lang="en"/>
              <a:t> </a:t>
            </a:r>
            <a:endParaRPr/>
          </a:p>
          <a:p>
            <a:pPr indent="-304800" lvl="0" marL="457200" rtl="0" algn="l">
              <a:spcBef>
                <a:spcPts val="0"/>
              </a:spcBef>
              <a:spcAft>
                <a:spcPts val="0"/>
              </a:spcAft>
              <a:buSzPts val="1200"/>
              <a:buChar char="●"/>
            </a:pPr>
            <a:r>
              <a:rPr b="1" lang="en"/>
              <a:t>Checklist Examples</a:t>
            </a:r>
            <a:endParaRPr b="1"/>
          </a:p>
          <a:p>
            <a:pPr indent="-304800" lvl="1" marL="914400" rtl="0" algn="l">
              <a:spcBef>
                <a:spcPts val="0"/>
              </a:spcBef>
              <a:spcAft>
                <a:spcPts val="0"/>
              </a:spcAft>
              <a:buSzPts val="1200"/>
              <a:buChar char="○"/>
            </a:pPr>
            <a:r>
              <a:rPr lang="en"/>
              <a:t>Are the design elements such as fonts, colors, and sizing consistent and legible?</a:t>
            </a:r>
            <a:endParaRPr/>
          </a:p>
          <a:p>
            <a:pPr indent="-304800" lvl="1" marL="914400" rtl="0" algn="l">
              <a:spcBef>
                <a:spcPts val="0"/>
              </a:spcBef>
              <a:spcAft>
                <a:spcPts val="0"/>
              </a:spcAft>
              <a:buSzPts val="1200"/>
              <a:buChar char="○"/>
            </a:pPr>
            <a:r>
              <a:rPr lang="en"/>
              <a:t>Do interactive elements(such as the sidebar) react appropriately to user interaction?</a:t>
            </a:r>
            <a:endParaRPr>
              <a:solidFill>
                <a:srgbClr val="000000"/>
              </a:solidFill>
              <a:latin typeface="Times New Roman"/>
              <a:ea typeface="Times New Roman"/>
              <a:cs typeface="Times New Roman"/>
              <a:sym typeface="Times New Roman"/>
            </a:endParaRPr>
          </a:p>
        </p:txBody>
      </p:sp>
      <p:sp>
        <p:nvSpPr>
          <p:cNvPr id="133" name="Google Shape;133;p22"/>
          <p:cNvSpPr txBox="1"/>
          <p:nvPr>
            <p:ph type="title"/>
          </p:nvPr>
        </p:nvSpPr>
        <p:spPr>
          <a:xfrm>
            <a:off x="3222375" y="565050"/>
            <a:ext cx="2808000" cy="755700"/>
          </a:xfrm>
          <a:prstGeom prst="rect">
            <a:avLst/>
          </a:prstGeom>
          <a:ln cap="flat" cmpd="sng" w="9525">
            <a:solidFill>
              <a:srgbClr val="CCCCCC"/>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Component Design Review</a:t>
            </a:r>
            <a:endParaRPr/>
          </a:p>
        </p:txBody>
      </p:sp>
      <p:sp>
        <p:nvSpPr>
          <p:cNvPr id="134" name="Google Shape;134;p22"/>
          <p:cNvSpPr txBox="1"/>
          <p:nvPr>
            <p:ph idx="1" type="body"/>
          </p:nvPr>
        </p:nvSpPr>
        <p:spPr>
          <a:xfrm>
            <a:off x="3222375" y="1399050"/>
            <a:ext cx="2808000" cy="3179400"/>
          </a:xfrm>
          <a:prstGeom prst="rect">
            <a:avLst/>
          </a:prstGeom>
          <a:ln cap="flat" cmpd="sng" w="9525">
            <a:solidFill>
              <a:srgbClr val="CCCCCC"/>
            </a:solidFill>
            <a:prstDash val="solid"/>
            <a:round/>
            <a:headEnd len="sm" w="sm" type="none"/>
            <a:tailEnd len="sm" w="sm" type="none"/>
          </a:ln>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Char char="●"/>
            </a:pPr>
            <a:r>
              <a:rPr lang="en"/>
              <a:t>Review correctness of component design</a:t>
            </a:r>
            <a:endParaRPr/>
          </a:p>
          <a:p>
            <a:pPr indent="-304800" lvl="0" marL="457200" rtl="0" algn="l">
              <a:spcBef>
                <a:spcPts val="0"/>
              </a:spcBef>
              <a:spcAft>
                <a:spcPts val="0"/>
              </a:spcAft>
              <a:buSzPts val="1200"/>
              <a:buChar char="●"/>
            </a:pPr>
            <a:r>
              <a:rPr lang="en"/>
              <a:t>During design phase after architecture design. Bridges gap between architecture and coding</a:t>
            </a:r>
            <a:endParaRPr/>
          </a:p>
          <a:p>
            <a:pPr indent="-304800" lvl="0" marL="457200" rtl="0" algn="l">
              <a:spcBef>
                <a:spcPts val="0"/>
              </a:spcBef>
              <a:spcAft>
                <a:spcPts val="0"/>
              </a:spcAft>
              <a:buSzPts val="1200"/>
              <a:buChar char="●"/>
            </a:pPr>
            <a:r>
              <a:rPr b="1" lang="en"/>
              <a:t>Checklist Examples</a:t>
            </a:r>
            <a:endParaRPr b="1"/>
          </a:p>
          <a:p>
            <a:pPr indent="-304800" lvl="1" marL="914400" rtl="0" algn="l">
              <a:spcBef>
                <a:spcPts val="0"/>
              </a:spcBef>
              <a:spcAft>
                <a:spcPts val="0"/>
              </a:spcAft>
              <a:buSzPts val="1200"/>
              <a:buChar char="○"/>
            </a:pPr>
            <a:r>
              <a:rPr lang="en"/>
              <a:t>Have all subcomponents and details listed in the architecture design been addressed in the component design?</a:t>
            </a:r>
            <a:endParaRPr/>
          </a:p>
          <a:p>
            <a:pPr indent="-304800" lvl="1" marL="914400" rtl="0" algn="l">
              <a:spcBef>
                <a:spcPts val="0"/>
              </a:spcBef>
              <a:spcAft>
                <a:spcPts val="0"/>
              </a:spcAft>
              <a:buSzPts val="1200"/>
              <a:buChar char="○"/>
            </a:pPr>
            <a:r>
              <a:rPr lang="en"/>
              <a:t>Does this component need to be broken into subcomponents?</a:t>
            </a:r>
            <a:endParaRPr/>
          </a:p>
        </p:txBody>
      </p:sp>
      <p:sp>
        <p:nvSpPr>
          <p:cNvPr id="135" name="Google Shape;135;p22"/>
          <p:cNvSpPr txBox="1"/>
          <p:nvPr>
            <p:ph type="title"/>
          </p:nvPr>
        </p:nvSpPr>
        <p:spPr>
          <a:xfrm>
            <a:off x="6133050" y="565050"/>
            <a:ext cx="2808000" cy="755700"/>
          </a:xfrm>
          <a:prstGeom prst="rect">
            <a:avLst/>
          </a:prstGeom>
          <a:ln cap="flat" cmpd="sng" w="9525">
            <a:solidFill>
              <a:srgbClr val="CCCCCC"/>
            </a:solidFill>
            <a:prstDash val="solid"/>
            <a:round/>
            <a:headEnd len="sm" w="sm" type="none"/>
            <a:tailEnd len="sm" w="sm" type="none"/>
          </a:ln>
        </p:spPr>
        <p:txBody>
          <a:bodyPr anchorCtr="0" anchor="b" bIns="91425" lIns="91425" spcFirstLastPara="1" rIns="91425" wrap="square" tIns="91425">
            <a:normAutofit/>
          </a:bodyPr>
          <a:lstStyle/>
          <a:p>
            <a:pPr indent="0" lvl="0" marL="0" rtl="0" algn="l">
              <a:spcBef>
                <a:spcPts val="0"/>
              </a:spcBef>
              <a:spcAft>
                <a:spcPts val="0"/>
              </a:spcAft>
              <a:buNone/>
            </a:pPr>
            <a:r>
              <a:rPr lang="en"/>
              <a:t>Code Review</a:t>
            </a:r>
            <a:endParaRPr/>
          </a:p>
        </p:txBody>
      </p:sp>
      <p:sp>
        <p:nvSpPr>
          <p:cNvPr id="136" name="Google Shape;136;p22"/>
          <p:cNvSpPr txBox="1"/>
          <p:nvPr>
            <p:ph idx="1" type="body"/>
          </p:nvPr>
        </p:nvSpPr>
        <p:spPr>
          <a:xfrm>
            <a:off x="6133050" y="1399050"/>
            <a:ext cx="2808000" cy="3179400"/>
          </a:xfrm>
          <a:prstGeom prst="rect">
            <a:avLst/>
          </a:prstGeom>
          <a:ln cap="flat" cmpd="sng" w="9525">
            <a:solidFill>
              <a:srgbClr val="CCCCCC"/>
            </a:solidFill>
            <a:prstDash val="solid"/>
            <a:round/>
            <a:headEnd len="sm" w="sm" type="none"/>
            <a:tailEnd len="sm" w="sm" type="none"/>
          </a:ln>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Char char="●"/>
            </a:pPr>
            <a:r>
              <a:rPr lang="en"/>
              <a:t>Ensure that any major code being pushed  is accurate, understandable, quality, and in some cases reusable</a:t>
            </a:r>
            <a:endParaRPr/>
          </a:p>
          <a:p>
            <a:pPr indent="-304800" lvl="0" marL="457200" rtl="0" algn="l">
              <a:spcBef>
                <a:spcPts val="0"/>
              </a:spcBef>
              <a:spcAft>
                <a:spcPts val="0"/>
              </a:spcAft>
              <a:buSzPts val="1200"/>
              <a:buChar char="●"/>
            </a:pPr>
            <a:r>
              <a:rPr lang="en"/>
              <a:t>This will happen iteratively during development before code changes are pushed to Github</a:t>
            </a:r>
            <a:endParaRPr/>
          </a:p>
          <a:p>
            <a:pPr indent="-304800" lvl="0" marL="457200" rtl="0" algn="l">
              <a:spcBef>
                <a:spcPts val="0"/>
              </a:spcBef>
              <a:spcAft>
                <a:spcPts val="0"/>
              </a:spcAft>
              <a:buSzPts val="1200"/>
              <a:buChar char="●"/>
            </a:pPr>
            <a:r>
              <a:rPr b="1" lang="en"/>
              <a:t>Checklist Examples</a:t>
            </a:r>
            <a:endParaRPr b="1"/>
          </a:p>
          <a:p>
            <a:pPr indent="-304800" lvl="1" marL="914400" rtl="0" algn="l">
              <a:spcBef>
                <a:spcPts val="0"/>
              </a:spcBef>
              <a:spcAft>
                <a:spcPts val="0"/>
              </a:spcAft>
              <a:buSzPts val="1200"/>
              <a:buChar char="○"/>
            </a:pPr>
            <a:r>
              <a:rPr lang="en"/>
              <a:t>Is the code readable and commented with clarity?</a:t>
            </a:r>
            <a:endParaRPr/>
          </a:p>
          <a:p>
            <a:pPr indent="-304800" lvl="1" marL="914400" rtl="0" algn="l">
              <a:spcBef>
                <a:spcPts val="0"/>
              </a:spcBef>
              <a:spcAft>
                <a:spcPts val="0"/>
              </a:spcAft>
              <a:buSzPts val="1200"/>
              <a:buChar char="○"/>
            </a:pPr>
            <a:r>
              <a:rPr lang="en"/>
              <a:t>Could the code be optimized better?</a:t>
            </a:r>
            <a:endParaRPr/>
          </a:p>
          <a:p>
            <a:pPr indent="-304800" lvl="1" marL="914400" rtl="0" algn="l">
              <a:spcBef>
                <a:spcPts val="0"/>
              </a:spcBef>
              <a:spcAft>
                <a:spcPts val="0"/>
              </a:spcAft>
              <a:buSzPts val="1200"/>
              <a:buChar char="○"/>
            </a:pPr>
            <a:r>
              <a:rPr lang="en"/>
              <a:t>Is there proper error handling in the code?</a:t>
            </a:r>
            <a:endParaRPr/>
          </a:p>
        </p:txBody>
      </p:sp>
      <p:sp>
        <p:nvSpPr>
          <p:cNvPr id="137" name="Google Shape;137;p2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66666"/>
                </a:solidFill>
                <a:latin typeface="Open Sans"/>
                <a:ea typeface="Open Sans"/>
                <a:cs typeface="Open Sans"/>
                <a:sym typeface="Open Sans"/>
              </a:rPr>
              <a:t>3.2 Formal Technical Reviews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1010188" y="629825"/>
            <a:ext cx="3510600" cy="755700"/>
          </a:xfrm>
          <a:prstGeom prst="rect">
            <a:avLst/>
          </a:prstGeom>
          <a:ln cap="flat" cmpd="sng" w="9525">
            <a:solidFill>
              <a:srgbClr val="CCCCCC"/>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Test Specification Review</a:t>
            </a:r>
            <a:endParaRPr/>
          </a:p>
        </p:txBody>
      </p:sp>
      <p:sp>
        <p:nvSpPr>
          <p:cNvPr id="143" name="Google Shape;143;p23"/>
          <p:cNvSpPr txBox="1"/>
          <p:nvPr>
            <p:ph idx="1" type="body"/>
          </p:nvPr>
        </p:nvSpPr>
        <p:spPr>
          <a:xfrm>
            <a:off x="1010063" y="1463825"/>
            <a:ext cx="3510600" cy="3179400"/>
          </a:xfrm>
          <a:prstGeom prst="rect">
            <a:avLst/>
          </a:prstGeom>
          <a:ln cap="flat" cmpd="sng" w="9525">
            <a:solidFill>
              <a:srgbClr val="CCCCCC"/>
            </a:solidFill>
            <a:prstDash val="solid"/>
            <a:round/>
            <a:headEnd len="sm" w="sm" type="none"/>
            <a:tailEnd len="sm" w="sm" type="none"/>
          </a:ln>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a:t>A</a:t>
            </a:r>
            <a:r>
              <a:rPr lang="en"/>
              <a:t>ddress the accuracy of the test cases and methods and ensure they align with the requirements and scope of Moon Eyes. </a:t>
            </a:r>
            <a:endParaRPr/>
          </a:p>
          <a:p>
            <a:pPr indent="-304800" lvl="0" marL="457200" rtl="0" algn="l">
              <a:spcBef>
                <a:spcPts val="0"/>
              </a:spcBef>
              <a:spcAft>
                <a:spcPts val="0"/>
              </a:spcAft>
              <a:buSzPts val="1200"/>
              <a:buChar char="●"/>
            </a:pPr>
            <a:r>
              <a:rPr lang="en"/>
              <a:t>This review will occur early in development after the test specification was written. The timing matters for early detection of any problems with test cases.</a:t>
            </a:r>
            <a:endParaRPr/>
          </a:p>
          <a:p>
            <a:pPr indent="-304800" lvl="0" marL="457200" rtl="0" algn="l">
              <a:spcBef>
                <a:spcPts val="0"/>
              </a:spcBef>
              <a:spcAft>
                <a:spcPts val="0"/>
              </a:spcAft>
              <a:buSzPts val="1200"/>
              <a:buChar char="●"/>
            </a:pPr>
            <a:r>
              <a:rPr b="1" lang="en"/>
              <a:t>Checklist Examples</a:t>
            </a:r>
            <a:endParaRPr b="1"/>
          </a:p>
          <a:p>
            <a:pPr indent="-304800" lvl="1" marL="914400" rtl="0" algn="l">
              <a:spcBef>
                <a:spcPts val="0"/>
              </a:spcBef>
              <a:spcAft>
                <a:spcPts val="0"/>
              </a:spcAft>
              <a:buSzPts val="1200"/>
              <a:buChar char="○"/>
            </a:pPr>
            <a:r>
              <a:rPr lang="en"/>
              <a:t>Is each module tested fully?</a:t>
            </a:r>
            <a:endParaRPr/>
          </a:p>
          <a:p>
            <a:pPr indent="-304800" lvl="1" marL="914400" rtl="0" algn="l">
              <a:spcBef>
                <a:spcPts val="0"/>
              </a:spcBef>
              <a:spcAft>
                <a:spcPts val="0"/>
              </a:spcAft>
              <a:buSzPts val="1200"/>
              <a:buChar char="○"/>
            </a:pPr>
            <a:r>
              <a:rPr lang="en"/>
              <a:t>Is there multiple methods of testing such as block-box and white-box?</a:t>
            </a:r>
            <a:endParaRPr/>
          </a:p>
          <a:p>
            <a:pPr indent="-304800" lvl="1" marL="914400" rtl="0" algn="l">
              <a:spcBef>
                <a:spcPts val="0"/>
              </a:spcBef>
              <a:spcAft>
                <a:spcPts val="0"/>
              </a:spcAft>
              <a:buSzPts val="1200"/>
              <a:buChar char="○"/>
            </a:pPr>
            <a:r>
              <a:rPr lang="en"/>
              <a:t>Are any tests unnecessary?</a:t>
            </a:r>
            <a:endParaRPr/>
          </a:p>
        </p:txBody>
      </p:sp>
      <p:sp>
        <p:nvSpPr>
          <p:cNvPr id="144" name="Google Shape;144;p23"/>
          <p:cNvSpPr txBox="1"/>
          <p:nvPr>
            <p:ph type="title"/>
          </p:nvPr>
        </p:nvSpPr>
        <p:spPr>
          <a:xfrm>
            <a:off x="4623338" y="639275"/>
            <a:ext cx="3510600" cy="755700"/>
          </a:xfrm>
          <a:prstGeom prst="rect">
            <a:avLst/>
          </a:prstGeom>
          <a:ln cap="flat" cmpd="sng" w="9525">
            <a:solidFill>
              <a:srgbClr val="CCCCCC"/>
            </a:solidFill>
            <a:prstDash val="solid"/>
            <a:round/>
            <a:headEnd len="sm" w="sm" type="none"/>
            <a:tailEnd len="sm" w="sm" type="none"/>
          </a:ln>
        </p:spPr>
        <p:txBody>
          <a:bodyPr anchorCtr="0" anchor="b" bIns="91425" lIns="91425" spcFirstLastPara="1" rIns="91425" wrap="square" tIns="91425">
            <a:normAutofit/>
          </a:bodyPr>
          <a:lstStyle/>
          <a:p>
            <a:pPr indent="0" lvl="0" marL="0" rtl="0" algn="l">
              <a:spcBef>
                <a:spcPts val="0"/>
              </a:spcBef>
              <a:spcAft>
                <a:spcPts val="0"/>
              </a:spcAft>
              <a:buNone/>
            </a:pPr>
            <a:r>
              <a:rPr lang="en"/>
              <a:t>Change Control Review</a:t>
            </a:r>
            <a:endParaRPr/>
          </a:p>
        </p:txBody>
      </p:sp>
      <p:sp>
        <p:nvSpPr>
          <p:cNvPr id="145" name="Google Shape;145;p23"/>
          <p:cNvSpPr txBox="1"/>
          <p:nvPr>
            <p:ph idx="1" type="body"/>
          </p:nvPr>
        </p:nvSpPr>
        <p:spPr>
          <a:xfrm>
            <a:off x="4623338" y="1473275"/>
            <a:ext cx="3510600" cy="3179400"/>
          </a:xfrm>
          <a:prstGeom prst="rect">
            <a:avLst/>
          </a:prstGeom>
          <a:ln cap="flat" cmpd="sng" w="9525">
            <a:solidFill>
              <a:srgbClr val="CCCCCC"/>
            </a:solidFill>
            <a:prstDash val="solid"/>
            <a:round/>
            <a:headEnd len="sm" w="sm" type="none"/>
            <a:tailEnd len="sm" w="sm" type="none"/>
          </a:ln>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Char char="●"/>
            </a:pPr>
            <a:r>
              <a:rPr lang="en"/>
              <a:t>F</a:t>
            </a:r>
            <a:r>
              <a:rPr lang="en"/>
              <a:t>ocus on the change control process and any large changes made to the project, maybe even a change discussed in a different FTR</a:t>
            </a:r>
            <a:endParaRPr/>
          </a:p>
          <a:p>
            <a:pPr indent="-304800" lvl="0" marL="457200" rtl="0" algn="l">
              <a:spcBef>
                <a:spcPts val="0"/>
              </a:spcBef>
              <a:spcAft>
                <a:spcPts val="0"/>
              </a:spcAft>
              <a:buSzPts val="1200"/>
              <a:buChar char="●"/>
            </a:pPr>
            <a:r>
              <a:rPr lang="en"/>
              <a:t>Change control reviews will be done whenever a change request is submitted and before any big changes are pushed to Github.</a:t>
            </a:r>
            <a:endParaRPr/>
          </a:p>
          <a:p>
            <a:pPr indent="-304800" lvl="0" marL="457200" rtl="0" algn="l">
              <a:spcBef>
                <a:spcPts val="0"/>
              </a:spcBef>
              <a:spcAft>
                <a:spcPts val="0"/>
              </a:spcAft>
              <a:buSzPts val="1200"/>
              <a:buChar char="●"/>
            </a:pPr>
            <a:r>
              <a:rPr b="1" lang="en"/>
              <a:t>Checklist Examples</a:t>
            </a:r>
            <a:endParaRPr b="1"/>
          </a:p>
          <a:p>
            <a:pPr indent="-304800" lvl="1" marL="914400" rtl="0" algn="l">
              <a:spcBef>
                <a:spcPts val="0"/>
              </a:spcBef>
              <a:spcAft>
                <a:spcPts val="0"/>
              </a:spcAft>
              <a:buSzPts val="1200"/>
              <a:buChar char="○"/>
            </a:pPr>
            <a:r>
              <a:rPr lang="en"/>
              <a:t>Were any alternative changes raised?</a:t>
            </a:r>
            <a:endParaRPr/>
          </a:p>
          <a:p>
            <a:pPr indent="-304800" lvl="1" marL="914400" rtl="0" algn="l">
              <a:spcBef>
                <a:spcPts val="0"/>
              </a:spcBef>
              <a:spcAft>
                <a:spcPts val="0"/>
              </a:spcAft>
              <a:buSzPts val="1200"/>
              <a:buChar char="○"/>
            </a:pPr>
            <a:r>
              <a:rPr lang="en"/>
              <a:t>Have risks been evaluated for the new change?</a:t>
            </a:r>
            <a:endParaRPr/>
          </a:p>
          <a:p>
            <a:pPr indent="-304800" lvl="1" marL="914400" rtl="0" algn="l">
              <a:spcBef>
                <a:spcPts val="0"/>
              </a:spcBef>
              <a:spcAft>
                <a:spcPts val="0"/>
              </a:spcAft>
              <a:buSzPts val="1200"/>
              <a:buChar char="○"/>
            </a:pPr>
            <a:r>
              <a:rPr lang="en"/>
              <a:t>Does this change have the potential to impact another component?</a:t>
            </a:r>
            <a:endParaRPr/>
          </a:p>
        </p:txBody>
      </p:sp>
      <p:sp>
        <p:nvSpPr>
          <p:cNvPr id="146" name="Google Shape;146;p2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66666"/>
                </a:solidFill>
                <a:latin typeface="Open Sans"/>
                <a:ea typeface="Open Sans"/>
                <a:cs typeface="Open Sans"/>
                <a:sym typeface="Open Sans"/>
              </a:rPr>
              <a:t>3.2 Formal Technical Reviews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3.3 SQA Audits</a:t>
            </a:r>
            <a:endParaRPr/>
          </a:p>
        </p:txBody>
      </p:sp>
      <p:sp>
        <p:nvSpPr>
          <p:cNvPr id="152" name="Google Shape;152;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03847" lvl="0" marL="457200" rtl="0" algn="l">
              <a:lnSpc>
                <a:spcPct val="100000"/>
              </a:lnSpc>
              <a:spcBef>
                <a:spcPts val="1200"/>
              </a:spcBef>
              <a:spcAft>
                <a:spcPts val="0"/>
              </a:spcAft>
              <a:buSzPts val="1185"/>
              <a:buChar char="●"/>
            </a:pPr>
            <a:r>
              <a:rPr lang="en" sz="1185"/>
              <a:t>Serve as a means to assess if our team is doing everything necessary to maintain high standards of software quality</a:t>
            </a:r>
            <a:endParaRPr sz="1185"/>
          </a:p>
          <a:p>
            <a:pPr indent="0" lvl="0" marL="457200" rtl="0" algn="l">
              <a:lnSpc>
                <a:spcPct val="100000"/>
              </a:lnSpc>
              <a:spcBef>
                <a:spcPts val="1200"/>
              </a:spcBef>
              <a:spcAft>
                <a:spcPts val="0"/>
              </a:spcAft>
              <a:buSzPts val="852"/>
              <a:buNone/>
            </a:pPr>
            <a:r>
              <a:t/>
            </a:r>
            <a:endParaRPr sz="1185"/>
          </a:p>
          <a:p>
            <a:pPr indent="-303847" lvl="0" marL="457200" rtl="0" algn="l">
              <a:lnSpc>
                <a:spcPct val="100000"/>
              </a:lnSpc>
              <a:spcBef>
                <a:spcPts val="1200"/>
              </a:spcBef>
              <a:spcAft>
                <a:spcPts val="0"/>
              </a:spcAft>
              <a:buSzPts val="1185"/>
              <a:buChar char="●"/>
            </a:pPr>
            <a:r>
              <a:rPr lang="en" sz="1185"/>
              <a:t>Discuss how SQA activities have been impacting our project. </a:t>
            </a:r>
            <a:endParaRPr sz="1185"/>
          </a:p>
          <a:p>
            <a:pPr indent="-303847" lvl="1" marL="914400" rtl="0" algn="l">
              <a:lnSpc>
                <a:spcPct val="100000"/>
              </a:lnSpc>
              <a:spcBef>
                <a:spcPts val="0"/>
              </a:spcBef>
              <a:spcAft>
                <a:spcPts val="0"/>
              </a:spcAft>
              <a:buSzPts val="1185"/>
              <a:buChar char="○"/>
            </a:pPr>
            <a:r>
              <a:rPr lang="en" sz="1185"/>
              <a:t>Regular assessments(monthly) of our work products from each FTR and ensure that changes listed in the review summary reports have been acted on. </a:t>
            </a:r>
            <a:endParaRPr sz="1185"/>
          </a:p>
          <a:p>
            <a:pPr indent="0" lvl="0" marL="457200" rtl="0" algn="l">
              <a:lnSpc>
                <a:spcPct val="100000"/>
              </a:lnSpc>
              <a:spcBef>
                <a:spcPts val="1200"/>
              </a:spcBef>
              <a:spcAft>
                <a:spcPts val="0"/>
              </a:spcAft>
              <a:buSzPts val="852"/>
              <a:buNone/>
            </a:pPr>
            <a:r>
              <a:t/>
            </a:r>
            <a:endParaRPr sz="1185"/>
          </a:p>
          <a:p>
            <a:pPr indent="-303847" lvl="0" marL="457200" rtl="0" algn="l">
              <a:lnSpc>
                <a:spcPct val="100000"/>
              </a:lnSpc>
              <a:spcBef>
                <a:spcPts val="1200"/>
              </a:spcBef>
              <a:spcAft>
                <a:spcPts val="0"/>
              </a:spcAft>
              <a:buSzPts val="1185"/>
              <a:buChar char="●"/>
            </a:pPr>
            <a:r>
              <a:rPr lang="en" sz="1185"/>
              <a:t>If SQA activity is redundant/not useful, we will revisit</a:t>
            </a:r>
            <a:endParaRPr sz="1185"/>
          </a:p>
          <a:p>
            <a:pPr indent="-303847" lvl="0" marL="457200" rtl="0" algn="l">
              <a:lnSpc>
                <a:spcPct val="100000"/>
              </a:lnSpc>
              <a:spcBef>
                <a:spcPts val="0"/>
              </a:spcBef>
              <a:spcAft>
                <a:spcPts val="0"/>
              </a:spcAft>
              <a:buSzPts val="1185"/>
              <a:buChar char="●"/>
            </a:pPr>
            <a:r>
              <a:rPr lang="en" sz="1185"/>
              <a:t>Useful SQA processes will be continued</a:t>
            </a:r>
            <a:endParaRPr sz="1185"/>
          </a:p>
          <a:p>
            <a:pPr indent="0" lvl="0" marL="457200" rtl="0" algn="l">
              <a:lnSpc>
                <a:spcPct val="100000"/>
              </a:lnSpc>
              <a:spcBef>
                <a:spcPts val="1200"/>
              </a:spcBef>
              <a:spcAft>
                <a:spcPts val="0"/>
              </a:spcAft>
              <a:buSzPts val="852"/>
              <a:buNone/>
            </a:pPr>
            <a:r>
              <a:t/>
            </a:r>
            <a:endParaRPr sz="1185"/>
          </a:p>
          <a:p>
            <a:pPr indent="-303847" lvl="0" marL="457200" rtl="0" algn="l">
              <a:lnSpc>
                <a:spcPct val="100000"/>
              </a:lnSpc>
              <a:spcBef>
                <a:spcPts val="1200"/>
              </a:spcBef>
              <a:spcAft>
                <a:spcPts val="0"/>
              </a:spcAft>
              <a:buSzPts val="1185"/>
              <a:buChar char="●"/>
            </a:pPr>
            <a:r>
              <a:rPr lang="en" sz="1185"/>
              <a:t>With a smaller 4-person team, the SQA audits will be less formal or complex compared to larger projects, but they are still necessary in order to maintain the quality of Moon Eyes and ensure that we are meeting our project requirements.</a:t>
            </a:r>
            <a:endParaRPr sz="118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183125"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4.0 Reporting and Corrective Action/ Follow-up</a:t>
            </a:r>
            <a:endParaRPr/>
          </a:p>
        </p:txBody>
      </p:sp>
      <p:sp>
        <p:nvSpPr>
          <p:cNvPr id="158" name="Google Shape;158;p25"/>
          <p:cNvSpPr txBox="1"/>
          <p:nvPr>
            <p:ph idx="1" type="body"/>
          </p:nvPr>
        </p:nvSpPr>
        <p:spPr>
          <a:xfrm>
            <a:off x="0" y="640500"/>
            <a:ext cx="9144000" cy="43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Times New Roman"/>
                <a:ea typeface="Times New Roman"/>
                <a:cs typeface="Times New Roman"/>
                <a:sym typeface="Times New Roman"/>
              </a:rPr>
              <a:t>4.1 Reporting mechanisms</a:t>
            </a:r>
            <a:endParaRPr b="1" sz="2100">
              <a:latin typeface="Times New Roman"/>
              <a:ea typeface="Times New Roman"/>
              <a:cs typeface="Times New Roman"/>
              <a:sym typeface="Times New Roman"/>
            </a:endParaRPr>
          </a:p>
          <a:p>
            <a:pPr indent="0" lvl="0" marL="0" rtl="0" algn="l">
              <a:spcBef>
                <a:spcPts val="800"/>
              </a:spcBef>
              <a:spcAft>
                <a:spcPts val="0"/>
              </a:spcAft>
              <a:buNone/>
            </a:pPr>
            <a:r>
              <a:rPr b="1" lang="en" sz="2400">
                <a:latin typeface="Times New Roman"/>
                <a:ea typeface="Times New Roman"/>
                <a:cs typeface="Times New Roman"/>
                <a:sym typeface="Times New Roman"/>
              </a:rPr>
              <a:t> </a:t>
            </a:r>
            <a:r>
              <a:rPr lang="en" sz="2100">
                <a:latin typeface="Times New Roman"/>
                <a:ea typeface="Times New Roman"/>
                <a:cs typeface="Times New Roman"/>
                <a:sym typeface="Times New Roman"/>
              </a:rPr>
              <a:t>We will utilize the platform "Trello" for problem reporting. Trello is a free website (</a:t>
            </a:r>
            <a:r>
              <a:rPr lang="en" sz="2100" u="sng">
                <a:latin typeface="Times New Roman"/>
                <a:ea typeface="Times New Roman"/>
                <a:cs typeface="Times New Roman"/>
                <a:sym typeface="Times New Roman"/>
                <a:hlinkClick r:id="rId3"/>
              </a:rPr>
              <a:t>www.trello.com</a:t>
            </a:r>
            <a:r>
              <a:rPr lang="en" sz="2100">
                <a:latin typeface="Times New Roman"/>
                <a:ea typeface="Times New Roman"/>
                <a:cs typeface="Times New Roman"/>
                <a:sym typeface="Times New Roman"/>
              </a:rPr>
              <a:t>) that allows us to assign tasks to group members and track their progress. During the testing process, each member involved will log problems and bugs on Trello. The related members will receive tasks to address these issues, and once resolved, the corresponding card will be moved to the "Fixed Problems" list. The website is accessible from any location and on various devices, providing convenient access for all team members.</a:t>
            </a:r>
            <a:endParaRPr sz="2400">
              <a:latin typeface="Times New Roman"/>
              <a:ea typeface="Times New Roman"/>
              <a:cs typeface="Times New Roman"/>
              <a:sym typeface="Times New Roman"/>
            </a:endParaRPr>
          </a:p>
        </p:txBody>
      </p:sp>
      <p:pic>
        <p:nvPicPr>
          <p:cNvPr id="159" name="Google Shape;159;p25"/>
          <p:cNvPicPr preferRelativeResize="0"/>
          <p:nvPr/>
        </p:nvPicPr>
        <p:blipFill>
          <a:blip r:embed="rId4">
            <a:alphaModFix/>
          </a:blip>
          <a:stretch>
            <a:fillRect/>
          </a:stretch>
        </p:blipFill>
        <p:spPr>
          <a:xfrm>
            <a:off x="5586425" y="3867876"/>
            <a:ext cx="3257549" cy="1000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4.2 Responsibilities </a:t>
            </a:r>
            <a:endParaRPr/>
          </a:p>
        </p:txBody>
      </p:sp>
      <p:sp>
        <p:nvSpPr>
          <p:cNvPr id="165" name="Google Shape;165;p26"/>
          <p:cNvSpPr txBox="1"/>
          <p:nvPr>
            <p:ph idx="1" type="body"/>
          </p:nvPr>
        </p:nvSpPr>
        <p:spPr>
          <a:xfrm>
            <a:off x="71450" y="707400"/>
            <a:ext cx="8760900" cy="4321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AutoNum type="arabicPeriod"/>
            </a:pPr>
            <a:r>
              <a:rPr b="1" lang="en" sz="1500">
                <a:latin typeface="Times New Roman"/>
                <a:ea typeface="Times New Roman"/>
                <a:cs typeface="Times New Roman"/>
                <a:sym typeface="Times New Roman"/>
              </a:rPr>
              <a:t>Software Quality Assurance (SQA) Team</a:t>
            </a:r>
            <a:endParaRPr b="1"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SQA team plays a central role in identifying, documenting, and addressing defects and issues that arise during testing.After discussing with our team, we decided that Pamela Shahu and Kendall Gesek will cover this section.</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b="1" lang="en" sz="1500">
                <a:latin typeface="Times New Roman"/>
                <a:ea typeface="Times New Roman"/>
                <a:cs typeface="Times New Roman"/>
                <a:sym typeface="Times New Roman"/>
              </a:rPr>
              <a:t>Development Team</a:t>
            </a:r>
            <a:endParaRPr b="1"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development team takes ownership of rectifying the defects and issues reported by the SQA team. After discussing with our team, we decided that Kylie Callison and Erika Valle-Baird will cover this section.</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b="1" lang="en" sz="1500">
                <a:latin typeface="Times New Roman"/>
                <a:ea typeface="Times New Roman"/>
                <a:cs typeface="Times New Roman"/>
                <a:sym typeface="Times New Roman"/>
              </a:rPr>
              <a:t>Documentation and Communication</a:t>
            </a:r>
            <a:endParaRPr b="1"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Documentation and communication are essential aspects of effective corrective actions and follow-up. The responsibility for documenting identified defects, proposed solutions, and the outcomes of corrective actions falls on both the SQA and development teams.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b="1" lang="en" sz="1500">
                <a:latin typeface="Times New Roman"/>
                <a:ea typeface="Times New Roman"/>
                <a:cs typeface="Times New Roman"/>
                <a:sym typeface="Times New Roman"/>
              </a:rPr>
              <a:t>Continuous Monitoring and Review</a:t>
            </a:r>
            <a:endParaRPr b="1"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responsibility for continuous monitoring and review of the corrective action process is shared among the SQA team and development team. </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4.3 Data collection and evaluation</a:t>
            </a:r>
            <a:endParaRPr/>
          </a:p>
        </p:txBody>
      </p:sp>
      <p:sp>
        <p:nvSpPr>
          <p:cNvPr id="171" name="Google Shape;171;p27"/>
          <p:cNvSpPr txBox="1"/>
          <p:nvPr>
            <p:ph idx="1" type="body"/>
          </p:nvPr>
        </p:nvSpPr>
        <p:spPr>
          <a:xfrm>
            <a:off x="0" y="600075"/>
            <a:ext cx="9144000" cy="4543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The systematic collection and evaluation of error and defect data are vital components of our quality assurance efforts for the web-based detective case management project.</a:t>
            </a:r>
            <a:br>
              <a:rPr lang="en"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The SQA team is responsible for documenting each reported defect using a standardized format. </a:t>
            </a:r>
            <a:br>
              <a:rPr lang="en"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To facilitate efficient management and tracking of defect data, a dedicated defect tracking system is utilized.</a:t>
            </a:r>
            <a:br>
              <a:rPr lang="en"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For immediate response to critical issues, real-time monitoring tools are integrated into our software environment.</a:t>
            </a:r>
            <a:br>
              <a:rPr lang="en"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Defect data is integrated with our version control system, ensuring that each reported issue is associated with the specific software version or release in which it was identified.</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83100" y="1021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4.4 </a:t>
            </a:r>
            <a:r>
              <a:rPr lang="en"/>
              <a:t>Statistical</a:t>
            </a:r>
            <a:r>
              <a:rPr lang="en"/>
              <a:t> SQA</a:t>
            </a:r>
            <a:endParaRPr/>
          </a:p>
        </p:txBody>
      </p:sp>
      <p:sp>
        <p:nvSpPr>
          <p:cNvPr id="177" name="Google Shape;177;p28"/>
          <p:cNvSpPr txBox="1"/>
          <p:nvPr>
            <p:ph idx="1" type="body"/>
          </p:nvPr>
        </p:nvSpPr>
        <p:spPr>
          <a:xfrm>
            <a:off x="83100" y="809525"/>
            <a:ext cx="8749200" cy="40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Times New Roman"/>
                <a:ea typeface="Times New Roman"/>
                <a:cs typeface="Times New Roman"/>
                <a:sym typeface="Times New Roman"/>
              </a:rPr>
              <a:t>To ensure the high-quality performance of the software we will use different data-based and statistical metrics in the testing phase. According to the mentioned metrics in the use case document, we will use the following metric to monitor and improve the software quality and performance to provide the best experience to the users of the system.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Verdana"/>
              <a:buChar char="●"/>
            </a:pPr>
            <a:r>
              <a:rPr lang="en" sz="1900">
                <a:latin typeface="Times New Roman"/>
                <a:ea typeface="Times New Roman"/>
                <a:cs typeface="Times New Roman"/>
                <a:sym typeface="Times New Roman"/>
              </a:rPr>
              <a:t>User Adoption Rate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Verdana"/>
              <a:buChar char="●"/>
            </a:pPr>
            <a:r>
              <a:rPr lang="en" sz="1900">
                <a:latin typeface="Times New Roman"/>
                <a:ea typeface="Times New Roman"/>
                <a:cs typeface="Times New Roman"/>
                <a:sym typeface="Times New Roman"/>
              </a:rPr>
              <a:t>User Engagement Metrics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Verdana"/>
              <a:buChar char="●"/>
            </a:pPr>
            <a:r>
              <a:rPr lang="en" sz="1900">
                <a:latin typeface="Times New Roman"/>
                <a:ea typeface="Times New Roman"/>
                <a:cs typeface="Times New Roman"/>
                <a:sym typeface="Times New Roman"/>
              </a:rPr>
              <a:t>System Performance Metrics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Verdana"/>
              <a:buChar char="●"/>
            </a:pPr>
            <a:r>
              <a:rPr lang="en" sz="1900">
                <a:latin typeface="Times New Roman"/>
                <a:ea typeface="Times New Roman"/>
                <a:cs typeface="Times New Roman"/>
                <a:sym typeface="Times New Roman"/>
              </a:rPr>
              <a:t>Error Rate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Verdana"/>
              <a:buChar char="●"/>
            </a:pPr>
            <a:r>
              <a:rPr lang="en" sz="1900">
                <a:latin typeface="Times New Roman"/>
                <a:ea typeface="Times New Roman"/>
                <a:cs typeface="Times New Roman"/>
                <a:sym typeface="Times New Roman"/>
              </a:rPr>
              <a:t>Search Efficiency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Verdana"/>
              <a:buChar char="●"/>
            </a:pPr>
            <a:r>
              <a:rPr lang="en" sz="1900">
                <a:latin typeface="Times New Roman"/>
                <a:ea typeface="Times New Roman"/>
                <a:cs typeface="Times New Roman"/>
                <a:sym typeface="Times New Roman"/>
              </a:rPr>
              <a:t>Security and Privacy Metrics </a:t>
            </a:r>
            <a:br>
              <a:rPr lang="en" sz="1900">
                <a:latin typeface="Times New Roman"/>
                <a:ea typeface="Times New Roman"/>
                <a:cs typeface="Times New Roman"/>
                <a:sym typeface="Times New Roman"/>
              </a:rPr>
            </a:b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111675"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5.0 Software Process Improvement Activities </a:t>
            </a:r>
            <a:endParaRPr/>
          </a:p>
        </p:txBody>
      </p:sp>
      <p:sp>
        <p:nvSpPr>
          <p:cNvPr id="183" name="Google Shape;183;p29"/>
          <p:cNvSpPr txBox="1"/>
          <p:nvPr>
            <p:ph idx="1" type="body"/>
          </p:nvPr>
        </p:nvSpPr>
        <p:spPr>
          <a:xfrm>
            <a:off x="0" y="628650"/>
            <a:ext cx="9144000" cy="45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5.1 Goal and objectives of SPI </a:t>
            </a:r>
            <a:r>
              <a:rPr lang="en" sz="1400">
                <a:latin typeface="Times New Roman"/>
                <a:ea typeface="Times New Roman"/>
                <a:cs typeface="Times New Roman"/>
                <a:sym typeface="Times New Roman"/>
              </a:rPr>
              <a:t>(Software Process Improvement) </a:t>
            </a:r>
            <a:endParaRPr b="1" sz="1700">
              <a:latin typeface="Times New Roman"/>
              <a:ea typeface="Times New Roman"/>
              <a:cs typeface="Times New Roman"/>
              <a:sym typeface="Times New Roman"/>
            </a:endParaRPr>
          </a:p>
          <a:p>
            <a:pPr indent="-336550" lvl="0" marL="457200" rtl="0" algn="l">
              <a:spcBef>
                <a:spcPts val="800"/>
              </a:spcBef>
              <a:spcAft>
                <a:spcPts val="0"/>
              </a:spcAft>
              <a:buSzPts val="1700"/>
              <a:buFont typeface="Times New Roman"/>
              <a:buChar char="-"/>
            </a:pPr>
            <a:r>
              <a:rPr lang="en" sz="1700">
                <a:latin typeface="Times New Roman"/>
                <a:ea typeface="Times New Roman"/>
                <a:cs typeface="Times New Roman"/>
                <a:sym typeface="Times New Roman"/>
              </a:rPr>
              <a:t>The primary goal is to implement all suggested changes in requirements to enhance software quality and reduce the error rate (number of bugs in the code).</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Ensuring that all users find the system comfortable to use and that the interface is user-friendly, enabling them to accomplish desired tasks efficiently.</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 Ensuring the system is capable of accommodating new functionality and features with ease, facilitating future enhancements.</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 Ensuring that the software process and development cycle progress on schedule, delivering all the required components on time to avoid any mismanagement of time.</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Ensuring that all process and development activities are within the allocated budget and do not exceed the agreed-upon price.</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 Ensuring that resources are available as needed and procured within the budgetary constraints.</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Regularly monitoring all activities and system performance, recording the data to improve system performance and maintain the overall quality of the system.</a:t>
            </a:r>
            <a:endParaRPr sz="1700">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5.2 SPI tasks and responsibilities</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89" name="Google Shape;189;p30"/>
          <p:cNvSpPr txBox="1"/>
          <p:nvPr>
            <p:ph idx="1" type="body"/>
          </p:nvPr>
        </p:nvSpPr>
        <p:spPr>
          <a:xfrm>
            <a:off x="0" y="642950"/>
            <a:ext cx="9144000" cy="44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Our commitment to excellence involves a structured approach to Software Process Improvement (SPI), aimed at enhancing our practices, methodologies, and overall effectiveness. The following tasks and responsibilities outline the SQA group's contributions to SPI efforts:</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 sz="1400">
                <a:latin typeface="Times New Roman"/>
                <a:ea typeface="Times New Roman"/>
                <a:cs typeface="Times New Roman"/>
                <a:sym typeface="Times New Roman"/>
              </a:rPr>
              <a:t>Process Evaluation and Assessment</a:t>
            </a:r>
            <a:endParaRPr b="1"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The SQA group is responsible for conducting thorough evaluations of our existing quality assurance processes.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 sz="1400">
                <a:latin typeface="Times New Roman"/>
                <a:ea typeface="Times New Roman"/>
                <a:cs typeface="Times New Roman"/>
                <a:sym typeface="Times New Roman"/>
              </a:rPr>
              <a:t>Process Enhancement and Refinement</a:t>
            </a:r>
            <a:endParaRPr b="1"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To ensure continuous process improvement, the SQA group actively engages in refining existing methodologies and adopting industry-leading practices.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 sz="1400">
                <a:latin typeface="Times New Roman"/>
                <a:ea typeface="Times New Roman"/>
                <a:cs typeface="Times New Roman"/>
                <a:sym typeface="Times New Roman"/>
              </a:rPr>
              <a:t>Data-Driven Decision-Making</a:t>
            </a:r>
            <a:endParaRPr b="1"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Leveraging data to drive decisions is fundamental to our SPI efforts. The SQA group plays a crucial role in analyzing defects and testing data to inform improvements.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 </a:t>
            </a:r>
            <a:r>
              <a:rPr b="1" lang="en" sz="1400">
                <a:latin typeface="Times New Roman"/>
                <a:ea typeface="Times New Roman"/>
                <a:cs typeface="Times New Roman"/>
                <a:sym typeface="Times New Roman"/>
              </a:rPr>
              <a:t>Process Monitoring and Adaptation</a:t>
            </a:r>
            <a:endParaRPr b="1"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SPI involves ongoing monitoring and adaptation of our quality assurance processes. The SQA group is responsible for ensuring that process improvements are effective and aligned with project goals: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 sz="1400">
                <a:latin typeface="Times New Roman"/>
                <a:ea typeface="Times New Roman"/>
                <a:cs typeface="Times New Roman"/>
                <a:sym typeface="Times New Roman"/>
              </a:rPr>
              <a:t>Training and Knowledge Sharing</a:t>
            </a:r>
            <a:endParaRPr b="1"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Elevating the skill set of the SQA team and fostering a culture of knowledge sharing are essential components of SPI. </a:t>
            </a:r>
            <a:endParaRPr sz="1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881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6.0 Software Configuration Management Overview</a:t>
            </a:r>
            <a:endParaRPr/>
          </a:p>
        </p:txBody>
      </p:sp>
      <p:sp>
        <p:nvSpPr>
          <p:cNvPr id="195" name="Google Shape;195;p31"/>
          <p:cNvSpPr txBox="1"/>
          <p:nvPr>
            <p:ph idx="1" type="body"/>
          </p:nvPr>
        </p:nvSpPr>
        <p:spPr>
          <a:xfrm>
            <a:off x="311700" y="660225"/>
            <a:ext cx="8520600" cy="3724200"/>
          </a:xfrm>
          <a:prstGeom prst="rect">
            <a:avLst/>
          </a:prstGeom>
        </p:spPr>
        <p:txBody>
          <a:bodyPr anchorCtr="0" anchor="t" bIns="91425" lIns="91425" spcFirstLastPara="1" rIns="91425" wrap="square" tIns="91425">
            <a:noAutofit/>
          </a:bodyPr>
          <a:lstStyle/>
          <a:p>
            <a:pPr indent="-311150" lvl="0" marL="457200" rtl="0" algn="l">
              <a:spcBef>
                <a:spcPts val="200"/>
              </a:spcBef>
              <a:spcAft>
                <a:spcPts val="0"/>
              </a:spcAft>
              <a:buClr>
                <a:srgbClr val="000000"/>
              </a:buClr>
              <a:buSzPts val="1300"/>
              <a:buChar char="●"/>
            </a:pPr>
            <a:r>
              <a:rPr lang="en" sz="1300">
                <a:solidFill>
                  <a:srgbClr val="000000"/>
                </a:solidFill>
              </a:rPr>
              <a:t>Software Configuration Management (SCM) 's focal point is identifying and controlling major software changes as well as recording and reporting the status of the changes.</a:t>
            </a:r>
            <a:endParaRPr sz="1300">
              <a:solidFill>
                <a:srgbClr val="000000"/>
              </a:solidFill>
            </a:endParaRPr>
          </a:p>
          <a:p>
            <a:pPr indent="-311150" lvl="1" marL="1371600" rtl="0" algn="l">
              <a:spcBef>
                <a:spcPts val="0"/>
              </a:spcBef>
              <a:spcAft>
                <a:spcPts val="0"/>
              </a:spcAft>
              <a:buClr>
                <a:srgbClr val="000000"/>
              </a:buClr>
              <a:buSzPts val="1300"/>
              <a:buChar char="○"/>
            </a:pPr>
            <a:r>
              <a:rPr b="1" lang="en" sz="1300" u="sng">
                <a:solidFill>
                  <a:srgbClr val="000000"/>
                </a:solidFill>
              </a:rPr>
              <a:t>1:</a:t>
            </a:r>
            <a:r>
              <a:rPr lang="en" sz="1300">
                <a:solidFill>
                  <a:srgbClr val="000000"/>
                </a:solidFill>
              </a:rPr>
              <a:t> The change request identification, both issue resolution and an impact summary are required to determine the steps that need to be taken to resolve the issue with a focus on how this will impact our system in the future. </a:t>
            </a:r>
            <a:endParaRPr sz="1300">
              <a:solidFill>
                <a:srgbClr val="000000"/>
              </a:solidFill>
            </a:endParaRPr>
          </a:p>
          <a:p>
            <a:pPr indent="-311150" lvl="1" marL="1371600" rtl="0" algn="l">
              <a:spcBef>
                <a:spcPts val="0"/>
              </a:spcBef>
              <a:spcAft>
                <a:spcPts val="0"/>
              </a:spcAft>
              <a:buClr>
                <a:srgbClr val="000000"/>
              </a:buClr>
              <a:buSzPts val="1300"/>
              <a:buChar char="○"/>
            </a:pPr>
            <a:r>
              <a:rPr b="1" lang="en" sz="1300" u="sng">
                <a:solidFill>
                  <a:srgbClr val="000000"/>
                </a:solidFill>
              </a:rPr>
              <a:t>2:</a:t>
            </a:r>
            <a:r>
              <a:rPr lang="en" sz="1300">
                <a:solidFill>
                  <a:srgbClr val="000000"/>
                </a:solidFill>
              </a:rPr>
              <a:t> A change request is logged into the system to track and ensure proper documentation. </a:t>
            </a:r>
            <a:endParaRPr sz="1300">
              <a:solidFill>
                <a:srgbClr val="000000"/>
              </a:solidFill>
            </a:endParaRPr>
          </a:p>
          <a:p>
            <a:pPr indent="-311150" lvl="1" marL="1371600" rtl="0" algn="l">
              <a:spcBef>
                <a:spcPts val="0"/>
              </a:spcBef>
              <a:spcAft>
                <a:spcPts val="0"/>
              </a:spcAft>
              <a:buClr>
                <a:srgbClr val="000000"/>
              </a:buClr>
              <a:buSzPts val="1300"/>
              <a:buChar char="○"/>
            </a:pPr>
            <a:r>
              <a:rPr b="1" lang="en" sz="1300" u="sng">
                <a:solidFill>
                  <a:srgbClr val="000000"/>
                </a:solidFill>
              </a:rPr>
              <a:t>3:</a:t>
            </a:r>
            <a:r>
              <a:rPr lang="en" sz="1300">
                <a:solidFill>
                  <a:srgbClr val="000000"/>
                </a:solidFill>
              </a:rPr>
              <a:t> The team reviews and evaluates the change request to decide how the team will move forward with the change and the viability of it. If the change is deemed beneficial to the program, implementation will occur as well as an update to the log. If the change is denied, a revision can be made to the proposed change request to be reassessed by the team at a later time. </a:t>
            </a:r>
            <a:endParaRPr sz="1300">
              <a:solidFill>
                <a:srgbClr val="000000"/>
              </a:solidFill>
            </a:endParaRPr>
          </a:p>
          <a:p>
            <a:pPr indent="-311150" lvl="1" marL="1371600" rtl="0" algn="l">
              <a:spcBef>
                <a:spcPts val="0"/>
              </a:spcBef>
              <a:spcAft>
                <a:spcPts val="0"/>
              </a:spcAft>
              <a:buClr>
                <a:srgbClr val="000000"/>
              </a:buClr>
              <a:buSzPts val="1300"/>
              <a:buChar char="○"/>
            </a:pPr>
            <a:r>
              <a:rPr b="1" lang="en" sz="1300" u="sng">
                <a:solidFill>
                  <a:srgbClr val="000000"/>
                </a:solidFill>
              </a:rPr>
              <a:t>4:</a:t>
            </a:r>
            <a:r>
              <a:rPr lang="en" sz="1300">
                <a:solidFill>
                  <a:srgbClr val="000000"/>
                </a:solidFill>
              </a:rPr>
              <a:t> If the change is approved, any resources needed for the change will be discussed by the team and added to documentation to ensure completion. </a:t>
            </a:r>
            <a:endParaRPr sz="1300">
              <a:solidFill>
                <a:srgbClr val="000000"/>
              </a:solidFill>
            </a:endParaRPr>
          </a:p>
          <a:p>
            <a:pPr indent="-311150" lvl="1" marL="1371600" rtl="0" algn="l">
              <a:spcBef>
                <a:spcPts val="0"/>
              </a:spcBef>
              <a:spcAft>
                <a:spcPts val="0"/>
              </a:spcAft>
              <a:buClr>
                <a:srgbClr val="000000"/>
              </a:buClr>
              <a:buSzPts val="1300"/>
              <a:buChar char="○"/>
            </a:pPr>
            <a:r>
              <a:rPr b="1" lang="en" sz="1300" u="sng">
                <a:solidFill>
                  <a:srgbClr val="000000"/>
                </a:solidFill>
              </a:rPr>
              <a:t>5:</a:t>
            </a:r>
            <a:r>
              <a:rPr lang="en" sz="1300">
                <a:solidFill>
                  <a:srgbClr val="000000"/>
                </a:solidFill>
              </a:rPr>
              <a:t> The change will be evaluated in a testing area before being implemented into the software system to ensure it is performing as intended. </a:t>
            </a:r>
            <a:endParaRPr sz="1300">
              <a:solidFill>
                <a:srgbClr val="000000"/>
              </a:solidFill>
            </a:endParaRPr>
          </a:p>
          <a:p>
            <a:pPr indent="-311150" lvl="1" marL="1371600" rtl="0" algn="l">
              <a:spcBef>
                <a:spcPts val="0"/>
              </a:spcBef>
              <a:spcAft>
                <a:spcPts val="0"/>
              </a:spcAft>
              <a:buClr>
                <a:srgbClr val="000000"/>
              </a:buClr>
              <a:buSzPts val="1300"/>
              <a:buChar char="○"/>
            </a:pPr>
            <a:r>
              <a:rPr b="1" lang="en" sz="1300" u="sng">
                <a:solidFill>
                  <a:srgbClr val="000000"/>
                </a:solidFill>
              </a:rPr>
              <a:t>6:</a:t>
            </a:r>
            <a:r>
              <a:rPr lang="en" sz="1300">
                <a:solidFill>
                  <a:srgbClr val="000000"/>
                </a:solidFill>
              </a:rPr>
              <a:t> Once the change has been implemented into the system, the maintenance of the change will fall on to the team and verifying all documentation reflects the completion of the change.</a:t>
            </a:r>
            <a:endParaRPr sz="13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1.1 Scope and Intent of SQA Activities</a:t>
            </a:r>
            <a:endParaRPr/>
          </a:p>
        </p:txBody>
      </p:sp>
      <p:sp>
        <p:nvSpPr>
          <p:cNvPr id="73" name="Google Shape;73;p14"/>
          <p:cNvSpPr txBox="1"/>
          <p:nvPr>
            <p:ph idx="1" type="body"/>
          </p:nvPr>
        </p:nvSpPr>
        <p:spPr>
          <a:xfrm>
            <a:off x="311700" y="1217800"/>
            <a:ext cx="8520600" cy="3302700"/>
          </a:xfrm>
          <a:prstGeom prst="rect">
            <a:avLst/>
          </a:prstGeom>
        </p:spPr>
        <p:txBody>
          <a:bodyPr anchorCtr="0" anchor="t" bIns="91425" lIns="91425" spcFirstLastPara="1" rIns="91425" wrap="square" tIns="91425">
            <a:normAutofit/>
          </a:bodyPr>
          <a:lstStyle/>
          <a:p>
            <a:pPr indent="0" lvl="0" marL="0" rtl="0" algn="l">
              <a:lnSpc>
                <a:spcPct val="105000"/>
              </a:lnSpc>
              <a:spcBef>
                <a:spcPts val="1200"/>
              </a:spcBef>
              <a:spcAft>
                <a:spcPts val="1200"/>
              </a:spcAft>
              <a:buNone/>
            </a:pPr>
            <a:r>
              <a:rPr lang="en" sz="1300">
                <a:solidFill>
                  <a:srgbClr val="000000"/>
                </a:solidFill>
              </a:rPr>
              <a:t>The objectives of the SQA team are to ensure project management processes by the development of quality outputs.  The SQA team will provide quality assurance by adhering to client design specifications.  To guarantee the product meets customer specifications, the SQA team has set up frequent meetings with clients for verification and planning.  This was done in an effort to prevent risks that could affect the quality of the final software. Walking through each stage of development with our clients safeguards our software against risks that affect production quality and maintains quality control by sustaining a customer feedback loop.  The SQA team sets out to reach its goals of customer satisfaction and defect elimination by monitoring and improving any weaknesses identified in processes. For our team to verify our software is meeting its requirements, adhering to predefined standards, and uncover errors pertaining to function, logic, and implementation, we will be conducting FTRs.  FTRs will be conducted via walkthroughs and technical reviews.  Due to the size of our team, each team member will employ multi-dimensional roles and will all remain members of the SQA team.</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7.0 SQA Tools, Techniques, and Methods</a:t>
            </a:r>
            <a:endParaRPr/>
          </a:p>
        </p:txBody>
      </p:sp>
      <p:sp>
        <p:nvSpPr>
          <p:cNvPr id="201" name="Google Shape;201;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200"/>
              </a:spcBef>
              <a:spcAft>
                <a:spcPts val="0"/>
              </a:spcAft>
              <a:buNone/>
            </a:pPr>
            <a:r>
              <a:rPr lang="en" sz="1200">
                <a:solidFill>
                  <a:srgbClr val="000000"/>
                </a:solidFill>
              </a:rPr>
              <a:t>Software Quality Metrics:</a:t>
            </a:r>
            <a:endParaRPr sz="1200">
              <a:solidFill>
                <a:srgbClr val="000000"/>
              </a:solidFill>
            </a:endParaRPr>
          </a:p>
          <a:p>
            <a:pPr indent="0" lvl="0" marL="0" rtl="0" algn="l">
              <a:spcBef>
                <a:spcPts val="200"/>
              </a:spcBef>
              <a:spcAft>
                <a:spcPts val="0"/>
              </a:spcAft>
              <a:buNone/>
            </a:pPr>
            <a:r>
              <a:t/>
            </a:r>
            <a:endParaRPr sz="1200">
              <a:solidFill>
                <a:srgbClr val="000000"/>
              </a:solidFill>
            </a:endParaRPr>
          </a:p>
          <a:p>
            <a:pPr indent="0" lvl="0" marL="0" rtl="0" algn="l">
              <a:spcBef>
                <a:spcPts val="200"/>
              </a:spcBef>
              <a:spcAft>
                <a:spcPts val="0"/>
              </a:spcAft>
              <a:buNone/>
            </a:pPr>
            <a:r>
              <a:rPr b="1" i="1" lang="en" sz="1200" u="sng">
                <a:solidFill>
                  <a:srgbClr val="000000"/>
                </a:solidFill>
              </a:rPr>
              <a:t>Customer Satisfaction</a:t>
            </a:r>
            <a:endParaRPr b="1" i="1" sz="1200" u="sng">
              <a:solidFill>
                <a:srgbClr val="000000"/>
              </a:solidFill>
            </a:endParaRPr>
          </a:p>
          <a:p>
            <a:pPr indent="0" lvl="0" marL="0" rtl="0" algn="l">
              <a:spcBef>
                <a:spcPts val="200"/>
              </a:spcBef>
              <a:spcAft>
                <a:spcPts val="0"/>
              </a:spcAft>
              <a:buNone/>
            </a:pPr>
            <a:r>
              <a:rPr lang="en" sz="1200">
                <a:solidFill>
                  <a:srgbClr val="000000"/>
                </a:solidFill>
              </a:rPr>
              <a:t>One of the product quality metrics we plan to employ is customer satisfaction.  This metric will be measured using a five-point scale: Very Satisfied, Satisfied, Neutral, Dissatisfied, Very Dissatisfied. To obtain this metric, surveys will be carried out for each aspect of software that is developed.</a:t>
            </a:r>
            <a:endParaRPr sz="1200">
              <a:solidFill>
                <a:srgbClr val="000000"/>
              </a:solidFill>
            </a:endParaRPr>
          </a:p>
          <a:p>
            <a:pPr indent="0" lvl="0" marL="0" rtl="0" algn="l">
              <a:spcBef>
                <a:spcPts val="1200"/>
              </a:spcBef>
              <a:spcAft>
                <a:spcPts val="0"/>
              </a:spcAft>
              <a:buNone/>
            </a:pPr>
            <a:r>
              <a:rPr lang="en" sz="1200" u="sng">
                <a:solidFill>
                  <a:srgbClr val="000000"/>
                </a:solidFill>
              </a:rPr>
              <a:t> </a:t>
            </a:r>
            <a:r>
              <a:rPr b="1" i="1" lang="en" sz="1200" u="sng">
                <a:solidFill>
                  <a:srgbClr val="000000"/>
                </a:solidFill>
              </a:rPr>
              <a:t>Fix Backlog and Backlog Management Index</a:t>
            </a:r>
            <a:endParaRPr b="1" i="1" sz="1200" u="sng">
              <a:solidFill>
                <a:srgbClr val="000000"/>
              </a:solidFill>
            </a:endParaRPr>
          </a:p>
          <a:p>
            <a:pPr indent="0" lvl="0" marL="0" rtl="0" algn="l">
              <a:spcBef>
                <a:spcPts val="200"/>
              </a:spcBef>
              <a:spcAft>
                <a:spcPts val="0"/>
              </a:spcAft>
              <a:buNone/>
            </a:pPr>
            <a:r>
              <a:rPr lang="en" sz="1200">
                <a:solidFill>
                  <a:srgbClr val="000000"/>
                </a:solidFill>
              </a:rPr>
              <a:t>This maintenance quality metric will be employed using a Trello board, allowing our team to fix defects based on their priority in the backlog.  To increase customer satisfaction, customers have access to the aforementioned board and are able to inform our team about requested fixes at any time, leading our team to maintain shorter fix response times.</a:t>
            </a:r>
            <a:endParaRPr sz="1200">
              <a:solidFill>
                <a:srgbClr val="000000"/>
              </a:solidFill>
            </a:endParaRPr>
          </a:p>
          <a:p>
            <a:pPr indent="0" lvl="0" marL="0" rtl="0" algn="l">
              <a:spcBef>
                <a:spcPts val="200"/>
              </a:spcBef>
              <a:spcAft>
                <a:spcPts val="0"/>
              </a:spcAft>
              <a:buNone/>
            </a:pPr>
            <a:r>
              <a:t/>
            </a:r>
            <a:endParaRPr sz="1200">
              <a:solidFill>
                <a:srgbClr val="000000"/>
              </a:solidFill>
            </a:endParaRPr>
          </a:p>
          <a:p>
            <a:pPr indent="0" lvl="0" marL="0" rtl="0" algn="l">
              <a:spcBef>
                <a:spcPts val="200"/>
              </a:spcBef>
              <a:spcAft>
                <a:spcPts val="0"/>
              </a:spcAft>
              <a:buNone/>
            </a:pPr>
            <a:r>
              <a:rPr b="1" i="1" lang="en" sz="1200" u="sng">
                <a:solidFill>
                  <a:srgbClr val="000000"/>
                </a:solidFill>
              </a:rPr>
              <a:t>Fix Quality</a:t>
            </a:r>
            <a:endParaRPr b="1" i="1" sz="1200" u="sng">
              <a:solidFill>
                <a:srgbClr val="000000"/>
              </a:solidFill>
            </a:endParaRPr>
          </a:p>
          <a:p>
            <a:pPr indent="0" lvl="0" marL="0" rtl="0" algn="l">
              <a:spcBef>
                <a:spcPts val="200"/>
              </a:spcBef>
              <a:spcAft>
                <a:spcPts val="0"/>
              </a:spcAft>
              <a:buNone/>
            </a:pPr>
            <a:r>
              <a:rPr lang="en" sz="1200">
                <a:solidFill>
                  <a:srgbClr val="000000"/>
                </a:solidFill>
              </a:rPr>
              <a:t>Frequent client meetings allow our team to be informed about defects as soon as they are encountered.  By eliminating defects as soon as possible, we are able to fix quality, response time, and responsiveness.  This quality maintenance metric will be determined by the rate of defective fixes without delinquency.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7.0 SQA Tools, Techniques, and Methods</a:t>
            </a:r>
            <a:endParaRPr/>
          </a:p>
        </p:txBody>
      </p:sp>
      <p:sp>
        <p:nvSpPr>
          <p:cNvPr id="207" name="Google Shape;207;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200"/>
              </a:spcBef>
              <a:spcAft>
                <a:spcPts val="0"/>
              </a:spcAft>
              <a:buNone/>
            </a:pPr>
            <a:r>
              <a:rPr b="1" i="1" lang="en" sz="1400" u="sng">
                <a:solidFill>
                  <a:srgbClr val="000000"/>
                </a:solidFill>
              </a:rPr>
              <a:t>Quality Indicators</a:t>
            </a:r>
            <a:endParaRPr b="1" i="1" sz="1400" u="sng">
              <a:solidFill>
                <a:srgbClr val="000000"/>
              </a:solidFill>
            </a:endParaRPr>
          </a:p>
          <a:p>
            <a:pPr indent="0" lvl="0" marL="0" rtl="0" algn="l">
              <a:spcBef>
                <a:spcPts val="200"/>
              </a:spcBef>
              <a:spcAft>
                <a:spcPts val="0"/>
              </a:spcAft>
              <a:buNone/>
            </a:pPr>
            <a:r>
              <a:rPr lang="en" sz="1200">
                <a:solidFill>
                  <a:srgbClr val="000000"/>
                </a:solidFill>
              </a:rPr>
              <a:t>To measure and ensure software quality, the SQA team plans to employ the following quality metrics:</a:t>
            </a:r>
            <a:endParaRPr sz="1200">
              <a:solidFill>
                <a:srgbClr val="000000"/>
              </a:solidFill>
            </a:endParaRPr>
          </a:p>
          <a:p>
            <a:pPr indent="0" lvl="0" marL="0" rtl="0" algn="l">
              <a:spcBef>
                <a:spcPts val="200"/>
              </a:spcBef>
              <a:spcAft>
                <a:spcPts val="0"/>
              </a:spcAft>
              <a:buNone/>
            </a:pPr>
            <a:r>
              <a:rPr lang="en" sz="1200">
                <a:solidFill>
                  <a:srgbClr val="000000"/>
                </a:solidFill>
              </a:rPr>
              <a:t>Reliability</a:t>
            </a:r>
            <a:endParaRPr sz="1200">
              <a:solidFill>
                <a:srgbClr val="000000"/>
              </a:solidFill>
            </a:endParaRPr>
          </a:p>
          <a:p>
            <a:pPr indent="0" lvl="0" marL="0" rtl="0" algn="l">
              <a:spcBef>
                <a:spcPts val="200"/>
              </a:spcBef>
              <a:spcAft>
                <a:spcPts val="0"/>
              </a:spcAft>
              <a:buNone/>
            </a:pPr>
            <a:r>
              <a:rPr lang="en" sz="1200">
                <a:solidFill>
                  <a:srgbClr val="000000"/>
                </a:solidFill>
              </a:rPr>
              <a:t>Portability</a:t>
            </a:r>
            <a:endParaRPr sz="1200">
              <a:solidFill>
                <a:srgbClr val="000000"/>
              </a:solidFill>
            </a:endParaRPr>
          </a:p>
          <a:p>
            <a:pPr indent="0" lvl="0" marL="0" rtl="0" algn="l">
              <a:spcBef>
                <a:spcPts val="200"/>
              </a:spcBef>
              <a:spcAft>
                <a:spcPts val="0"/>
              </a:spcAft>
              <a:buNone/>
            </a:pPr>
            <a:r>
              <a:rPr lang="en" sz="1200">
                <a:solidFill>
                  <a:srgbClr val="000000"/>
                </a:solidFill>
              </a:rPr>
              <a:t>Efficiency</a:t>
            </a:r>
            <a:endParaRPr sz="1200">
              <a:solidFill>
                <a:srgbClr val="000000"/>
              </a:solidFill>
            </a:endParaRPr>
          </a:p>
          <a:p>
            <a:pPr indent="0" lvl="0" marL="0" rtl="0" algn="l">
              <a:spcBef>
                <a:spcPts val="200"/>
              </a:spcBef>
              <a:spcAft>
                <a:spcPts val="0"/>
              </a:spcAft>
              <a:buNone/>
            </a:pPr>
            <a:r>
              <a:rPr lang="en" sz="1200">
                <a:solidFill>
                  <a:srgbClr val="000000"/>
                </a:solidFill>
              </a:rPr>
              <a:t>Maintainability</a:t>
            </a:r>
            <a:endParaRPr sz="1200">
              <a:solidFill>
                <a:srgbClr val="000000"/>
              </a:solidFill>
            </a:endParaRPr>
          </a:p>
          <a:p>
            <a:pPr indent="0" lvl="0" marL="0" rtl="0" algn="l">
              <a:spcBef>
                <a:spcPts val="200"/>
              </a:spcBef>
              <a:spcAft>
                <a:spcPts val="0"/>
              </a:spcAft>
              <a:buNone/>
            </a:pPr>
            <a:r>
              <a:rPr lang="en" sz="1200">
                <a:solidFill>
                  <a:srgbClr val="000000"/>
                </a:solidFill>
              </a:rPr>
              <a:t>Usability</a:t>
            </a:r>
            <a:endParaRPr sz="1200">
              <a:solidFill>
                <a:srgbClr val="000000"/>
              </a:solidFill>
            </a:endParaRPr>
          </a:p>
          <a:p>
            <a:pPr indent="0" lvl="0" marL="0" rtl="0" algn="l">
              <a:spcBef>
                <a:spcPts val="200"/>
              </a:spcBef>
              <a:spcAft>
                <a:spcPts val="0"/>
              </a:spcAft>
              <a:buNone/>
            </a:pPr>
            <a:r>
              <a:rPr lang="en" sz="1200">
                <a:solidFill>
                  <a:srgbClr val="000000"/>
                </a:solidFill>
              </a:rPr>
              <a:t>Security</a:t>
            </a:r>
            <a:endParaRPr sz="1200">
              <a:solidFill>
                <a:srgbClr val="000000"/>
              </a:solidFill>
            </a:endParaRPr>
          </a:p>
          <a:p>
            <a:pPr indent="0" lvl="0" marL="0" rtl="0" algn="l">
              <a:spcBef>
                <a:spcPts val="200"/>
              </a:spcBef>
              <a:spcAft>
                <a:spcPts val="0"/>
              </a:spcAft>
              <a:buNone/>
            </a:pPr>
            <a:r>
              <a:rPr lang="en" sz="1200">
                <a:solidFill>
                  <a:srgbClr val="000000"/>
                </a:solidFill>
              </a:rPr>
              <a:t>Performance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141875" y="1175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7.0 SQA Tools, Techniques, and Methods</a:t>
            </a:r>
            <a:endParaRPr/>
          </a:p>
        </p:txBody>
      </p:sp>
      <p:sp>
        <p:nvSpPr>
          <p:cNvPr id="213" name="Google Shape;213;p34"/>
          <p:cNvSpPr txBox="1"/>
          <p:nvPr>
            <p:ph idx="1" type="body"/>
          </p:nvPr>
        </p:nvSpPr>
        <p:spPr>
          <a:xfrm>
            <a:off x="311700" y="946200"/>
            <a:ext cx="4260300" cy="3623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i="1" lang="en" sz="1400" u="sng">
                <a:solidFill>
                  <a:srgbClr val="000000"/>
                </a:solidFill>
              </a:rPr>
              <a:t>Methods</a:t>
            </a:r>
            <a:endParaRPr b="1" i="1" sz="1400" u="sng">
              <a:solidFill>
                <a:srgbClr val="000000"/>
              </a:solidFill>
            </a:endParaRPr>
          </a:p>
          <a:p>
            <a:pPr indent="0" lvl="0" marL="0" rtl="0" algn="l">
              <a:spcBef>
                <a:spcPts val="0"/>
              </a:spcBef>
              <a:spcAft>
                <a:spcPts val="0"/>
              </a:spcAft>
              <a:buNone/>
            </a:pPr>
            <a:r>
              <a:rPr lang="en" sz="1100">
                <a:solidFill>
                  <a:srgbClr val="000000"/>
                </a:solidFill>
              </a:rPr>
              <a:t>To better align ourselves with our customer’s needs, we will be enlisting the ISO 9000’s seven principles of quality management.</a:t>
            </a:r>
            <a:endParaRPr sz="1100">
              <a:solidFill>
                <a:srgbClr val="000000"/>
              </a:solidFil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i="1" lang="en" sz="1100" u="sng">
                <a:solidFill>
                  <a:srgbClr val="000000"/>
                </a:solidFill>
              </a:rPr>
              <a:t>These principles include:</a:t>
            </a:r>
            <a:endParaRPr b="1" i="1" sz="1100" u="sng">
              <a:solidFill>
                <a:srgbClr val="000000"/>
              </a:solidFill>
            </a:endParaRPr>
          </a:p>
          <a:p>
            <a:pPr indent="0" lvl="0" marL="0" rtl="0" algn="l">
              <a:spcBef>
                <a:spcPts val="0"/>
              </a:spcBef>
              <a:spcAft>
                <a:spcPts val="0"/>
              </a:spcAft>
              <a:buNone/>
            </a:pPr>
            <a:r>
              <a:rPr lang="en" sz="1100">
                <a:solidFill>
                  <a:srgbClr val="000000"/>
                </a:solidFill>
              </a:rPr>
              <a:t>Customer Focus</a:t>
            </a:r>
            <a:endParaRPr sz="1100">
              <a:solidFill>
                <a:srgbClr val="000000"/>
              </a:solidFill>
            </a:endParaRPr>
          </a:p>
          <a:p>
            <a:pPr indent="0" lvl="0" marL="0" rtl="0" algn="l">
              <a:spcBef>
                <a:spcPts val="0"/>
              </a:spcBef>
              <a:spcAft>
                <a:spcPts val="0"/>
              </a:spcAft>
              <a:buNone/>
            </a:pPr>
            <a:r>
              <a:rPr lang="en" sz="1100">
                <a:solidFill>
                  <a:srgbClr val="000000"/>
                </a:solidFill>
              </a:rPr>
              <a:t>Leadership</a:t>
            </a:r>
            <a:endParaRPr sz="1100">
              <a:solidFill>
                <a:srgbClr val="000000"/>
              </a:solidFill>
            </a:endParaRPr>
          </a:p>
          <a:p>
            <a:pPr indent="0" lvl="0" marL="0" rtl="0" algn="l">
              <a:spcBef>
                <a:spcPts val="0"/>
              </a:spcBef>
              <a:spcAft>
                <a:spcPts val="0"/>
              </a:spcAft>
              <a:buNone/>
            </a:pPr>
            <a:r>
              <a:rPr lang="en" sz="1100">
                <a:solidFill>
                  <a:srgbClr val="000000"/>
                </a:solidFill>
              </a:rPr>
              <a:t>Engagement of people</a:t>
            </a:r>
            <a:endParaRPr sz="1100">
              <a:solidFill>
                <a:srgbClr val="000000"/>
              </a:solidFill>
            </a:endParaRPr>
          </a:p>
          <a:p>
            <a:pPr indent="0" lvl="0" marL="0" rtl="0" algn="l">
              <a:spcBef>
                <a:spcPts val="0"/>
              </a:spcBef>
              <a:spcAft>
                <a:spcPts val="0"/>
              </a:spcAft>
              <a:buNone/>
            </a:pPr>
            <a:r>
              <a:rPr lang="en" sz="1100">
                <a:solidFill>
                  <a:srgbClr val="000000"/>
                </a:solidFill>
              </a:rPr>
              <a:t>Process approach</a:t>
            </a:r>
            <a:endParaRPr sz="1100">
              <a:solidFill>
                <a:srgbClr val="000000"/>
              </a:solidFill>
            </a:endParaRPr>
          </a:p>
          <a:p>
            <a:pPr indent="0" lvl="0" marL="0" rtl="0" algn="l">
              <a:spcBef>
                <a:spcPts val="0"/>
              </a:spcBef>
              <a:spcAft>
                <a:spcPts val="0"/>
              </a:spcAft>
              <a:buNone/>
            </a:pPr>
            <a:r>
              <a:rPr lang="en" sz="1100">
                <a:solidFill>
                  <a:srgbClr val="000000"/>
                </a:solidFill>
              </a:rPr>
              <a:t>Improvement</a:t>
            </a:r>
            <a:endParaRPr sz="1100">
              <a:solidFill>
                <a:srgbClr val="000000"/>
              </a:solidFill>
            </a:endParaRPr>
          </a:p>
          <a:p>
            <a:pPr indent="0" lvl="0" marL="0" rtl="0" algn="l">
              <a:spcBef>
                <a:spcPts val="0"/>
              </a:spcBef>
              <a:spcAft>
                <a:spcPts val="0"/>
              </a:spcAft>
              <a:buNone/>
            </a:pPr>
            <a:r>
              <a:rPr lang="en" sz="1100">
                <a:solidFill>
                  <a:srgbClr val="000000"/>
                </a:solidFill>
              </a:rPr>
              <a:t>Evidence-based decision making</a:t>
            </a:r>
            <a:endParaRPr sz="1100">
              <a:solidFill>
                <a:srgbClr val="000000"/>
              </a:solidFill>
            </a:endParaRPr>
          </a:p>
          <a:p>
            <a:pPr indent="0" lvl="0" marL="0" rtl="0" algn="l">
              <a:spcBef>
                <a:spcPts val="0"/>
              </a:spcBef>
              <a:spcAft>
                <a:spcPts val="0"/>
              </a:spcAft>
              <a:buNone/>
            </a:pPr>
            <a:r>
              <a:rPr lang="en" sz="1100">
                <a:solidFill>
                  <a:srgbClr val="000000"/>
                </a:solidFill>
              </a:rPr>
              <a:t>Relationship management</a:t>
            </a:r>
            <a:endParaRPr sz="1100">
              <a:solidFill>
                <a:srgbClr val="000000"/>
              </a:solidFill>
            </a:endParaRPr>
          </a:p>
        </p:txBody>
      </p:sp>
      <p:pic>
        <p:nvPicPr>
          <p:cNvPr id="214" name="Google Shape;214;p34"/>
          <p:cNvPicPr preferRelativeResize="0"/>
          <p:nvPr/>
        </p:nvPicPr>
        <p:blipFill rotWithShape="1">
          <a:blip r:embed="rId3">
            <a:alphaModFix/>
          </a:blip>
          <a:srcRect b="0" l="14955" r="24570" t="0"/>
          <a:stretch/>
        </p:blipFill>
        <p:spPr>
          <a:xfrm>
            <a:off x="4488425" y="739975"/>
            <a:ext cx="4524826" cy="3999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251025" y="166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7.0 SQA Tools, Techniques, and Methods</a:t>
            </a:r>
            <a:endParaRPr/>
          </a:p>
        </p:txBody>
      </p:sp>
      <p:sp>
        <p:nvSpPr>
          <p:cNvPr id="220" name="Google Shape;220;p35"/>
          <p:cNvSpPr txBox="1"/>
          <p:nvPr>
            <p:ph idx="1" type="body"/>
          </p:nvPr>
        </p:nvSpPr>
        <p:spPr>
          <a:xfrm>
            <a:off x="311700" y="873425"/>
            <a:ext cx="4260300" cy="40881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i="1" lang="en" sz="1100" u="sng">
                <a:solidFill>
                  <a:srgbClr val="000000"/>
                </a:solidFill>
              </a:rPr>
              <a:t>Customer Focus</a:t>
            </a:r>
            <a:endParaRPr b="1" i="1" sz="1100" u="sng">
              <a:solidFill>
                <a:srgbClr val="000000"/>
              </a:solidFill>
            </a:endParaRPr>
          </a:p>
          <a:p>
            <a:pPr indent="0" lvl="0" marL="0" rtl="0" algn="l">
              <a:lnSpc>
                <a:spcPct val="100000"/>
              </a:lnSpc>
              <a:spcBef>
                <a:spcPts val="0"/>
              </a:spcBef>
              <a:spcAft>
                <a:spcPts val="0"/>
              </a:spcAft>
              <a:buNone/>
            </a:pPr>
            <a:r>
              <a:rPr lang="en" sz="1100">
                <a:solidFill>
                  <a:srgbClr val="000000"/>
                </a:solidFill>
              </a:rPr>
              <a:t>With an emphasis on customer focus, our team will be better able to meet customer requirements, measure our customer’s satisfaction with our software quality metrics, and be better adapted at understanding our customer’s needs.</a:t>
            </a:r>
            <a:endParaRPr sz="1100">
              <a:solidFill>
                <a:srgbClr val="000000"/>
              </a:solidFill>
            </a:endParaRPr>
          </a:p>
          <a:p>
            <a:pPr indent="0" lvl="0" marL="0" rtl="0" algn="l">
              <a:lnSpc>
                <a:spcPct val="100000"/>
              </a:lnSpc>
              <a:spcBef>
                <a:spcPts val="1200"/>
              </a:spcBef>
              <a:spcAft>
                <a:spcPts val="0"/>
              </a:spcAft>
              <a:buNone/>
            </a:pPr>
            <a:r>
              <a:rPr lang="en" sz="1100">
                <a:solidFill>
                  <a:srgbClr val="000000"/>
                </a:solidFill>
              </a:rPr>
              <a:t> </a:t>
            </a:r>
            <a:endParaRPr sz="1100">
              <a:solidFill>
                <a:srgbClr val="000000"/>
              </a:solidFill>
            </a:endParaRPr>
          </a:p>
          <a:p>
            <a:pPr indent="0" lvl="0" marL="0" rtl="0" algn="l">
              <a:lnSpc>
                <a:spcPct val="100000"/>
              </a:lnSpc>
              <a:spcBef>
                <a:spcPts val="1200"/>
              </a:spcBef>
              <a:spcAft>
                <a:spcPts val="0"/>
              </a:spcAft>
              <a:buNone/>
            </a:pPr>
            <a:r>
              <a:rPr b="1" i="1" lang="en" sz="1100" u="sng">
                <a:solidFill>
                  <a:srgbClr val="000000"/>
                </a:solidFill>
              </a:rPr>
              <a:t>Leadership</a:t>
            </a:r>
            <a:endParaRPr b="1" i="1" sz="1100" u="sng">
              <a:solidFill>
                <a:srgbClr val="000000"/>
              </a:solidFill>
            </a:endParaRPr>
          </a:p>
          <a:p>
            <a:pPr indent="0" lvl="0" marL="0" rtl="0" algn="l">
              <a:lnSpc>
                <a:spcPct val="100000"/>
              </a:lnSpc>
              <a:spcBef>
                <a:spcPts val="0"/>
              </a:spcBef>
              <a:spcAft>
                <a:spcPts val="0"/>
              </a:spcAft>
              <a:buNone/>
            </a:pPr>
            <a:r>
              <a:rPr lang="en" sz="1100">
                <a:solidFill>
                  <a:srgbClr val="000000"/>
                </a:solidFill>
              </a:rPr>
              <a:t>By setting and reaching our goals, we can establish trust both within our software team, and with our customers.</a:t>
            </a:r>
            <a:endParaRPr sz="1100">
              <a:solidFill>
                <a:srgbClr val="000000"/>
              </a:solidFill>
            </a:endParaRPr>
          </a:p>
          <a:p>
            <a:pPr indent="0" lvl="0" marL="0" rtl="0" algn="l">
              <a:lnSpc>
                <a:spcPct val="100000"/>
              </a:lnSpc>
              <a:spcBef>
                <a:spcPts val="1200"/>
              </a:spcBef>
              <a:spcAft>
                <a:spcPts val="0"/>
              </a:spcAft>
              <a:buNone/>
            </a:pPr>
            <a:r>
              <a:rPr i="1" lang="en" sz="1100">
                <a:solidFill>
                  <a:srgbClr val="000000"/>
                </a:solidFill>
              </a:rPr>
              <a:t> </a:t>
            </a:r>
            <a:endParaRPr i="1" sz="1100">
              <a:solidFill>
                <a:srgbClr val="000000"/>
              </a:solidFill>
            </a:endParaRPr>
          </a:p>
          <a:p>
            <a:pPr indent="0" lvl="0" marL="0" rtl="0" algn="l">
              <a:lnSpc>
                <a:spcPct val="100000"/>
              </a:lnSpc>
              <a:spcBef>
                <a:spcPts val="1200"/>
              </a:spcBef>
              <a:spcAft>
                <a:spcPts val="0"/>
              </a:spcAft>
              <a:buNone/>
            </a:pPr>
            <a:r>
              <a:rPr b="1" i="1" lang="en" sz="1100" u="sng">
                <a:solidFill>
                  <a:srgbClr val="000000"/>
                </a:solidFill>
              </a:rPr>
              <a:t>Engagement of People</a:t>
            </a:r>
            <a:endParaRPr b="1" i="1" sz="1100" u="sng">
              <a:solidFill>
                <a:srgbClr val="000000"/>
              </a:solidFill>
            </a:endParaRPr>
          </a:p>
          <a:p>
            <a:pPr indent="0" lvl="0" marL="0" rtl="0" algn="l">
              <a:lnSpc>
                <a:spcPct val="100000"/>
              </a:lnSpc>
              <a:spcBef>
                <a:spcPts val="0"/>
              </a:spcBef>
              <a:spcAft>
                <a:spcPts val="0"/>
              </a:spcAft>
              <a:buNone/>
            </a:pPr>
            <a:r>
              <a:rPr lang="en" sz="1100">
                <a:solidFill>
                  <a:srgbClr val="000000"/>
                </a:solidFill>
              </a:rPr>
              <a:t>Shared drives, group messages, and meetings ensure learning and information sharing, as well as allowing our team to enlist the right person for each task.</a:t>
            </a:r>
            <a:endParaRPr sz="1100">
              <a:solidFill>
                <a:srgbClr val="000000"/>
              </a:solidFill>
            </a:endParaRPr>
          </a:p>
          <a:p>
            <a:pPr indent="0" lvl="0" marL="0" rtl="0" algn="l">
              <a:lnSpc>
                <a:spcPct val="100000"/>
              </a:lnSpc>
              <a:spcBef>
                <a:spcPts val="1200"/>
              </a:spcBef>
              <a:spcAft>
                <a:spcPts val="0"/>
              </a:spcAft>
              <a:buNone/>
            </a:pPr>
            <a:r>
              <a:rPr i="1" lang="en" sz="1100">
                <a:solidFill>
                  <a:srgbClr val="000000"/>
                </a:solidFill>
              </a:rPr>
              <a:t> </a:t>
            </a:r>
            <a:endParaRPr i="1" sz="1100">
              <a:solidFill>
                <a:srgbClr val="000000"/>
              </a:solidFill>
            </a:endParaRPr>
          </a:p>
          <a:p>
            <a:pPr indent="0" lvl="0" marL="0" rtl="0" algn="l">
              <a:lnSpc>
                <a:spcPct val="100000"/>
              </a:lnSpc>
              <a:spcBef>
                <a:spcPts val="1200"/>
              </a:spcBef>
              <a:spcAft>
                <a:spcPts val="0"/>
              </a:spcAft>
              <a:buNone/>
            </a:pPr>
            <a:r>
              <a:rPr b="1" i="1" lang="en" sz="1100" u="sng">
                <a:solidFill>
                  <a:srgbClr val="000000"/>
                </a:solidFill>
              </a:rPr>
              <a:t>Process Approach</a:t>
            </a:r>
            <a:endParaRPr b="1" i="1" sz="1100" u="sng">
              <a:solidFill>
                <a:srgbClr val="000000"/>
              </a:solidFill>
            </a:endParaRPr>
          </a:p>
          <a:p>
            <a:pPr indent="0" lvl="0" marL="0" rtl="0" algn="l">
              <a:lnSpc>
                <a:spcPct val="100000"/>
              </a:lnSpc>
              <a:spcBef>
                <a:spcPts val="0"/>
              </a:spcBef>
              <a:spcAft>
                <a:spcPts val="0"/>
              </a:spcAft>
              <a:buNone/>
            </a:pPr>
            <a:r>
              <a:rPr lang="en" sz="1100">
                <a:solidFill>
                  <a:srgbClr val="000000"/>
                </a:solidFill>
              </a:rPr>
              <a:t>By enlisting a process approach, we can establish activities as processes, allowing our team to prioritize improvements, and manage activities.</a:t>
            </a:r>
            <a:r>
              <a:rPr i="1" lang="en" sz="1100">
                <a:solidFill>
                  <a:srgbClr val="000000"/>
                </a:solidFill>
              </a:rPr>
              <a:t> </a:t>
            </a:r>
            <a:endParaRPr/>
          </a:p>
        </p:txBody>
      </p:sp>
      <p:sp>
        <p:nvSpPr>
          <p:cNvPr id="221" name="Google Shape;221;p35"/>
          <p:cNvSpPr txBox="1"/>
          <p:nvPr/>
        </p:nvSpPr>
        <p:spPr>
          <a:xfrm>
            <a:off x="4852350" y="982600"/>
            <a:ext cx="4063800" cy="377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1100" u="sng">
                <a:latin typeface="Open Sans"/>
                <a:ea typeface="Open Sans"/>
                <a:cs typeface="Open Sans"/>
                <a:sym typeface="Open Sans"/>
              </a:rPr>
              <a:t>Improvement</a:t>
            </a:r>
            <a:endParaRPr b="1" i="1" sz="1100" u="sng">
              <a:latin typeface="Open Sans"/>
              <a:ea typeface="Open Sans"/>
              <a:cs typeface="Open Sans"/>
              <a:sym typeface="Open Sans"/>
            </a:endParaRPr>
          </a:p>
          <a:p>
            <a:pPr indent="0" lvl="0" marL="0" rtl="0" algn="l">
              <a:lnSpc>
                <a:spcPct val="115000"/>
              </a:lnSpc>
              <a:spcBef>
                <a:spcPts val="0"/>
              </a:spcBef>
              <a:spcAft>
                <a:spcPts val="0"/>
              </a:spcAft>
              <a:buNone/>
            </a:pPr>
            <a:r>
              <a:rPr lang="en" sz="1100">
                <a:latin typeface="Open Sans"/>
                <a:ea typeface="Open Sans"/>
                <a:cs typeface="Open Sans"/>
                <a:sym typeface="Open Sans"/>
              </a:rPr>
              <a:t>We will provide Improvement by measuring and empowering our team members to improve our software quality.</a:t>
            </a:r>
            <a:endParaRPr sz="1100">
              <a:latin typeface="Open Sans"/>
              <a:ea typeface="Open Sans"/>
              <a:cs typeface="Open Sans"/>
              <a:sym typeface="Open Sans"/>
            </a:endParaRPr>
          </a:p>
          <a:p>
            <a:pPr indent="0" lvl="0" marL="0" rtl="0" algn="l">
              <a:lnSpc>
                <a:spcPct val="115000"/>
              </a:lnSpc>
              <a:spcBef>
                <a:spcPts val="1200"/>
              </a:spcBef>
              <a:spcAft>
                <a:spcPts val="0"/>
              </a:spcAft>
              <a:buNone/>
            </a:pPr>
            <a:r>
              <a:rPr lang="en" sz="1100">
                <a:latin typeface="Open Sans"/>
                <a:ea typeface="Open Sans"/>
                <a:cs typeface="Open Sans"/>
                <a:sym typeface="Open Sans"/>
              </a:rPr>
              <a:t> </a:t>
            </a:r>
            <a:endParaRPr sz="1100">
              <a:latin typeface="Open Sans"/>
              <a:ea typeface="Open Sans"/>
              <a:cs typeface="Open Sans"/>
              <a:sym typeface="Open Sans"/>
            </a:endParaRPr>
          </a:p>
          <a:p>
            <a:pPr indent="0" lvl="0" marL="0" rtl="0" algn="l">
              <a:lnSpc>
                <a:spcPct val="115000"/>
              </a:lnSpc>
              <a:spcBef>
                <a:spcPts val="1200"/>
              </a:spcBef>
              <a:spcAft>
                <a:spcPts val="0"/>
              </a:spcAft>
              <a:buNone/>
            </a:pPr>
            <a:r>
              <a:rPr b="1" i="1" lang="en" sz="1100" u="sng">
                <a:latin typeface="Open Sans"/>
                <a:ea typeface="Open Sans"/>
                <a:cs typeface="Open Sans"/>
                <a:sym typeface="Open Sans"/>
              </a:rPr>
              <a:t>Evidence-Based Decision Making</a:t>
            </a:r>
            <a:endParaRPr b="1" i="1" sz="1100" u="sng">
              <a:latin typeface="Open Sans"/>
              <a:ea typeface="Open Sans"/>
              <a:cs typeface="Open Sans"/>
              <a:sym typeface="Open Sans"/>
            </a:endParaRPr>
          </a:p>
          <a:p>
            <a:pPr indent="0" lvl="0" marL="0" rtl="0" algn="l">
              <a:lnSpc>
                <a:spcPct val="115000"/>
              </a:lnSpc>
              <a:spcBef>
                <a:spcPts val="0"/>
              </a:spcBef>
              <a:spcAft>
                <a:spcPts val="0"/>
              </a:spcAft>
              <a:buNone/>
            </a:pPr>
            <a:r>
              <a:rPr lang="en" sz="1100">
                <a:latin typeface="Open Sans"/>
                <a:ea typeface="Open Sans"/>
                <a:cs typeface="Open Sans"/>
                <a:sym typeface="Open Sans"/>
              </a:rPr>
              <a:t>Decisions will be made based on analysis, appropriate methods, and employed tools.</a:t>
            </a:r>
            <a:endParaRPr sz="1100">
              <a:latin typeface="Open Sans"/>
              <a:ea typeface="Open Sans"/>
              <a:cs typeface="Open Sans"/>
              <a:sym typeface="Open Sans"/>
            </a:endParaRPr>
          </a:p>
          <a:p>
            <a:pPr indent="0" lvl="0" marL="0" rtl="0" algn="l">
              <a:lnSpc>
                <a:spcPct val="115000"/>
              </a:lnSpc>
              <a:spcBef>
                <a:spcPts val="1200"/>
              </a:spcBef>
              <a:spcAft>
                <a:spcPts val="0"/>
              </a:spcAft>
              <a:buNone/>
            </a:pPr>
            <a:r>
              <a:rPr lang="en" sz="1100">
                <a:latin typeface="Open Sans"/>
                <a:ea typeface="Open Sans"/>
                <a:cs typeface="Open Sans"/>
                <a:sym typeface="Open Sans"/>
              </a:rPr>
              <a:t> </a:t>
            </a:r>
            <a:endParaRPr sz="1100">
              <a:latin typeface="Open Sans"/>
              <a:ea typeface="Open Sans"/>
              <a:cs typeface="Open Sans"/>
              <a:sym typeface="Open Sans"/>
            </a:endParaRPr>
          </a:p>
          <a:p>
            <a:pPr indent="0" lvl="0" marL="0" rtl="0" algn="l">
              <a:lnSpc>
                <a:spcPct val="115000"/>
              </a:lnSpc>
              <a:spcBef>
                <a:spcPts val="1200"/>
              </a:spcBef>
              <a:spcAft>
                <a:spcPts val="0"/>
              </a:spcAft>
              <a:buNone/>
            </a:pPr>
            <a:r>
              <a:rPr b="1" i="1" lang="en" sz="1100" u="sng">
                <a:latin typeface="Open Sans"/>
                <a:ea typeface="Open Sans"/>
                <a:cs typeface="Open Sans"/>
                <a:sym typeface="Open Sans"/>
              </a:rPr>
              <a:t>Relationship Management</a:t>
            </a:r>
            <a:endParaRPr b="1" i="1" sz="1100" u="sng">
              <a:latin typeface="Open Sans"/>
              <a:ea typeface="Open Sans"/>
              <a:cs typeface="Open Sans"/>
              <a:sym typeface="Open Sans"/>
            </a:endParaRPr>
          </a:p>
          <a:p>
            <a:pPr indent="0" lvl="0" marL="0" rtl="0" algn="l">
              <a:lnSpc>
                <a:spcPct val="115000"/>
              </a:lnSpc>
              <a:spcBef>
                <a:spcPts val="0"/>
              </a:spcBef>
              <a:spcAft>
                <a:spcPts val="0"/>
              </a:spcAft>
              <a:buNone/>
            </a:pPr>
            <a:r>
              <a:rPr lang="en" sz="1100">
                <a:latin typeface="Open Sans"/>
                <a:ea typeface="Open Sans"/>
                <a:cs typeface="Open Sans"/>
                <a:sym typeface="Open Sans"/>
              </a:rPr>
              <a:t>By constant communication with our clients, our relationship management will consist of honest and open dialogue.</a:t>
            </a:r>
            <a:endParaRPr>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7.0 SQA Tools, Techniques, and Methods</a:t>
            </a:r>
            <a:endParaRPr/>
          </a:p>
        </p:txBody>
      </p:sp>
      <p:sp>
        <p:nvSpPr>
          <p:cNvPr id="227" name="Google Shape;227;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i="1" lang="en" sz="1500" u="sng">
                <a:solidFill>
                  <a:srgbClr val="000000"/>
                </a:solidFill>
              </a:rPr>
              <a:t>In addition to this, techniques we plan to employ consist of:</a:t>
            </a:r>
            <a:endParaRPr i="1" sz="1500" u="sng">
              <a:solidFill>
                <a:srgbClr val="000000"/>
              </a:solidFill>
            </a:endParaRPr>
          </a:p>
          <a:p>
            <a:pPr indent="-311150" lvl="0" marL="457200" rtl="0" algn="l">
              <a:spcBef>
                <a:spcPts val="1200"/>
              </a:spcBef>
              <a:spcAft>
                <a:spcPts val="0"/>
              </a:spcAft>
              <a:buClr>
                <a:srgbClr val="000000"/>
              </a:buClr>
              <a:buSzPts val="1300"/>
              <a:buFont typeface="Open Sans"/>
              <a:buChar char="●"/>
            </a:pPr>
            <a:r>
              <a:rPr lang="en" sz="1300">
                <a:solidFill>
                  <a:srgbClr val="000000"/>
                </a:solidFill>
              </a:rPr>
              <a:t>Auditing</a:t>
            </a:r>
            <a:endParaRPr sz="1300">
              <a:solidFill>
                <a:srgbClr val="000000"/>
              </a:solidFill>
            </a:endParaRPr>
          </a:p>
          <a:p>
            <a:pPr indent="-311150" lvl="0" marL="457200" rtl="0" algn="l">
              <a:spcBef>
                <a:spcPts val="0"/>
              </a:spcBef>
              <a:spcAft>
                <a:spcPts val="0"/>
              </a:spcAft>
              <a:buClr>
                <a:srgbClr val="000000"/>
              </a:buClr>
              <a:buSzPts val="1300"/>
              <a:buFont typeface="Open Sans"/>
              <a:buChar char="●"/>
            </a:pPr>
            <a:r>
              <a:rPr lang="en" sz="1300">
                <a:solidFill>
                  <a:srgbClr val="000000"/>
                </a:solidFill>
              </a:rPr>
              <a:t>Reviewing</a:t>
            </a:r>
            <a:endParaRPr sz="1300">
              <a:solidFill>
                <a:srgbClr val="000000"/>
              </a:solidFill>
            </a:endParaRPr>
          </a:p>
          <a:p>
            <a:pPr indent="-311150" lvl="0" marL="457200" rtl="0" algn="l">
              <a:spcBef>
                <a:spcPts val="0"/>
              </a:spcBef>
              <a:spcAft>
                <a:spcPts val="0"/>
              </a:spcAft>
              <a:buClr>
                <a:srgbClr val="000000"/>
              </a:buClr>
              <a:buSzPts val="1300"/>
              <a:buFont typeface="Open Sans"/>
              <a:buChar char="●"/>
            </a:pPr>
            <a:r>
              <a:rPr lang="en" sz="1300">
                <a:solidFill>
                  <a:srgbClr val="000000"/>
                </a:solidFill>
              </a:rPr>
              <a:t>Code Inspection</a:t>
            </a:r>
            <a:endParaRPr sz="1300">
              <a:solidFill>
                <a:srgbClr val="000000"/>
              </a:solidFill>
            </a:endParaRPr>
          </a:p>
          <a:p>
            <a:pPr indent="-311150" lvl="0" marL="457200" rtl="0" algn="l">
              <a:spcBef>
                <a:spcPts val="0"/>
              </a:spcBef>
              <a:spcAft>
                <a:spcPts val="0"/>
              </a:spcAft>
              <a:buClr>
                <a:srgbClr val="000000"/>
              </a:buClr>
              <a:buSzPts val="1300"/>
              <a:buFont typeface="Open Sans"/>
              <a:buChar char="●"/>
            </a:pPr>
            <a:r>
              <a:rPr lang="en" sz="1300">
                <a:solidFill>
                  <a:srgbClr val="000000"/>
                </a:solidFill>
              </a:rPr>
              <a:t>Design Inspection</a:t>
            </a:r>
            <a:endParaRPr sz="1300">
              <a:solidFill>
                <a:srgbClr val="000000"/>
              </a:solidFill>
            </a:endParaRPr>
          </a:p>
          <a:p>
            <a:pPr indent="-311150" lvl="0" marL="457200" rtl="0" algn="l">
              <a:spcBef>
                <a:spcPts val="0"/>
              </a:spcBef>
              <a:spcAft>
                <a:spcPts val="0"/>
              </a:spcAft>
              <a:buClr>
                <a:srgbClr val="000000"/>
              </a:buClr>
              <a:buSzPts val="1300"/>
              <a:buFont typeface="Open Sans"/>
              <a:buChar char="●"/>
            </a:pPr>
            <a:r>
              <a:rPr lang="en" sz="1300">
                <a:solidFill>
                  <a:srgbClr val="000000"/>
                </a:solidFill>
              </a:rPr>
              <a:t>Simulation through prototype</a:t>
            </a:r>
            <a:endParaRPr sz="1300">
              <a:solidFill>
                <a:srgbClr val="000000"/>
              </a:solidFill>
            </a:endParaRPr>
          </a:p>
          <a:p>
            <a:pPr indent="-311150" lvl="0" marL="457200" rtl="0" algn="l">
              <a:spcBef>
                <a:spcPts val="0"/>
              </a:spcBef>
              <a:spcAft>
                <a:spcPts val="0"/>
              </a:spcAft>
              <a:buClr>
                <a:srgbClr val="000000"/>
              </a:buClr>
              <a:buSzPts val="1300"/>
              <a:buFont typeface="Open Sans"/>
              <a:buChar char="●"/>
            </a:pPr>
            <a:r>
              <a:rPr lang="en" sz="1300">
                <a:solidFill>
                  <a:srgbClr val="000000"/>
                </a:solidFill>
              </a:rPr>
              <a:t>Functional Testing</a:t>
            </a:r>
            <a:endParaRPr sz="1300">
              <a:solidFill>
                <a:srgbClr val="000000"/>
              </a:solidFill>
            </a:endParaRPr>
          </a:p>
          <a:p>
            <a:pPr indent="-311150" lvl="0" marL="457200" rtl="0" algn="l">
              <a:spcBef>
                <a:spcPts val="0"/>
              </a:spcBef>
              <a:spcAft>
                <a:spcPts val="0"/>
              </a:spcAft>
              <a:buClr>
                <a:srgbClr val="000000"/>
              </a:buClr>
              <a:buSzPts val="1300"/>
              <a:buFont typeface="Open Sans"/>
              <a:buChar char="●"/>
            </a:pPr>
            <a:r>
              <a:rPr lang="en" sz="1300">
                <a:solidFill>
                  <a:srgbClr val="000000"/>
                </a:solidFill>
              </a:rPr>
              <a:t>Standardization (IEEE)</a:t>
            </a:r>
            <a:endParaRPr sz="1300">
              <a:solidFill>
                <a:srgbClr val="000000"/>
              </a:solidFill>
            </a:endParaRPr>
          </a:p>
          <a:p>
            <a:pPr indent="-311150" lvl="0" marL="457200" rtl="0" algn="l">
              <a:spcBef>
                <a:spcPts val="0"/>
              </a:spcBef>
              <a:spcAft>
                <a:spcPts val="0"/>
              </a:spcAft>
              <a:buClr>
                <a:srgbClr val="000000"/>
              </a:buClr>
              <a:buSzPts val="1300"/>
              <a:buFont typeface="Open Sans"/>
              <a:buChar char="●"/>
            </a:pPr>
            <a:r>
              <a:rPr lang="en" sz="1300">
                <a:solidFill>
                  <a:srgbClr val="000000"/>
                </a:solidFill>
              </a:rPr>
              <a:t>Walkthroughs</a:t>
            </a:r>
            <a:endParaRPr sz="1300">
              <a:solidFill>
                <a:srgbClr val="000000"/>
              </a:solidFill>
            </a:endParaRPr>
          </a:p>
          <a:p>
            <a:pPr indent="-311150" lvl="0" marL="457200" rtl="0" algn="l">
              <a:spcBef>
                <a:spcPts val="0"/>
              </a:spcBef>
              <a:spcAft>
                <a:spcPts val="0"/>
              </a:spcAft>
              <a:buClr>
                <a:srgbClr val="000000"/>
              </a:buClr>
              <a:buSzPts val="1300"/>
              <a:buFont typeface="Open Sans"/>
              <a:buChar char="●"/>
            </a:pPr>
            <a:r>
              <a:rPr lang="en" sz="1300">
                <a:solidFill>
                  <a:srgbClr val="000000"/>
                </a:solidFill>
              </a:rPr>
              <a:t>Unit testing</a:t>
            </a:r>
            <a:endParaRPr sz="1300">
              <a:solidFill>
                <a:srgbClr val="000000"/>
              </a:solidFill>
            </a:endParaRPr>
          </a:p>
          <a:p>
            <a:pPr indent="-311150" lvl="0" marL="457200" rtl="0" algn="l">
              <a:spcBef>
                <a:spcPts val="0"/>
              </a:spcBef>
              <a:spcAft>
                <a:spcPts val="0"/>
              </a:spcAft>
              <a:buClr>
                <a:srgbClr val="000000"/>
              </a:buClr>
              <a:buSzPts val="1300"/>
              <a:buFont typeface="Open Sans"/>
              <a:buChar char="●"/>
            </a:pPr>
            <a:r>
              <a:rPr lang="en" sz="1300">
                <a:solidFill>
                  <a:srgbClr val="000000"/>
                </a:solidFill>
              </a:rPr>
              <a:t>Stress testing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214650" y="1296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7.0 SQA Tools, Techniques, and </a:t>
            </a:r>
            <a:endParaRPr/>
          </a:p>
          <a:p>
            <a:pPr indent="0" lvl="0" marL="0" rtl="0" algn="l">
              <a:spcBef>
                <a:spcPts val="0"/>
              </a:spcBef>
              <a:spcAft>
                <a:spcPts val="0"/>
              </a:spcAft>
              <a:buNone/>
            </a:pPr>
            <a:r>
              <a:rPr lang="en"/>
              <a:t>Methods</a:t>
            </a:r>
            <a:endParaRPr/>
          </a:p>
        </p:txBody>
      </p:sp>
      <p:sp>
        <p:nvSpPr>
          <p:cNvPr id="233" name="Google Shape;233;p37"/>
          <p:cNvSpPr txBox="1"/>
          <p:nvPr>
            <p:ph idx="1" type="body"/>
          </p:nvPr>
        </p:nvSpPr>
        <p:spPr>
          <a:xfrm>
            <a:off x="275300" y="1370775"/>
            <a:ext cx="4188900" cy="330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i="1" lang="en" sz="1500">
                <a:solidFill>
                  <a:srgbClr val="000000"/>
                </a:solidFill>
              </a:rPr>
              <a:t>Change Management Method</a:t>
            </a:r>
            <a:endParaRPr b="1" i="1" sz="1500">
              <a:solidFill>
                <a:srgbClr val="000000"/>
              </a:solidFill>
            </a:endParaRPr>
          </a:p>
          <a:p>
            <a:pPr indent="0" lvl="0" marL="0" rtl="0" algn="l">
              <a:spcBef>
                <a:spcPts val="1200"/>
              </a:spcBef>
              <a:spcAft>
                <a:spcPts val="1200"/>
              </a:spcAft>
              <a:buNone/>
            </a:pPr>
            <a:r>
              <a:rPr lang="en" sz="1100">
                <a:solidFill>
                  <a:srgbClr val="000000"/>
                </a:solidFill>
              </a:rPr>
              <a:t>In addition to this, provided below is a visual diagram of the method we will employ for all change management activities.  Further information on this can be found in the Software Requirements Specification, along with a detailed process walkthrough in the Software Configuration Management Overview.</a:t>
            </a:r>
            <a:endParaRPr/>
          </a:p>
        </p:txBody>
      </p:sp>
      <p:pic>
        <p:nvPicPr>
          <p:cNvPr id="234" name="Google Shape;234;p37"/>
          <p:cNvPicPr preferRelativeResize="0"/>
          <p:nvPr/>
        </p:nvPicPr>
        <p:blipFill>
          <a:blip r:embed="rId3">
            <a:alphaModFix/>
          </a:blip>
          <a:stretch>
            <a:fillRect/>
          </a:stretch>
        </p:blipFill>
        <p:spPr>
          <a:xfrm>
            <a:off x="5386125" y="160200"/>
            <a:ext cx="3603825" cy="4823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280800" y="1515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8.1 Traceability Matrix</a:t>
            </a:r>
            <a:endParaRPr/>
          </a:p>
          <a:p>
            <a:pPr indent="0" lvl="0" marL="0" rtl="0" algn="l">
              <a:spcBef>
                <a:spcPts val="0"/>
              </a:spcBef>
              <a:spcAft>
                <a:spcPts val="0"/>
              </a:spcAft>
              <a:buNone/>
            </a:pPr>
            <a:r>
              <a:t/>
            </a:r>
            <a:endParaRPr/>
          </a:p>
        </p:txBody>
      </p:sp>
      <p:pic>
        <p:nvPicPr>
          <p:cNvPr id="240" name="Google Shape;240;p38"/>
          <p:cNvPicPr preferRelativeResize="0"/>
          <p:nvPr/>
        </p:nvPicPr>
        <p:blipFill>
          <a:blip r:embed="rId3">
            <a:alphaModFix/>
          </a:blip>
          <a:stretch>
            <a:fillRect/>
          </a:stretch>
        </p:blipFill>
        <p:spPr>
          <a:xfrm>
            <a:off x="311700" y="973075"/>
            <a:ext cx="8520600" cy="3772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46" name="Google Shape;246;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Char char="●"/>
            </a:pPr>
            <a:r>
              <a:rPr lang="en" sz="1400">
                <a:solidFill>
                  <a:srgbClr val="000000"/>
                </a:solidFill>
              </a:rPr>
              <a:t>R. S. Pressman, “Document Templates: Software Quality Assurance Plan,” </a:t>
            </a:r>
            <a:r>
              <a:rPr i="1" lang="en" sz="1400">
                <a:solidFill>
                  <a:srgbClr val="000000"/>
                </a:solidFill>
              </a:rPr>
              <a:t>R.S. Pressman &amp; Associates, Inc..</a:t>
            </a:r>
            <a:r>
              <a:rPr lang="en" sz="1400">
                <a:solidFill>
                  <a:srgbClr val="000000"/>
                </a:solidFill>
              </a:rPr>
              <a:t> [Online]. Available: http://www.rspa.com/docs/sqaplan.html. [Accessed: 14-July-2023].</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Pressman, Roger S., and Bruce R. Maxim. </a:t>
            </a:r>
            <a:r>
              <a:rPr i="1" lang="en" sz="1400">
                <a:solidFill>
                  <a:srgbClr val="000000"/>
                </a:solidFill>
              </a:rPr>
              <a:t>Software Engineering: A Practitioner's Approach </a:t>
            </a:r>
            <a:r>
              <a:rPr lang="en" sz="1400">
                <a:solidFill>
                  <a:srgbClr val="000000"/>
                </a:solidFill>
              </a:rPr>
              <a:t>. Vol. 9, McGraw-Hill Education , 2020.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R. S. Pressman, “Document Templates: SQA Plan,” </a:t>
            </a:r>
            <a:r>
              <a:rPr i="1" lang="en" sz="1400">
                <a:solidFill>
                  <a:srgbClr val="000000"/>
                </a:solidFill>
              </a:rPr>
              <a:t>R.S. Pressman &amp; Associates, Inc.</a:t>
            </a:r>
            <a:r>
              <a:rPr lang="en" sz="1400">
                <a:solidFill>
                  <a:srgbClr val="000000"/>
                </a:solidFill>
              </a:rPr>
              <a:t>. [Online]. Available: </a:t>
            </a:r>
            <a:r>
              <a:rPr lang="en" sz="1400" u="sng">
                <a:solidFill>
                  <a:srgbClr val="000000"/>
                </a:solidFill>
              </a:rPr>
              <a:t>http://www.rspa.com/docs/sqaplan.html</a:t>
            </a:r>
            <a:r>
              <a:rPr lang="en" sz="1400">
                <a:solidFill>
                  <a:srgbClr val="000000"/>
                </a:solidFill>
              </a:rPr>
              <a:t>.[Accessed: 14-July-2023].</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“Software Quality Assurance Plan,” </a:t>
            </a:r>
            <a:r>
              <a:rPr i="1" lang="en" sz="1400">
                <a:solidFill>
                  <a:srgbClr val="000000"/>
                </a:solidFill>
              </a:rPr>
              <a:t>McGraw Hill Higher Education</a:t>
            </a:r>
            <a:r>
              <a:rPr lang="en" sz="1400">
                <a:solidFill>
                  <a:srgbClr val="000000"/>
                </a:solidFill>
              </a:rPr>
              <a:t>. [Online]. Available: http://www.mhhe.com/engcs/compsci/pressman/graphics/Pressman5sepa/common/cs1/sqa.pdf.[Accessed: 14-July-2023].</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“Software  Quality Assurance Plan,” </a:t>
            </a:r>
            <a:r>
              <a:rPr i="1" lang="en" sz="1400">
                <a:solidFill>
                  <a:srgbClr val="000000"/>
                </a:solidFill>
              </a:rPr>
              <a:t>McGraw Hill Higher Education</a:t>
            </a:r>
            <a:r>
              <a:rPr lang="en" sz="1400">
                <a:solidFill>
                  <a:srgbClr val="000000"/>
                </a:solidFill>
              </a:rPr>
              <a:t>. [Online]. Available: http://www.mhhe.com/engcs/compsci/pressman/graphics/Pressman5sepa/common/cs2/sqa.pdf. [Accessed: 14-July-2023].</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263175" y="166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1.2 SQA Organizational Role</a:t>
            </a:r>
            <a:endParaRPr/>
          </a:p>
        </p:txBody>
      </p:sp>
      <p:sp>
        <p:nvSpPr>
          <p:cNvPr id="79" name="Google Shape;79;p15"/>
          <p:cNvSpPr txBox="1"/>
          <p:nvPr>
            <p:ph idx="1" type="body"/>
          </p:nvPr>
        </p:nvSpPr>
        <p:spPr>
          <a:xfrm>
            <a:off x="311700" y="987325"/>
            <a:ext cx="3558000" cy="3302700"/>
          </a:xfrm>
          <a:prstGeom prst="rect">
            <a:avLst/>
          </a:prstGeom>
        </p:spPr>
        <p:txBody>
          <a:bodyPr anchorCtr="0" anchor="t" bIns="91425" lIns="91425" spcFirstLastPara="1" rIns="91425" wrap="square" tIns="91425">
            <a:normAutofit/>
          </a:bodyPr>
          <a:lstStyle/>
          <a:p>
            <a:pPr indent="0" lvl="0" marL="0" rtl="0" algn="l">
              <a:spcBef>
                <a:spcPts val="200"/>
              </a:spcBef>
              <a:spcAft>
                <a:spcPts val="0"/>
              </a:spcAft>
              <a:buNone/>
            </a:pPr>
            <a:r>
              <a:rPr lang="en" sz="1200">
                <a:solidFill>
                  <a:srgbClr val="000000"/>
                </a:solidFill>
              </a:rPr>
              <a:t>Due to the size of our team, each team member will employ multi-dimensional roles and will all remain members of the SQA team. We will employ an egoless team structure in which all members will be involved in decisions and cross reference all work. </a:t>
            </a:r>
            <a:endParaRPr/>
          </a:p>
        </p:txBody>
      </p:sp>
      <p:pic>
        <p:nvPicPr>
          <p:cNvPr id="80" name="Google Shape;80;p15"/>
          <p:cNvPicPr preferRelativeResize="0"/>
          <p:nvPr/>
        </p:nvPicPr>
        <p:blipFill>
          <a:blip r:embed="rId3">
            <a:alphaModFix/>
          </a:blip>
          <a:stretch>
            <a:fillRect/>
          </a:stretch>
        </p:blipFill>
        <p:spPr>
          <a:xfrm>
            <a:off x="4081025" y="784675"/>
            <a:ext cx="5062975" cy="4144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263175" y="129625"/>
            <a:ext cx="87501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2.1.1 SQA Tasks &amp; 2.1.2 Work Products &amp; Documentation</a:t>
            </a:r>
            <a:endParaRPr/>
          </a:p>
        </p:txBody>
      </p:sp>
      <p:graphicFrame>
        <p:nvGraphicFramePr>
          <p:cNvPr id="86" name="Google Shape;86;p16"/>
          <p:cNvGraphicFramePr/>
          <p:nvPr/>
        </p:nvGraphicFramePr>
        <p:xfrm>
          <a:off x="359975" y="837025"/>
          <a:ext cx="3000000" cy="3000000"/>
        </p:xfrm>
        <a:graphic>
          <a:graphicData uri="http://schemas.openxmlformats.org/drawingml/2006/table">
            <a:tbl>
              <a:tblPr>
                <a:noFill/>
                <a:tableStyleId>{CDB73CE9-703E-49B3-84E2-51DC9E02D827}</a:tableStyleId>
              </a:tblPr>
              <a:tblGrid>
                <a:gridCol w="4212025"/>
                <a:gridCol w="4212025"/>
              </a:tblGrid>
              <a:tr h="377500">
                <a:tc>
                  <a:txBody>
                    <a:bodyPr/>
                    <a:lstStyle/>
                    <a:p>
                      <a:pPr indent="0" lvl="0" marL="0" rtl="0" algn="ctr">
                        <a:lnSpc>
                          <a:spcPct val="115000"/>
                        </a:lnSpc>
                        <a:spcBef>
                          <a:spcPts val="0"/>
                        </a:spcBef>
                        <a:spcAft>
                          <a:spcPts val="800"/>
                        </a:spcAft>
                        <a:buNone/>
                      </a:pPr>
                      <a:r>
                        <a:rPr b="1" lang="en">
                          <a:solidFill>
                            <a:schemeClr val="accent3"/>
                          </a:solidFill>
                          <a:latin typeface="Open Sans"/>
                          <a:ea typeface="Open Sans"/>
                          <a:cs typeface="Open Sans"/>
                          <a:sym typeface="Open Sans"/>
                        </a:rPr>
                        <a:t>Description of SQA Task </a:t>
                      </a:r>
                      <a:endParaRPr b="1">
                        <a:solidFill>
                          <a:schemeClr val="accent3"/>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solidFill>
                            <a:schemeClr val="accent3"/>
                          </a:solidFill>
                          <a:latin typeface="Open Sans"/>
                          <a:ea typeface="Open Sans"/>
                          <a:cs typeface="Open Sans"/>
                          <a:sym typeface="Open Sans"/>
                        </a:rPr>
                        <a:t>Work Products &amp; Documentation</a:t>
                      </a:r>
                      <a:endParaRPr b="1">
                        <a:solidFill>
                          <a:schemeClr val="accent3"/>
                        </a:solidFill>
                        <a:latin typeface="Open Sans"/>
                        <a:ea typeface="Open Sans"/>
                        <a:cs typeface="Open Sans"/>
                        <a:sym typeface="Open Sans"/>
                      </a:endParaRPr>
                    </a:p>
                  </a:txBody>
                  <a:tcPr marT="91425" marB="91425" marR="91425" marL="91425"/>
                </a:tc>
              </a:tr>
              <a:tr h="571600">
                <a:tc>
                  <a:txBody>
                    <a:bodyPr/>
                    <a:lstStyle/>
                    <a:p>
                      <a:pPr indent="0" lvl="0" marL="0" rtl="0" algn="l">
                        <a:spcBef>
                          <a:spcPts val="0"/>
                        </a:spcBef>
                        <a:spcAft>
                          <a:spcPts val="0"/>
                        </a:spcAft>
                        <a:buNone/>
                      </a:pPr>
                      <a:r>
                        <a:rPr lang="en" sz="1200"/>
                        <a:t>The team will use the Software Requirements Specification document when developing the back-end of the product to ensure it is following the original design. </a:t>
                      </a:r>
                      <a:endParaRPr sz="1200"/>
                    </a:p>
                  </a:txBody>
                  <a:tcPr marT="91425" marB="91425" marR="91425" marL="91425"/>
                </a:tc>
                <a:tc>
                  <a:txBody>
                    <a:bodyPr/>
                    <a:lstStyle/>
                    <a:p>
                      <a:pPr indent="0" lvl="0" marL="0" rtl="0" algn="l">
                        <a:spcBef>
                          <a:spcPts val="0"/>
                        </a:spcBef>
                        <a:spcAft>
                          <a:spcPts val="0"/>
                        </a:spcAft>
                        <a:buNone/>
                      </a:pPr>
                      <a:r>
                        <a:rPr lang="en" sz="1200"/>
                        <a:t>Any majors changes are requested or found, there will be a separate change log accessible to all team members with proper documentation for each request in date order.</a:t>
                      </a:r>
                      <a:endParaRPr sz="1200"/>
                    </a:p>
                  </a:txBody>
                  <a:tcPr marT="91425" marB="91425" marR="91425" marL="91425"/>
                </a:tc>
              </a:tr>
              <a:tr h="571600">
                <a:tc>
                  <a:txBody>
                    <a:bodyPr/>
                    <a:lstStyle/>
                    <a:p>
                      <a:pPr indent="0" lvl="0" marL="0" rtl="0" algn="l">
                        <a:spcBef>
                          <a:spcPts val="0"/>
                        </a:spcBef>
                        <a:spcAft>
                          <a:spcPts val="0"/>
                        </a:spcAft>
                        <a:buNone/>
                      </a:pPr>
                      <a:r>
                        <a:rPr lang="en" sz="1200"/>
                        <a:t>The team will refer to the SRS when developing the user interface so it is being designed as </a:t>
                      </a:r>
                      <a:r>
                        <a:rPr lang="en" sz="1200"/>
                        <a:t>intended and functioning properly.</a:t>
                      </a:r>
                      <a:endParaRPr sz="1200"/>
                    </a:p>
                  </a:txBody>
                  <a:tcPr marT="91425" marB="91425" marR="91425" marL="91425"/>
                </a:tc>
                <a:tc>
                  <a:txBody>
                    <a:bodyPr/>
                    <a:lstStyle/>
                    <a:p>
                      <a:pPr indent="0" lvl="0" marL="0" rtl="0" algn="l">
                        <a:spcBef>
                          <a:spcPts val="0"/>
                        </a:spcBef>
                        <a:spcAft>
                          <a:spcPts val="0"/>
                        </a:spcAft>
                        <a:buNone/>
                      </a:pPr>
                      <a:r>
                        <a:rPr lang="en" sz="1200"/>
                        <a:t>Any major changes will be documented in the change log with documentation accessible to all team members in date order, so other elements of the project can be adjusted.</a:t>
                      </a:r>
                      <a:endParaRPr sz="1200"/>
                    </a:p>
                  </a:txBody>
                  <a:tcPr marT="91425" marB="91425" marR="91425" marL="91425"/>
                </a:tc>
              </a:tr>
              <a:tr h="571600">
                <a:tc>
                  <a:txBody>
                    <a:bodyPr/>
                    <a:lstStyle/>
                    <a:p>
                      <a:pPr indent="0" lvl="0" marL="0" rtl="0" algn="l">
                        <a:spcBef>
                          <a:spcPts val="0"/>
                        </a:spcBef>
                        <a:spcAft>
                          <a:spcPts val="0"/>
                        </a:spcAft>
                        <a:buNone/>
                      </a:pPr>
                      <a:r>
                        <a:rPr lang="en" sz="1200"/>
                        <a:t>All team members will evaluate the user interface for ease of use, efficiency, </a:t>
                      </a:r>
                      <a:r>
                        <a:rPr lang="en" sz="1200"/>
                        <a:t>attractiveness</a:t>
                      </a:r>
                      <a:r>
                        <a:rPr lang="en" sz="1200"/>
                        <a:t>, error prevention, and consistency in design. This is very important to our client.</a:t>
                      </a:r>
                      <a:endParaRPr sz="1200"/>
                    </a:p>
                  </a:txBody>
                  <a:tcPr marT="91425" marB="91425" marR="91425" marL="91425"/>
                </a:tc>
                <a:tc>
                  <a:txBody>
                    <a:bodyPr/>
                    <a:lstStyle/>
                    <a:p>
                      <a:pPr indent="0" lvl="0" marL="0" rtl="0" algn="l">
                        <a:spcBef>
                          <a:spcPts val="0"/>
                        </a:spcBef>
                        <a:spcAft>
                          <a:spcPts val="0"/>
                        </a:spcAft>
                        <a:buNone/>
                      </a:pPr>
                      <a:r>
                        <a:rPr lang="en" sz="1200"/>
                        <a:t>Any suggest and concerns can be expressed in a team meeting with a change request. The team will adjust the user interface to verify it is working as intended.</a:t>
                      </a:r>
                      <a:endParaRPr sz="1200"/>
                    </a:p>
                  </a:txBody>
                  <a:tcPr marT="91425" marB="91425" marR="91425" marL="91425"/>
                </a:tc>
              </a:tr>
              <a:tr h="571600">
                <a:tc>
                  <a:txBody>
                    <a:bodyPr/>
                    <a:lstStyle/>
                    <a:p>
                      <a:pPr indent="0" lvl="0" marL="0" rtl="0" algn="l">
                        <a:spcBef>
                          <a:spcPts val="0"/>
                        </a:spcBef>
                        <a:spcAft>
                          <a:spcPts val="0"/>
                        </a:spcAft>
                        <a:buNone/>
                      </a:pPr>
                      <a:r>
                        <a:rPr lang="en" sz="1200"/>
                        <a:t>Each team member will test the back end of the product to ensure it is working as designed by looking at logic </a:t>
                      </a:r>
                      <a:r>
                        <a:rPr lang="en" sz="1200"/>
                        <a:t>errors</a:t>
                      </a:r>
                      <a:r>
                        <a:rPr lang="en" sz="1200"/>
                        <a:t>, database management, network availability, etc. </a:t>
                      </a:r>
                      <a:endParaRPr sz="1200"/>
                    </a:p>
                  </a:txBody>
                  <a:tcPr marT="91425" marB="91425" marR="91425" marL="91425"/>
                </a:tc>
                <a:tc>
                  <a:txBody>
                    <a:bodyPr/>
                    <a:lstStyle/>
                    <a:p>
                      <a:pPr indent="0" lvl="0" marL="0" rtl="0" algn="l">
                        <a:spcBef>
                          <a:spcPts val="0"/>
                        </a:spcBef>
                        <a:spcAft>
                          <a:spcPts val="0"/>
                        </a:spcAft>
                        <a:buNone/>
                      </a:pPr>
                      <a:r>
                        <a:rPr lang="en" sz="1200"/>
                        <a:t>Weekly team meetings will allow for any changes to be discussed among all team members. Any changes are documented in the change request log.</a:t>
                      </a:r>
                      <a:endParaRPr sz="1200"/>
                    </a:p>
                  </a:txBody>
                  <a:tcPr marT="91425" marB="91425" marR="91425" marL="91425"/>
                </a:tc>
              </a:tr>
              <a:tr h="571600">
                <a:tc>
                  <a:txBody>
                    <a:bodyPr/>
                    <a:lstStyle/>
                    <a:p>
                      <a:pPr indent="0" lvl="0" marL="0" rtl="0" algn="l">
                        <a:spcBef>
                          <a:spcPts val="0"/>
                        </a:spcBef>
                        <a:spcAft>
                          <a:spcPts val="0"/>
                        </a:spcAft>
                        <a:buNone/>
                      </a:pPr>
                      <a:r>
                        <a:rPr lang="en" sz="1200"/>
                        <a:t>There will be specific team members who lead the SQA process by handling reviews and sharing of information. They will also assign priority levels to change requests. </a:t>
                      </a:r>
                      <a:endParaRPr sz="1200"/>
                    </a:p>
                  </a:txBody>
                  <a:tcPr marT="91425" marB="91425" marR="91425" marL="91425"/>
                </a:tc>
                <a:tc>
                  <a:txBody>
                    <a:bodyPr/>
                    <a:lstStyle/>
                    <a:p>
                      <a:pPr indent="0" lvl="0" marL="0" rtl="0" algn="l">
                        <a:spcBef>
                          <a:spcPts val="0"/>
                        </a:spcBef>
                        <a:spcAft>
                          <a:spcPts val="0"/>
                        </a:spcAft>
                        <a:buNone/>
                      </a:pPr>
                      <a:r>
                        <a:rPr lang="en" sz="1200"/>
                        <a:t>During each SQA review, all information is documented for future use and will have an assigned ranking for implementation.</a:t>
                      </a:r>
                      <a:endParaRPr sz="12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 Standards, Practices, and Conventions (SPC)</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200"/>
              </a:spcBef>
              <a:spcAft>
                <a:spcPts val="0"/>
              </a:spcAft>
              <a:buNone/>
            </a:pPr>
            <a:r>
              <a:rPr b="1" i="1" lang="en" sz="1400" u="sng">
                <a:solidFill>
                  <a:srgbClr val="000000"/>
                </a:solidFill>
              </a:rPr>
              <a:t>Close Contact with Client</a:t>
            </a:r>
            <a:r>
              <a:rPr b="1" lang="en" sz="1400">
                <a:solidFill>
                  <a:srgbClr val="000000"/>
                </a:solidFill>
              </a:rPr>
              <a:t>:</a:t>
            </a:r>
            <a:endParaRPr b="1" sz="1400">
              <a:solidFill>
                <a:srgbClr val="000000"/>
              </a:solidFill>
            </a:endParaRPr>
          </a:p>
          <a:p>
            <a:pPr indent="0" lvl="0" marL="0" rtl="0" algn="l">
              <a:spcBef>
                <a:spcPts val="200"/>
              </a:spcBef>
              <a:spcAft>
                <a:spcPts val="0"/>
              </a:spcAft>
              <a:buNone/>
            </a:pPr>
            <a:r>
              <a:rPr lang="en" sz="1300">
                <a:solidFill>
                  <a:srgbClr val="000000"/>
                </a:solidFill>
              </a:rPr>
              <a:t>Due to client request inconsistencies, close contact with the client will allow our team to improve product quality with frequent meetings discussing all information pertinent to the project.  This will allow for almost immediate clarification for any questions our team may have while working on the project. This will also allow for our client to obtain and try our working prototype sooner, allowing for faster turnaround times for correcting any necessary issues.  This will both save our team time along with saving our client costs as they will have a working product sooner.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 SQA Resources </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 have specific team members focused on the SQA process and communicate the information to the rest of the team. </a:t>
            </a:r>
            <a:endParaRPr/>
          </a:p>
          <a:p>
            <a:pPr indent="-342900" lvl="0" marL="457200" rtl="0" algn="l">
              <a:spcBef>
                <a:spcPts val="0"/>
              </a:spcBef>
              <a:spcAft>
                <a:spcPts val="0"/>
              </a:spcAft>
              <a:buSzPts val="1800"/>
              <a:buChar char="●"/>
            </a:pPr>
            <a:r>
              <a:rPr lang="en"/>
              <a:t>These members will be in charge of the priority ranking of each change request with higher priority being given to functional defects.</a:t>
            </a:r>
            <a:endParaRPr/>
          </a:p>
          <a:p>
            <a:pPr indent="-342900" lvl="0" marL="457200" rtl="0" algn="l">
              <a:spcBef>
                <a:spcPts val="0"/>
              </a:spcBef>
              <a:spcAft>
                <a:spcPts val="0"/>
              </a:spcAft>
              <a:buSzPts val="1800"/>
              <a:buChar char="●"/>
            </a:pPr>
            <a:r>
              <a:rPr lang="en"/>
              <a:t>Each team member will be frequently test the current software product for any defects or enhancements, as well as assisting in the debugging process. </a:t>
            </a:r>
            <a:endParaRPr/>
          </a:p>
          <a:p>
            <a:pPr indent="-342900" lvl="0" marL="457200" rtl="0" algn="l">
              <a:spcBef>
                <a:spcPts val="0"/>
              </a:spcBef>
              <a:spcAft>
                <a:spcPts val="0"/>
              </a:spcAft>
              <a:buSzPts val="1800"/>
              <a:buChar char="●"/>
            </a:pPr>
            <a:r>
              <a:rPr lang="en"/>
              <a:t>At this time, no additional software or hardware is needed to assist in the quality assurance process but could be added later as the business continues to grow.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87725" y="2519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3.0 Reviews &amp; Audits </a:t>
            </a:r>
            <a:endParaRPr/>
          </a:p>
        </p:txBody>
      </p:sp>
      <p:sp>
        <p:nvSpPr>
          <p:cNvPr id="104" name="Google Shape;104;p19"/>
          <p:cNvSpPr txBox="1"/>
          <p:nvPr>
            <p:ph idx="1" type="body"/>
          </p:nvPr>
        </p:nvSpPr>
        <p:spPr>
          <a:xfrm>
            <a:off x="150650" y="1019875"/>
            <a:ext cx="8681700" cy="35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3.1 Conducting a Review</a:t>
            </a:r>
            <a:endParaRPr b="1" sz="1600"/>
          </a:p>
          <a:p>
            <a:pPr indent="-330200" lvl="0" marL="457200" rtl="0" algn="l">
              <a:spcBef>
                <a:spcPts val="1200"/>
              </a:spcBef>
              <a:spcAft>
                <a:spcPts val="0"/>
              </a:spcAft>
              <a:buSzPts val="1600"/>
              <a:buChar char="★"/>
            </a:pPr>
            <a:r>
              <a:rPr lang="en" sz="1600"/>
              <a:t>Possible Conclusions </a:t>
            </a:r>
            <a:endParaRPr sz="1600"/>
          </a:p>
          <a:p>
            <a:pPr indent="-330200" lvl="1" marL="914400" rtl="0" algn="l">
              <a:spcBef>
                <a:spcPts val="0"/>
              </a:spcBef>
              <a:spcAft>
                <a:spcPts val="0"/>
              </a:spcAft>
              <a:buSzPts val="1600"/>
              <a:buChar char="○"/>
            </a:pPr>
            <a:r>
              <a:rPr lang="en" sz="1600"/>
              <a:t>Accept the product fully</a:t>
            </a:r>
            <a:endParaRPr sz="1600"/>
          </a:p>
          <a:p>
            <a:pPr indent="-330200" lvl="1" marL="914400" rtl="0" algn="l">
              <a:spcBef>
                <a:spcPts val="0"/>
              </a:spcBef>
              <a:spcAft>
                <a:spcPts val="0"/>
              </a:spcAft>
              <a:buSzPts val="1600"/>
              <a:buChar char="○"/>
            </a:pPr>
            <a:r>
              <a:rPr lang="en" sz="1600"/>
              <a:t>Accept the product with small easy modifications</a:t>
            </a:r>
            <a:endParaRPr sz="1600"/>
          </a:p>
          <a:p>
            <a:pPr indent="-330200" lvl="1" marL="914400" rtl="0" algn="l">
              <a:spcBef>
                <a:spcPts val="0"/>
              </a:spcBef>
              <a:spcAft>
                <a:spcPts val="0"/>
              </a:spcAft>
              <a:buSzPts val="1600"/>
              <a:buChar char="○"/>
            </a:pPr>
            <a:r>
              <a:rPr lang="en" sz="1600"/>
              <a:t>Reject the product to severe errors (must wait for another review)</a:t>
            </a:r>
            <a:endParaRPr sz="1600"/>
          </a:p>
          <a:p>
            <a:pPr indent="0" lvl="0" marL="914400" rtl="0" algn="l">
              <a:spcBef>
                <a:spcPts val="0"/>
              </a:spcBef>
              <a:spcAft>
                <a:spcPts val="0"/>
              </a:spcAft>
              <a:buNone/>
            </a:pPr>
            <a:r>
              <a:t/>
            </a:r>
            <a:endParaRPr sz="1600">
              <a:solidFill>
                <a:srgbClr val="000000"/>
              </a:solidFill>
            </a:endParaRPr>
          </a:p>
          <a:p>
            <a:pPr indent="0" lvl="0" marL="457200" rtl="0" algn="l">
              <a:spcBef>
                <a:spcPts val="0"/>
              </a:spcBef>
              <a:spcAft>
                <a:spcPts val="0"/>
              </a:spcAft>
              <a:buNone/>
            </a:pPr>
            <a:r>
              <a:rPr b="1" lang="en" sz="1600"/>
              <a:t>3.1.2 Roles &amp; Responsibilities</a:t>
            </a:r>
            <a:endParaRPr b="1" sz="1600"/>
          </a:p>
          <a:p>
            <a:pPr indent="-330200" lvl="0" marL="914400" rtl="0" algn="l">
              <a:spcBef>
                <a:spcPts val="1200"/>
              </a:spcBef>
              <a:spcAft>
                <a:spcPts val="0"/>
              </a:spcAft>
              <a:buSzPts val="1600"/>
              <a:buChar char="★"/>
            </a:pPr>
            <a:r>
              <a:rPr lang="en" sz="1600"/>
              <a:t>1 Producer, 2 Reviewers(1 Recorder), 1 Review Leader. Possibility for multi-dimensional roles during a FTR</a:t>
            </a:r>
            <a:endParaRPr sz="1600"/>
          </a:p>
          <a:p>
            <a:pPr indent="0" lvl="0" marL="457200" rtl="0" algn="l">
              <a:spcBef>
                <a:spcPts val="1200"/>
              </a:spcBef>
              <a:spcAft>
                <a:spcPts val="0"/>
              </a:spcAft>
              <a:buNone/>
            </a:pPr>
            <a:r>
              <a:rPr b="1" lang="en" sz="1600"/>
              <a:t>3.1.3 Work Products</a:t>
            </a:r>
            <a:endParaRPr b="1" sz="1600"/>
          </a:p>
          <a:p>
            <a:pPr indent="-330200" lvl="0" marL="914400" rtl="0" algn="l">
              <a:spcBef>
                <a:spcPts val="1200"/>
              </a:spcBef>
              <a:spcAft>
                <a:spcPts val="0"/>
              </a:spcAft>
              <a:buSzPts val="1600"/>
              <a:buChar char="★"/>
            </a:pPr>
            <a:r>
              <a:rPr lang="en" sz="1600"/>
              <a:t>Notes, Review Summary Report, Checklist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555600"/>
            <a:ext cx="2808000" cy="755700"/>
          </a:xfrm>
          <a:prstGeom prst="rect">
            <a:avLst/>
          </a:prstGeom>
          <a:ln cap="flat" cmpd="sng" w="9525">
            <a:solidFill>
              <a:srgbClr val="CCCCCC"/>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System Specification Review</a:t>
            </a:r>
            <a:endParaRPr/>
          </a:p>
        </p:txBody>
      </p:sp>
      <p:sp>
        <p:nvSpPr>
          <p:cNvPr id="110" name="Google Shape;110;p20"/>
          <p:cNvSpPr txBox="1"/>
          <p:nvPr>
            <p:ph idx="1" type="body"/>
          </p:nvPr>
        </p:nvSpPr>
        <p:spPr>
          <a:xfrm>
            <a:off x="311700" y="1389600"/>
            <a:ext cx="2808000" cy="3179400"/>
          </a:xfrm>
          <a:prstGeom prst="rect">
            <a:avLst/>
          </a:prstGeom>
          <a:ln cap="flat" cmpd="sng" w="9525">
            <a:solidFill>
              <a:srgbClr val="CCCCCC"/>
            </a:solidFill>
            <a:prstDash val="solid"/>
            <a:round/>
            <a:headEnd len="sm" w="sm" type="none"/>
            <a:tailEnd len="sm" w="sm" type="none"/>
          </a:ln>
        </p:spPr>
        <p:txBody>
          <a:bodyPr anchorCtr="0" anchor="t" bIns="91425" lIns="91425" spcFirstLastPara="1" rIns="91425" wrap="square" tIns="91425">
            <a:normAutofit/>
          </a:bodyPr>
          <a:lstStyle/>
          <a:p>
            <a:pPr indent="-305911" lvl="0" marL="457200" rtl="0" algn="l">
              <a:lnSpc>
                <a:spcPct val="95000"/>
              </a:lnSpc>
              <a:spcBef>
                <a:spcPts val="0"/>
              </a:spcBef>
              <a:spcAft>
                <a:spcPts val="0"/>
              </a:spcAft>
              <a:buSzPts val="1218"/>
              <a:buChar char="●"/>
            </a:pPr>
            <a:r>
              <a:rPr lang="en" sz="1217"/>
              <a:t>Review </a:t>
            </a:r>
            <a:r>
              <a:rPr lang="en" sz="1217"/>
              <a:t>quality, accuracy and effectiveness of the system specification</a:t>
            </a:r>
            <a:endParaRPr sz="1217"/>
          </a:p>
          <a:p>
            <a:pPr indent="-305911" lvl="0" marL="457200" rtl="0" algn="l">
              <a:lnSpc>
                <a:spcPct val="95000"/>
              </a:lnSpc>
              <a:spcBef>
                <a:spcPts val="0"/>
              </a:spcBef>
              <a:spcAft>
                <a:spcPts val="0"/>
              </a:spcAft>
              <a:buSzPts val="1218"/>
              <a:buChar char="●"/>
            </a:pPr>
            <a:r>
              <a:rPr lang="en" sz="1217"/>
              <a:t>Takes place during initial development stages</a:t>
            </a:r>
            <a:endParaRPr sz="1217"/>
          </a:p>
          <a:p>
            <a:pPr indent="-305911" lvl="0" marL="457200" rtl="0" algn="l">
              <a:lnSpc>
                <a:spcPct val="95000"/>
              </a:lnSpc>
              <a:spcBef>
                <a:spcPts val="0"/>
              </a:spcBef>
              <a:spcAft>
                <a:spcPts val="0"/>
              </a:spcAft>
              <a:buSzPts val="1218"/>
              <a:buChar char="●"/>
            </a:pPr>
            <a:r>
              <a:rPr b="1" lang="en" sz="1217"/>
              <a:t>Checklist Examples</a:t>
            </a:r>
            <a:endParaRPr b="1" sz="1217"/>
          </a:p>
          <a:p>
            <a:pPr indent="-305911" lvl="1" marL="914400" rtl="0" algn="l">
              <a:lnSpc>
                <a:spcPct val="95000"/>
              </a:lnSpc>
              <a:spcBef>
                <a:spcPts val="0"/>
              </a:spcBef>
              <a:spcAft>
                <a:spcPts val="0"/>
              </a:spcAft>
              <a:buSzPts val="1218"/>
              <a:buChar char="○"/>
            </a:pPr>
            <a:r>
              <a:rPr lang="en" sz="1217"/>
              <a:t>Does the system specification align with the Moon Eyes scope?</a:t>
            </a:r>
            <a:endParaRPr sz="1217"/>
          </a:p>
          <a:p>
            <a:pPr indent="-305911" lvl="1" marL="914400" rtl="0" algn="l">
              <a:lnSpc>
                <a:spcPct val="95000"/>
              </a:lnSpc>
              <a:spcBef>
                <a:spcPts val="0"/>
              </a:spcBef>
              <a:spcAft>
                <a:spcPts val="0"/>
              </a:spcAft>
              <a:buSzPts val="1218"/>
              <a:buChar char="○"/>
            </a:pPr>
            <a:r>
              <a:rPr lang="en" sz="1217"/>
              <a:t>Does the system specification clearly break up each component into subcomponents?</a:t>
            </a:r>
            <a:endParaRPr sz="830"/>
          </a:p>
        </p:txBody>
      </p:sp>
      <p:sp>
        <p:nvSpPr>
          <p:cNvPr id="111" name="Google Shape;111;p20"/>
          <p:cNvSpPr txBox="1"/>
          <p:nvPr>
            <p:ph type="title"/>
          </p:nvPr>
        </p:nvSpPr>
        <p:spPr>
          <a:xfrm>
            <a:off x="3222375" y="565050"/>
            <a:ext cx="2808000" cy="755700"/>
          </a:xfrm>
          <a:prstGeom prst="rect">
            <a:avLst/>
          </a:prstGeom>
          <a:ln cap="flat" cmpd="sng" w="9525">
            <a:solidFill>
              <a:srgbClr val="CCCCCC"/>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Software Project Plan Review</a:t>
            </a:r>
            <a:endParaRPr/>
          </a:p>
        </p:txBody>
      </p:sp>
      <p:sp>
        <p:nvSpPr>
          <p:cNvPr id="112" name="Google Shape;112;p20"/>
          <p:cNvSpPr txBox="1"/>
          <p:nvPr>
            <p:ph idx="1" type="body"/>
          </p:nvPr>
        </p:nvSpPr>
        <p:spPr>
          <a:xfrm>
            <a:off x="3222375" y="1399050"/>
            <a:ext cx="2808000" cy="3179400"/>
          </a:xfrm>
          <a:prstGeom prst="rect">
            <a:avLst/>
          </a:prstGeom>
          <a:ln cap="flat" cmpd="sng" w="9525">
            <a:solidFill>
              <a:srgbClr val="CCCCCC"/>
            </a:solidFill>
            <a:prstDash val="solid"/>
            <a:round/>
            <a:headEnd len="sm" w="sm" type="none"/>
            <a:tailEnd len="sm" w="sm" type="none"/>
          </a:ln>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Char char="●"/>
            </a:pPr>
            <a:r>
              <a:rPr lang="en"/>
              <a:t>Review cost &amp; time estimates</a:t>
            </a:r>
            <a:endParaRPr/>
          </a:p>
          <a:p>
            <a:pPr indent="-304800" lvl="0" marL="457200" rtl="0" algn="l">
              <a:spcBef>
                <a:spcPts val="0"/>
              </a:spcBef>
              <a:spcAft>
                <a:spcPts val="0"/>
              </a:spcAft>
              <a:buSzPts val="1200"/>
              <a:buChar char="●"/>
            </a:pPr>
            <a:r>
              <a:rPr lang="en"/>
              <a:t>Takes place during initial development stages because basis for overall development schedule is needed for basis</a:t>
            </a:r>
            <a:endParaRPr/>
          </a:p>
          <a:p>
            <a:pPr indent="-304800" lvl="0" marL="457200" rtl="0" algn="l">
              <a:spcBef>
                <a:spcPts val="0"/>
              </a:spcBef>
              <a:spcAft>
                <a:spcPts val="0"/>
              </a:spcAft>
              <a:buSzPts val="1200"/>
              <a:buChar char="●"/>
            </a:pPr>
            <a:r>
              <a:rPr b="1" lang="en"/>
              <a:t>Checklist Examples</a:t>
            </a:r>
            <a:endParaRPr b="1"/>
          </a:p>
          <a:p>
            <a:pPr indent="-304800" lvl="1" marL="914400" rtl="0" algn="l">
              <a:spcBef>
                <a:spcPts val="0"/>
              </a:spcBef>
              <a:spcAft>
                <a:spcPts val="0"/>
              </a:spcAft>
              <a:buSzPts val="1200"/>
              <a:buChar char="○"/>
            </a:pPr>
            <a:r>
              <a:rPr lang="en"/>
              <a:t> Has too much or too little time been assigned for any specific component in Moon Eyes? </a:t>
            </a:r>
            <a:endParaRPr/>
          </a:p>
          <a:p>
            <a:pPr indent="-304800" lvl="1" marL="914400" rtl="0" algn="l">
              <a:spcBef>
                <a:spcPts val="0"/>
              </a:spcBef>
              <a:spcAft>
                <a:spcPts val="0"/>
              </a:spcAft>
              <a:buSzPts val="1200"/>
              <a:buChar char="○"/>
            </a:pPr>
            <a:r>
              <a:rPr lang="en"/>
              <a:t>Have tasks been delegated equally between each team member to each of their abilities?</a:t>
            </a:r>
            <a:endParaRPr/>
          </a:p>
        </p:txBody>
      </p:sp>
      <p:sp>
        <p:nvSpPr>
          <p:cNvPr id="113" name="Google Shape;113;p20"/>
          <p:cNvSpPr txBox="1"/>
          <p:nvPr>
            <p:ph type="title"/>
          </p:nvPr>
        </p:nvSpPr>
        <p:spPr>
          <a:xfrm>
            <a:off x="6133050" y="565050"/>
            <a:ext cx="2808000" cy="755700"/>
          </a:xfrm>
          <a:prstGeom prst="rect">
            <a:avLst/>
          </a:prstGeom>
          <a:ln cap="flat" cmpd="sng" w="9525">
            <a:solidFill>
              <a:srgbClr val="CCCCCC"/>
            </a:solidFill>
            <a:prstDash val="solid"/>
            <a:round/>
            <a:headEnd len="sm" w="sm" type="none"/>
            <a:tailEnd len="sm" w="sm" type="none"/>
          </a:ln>
        </p:spPr>
        <p:txBody>
          <a:bodyPr anchorCtr="0" anchor="b" bIns="91425" lIns="91425" spcFirstLastPara="1" rIns="91425" wrap="square" tIns="91425">
            <a:normAutofit/>
          </a:bodyPr>
          <a:lstStyle/>
          <a:p>
            <a:pPr indent="0" lvl="0" marL="0" rtl="0" algn="l">
              <a:spcBef>
                <a:spcPts val="0"/>
              </a:spcBef>
              <a:spcAft>
                <a:spcPts val="0"/>
              </a:spcAft>
              <a:buNone/>
            </a:pPr>
            <a:r>
              <a:rPr lang="en"/>
              <a:t>RMMM Review</a:t>
            </a:r>
            <a:endParaRPr/>
          </a:p>
        </p:txBody>
      </p:sp>
      <p:sp>
        <p:nvSpPr>
          <p:cNvPr id="114" name="Google Shape;114;p20"/>
          <p:cNvSpPr txBox="1"/>
          <p:nvPr>
            <p:ph idx="1" type="body"/>
          </p:nvPr>
        </p:nvSpPr>
        <p:spPr>
          <a:xfrm>
            <a:off x="6133050" y="1399050"/>
            <a:ext cx="2808000" cy="3179400"/>
          </a:xfrm>
          <a:prstGeom prst="rect">
            <a:avLst/>
          </a:prstGeom>
          <a:ln cap="flat" cmpd="sng" w="9525">
            <a:solidFill>
              <a:srgbClr val="CCCCCC"/>
            </a:solidFill>
            <a:prstDash val="solid"/>
            <a:round/>
            <a:headEnd len="sm" w="sm" type="none"/>
            <a:tailEnd len="sm" w="sm" type="none"/>
          </a:ln>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SzPts val="1200"/>
              <a:buChar char="●"/>
            </a:pPr>
            <a:r>
              <a:rPr lang="en"/>
              <a:t>Review all risks &amp; mitigation actions</a:t>
            </a:r>
            <a:endParaRPr/>
          </a:p>
          <a:p>
            <a:pPr indent="-304800" lvl="0" marL="457200" rtl="0" algn="l">
              <a:lnSpc>
                <a:spcPct val="95000"/>
              </a:lnSpc>
              <a:spcBef>
                <a:spcPts val="0"/>
              </a:spcBef>
              <a:spcAft>
                <a:spcPts val="0"/>
              </a:spcAft>
              <a:buSzPts val="1200"/>
              <a:buChar char="●"/>
            </a:pPr>
            <a:r>
              <a:rPr lang="en"/>
              <a:t>Takes place during early in development stages in case of early risk realization</a:t>
            </a:r>
            <a:endParaRPr/>
          </a:p>
          <a:p>
            <a:pPr indent="-304800" lvl="0" marL="457200" rtl="0" algn="l">
              <a:lnSpc>
                <a:spcPct val="100000"/>
              </a:lnSpc>
              <a:spcBef>
                <a:spcPts val="0"/>
              </a:spcBef>
              <a:spcAft>
                <a:spcPts val="0"/>
              </a:spcAft>
              <a:buSzPts val="1200"/>
              <a:buChar char="●"/>
            </a:pPr>
            <a:r>
              <a:rPr b="1" lang="en"/>
              <a:t>Checklist Examples</a:t>
            </a:r>
            <a:endParaRPr b="1"/>
          </a:p>
          <a:p>
            <a:pPr indent="-304800" lvl="1" marL="914400" rtl="0" algn="l">
              <a:lnSpc>
                <a:spcPct val="100000"/>
              </a:lnSpc>
              <a:spcBef>
                <a:spcPts val="0"/>
              </a:spcBef>
              <a:spcAft>
                <a:spcPts val="0"/>
              </a:spcAft>
              <a:buSzPts val="1200"/>
              <a:buChar char="○"/>
            </a:pPr>
            <a:r>
              <a:rPr lang="en"/>
              <a:t>Are risks categorized in terms of impact and likeliness to occur?</a:t>
            </a:r>
            <a:endParaRPr/>
          </a:p>
          <a:p>
            <a:pPr indent="-304800" lvl="1" marL="914400" rtl="0" algn="l">
              <a:lnSpc>
                <a:spcPct val="100000"/>
              </a:lnSpc>
              <a:spcBef>
                <a:spcPts val="0"/>
              </a:spcBef>
              <a:spcAft>
                <a:spcPts val="0"/>
              </a:spcAft>
              <a:buSzPts val="1200"/>
              <a:buChar char="○"/>
            </a:pPr>
            <a:r>
              <a:rPr lang="en"/>
              <a:t>Is there a clear outline of steps to be taken once a risk is realized?</a:t>
            </a:r>
            <a:endParaRPr/>
          </a:p>
        </p:txBody>
      </p:sp>
      <p:sp>
        <p:nvSpPr>
          <p:cNvPr id="115" name="Google Shape;115;p20"/>
          <p:cNvSpPr txBox="1"/>
          <p:nvPr/>
        </p:nvSpPr>
        <p:spPr>
          <a:xfrm>
            <a:off x="35250" y="0"/>
            <a:ext cx="33609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Open Sans"/>
                <a:ea typeface="Open Sans"/>
                <a:cs typeface="Open Sans"/>
                <a:sym typeface="Open Sans"/>
              </a:rPr>
              <a:t>3.2 Formal Technical Reviews</a:t>
            </a:r>
            <a:endParaRPr b="1">
              <a:solidFill>
                <a:srgbClr val="666666"/>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555600"/>
            <a:ext cx="2808000" cy="755700"/>
          </a:xfrm>
          <a:prstGeom prst="rect">
            <a:avLst/>
          </a:prstGeom>
          <a:ln cap="flat" cmpd="sng" w="9525">
            <a:solidFill>
              <a:srgbClr val="CCCCCC"/>
            </a:solidFill>
            <a:prstDash val="solid"/>
            <a:round/>
            <a:headEnd len="sm" w="sm" type="none"/>
            <a:tailEnd len="sm" w="sm" type="none"/>
          </a:ln>
        </p:spPr>
        <p:txBody>
          <a:bodyPr anchorCtr="0" anchor="b" bIns="91425" lIns="91425" spcFirstLastPara="1" rIns="91425" wrap="square" tIns="91425">
            <a:normAutofit/>
          </a:bodyPr>
          <a:lstStyle/>
          <a:p>
            <a:pPr indent="0" lvl="0" marL="0" rtl="0" algn="l">
              <a:spcBef>
                <a:spcPts val="0"/>
              </a:spcBef>
              <a:spcAft>
                <a:spcPts val="0"/>
              </a:spcAft>
              <a:buNone/>
            </a:pPr>
            <a:r>
              <a:rPr lang="en"/>
              <a:t>Requirements Reviews</a:t>
            </a:r>
            <a:endParaRPr/>
          </a:p>
        </p:txBody>
      </p:sp>
      <p:sp>
        <p:nvSpPr>
          <p:cNvPr id="121" name="Google Shape;121;p21"/>
          <p:cNvSpPr txBox="1"/>
          <p:nvPr>
            <p:ph idx="1" type="body"/>
          </p:nvPr>
        </p:nvSpPr>
        <p:spPr>
          <a:xfrm>
            <a:off x="311700" y="1389600"/>
            <a:ext cx="2808000" cy="3179400"/>
          </a:xfrm>
          <a:prstGeom prst="rect">
            <a:avLst/>
          </a:prstGeom>
          <a:ln cap="flat" cmpd="sng" w="9525">
            <a:solidFill>
              <a:srgbClr val="CCCCCC"/>
            </a:solidFill>
            <a:prstDash val="solid"/>
            <a:round/>
            <a:headEnd len="sm" w="sm" type="none"/>
            <a:tailEnd len="sm" w="sm" type="none"/>
          </a:ln>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Char char="●"/>
            </a:pPr>
            <a:r>
              <a:rPr lang="en"/>
              <a:t>Review SRS and requirements</a:t>
            </a:r>
            <a:endParaRPr/>
          </a:p>
          <a:p>
            <a:pPr indent="-304800" lvl="0" marL="457200" rtl="0" algn="l">
              <a:spcBef>
                <a:spcPts val="0"/>
              </a:spcBef>
              <a:spcAft>
                <a:spcPts val="0"/>
              </a:spcAft>
              <a:buSzPts val="1200"/>
              <a:buChar char="●"/>
            </a:pPr>
            <a:r>
              <a:rPr lang="en"/>
              <a:t>Takes place during initial development stages because use cases need to be established before development </a:t>
            </a:r>
            <a:endParaRPr/>
          </a:p>
          <a:p>
            <a:pPr indent="-304800" lvl="0" marL="457200" rtl="0" algn="l">
              <a:spcBef>
                <a:spcPts val="0"/>
              </a:spcBef>
              <a:spcAft>
                <a:spcPts val="0"/>
              </a:spcAft>
              <a:buSzPts val="1200"/>
              <a:buChar char="●"/>
            </a:pPr>
            <a:r>
              <a:rPr b="1" lang="en"/>
              <a:t>Checklist Examples</a:t>
            </a:r>
            <a:endParaRPr b="1"/>
          </a:p>
          <a:p>
            <a:pPr indent="-304800" lvl="1" marL="914400" rtl="0" algn="l">
              <a:spcBef>
                <a:spcPts val="0"/>
              </a:spcBef>
              <a:spcAft>
                <a:spcPts val="0"/>
              </a:spcAft>
              <a:buSzPts val="1200"/>
              <a:buChar char="○"/>
            </a:pPr>
            <a:r>
              <a:rPr lang="en"/>
              <a:t>Has too much or too little time been assigned for any specific component in Moon Eyes? </a:t>
            </a:r>
            <a:endParaRPr/>
          </a:p>
          <a:p>
            <a:pPr indent="-304800" lvl="1" marL="914400" rtl="0" algn="l">
              <a:spcBef>
                <a:spcPts val="0"/>
              </a:spcBef>
              <a:spcAft>
                <a:spcPts val="0"/>
              </a:spcAft>
              <a:buSzPts val="1200"/>
              <a:buChar char="○"/>
            </a:pPr>
            <a:r>
              <a:rPr lang="en"/>
              <a:t>Have tasks been delegated equally between each team member to each of their abilities?</a:t>
            </a:r>
            <a:endParaRPr/>
          </a:p>
        </p:txBody>
      </p:sp>
      <p:sp>
        <p:nvSpPr>
          <p:cNvPr id="122" name="Google Shape;122;p21"/>
          <p:cNvSpPr txBox="1"/>
          <p:nvPr>
            <p:ph type="title"/>
          </p:nvPr>
        </p:nvSpPr>
        <p:spPr>
          <a:xfrm>
            <a:off x="3222375" y="565050"/>
            <a:ext cx="2808000" cy="755700"/>
          </a:xfrm>
          <a:prstGeom prst="rect">
            <a:avLst/>
          </a:prstGeom>
          <a:ln cap="flat" cmpd="sng" w="9525">
            <a:solidFill>
              <a:srgbClr val="CCCCCC"/>
            </a:solidFill>
            <a:prstDash val="solid"/>
            <a:round/>
            <a:headEnd len="sm" w="sm" type="none"/>
            <a:tailEnd len="sm" w="sm" type="none"/>
          </a:ln>
        </p:spPr>
        <p:txBody>
          <a:bodyPr anchorCtr="0" anchor="b" bIns="91425" lIns="91425" spcFirstLastPara="1" rIns="91425" wrap="square" tIns="91425">
            <a:normAutofit/>
          </a:bodyPr>
          <a:lstStyle/>
          <a:p>
            <a:pPr indent="0" lvl="0" marL="0" rtl="0" algn="l">
              <a:spcBef>
                <a:spcPts val="0"/>
              </a:spcBef>
              <a:spcAft>
                <a:spcPts val="0"/>
              </a:spcAft>
              <a:buNone/>
            </a:pPr>
            <a:r>
              <a:rPr lang="en"/>
              <a:t>Data Design Review</a:t>
            </a:r>
            <a:endParaRPr/>
          </a:p>
        </p:txBody>
      </p:sp>
      <p:sp>
        <p:nvSpPr>
          <p:cNvPr id="123" name="Google Shape;123;p21"/>
          <p:cNvSpPr txBox="1"/>
          <p:nvPr>
            <p:ph idx="1" type="body"/>
          </p:nvPr>
        </p:nvSpPr>
        <p:spPr>
          <a:xfrm>
            <a:off x="3222375" y="1399050"/>
            <a:ext cx="2808000" cy="3179400"/>
          </a:xfrm>
          <a:prstGeom prst="rect">
            <a:avLst/>
          </a:prstGeom>
          <a:ln cap="flat" cmpd="sng" w="9525">
            <a:solidFill>
              <a:srgbClr val="CCCCCC"/>
            </a:solidFill>
            <a:prstDash val="solid"/>
            <a:round/>
            <a:headEnd len="sm" w="sm" type="none"/>
            <a:tailEnd len="sm" w="sm" type="none"/>
          </a:ln>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SzPts val="1200"/>
              <a:buChar char="●"/>
            </a:pPr>
            <a:r>
              <a:rPr lang="en"/>
              <a:t>Review architecture design and components</a:t>
            </a:r>
            <a:endParaRPr/>
          </a:p>
          <a:p>
            <a:pPr indent="-304800" lvl="0" marL="457200" rtl="0" algn="l">
              <a:lnSpc>
                <a:spcPct val="100000"/>
              </a:lnSpc>
              <a:spcBef>
                <a:spcPts val="0"/>
              </a:spcBef>
              <a:spcAft>
                <a:spcPts val="0"/>
              </a:spcAft>
              <a:buSzPts val="1200"/>
              <a:buChar char="●"/>
            </a:pPr>
            <a:r>
              <a:rPr lang="en"/>
              <a:t>Takes place during during design phase because database is needed in order to begin backend development</a:t>
            </a:r>
            <a:endParaRPr/>
          </a:p>
          <a:p>
            <a:pPr indent="-304800" lvl="0" marL="457200" rtl="0" algn="l">
              <a:lnSpc>
                <a:spcPct val="100000"/>
              </a:lnSpc>
              <a:spcBef>
                <a:spcPts val="0"/>
              </a:spcBef>
              <a:spcAft>
                <a:spcPts val="0"/>
              </a:spcAft>
              <a:buSzPts val="1200"/>
              <a:buChar char="●"/>
            </a:pPr>
            <a:r>
              <a:rPr b="1" lang="en"/>
              <a:t>Checklist Examples</a:t>
            </a:r>
            <a:endParaRPr/>
          </a:p>
          <a:p>
            <a:pPr indent="-304800" lvl="1" marL="914400" rtl="0" algn="l">
              <a:lnSpc>
                <a:spcPct val="100000"/>
              </a:lnSpc>
              <a:spcBef>
                <a:spcPts val="0"/>
              </a:spcBef>
              <a:spcAft>
                <a:spcPts val="0"/>
              </a:spcAft>
              <a:buSzPts val="1200"/>
              <a:buChar char="○"/>
            </a:pPr>
            <a:r>
              <a:rPr lang="en"/>
              <a:t>Are all relationships between data structures properly made?</a:t>
            </a:r>
            <a:endParaRPr/>
          </a:p>
          <a:p>
            <a:pPr indent="-304800" lvl="1" marL="914400" rtl="0" algn="l">
              <a:lnSpc>
                <a:spcPct val="100000"/>
              </a:lnSpc>
              <a:spcBef>
                <a:spcPts val="0"/>
              </a:spcBef>
              <a:spcAft>
                <a:spcPts val="0"/>
              </a:spcAft>
              <a:buSzPts val="1200"/>
              <a:buChar char="○"/>
            </a:pPr>
            <a:r>
              <a:rPr lang="en"/>
              <a:t>Is the data model clear and comprehensive?</a:t>
            </a:r>
            <a:endParaRPr/>
          </a:p>
        </p:txBody>
      </p:sp>
      <p:sp>
        <p:nvSpPr>
          <p:cNvPr id="124" name="Google Shape;124;p21"/>
          <p:cNvSpPr txBox="1"/>
          <p:nvPr>
            <p:ph type="title"/>
          </p:nvPr>
        </p:nvSpPr>
        <p:spPr>
          <a:xfrm>
            <a:off x="6133050" y="565050"/>
            <a:ext cx="2808000" cy="755700"/>
          </a:xfrm>
          <a:prstGeom prst="rect">
            <a:avLst/>
          </a:prstGeom>
          <a:ln cap="flat" cmpd="sng" w="9525">
            <a:solidFill>
              <a:srgbClr val="CCCCCC"/>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Architectural Design Review</a:t>
            </a:r>
            <a:endParaRPr/>
          </a:p>
        </p:txBody>
      </p:sp>
      <p:sp>
        <p:nvSpPr>
          <p:cNvPr id="125" name="Google Shape;125;p21"/>
          <p:cNvSpPr txBox="1"/>
          <p:nvPr>
            <p:ph idx="1" type="body"/>
          </p:nvPr>
        </p:nvSpPr>
        <p:spPr>
          <a:xfrm>
            <a:off x="6133050" y="1399050"/>
            <a:ext cx="2808000" cy="3179400"/>
          </a:xfrm>
          <a:prstGeom prst="rect">
            <a:avLst/>
          </a:prstGeom>
          <a:ln cap="flat" cmpd="sng" w="9525">
            <a:solidFill>
              <a:srgbClr val="CCCCCC"/>
            </a:solidFill>
            <a:prstDash val="solid"/>
            <a:round/>
            <a:headEnd len="sm" w="sm" type="none"/>
            <a:tailEnd len="sm" w="sm" type="none"/>
          </a:ln>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Char char="●"/>
            </a:pPr>
            <a:r>
              <a:rPr lang="en"/>
              <a:t>Review &amp; </a:t>
            </a:r>
            <a:r>
              <a:rPr lang="en"/>
              <a:t>ensure the architectural design clearly defines Moon Eyes structural elements and interfaces</a:t>
            </a:r>
            <a:endParaRPr/>
          </a:p>
          <a:p>
            <a:pPr indent="-304800" lvl="0" marL="457200" rtl="0" algn="l">
              <a:spcBef>
                <a:spcPts val="0"/>
              </a:spcBef>
              <a:spcAft>
                <a:spcPts val="0"/>
              </a:spcAft>
              <a:buSzPts val="1200"/>
              <a:buChar char="●"/>
            </a:pPr>
            <a:r>
              <a:rPr lang="en"/>
              <a:t>Takes place during design after the data design review so software components can be reviewed</a:t>
            </a:r>
            <a:endParaRPr/>
          </a:p>
          <a:p>
            <a:pPr indent="-304800" lvl="0" marL="457200" rtl="0" algn="l">
              <a:spcBef>
                <a:spcPts val="0"/>
              </a:spcBef>
              <a:spcAft>
                <a:spcPts val="0"/>
              </a:spcAft>
              <a:buSzPts val="1200"/>
              <a:buChar char="●"/>
            </a:pPr>
            <a:r>
              <a:rPr i="1" lang="en"/>
              <a:t>Architecture Decision Description Template</a:t>
            </a:r>
            <a:r>
              <a:rPr lang="en"/>
              <a:t> - </a:t>
            </a:r>
            <a:r>
              <a:rPr i="1" lang="en"/>
              <a:t>Pressman, Maxim</a:t>
            </a:r>
            <a:endParaRPr i="1"/>
          </a:p>
          <a:p>
            <a:pPr indent="-304800" lvl="0" marL="457200" rtl="0" algn="l">
              <a:spcBef>
                <a:spcPts val="0"/>
              </a:spcBef>
              <a:spcAft>
                <a:spcPts val="0"/>
              </a:spcAft>
              <a:buSzPts val="1200"/>
              <a:buChar char="●"/>
            </a:pPr>
            <a:r>
              <a:rPr b="1" lang="en"/>
              <a:t>Checklist Examples</a:t>
            </a:r>
            <a:endParaRPr b="1"/>
          </a:p>
          <a:p>
            <a:pPr indent="-304800" lvl="1" marL="914400" rtl="0" algn="l">
              <a:spcBef>
                <a:spcPts val="0"/>
              </a:spcBef>
              <a:spcAft>
                <a:spcPts val="0"/>
              </a:spcAft>
              <a:buSzPts val="1200"/>
              <a:buChar char="○"/>
            </a:pPr>
            <a:r>
              <a:rPr lang="en"/>
              <a:t>Does the architectural design address and align with all functional requirements?</a:t>
            </a:r>
            <a:endParaRPr/>
          </a:p>
        </p:txBody>
      </p:sp>
      <p:sp>
        <p:nvSpPr>
          <p:cNvPr id="126" name="Google Shape;126;p2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66666"/>
                </a:solidFill>
                <a:latin typeface="Open Sans"/>
                <a:ea typeface="Open Sans"/>
                <a:cs typeface="Open Sans"/>
                <a:sym typeface="Open Sans"/>
              </a:rPr>
              <a:t>3.2 Formal Technical Reviews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