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Slab"/>
      <p:regular r:id="rId45"/>
      <p:bold r:id="rId46"/>
    </p:embeddedFon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Slab-bold.fntdata"/><Relationship Id="rId45"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a4723c3c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a4723c3c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a4723c3c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a4723c3c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a4723c3c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a4723c3c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a4723c3c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a4723c3c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a4723c3c4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a4723c3c4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a4723c3c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a4723c3c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a44ff71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a44ff7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a4723c3c4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a4723c3c4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a4723c3c4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a4723c3c4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a4723c3c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a4723c3c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b220d0a4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b220d0a4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a4723c3c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a4723c3c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a4723c3c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a4723c3c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a44ff71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a44ff71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a4595967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a4595967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05ff5f65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05ff5f65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a4595967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a4595967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a459596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a459596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a459596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a459596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ea4595967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ea4595967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ea4595967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ea4595967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b220d0a4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b220d0a4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ea4595967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ea4595967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a4595967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ea4595967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ea4595967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ea4595967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a4595967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a4595967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a4595967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ea4595967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a4595967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ea4595967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a4595967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a4595967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a4595967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a4595967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ea4595967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ea4595967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ea4595967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ea4595967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05ff5f6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05ff5f6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05ff5f6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05ff5f6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a44ff71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a44ff71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a44ff71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a44ff71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a4723c3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ea4723c3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a4723c3c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a4723c3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Test Plan Presentation</a:t>
            </a:r>
            <a:endParaRPr/>
          </a:p>
        </p:txBody>
      </p:sp>
      <p:sp>
        <p:nvSpPr>
          <p:cNvPr id="64" name="Google Shape;64;p13"/>
          <p:cNvSpPr txBox="1"/>
          <p:nvPr>
            <p:ph idx="1" type="subTitle"/>
          </p:nvPr>
        </p:nvSpPr>
        <p:spPr>
          <a:xfrm>
            <a:off x="1315800" y="3242975"/>
            <a:ext cx="6147900" cy="1092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Group 9: Metro Database</a:t>
            </a:r>
            <a:endParaRPr/>
          </a:p>
          <a:p>
            <a:pPr indent="0" lvl="0" marL="0" rtl="0" algn="ctr">
              <a:spcBef>
                <a:spcPts val="0"/>
              </a:spcBef>
              <a:spcAft>
                <a:spcPts val="0"/>
              </a:spcAft>
              <a:buNone/>
            </a:pPr>
            <a:r>
              <a:rPr lang="en"/>
              <a:t>Kylie Callison, Kendall Gesek, Pamela Shahu, &amp; </a:t>
            </a:r>
            <a:r>
              <a:rPr lang="en"/>
              <a:t>Erika Valle-Baird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Integration testing</a:t>
            </a:r>
            <a:endParaRPr/>
          </a:p>
        </p:txBody>
      </p:sp>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After the successful development of unit testing, the focus will shift to integration testing between multiple units. The integration testing will be used to test the interaction between the database, cloud-based web application, and the user interface. The main focal point of the integration testing is to validate the information the agent is entering or changing is updating correctly in the database and the information can be successfully and efficiently queried.</a:t>
            </a:r>
            <a:endParaRPr/>
          </a:p>
          <a:p>
            <a:pPr indent="0" lvl="0" marL="0" rtl="0" algn="l">
              <a:spcBef>
                <a:spcPts val="1200"/>
              </a:spcBef>
              <a:spcAft>
                <a:spcPts val="0"/>
              </a:spcAft>
              <a:buNone/>
            </a:pPr>
            <a:r>
              <a:rPr lang="en"/>
              <a:t>As our software is implemented on a cloud-based web application, we do not have to test at any physical client location as a cloud-based system can be testing from any physical location with the same results.  We will however, ensure that there are no software, cloud, or network components that could possibly conflict and cause issues. </a:t>
            </a:r>
            <a:endParaRPr/>
          </a:p>
          <a:p>
            <a:pPr indent="0" lvl="0" marL="0" rtl="0" algn="l">
              <a:spcBef>
                <a:spcPts val="1200"/>
              </a:spcBef>
              <a:spcAft>
                <a:spcPts val="0"/>
              </a:spcAft>
              <a:buNone/>
            </a:pPr>
            <a:r>
              <a:rPr lang="en"/>
              <a:t>Integration testing will include protecting the database from any loss should any deviation from the norm occur.  This will be conducted by beginning with our login window, then moving through each part of the software application.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Validation testing</a:t>
            </a:r>
            <a:endParaRPr/>
          </a:p>
        </p:txBody>
      </p:sp>
      <p:sp>
        <p:nvSpPr>
          <p:cNvPr id="126" name="Google Shape;126;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use of validation testing will validate that all of the requirements of the MoonEyes have been met and implemented in the system. As well as the system is functioning as intended.</a:t>
            </a:r>
            <a:endParaRPr/>
          </a:p>
          <a:p>
            <a:pPr indent="0" lvl="0" marL="0" rtl="0" algn="l">
              <a:spcBef>
                <a:spcPts val="1200"/>
              </a:spcBef>
              <a:spcAft>
                <a:spcPts val="0"/>
              </a:spcAft>
              <a:buNone/>
            </a:pPr>
            <a:r>
              <a:rPr lang="en"/>
              <a:t>Mock data files have been created for testing purposes.  This was done to establish the validity of software for our clients.  With this mock data, we can obtain results for testing data.  These results will be inspected for congruence with System Requirements Specifications.  Validation testing will be rendered on all components and subcomponents of the software.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High-order testing</a:t>
            </a:r>
            <a:endParaRPr/>
          </a:p>
        </p:txBody>
      </p:sp>
      <p:sp>
        <p:nvSpPr>
          <p:cNvPr id="132" name="Google Shape;132;p24"/>
          <p:cNvSpPr txBox="1"/>
          <p:nvPr>
            <p:ph idx="1" type="body"/>
          </p:nvPr>
        </p:nvSpPr>
        <p:spPr>
          <a:xfrm>
            <a:off x="96300" y="1366900"/>
            <a:ext cx="8877900" cy="3675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High-Order testing will be conducted on the completed system.  Such testing includes beta testing of our product.  Best testing will be conducted in an attempt to run through a somewhat fully functioning Metro Detective Agency mock session.  Coupled with this, we will be blending recovery, security, and stress testing in our high-order testing.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u="sng"/>
              <a:t> Recovery Testing</a:t>
            </a:r>
            <a:endParaRPr i="1" u="sng"/>
          </a:p>
          <a:p>
            <a:pPr indent="0" lvl="0" marL="182880" rtl="0" algn="l">
              <a:spcBef>
                <a:spcPts val="0"/>
              </a:spcBef>
              <a:spcAft>
                <a:spcPts val="0"/>
              </a:spcAft>
              <a:buNone/>
            </a:pPr>
            <a:r>
              <a:rPr lang="en"/>
              <a:t>As the Metro Detective Agency database must maintain information stored in it, the software’s ability to retrieve any data lost is crucial to our clients.  Should the system shut down, we must ensure data was not lost.</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u="sng"/>
              <a:t> Stress Testing</a:t>
            </a:r>
            <a:endParaRPr i="1" u="sng"/>
          </a:p>
          <a:p>
            <a:pPr indent="0" lvl="0" marL="182880" rtl="0" algn="l">
              <a:spcBef>
                <a:spcPts val="0"/>
              </a:spcBef>
              <a:spcAft>
                <a:spcPts val="0"/>
              </a:spcAft>
              <a:buNone/>
            </a:pPr>
            <a:r>
              <a:rPr lang="en"/>
              <a:t>Employing the stress testing method allows us to monitor any stress our system may encounter.  Should multiple administrators or users be concurrently logged into the system, we must ensure system abilities.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u="sng"/>
              <a:t> Security Testing</a:t>
            </a:r>
            <a:endParaRPr i="1" u="sng"/>
          </a:p>
          <a:p>
            <a:pPr indent="0" lvl="0" marL="182880" rtl="0" algn="l">
              <a:spcBef>
                <a:spcPts val="0"/>
              </a:spcBef>
              <a:spcAft>
                <a:spcPts val="0"/>
              </a:spcAft>
              <a:buNone/>
            </a:pPr>
            <a:r>
              <a:rPr lang="en"/>
              <a:t>As our system employs secure client information, security testing must be conducted to ensure data security.  This data is crucial to our client’s business, and therefore of the utmost importance in security testing concerns.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Testing resources and staffing</a:t>
            </a:r>
            <a:endParaRPr/>
          </a:p>
        </p:txBody>
      </p:sp>
      <p:sp>
        <p:nvSpPr>
          <p:cNvPr id="138" name="Google Shape;13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Due to our small team size, we will all take part in managing, designing, preparing, executing, and resolving relevant issues and test activities.  To ensure issues are resolved, frequent meetings are set up to review and discuss outstanding and resolved bugs, decisions, goals, as well as any changes the client would like to have.  Therefore, our testing employs an egoless and democratic structure as is illustrated below.  The smaller group size allows for open communication among the team regarding the project decisions, products, and goals.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Constraints</a:t>
            </a:r>
            <a:endParaRPr/>
          </a:p>
        </p:txBody>
      </p:sp>
      <p:sp>
        <p:nvSpPr>
          <p:cNvPr id="144" name="Google Shape;144;p26"/>
          <p:cNvSpPr txBox="1"/>
          <p:nvPr>
            <p:ph idx="1" type="body"/>
          </p:nvPr>
        </p:nvSpPr>
        <p:spPr>
          <a:xfrm>
            <a:off x="272425" y="1366900"/>
            <a:ext cx="8748600" cy="34878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307"/>
              <a:t>Constraints our team will encounter include both time and limited knowledge, as all members are currently students at the University of Michigan, Dearborn.  Other constraints are described in detail below-</a:t>
            </a:r>
            <a:endParaRPr sz="3307"/>
          </a:p>
          <a:p>
            <a:pPr indent="0" lvl="0" marL="0" rtl="0" algn="l">
              <a:spcBef>
                <a:spcPts val="0"/>
              </a:spcBef>
              <a:spcAft>
                <a:spcPts val="0"/>
              </a:spcAft>
              <a:buNone/>
            </a:pPr>
            <a:r>
              <a:t/>
            </a:r>
            <a:endParaRPr sz="3307"/>
          </a:p>
          <a:p>
            <a:pPr indent="0" lvl="0" marL="0" rtl="0" algn="l">
              <a:spcBef>
                <a:spcPts val="0"/>
              </a:spcBef>
              <a:spcAft>
                <a:spcPts val="0"/>
              </a:spcAft>
              <a:buNone/>
            </a:pPr>
            <a:r>
              <a:rPr i="1" lang="en" sz="3307" u="sng"/>
              <a:t>Funding</a:t>
            </a:r>
            <a:endParaRPr i="1" sz="3307" u="sng"/>
          </a:p>
          <a:p>
            <a:pPr indent="0" lvl="0" marL="182880" rtl="0" algn="l">
              <a:spcBef>
                <a:spcPts val="0"/>
              </a:spcBef>
              <a:spcAft>
                <a:spcPts val="0"/>
              </a:spcAft>
              <a:buNone/>
            </a:pPr>
            <a:r>
              <a:rPr lang="en" sz="3307"/>
              <a:t>As mentioned, we will need to deploy MoonEyes on a cloud-based hosting service. This means it will cost anywhere from $10-50/month for our client.</a:t>
            </a:r>
            <a:endParaRPr sz="3307"/>
          </a:p>
          <a:p>
            <a:pPr indent="0" lvl="0" marL="0" rtl="0" algn="l">
              <a:spcBef>
                <a:spcPts val="0"/>
              </a:spcBef>
              <a:spcAft>
                <a:spcPts val="0"/>
              </a:spcAft>
              <a:buNone/>
            </a:pPr>
            <a:r>
              <a:t/>
            </a:r>
            <a:endParaRPr sz="3307"/>
          </a:p>
          <a:p>
            <a:pPr indent="0" lvl="0" marL="0" rtl="0" algn="l">
              <a:spcBef>
                <a:spcPts val="0"/>
              </a:spcBef>
              <a:spcAft>
                <a:spcPts val="0"/>
              </a:spcAft>
              <a:buNone/>
            </a:pPr>
            <a:r>
              <a:rPr i="1" lang="en" sz="3307" u="sng"/>
              <a:t>Time</a:t>
            </a:r>
            <a:endParaRPr i="1" sz="3307" u="sng"/>
          </a:p>
          <a:p>
            <a:pPr indent="0" lvl="0" marL="182880" rtl="0" algn="l">
              <a:spcBef>
                <a:spcPts val="0"/>
              </a:spcBef>
              <a:spcAft>
                <a:spcPts val="0"/>
              </a:spcAft>
              <a:buNone/>
            </a:pPr>
            <a:r>
              <a:rPr lang="en" sz="3307"/>
              <a:t>Because this project is for our senior design project we have a strict eight-month development timeline. It is possible that we might want to make improvements or add additional features down the road that are incompatible with the amount of time left. Additionally, all members of the team will also be balancing class and work responsibilities along with our project.</a:t>
            </a:r>
            <a:endParaRPr sz="3307"/>
          </a:p>
          <a:p>
            <a:pPr indent="0" lvl="0" marL="0" rtl="0" algn="l">
              <a:spcBef>
                <a:spcPts val="0"/>
              </a:spcBef>
              <a:spcAft>
                <a:spcPts val="0"/>
              </a:spcAft>
              <a:buNone/>
            </a:pPr>
            <a:r>
              <a:t/>
            </a:r>
            <a:endParaRPr sz="3307"/>
          </a:p>
          <a:p>
            <a:pPr indent="0" lvl="0" marL="0" rtl="0" algn="l">
              <a:spcBef>
                <a:spcPts val="0"/>
              </a:spcBef>
              <a:spcAft>
                <a:spcPts val="0"/>
              </a:spcAft>
              <a:buNone/>
            </a:pPr>
            <a:r>
              <a:rPr i="1" lang="en" sz="3307" u="sng"/>
              <a:t>Experience</a:t>
            </a:r>
            <a:endParaRPr i="1" sz="3307" u="sng"/>
          </a:p>
          <a:p>
            <a:pPr indent="0" lvl="0" marL="182880" rtl="0" algn="l">
              <a:spcBef>
                <a:spcPts val="0"/>
              </a:spcBef>
              <a:spcAft>
                <a:spcPts val="0"/>
              </a:spcAft>
              <a:buNone/>
            </a:pPr>
            <a:r>
              <a:rPr lang="en" sz="3307"/>
              <a:t>Because our group consists of students with limited professional development experience, we may have to do more independent and team research than a typical development team.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 work products</a:t>
            </a:r>
            <a:endParaRPr/>
          </a:p>
        </p:txBody>
      </p:sp>
      <p:sp>
        <p:nvSpPr>
          <p:cNvPr id="150" name="Google Shape;150;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procedures and sequencing of those test procedures are incorporated in test implementation work products.  Our team has integrated Requirements-based testing due to our clients evolving needs and specifications.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213825" y="1235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Requirements-based testing</a:t>
            </a:r>
            <a:endParaRPr/>
          </a:p>
        </p:txBody>
      </p:sp>
      <p:pic>
        <p:nvPicPr>
          <p:cNvPr id="156" name="Google Shape;156;p28"/>
          <p:cNvPicPr preferRelativeResize="0"/>
          <p:nvPr/>
        </p:nvPicPr>
        <p:blipFill>
          <a:blip r:embed="rId3">
            <a:alphaModFix/>
          </a:blip>
          <a:stretch>
            <a:fillRect/>
          </a:stretch>
        </p:blipFill>
        <p:spPr>
          <a:xfrm>
            <a:off x="387900" y="985750"/>
            <a:ext cx="8020050" cy="352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Requirements-based testing</a:t>
            </a:r>
            <a:endParaRPr/>
          </a:p>
        </p:txBody>
      </p:sp>
      <p:sp>
        <p:nvSpPr>
          <p:cNvPr id="162" name="Google Shape;162;p29"/>
          <p:cNvSpPr txBox="1"/>
          <p:nvPr>
            <p:ph idx="1" type="body"/>
          </p:nvPr>
        </p:nvSpPr>
        <p:spPr>
          <a:xfrm>
            <a:off x="201975" y="1284700"/>
            <a:ext cx="8772300" cy="372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Test procedures and sequencing of those test procedures are incorporated in test implementation work products.  Our team has integrated Requirements-based testing due to our clients evolving needs and specifications.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u="sng"/>
              <a:t>Steps for development are comprised of</a:t>
            </a:r>
            <a:r>
              <a:rPr lang="en"/>
              <a:t>-</a:t>
            </a:r>
            <a:endParaRPr/>
          </a:p>
          <a:p>
            <a:pPr indent="-342900" lvl="0" marL="457200" rtl="0" algn="l">
              <a:spcBef>
                <a:spcPts val="0"/>
              </a:spcBef>
              <a:spcAft>
                <a:spcPts val="0"/>
              </a:spcAft>
              <a:buSzPts val="1800"/>
              <a:buChar char="●"/>
            </a:pPr>
            <a:r>
              <a:rPr lang="en"/>
              <a:t>Identifying additional functionalities.</a:t>
            </a:r>
            <a:endParaRPr/>
          </a:p>
          <a:p>
            <a:pPr indent="-342900" lvl="0" marL="457200" rtl="0" algn="l">
              <a:spcBef>
                <a:spcPts val="0"/>
              </a:spcBef>
              <a:spcAft>
                <a:spcPts val="0"/>
              </a:spcAft>
              <a:buSzPts val="1800"/>
              <a:buChar char="●"/>
            </a:pPr>
            <a:r>
              <a:rPr lang="en"/>
              <a:t>Writing a test for this new functionality.</a:t>
            </a:r>
            <a:endParaRPr/>
          </a:p>
          <a:p>
            <a:pPr indent="-342900" lvl="0" marL="457200" rtl="0" algn="l">
              <a:spcBef>
                <a:spcPts val="0"/>
              </a:spcBef>
              <a:spcAft>
                <a:spcPts val="0"/>
              </a:spcAft>
              <a:buSzPts val="1800"/>
              <a:buChar char="●"/>
            </a:pPr>
            <a:r>
              <a:rPr lang="en"/>
              <a:t>Administering the test.</a:t>
            </a:r>
            <a:endParaRPr/>
          </a:p>
          <a:p>
            <a:pPr indent="-317500" lvl="1" marL="914400" rtl="0" algn="l">
              <a:spcBef>
                <a:spcPts val="0"/>
              </a:spcBef>
              <a:spcAft>
                <a:spcPts val="0"/>
              </a:spcAft>
              <a:buSzPts val="1400"/>
              <a:buChar char="○"/>
            </a:pPr>
            <a:r>
              <a:rPr lang="en"/>
              <a:t>As the test has not yet been implemented, it initially fails.</a:t>
            </a:r>
            <a:endParaRPr/>
          </a:p>
          <a:p>
            <a:pPr indent="-342900" lvl="0" marL="457200" rtl="0" algn="l">
              <a:spcBef>
                <a:spcPts val="0"/>
              </a:spcBef>
              <a:spcAft>
                <a:spcPts val="0"/>
              </a:spcAft>
              <a:buSzPts val="1800"/>
              <a:buChar char="●"/>
            </a:pPr>
            <a:r>
              <a:rPr lang="en"/>
              <a:t>Refactoring, Implementing, and Re-running the Test.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Upon successful test runs, the next functionality determined begins the test development stage.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 work products</a:t>
            </a:r>
            <a:endParaRPr/>
          </a:p>
        </p:txBody>
      </p:sp>
      <p:sp>
        <p:nvSpPr>
          <p:cNvPr id="168" name="Google Shape;168;p30"/>
          <p:cNvSpPr txBox="1"/>
          <p:nvPr>
            <p:ph idx="1" type="body"/>
          </p:nvPr>
        </p:nvSpPr>
        <p:spPr>
          <a:xfrm>
            <a:off x="143275" y="1366900"/>
            <a:ext cx="8612700" cy="3499500"/>
          </a:xfrm>
          <a:prstGeom prst="rect">
            <a:avLst/>
          </a:prstGeom>
        </p:spPr>
        <p:txBody>
          <a:bodyPr anchorCtr="0" anchor="t" bIns="91425" lIns="91425" spcFirstLastPara="1" rIns="91425" wrap="square" tIns="91425">
            <a:normAutofit fontScale="77500" lnSpcReduction="20000"/>
          </a:bodyPr>
          <a:lstStyle/>
          <a:p>
            <a:pPr indent="0" lvl="0" marL="0" rtl="0" algn="l">
              <a:lnSpc>
                <a:spcPct val="105000"/>
              </a:lnSpc>
              <a:spcBef>
                <a:spcPts val="0"/>
              </a:spcBef>
              <a:spcAft>
                <a:spcPts val="0"/>
              </a:spcAft>
              <a:buNone/>
            </a:pPr>
            <a:r>
              <a:rPr i="1" lang="en" u="sng"/>
              <a:t>Work products produced</a:t>
            </a:r>
            <a:endParaRPr i="1" u="sng"/>
          </a:p>
          <a:p>
            <a:pPr indent="0" lvl="0" marL="0" rtl="0" algn="l">
              <a:lnSpc>
                <a:spcPct val="105000"/>
              </a:lnSpc>
              <a:spcBef>
                <a:spcPts val="0"/>
              </a:spcBef>
              <a:spcAft>
                <a:spcPts val="0"/>
              </a:spcAft>
              <a:buNone/>
            </a:pPr>
            <a:r>
              <a:rPr lang="en"/>
              <a:t>The producer will make an informal change request.</a:t>
            </a:r>
            <a:endParaRPr/>
          </a:p>
          <a:p>
            <a:pPr indent="0" lvl="0" marL="0" rtl="0" algn="l">
              <a:lnSpc>
                <a:spcPct val="105000"/>
              </a:lnSpc>
              <a:spcBef>
                <a:spcPts val="0"/>
              </a:spcBef>
              <a:spcAft>
                <a:spcPts val="0"/>
              </a:spcAft>
              <a:buNone/>
            </a:pPr>
            <a:r>
              <a:rPr lang="en"/>
              <a:t>During the review the recorder will take notes and reference the checklist. A review summary report will be made with details on the decisions made and if any changes need to be made before the modification is pushed.</a:t>
            </a:r>
            <a:endParaRPr/>
          </a:p>
          <a:p>
            <a:pPr indent="0" lvl="0" marL="0" rtl="0" algn="l">
              <a:lnSpc>
                <a:spcPct val="105000"/>
              </a:lnSpc>
              <a:spcBef>
                <a:spcPts val="0"/>
              </a:spcBef>
              <a:spcAft>
                <a:spcPts val="0"/>
              </a:spcAft>
              <a:buNone/>
            </a:pPr>
            <a:r>
              <a:t/>
            </a:r>
            <a:endParaRPr/>
          </a:p>
          <a:p>
            <a:pPr indent="0" lvl="0" marL="0" rtl="0" algn="l">
              <a:lnSpc>
                <a:spcPct val="105000"/>
              </a:lnSpc>
              <a:spcBef>
                <a:spcPts val="0"/>
              </a:spcBef>
              <a:spcAft>
                <a:spcPts val="0"/>
              </a:spcAft>
              <a:buNone/>
            </a:pPr>
            <a:r>
              <a:rPr i="1" lang="en" u="sng"/>
              <a:t>Test monitoring and control work products</a:t>
            </a:r>
            <a:r>
              <a:rPr lang="en"/>
              <a:t>-</a:t>
            </a:r>
            <a:endParaRPr/>
          </a:p>
          <a:p>
            <a:pPr indent="0" lvl="0" marL="0" rtl="0" algn="l">
              <a:lnSpc>
                <a:spcPct val="105000"/>
              </a:lnSpc>
              <a:spcBef>
                <a:spcPts val="0"/>
              </a:spcBef>
              <a:spcAft>
                <a:spcPts val="0"/>
              </a:spcAft>
              <a:buNone/>
            </a:pPr>
            <a:r>
              <a:rPr lang="en"/>
              <a:t>Monitoring of tests and control work products will include test progress reports and test summary reports.  </a:t>
            </a:r>
            <a:endParaRPr/>
          </a:p>
          <a:p>
            <a:pPr indent="0" lvl="0" marL="0" rtl="0" algn="l">
              <a:lnSpc>
                <a:spcPct val="105000"/>
              </a:lnSpc>
              <a:spcBef>
                <a:spcPts val="0"/>
              </a:spcBef>
              <a:spcAft>
                <a:spcPts val="0"/>
              </a:spcAft>
              <a:buNone/>
            </a:pPr>
            <a:r>
              <a:rPr lang="en"/>
              <a:t>  </a:t>
            </a:r>
            <a:endParaRPr/>
          </a:p>
          <a:p>
            <a:pPr indent="0" lvl="0" marL="0" rtl="0" algn="l">
              <a:lnSpc>
                <a:spcPct val="105000"/>
              </a:lnSpc>
              <a:spcBef>
                <a:spcPts val="0"/>
              </a:spcBef>
              <a:spcAft>
                <a:spcPts val="0"/>
              </a:spcAft>
              <a:buNone/>
            </a:pPr>
            <a:r>
              <a:rPr i="1" lang="en" u="sng"/>
              <a:t>Test Execution of work products</a:t>
            </a:r>
            <a:endParaRPr i="1" u="sng"/>
          </a:p>
          <a:p>
            <a:pPr indent="0" lvl="0" marL="0" rtl="0" algn="l">
              <a:lnSpc>
                <a:spcPct val="105000"/>
              </a:lnSpc>
              <a:spcBef>
                <a:spcPts val="0"/>
              </a:spcBef>
              <a:spcAft>
                <a:spcPts val="0"/>
              </a:spcAft>
              <a:buNone/>
            </a:pPr>
            <a:r>
              <a:rPr lang="en"/>
              <a:t>Our team will log the status of individual test cases.  These logs will include labels on such cases like “ready to run”, “pass”, “fail”, and “deliberately skipped”.  Furthermore, defect reports will be maintained for proper documentation and regulation.  Such documentation will include which test items, objects, tools, and ware were involved in any testing performed. </a:t>
            </a:r>
            <a:br>
              <a:rPr lang="en"/>
            </a:br>
            <a:endParaRPr/>
          </a:p>
          <a:p>
            <a:pPr indent="0" lvl="0" marL="0" rtl="0" algn="l">
              <a:lnSpc>
                <a:spcPct val="105000"/>
              </a:lnSpc>
              <a:spcBef>
                <a:spcPts val="0"/>
              </a:spcBef>
              <a:spcAft>
                <a:spcPts val="0"/>
              </a:spcAft>
              <a:buNone/>
            </a:pPr>
            <a:r>
              <a:rPr i="1" lang="en" u="sng"/>
              <a:t>Test Completion work products</a:t>
            </a:r>
            <a:endParaRPr i="1" u="sng"/>
          </a:p>
          <a:p>
            <a:pPr indent="0" lvl="0" marL="0" rtl="0" algn="l">
              <a:lnSpc>
                <a:spcPct val="105000"/>
              </a:lnSpc>
              <a:spcBef>
                <a:spcPts val="0"/>
              </a:spcBef>
              <a:spcAft>
                <a:spcPts val="0"/>
              </a:spcAft>
              <a:buNone/>
            </a:pPr>
            <a:r>
              <a:rPr lang="en"/>
              <a:t>Test summary reports will be completed upon completion of tests for future reference.  This helps our team track defects and issues, along with how they were resolved, in a manner that helps future testing.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600"/>
              </a:spcBef>
              <a:spcAft>
                <a:spcPts val="400"/>
              </a:spcAft>
              <a:buNone/>
            </a:pPr>
            <a:r>
              <a:rPr lang="en"/>
              <a:t>Test record keeping</a:t>
            </a:r>
            <a:endParaRPr/>
          </a:p>
        </p:txBody>
      </p:sp>
      <p:sp>
        <p:nvSpPr>
          <p:cNvPr id="174" name="Google Shape;174;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As aforementioned, our team will log the status of individual test cases.  Such logs will be maintained and stored.  Here, the log will also allow us to monitor any tests that have been conducted and applied.  Furthermore, these reports audit any utilized tests.  We will also store and evaluate test records by the following devices.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323850" lvl="0" marL="2926080" rtl="0" algn="l">
              <a:spcBef>
                <a:spcPts val="0"/>
              </a:spcBef>
              <a:spcAft>
                <a:spcPts val="0"/>
              </a:spcAft>
              <a:buSzPts val="1500"/>
              <a:buChar char="●"/>
            </a:pPr>
            <a:r>
              <a:rPr lang="en" sz="1500"/>
              <a:t>Audit Logs</a:t>
            </a:r>
            <a:endParaRPr sz="1500"/>
          </a:p>
          <a:p>
            <a:pPr indent="-323850" lvl="0" marL="2926080" rtl="0" algn="l">
              <a:spcBef>
                <a:spcPts val="0"/>
              </a:spcBef>
              <a:spcAft>
                <a:spcPts val="0"/>
              </a:spcAft>
              <a:buSzPts val="1500"/>
              <a:buChar char="●"/>
            </a:pPr>
            <a:r>
              <a:rPr i="1" lang="en" sz="1500"/>
              <a:t>Session Management</a:t>
            </a:r>
            <a:endParaRPr i="1" sz="1500"/>
          </a:p>
          <a:p>
            <a:pPr indent="-323850" lvl="0" marL="2926080" rtl="0" algn="l">
              <a:spcBef>
                <a:spcPts val="0"/>
              </a:spcBef>
              <a:spcAft>
                <a:spcPts val="0"/>
              </a:spcAft>
              <a:buSzPts val="1500"/>
              <a:buChar char="●"/>
            </a:pPr>
            <a:r>
              <a:rPr i="1" lang="en" sz="1500"/>
              <a:t>Data Validation and Error Handling</a:t>
            </a:r>
            <a:endParaRPr i="1" sz="1500"/>
          </a:p>
          <a:p>
            <a:pPr indent="-323850" lvl="0" marL="2926080" rtl="0" algn="l">
              <a:spcBef>
                <a:spcPts val="0"/>
              </a:spcBef>
              <a:spcAft>
                <a:spcPts val="0"/>
              </a:spcAft>
              <a:buSzPts val="1500"/>
              <a:buChar char="●"/>
            </a:pPr>
            <a:r>
              <a:rPr i="1" lang="en" sz="1500"/>
              <a:t>Access Control List</a:t>
            </a:r>
            <a:endParaRPr i="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Goals &amp; Objectives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SzPts val="1600"/>
              <a:buChar char="●"/>
            </a:pPr>
            <a:r>
              <a:rPr lang="en" sz="1600"/>
              <a:t>MoonEyes: a case management system for a private detective agency. The main purpose of this project is to create a process that allows agents from Metro Detective Agency to submit and track case information (including client, subject and agent details)</a:t>
            </a:r>
            <a:endParaRPr sz="1600"/>
          </a:p>
          <a:p>
            <a:pPr indent="-330200" lvl="0" marL="457200" rtl="0" algn="l">
              <a:lnSpc>
                <a:spcPct val="150000"/>
              </a:lnSpc>
              <a:spcBef>
                <a:spcPts val="0"/>
              </a:spcBef>
              <a:spcAft>
                <a:spcPts val="0"/>
              </a:spcAft>
              <a:buSzPts val="1600"/>
              <a:buChar char="●"/>
            </a:pPr>
            <a:r>
              <a:rPr lang="en" sz="1600"/>
              <a:t>The testing process for MoonEyes will ensure that the system is performing as intended, no major errors or lags in the system, and the system has met all standards and requirements stated in the Product Backlog.</a:t>
            </a:r>
            <a:endParaRPr sz="1600"/>
          </a:p>
          <a:p>
            <a:pPr indent="-330200" lvl="0" marL="457200" rtl="0" algn="l">
              <a:lnSpc>
                <a:spcPct val="150000"/>
              </a:lnSpc>
              <a:spcBef>
                <a:spcPts val="0"/>
              </a:spcBef>
              <a:spcAft>
                <a:spcPts val="0"/>
              </a:spcAft>
              <a:buSzPts val="1600"/>
              <a:buChar char="●"/>
            </a:pPr>
            <a:r>
              <a:rPr lang="en" sz="1600"/>
              <a:t>The system must also have an aesthetically pleasing interface, be able to be high performing, and be easy for an agent to navigate and use.</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600"/>
              </a:spcBef>
              <a:spcAft>
                <a:spcPts val="400"/>
              </a:spcAft>
              <a:buNone/>
            </a:pPr>
            <a:r>
              <a:rPr lang="en"/>
              <a:t>Test metrics</a:t>
            </a:r>
            <a:endParaRPr/>
          </a:p>
        </p:txBody>
      </p:sp>
      <p:sp>
        <p:nvSpPr>
          <p:cNvPr id="180" name="Google Shape;180;p32"/>
          <p:cNvSpPr txBox="1"/>
          <p:nvPr>
            <p:ph idx="1" type="body"/>
          </p:nvPr>
        </p:nvSpPr>
        <p:spPr>
          <a:xfrm>
            <a:off x="96300" y="1261225"/>
            <a:ext cx="9047700" cy="36405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35"/>
              <a:buNone/>
            </a:pPr>
            <a:r>
              <a:rPr i="1" lang="en" sz="1290" u="sng"/>
              <a:t>Schedule Adherence</a:t>
            </a:r>
            <a:endParaRPr i="1" sz="1290" u="sng"/>
          </a:p>
          <a:p>
            <a:pPr indent="0" lvl="0" marL="0" rtl="0" algn="l">
              <a:lnSpc>
                <a:spcPct val="85000"/>
              </a:lnSpc>
              <a:spcBef>
                <a:spcPts val="0"/>
              </a:spcBef>
              <a:spcAft>
                <a:spcPts val="0"/>
              </a:spcAft>
              <a:buSzPts val="935"/>
              <a:buNone/>
            </a:pPr>
            <a:r>
              <a:rPr lang="en" sz="1290"/>
              <a:t>The purpose of this metric is to determine the difference between scheduled expected and actual execution times.  This metric enables our team to estimate the progress, quality, and health of our software.  In addition to this, it enables us to adhere to project schedules as this project must adhere to a tight finishing deadline.</a:t>
            </a:r>
            <a:endParaRPr sz="1290"/>
          </a:p>
          <a:p>
            <a:pPr indent="0" lvl="0" marL="0" rtl="0" algn="l">
              <a:lnSpc>
                <a:spcPct val="85000"/>
              </a:lnSpc>
              <a:spcBef>
                <a:spcPts val="0"/>
              </a:spcBef>
              <a:spcAft>
                <a:spcPts val="0"/>
              </a:spcAft>
              <a:buSzPts val="935"/>
              <a:buNone/>
            </a:pPr>
            <a:r>
              <a:rPr lang="en" sz="1290"/>
              <a:t> </a:t>
            </a:r>
            <a:endParaRPr sz="1290"/>
          </a:p>
          <a:p>
            <a:pPr indent="0" lvl="0" marL="0" rtl="0" algn="l">
              <a:lnSpc>
                <a:spcPct val="85000"/>
              </a:lnSpc>
              <a:spcBef>
                <a:spcPts val="0"/>
              </a:spcBef>
              <a:spcAft>
                <a:spcPts val="0"/>
              </a:spcAft>
              <a:buSzPts val="935"/>
              <a:buNone/>
            </a:pPr>
            <a:r>
              <a:rPr i="1" lang="en" sz="1290" u="sng"/>
              <a:t>Defects finding rate</a:t>
            </a:r>
            <a:endParaRPr i="1" sz="1290" u="sng"/>
          </a:p>
          <a:p>
            <a:pPr indent="0" lvl="0" marL="0" rtl="0" algn="l">
              <a:lnSpc>
                <a:spcPct val="85000"/>
              </a:lnSpc>
              <a:spcBef>
                <a:spcPts val="0"/>
              </a:spcBef>
              <a:spcAft>
                <a:spcPts val="0"/>
              </a:spcAft>
              <a:buSzPts val="935"/>
              <a:buNone/>
            </a:pPr>
            <a:r>
              <a:rPr lang="en" sz="1290"/>
              <a:t>This metric aids in measuring the quality of our software product and testing capabilities.  It also aids in recognizing patterns of flaws our product is facing over a specified time period.</a:t>
            </a:r>
            <a:endParaRPr sz="1290"/>
          </a:p>
          <a:p>
            <a:pPr indent="0" lvl="0" marL="0" rtl="0" algn="l">
              <a:lnSpc>
                <a:spcPct val="85000"/>
              </a:lnSpc>
              <a:spcBef>
                <a:spcPts val="0"/>
              </a:spcBef>
              <a:spcAft>
                <a:spcPts val="0"/>
              </a:spcAft>
              <a:buSzPts val="935"/>
              <a:buNone/>
            </a:pPr>
            <a:r>
              <a:rPr lang="en" sz="1290"/>
              <a:t> </a:t>
            </a:r>
            <a:endParaRPr sz="1290"/>
          </a:p>
          <a:p>
            <a:pPr indent="0" lvl="0" marL="0" rtl="0" algn="l">
              <a:lnSpc>
                <a:spcPct val="85000"/>
              </a:lnSpc>
              <a:spcBef>
                <a:spcPts val="0"/>
              </a:spcBef>
              <a:spcAft>
                <a:spcPts val="0"/>
              </a:spcAft>
              <a:buSzPts val="935"/>
              <a:buNone/>
            </a:pPr>
            <a:r>
              <a:rPr i="1" lang="en" sz="1290" u="sng"/>
              <a:t>Defect fixing time</a:t>
            </a:r>
            <a:endParaRPr i="1" sz="1290" u="sng"/>
          </a:p>
          <a:p>
            <a:pPr indent="0" lvl="0" marL="0" rtl="0" algn="l">
              <a:lnSpc>
                <a:spcPct val="85000"/>
              </a:lnSpc>
              <a:spcBef>
                <a:spcPts val="0"/>
              </a:spcBef>
              <a:spcAft>
                <a:spcPts val="0"/>
              </a:spcAft>
              <a:buSzPts val="935"/>
              <a:buNone/>
            </a:pPr>
            <a:r>
              <a:rPr lang="en" sz="1290"/>
              <a:t>In order to ensure timeliness of defect fixes, a defect fixing time metric will be employed.  This will measure the amount of time required to correct the issue. </a:t>
            </a:r>
            <a:endParaRPr sz="1290"/>
          </a:p>
          <a:p>
            <a:pPr indent="0" lvl="0" marL="0" rtl="0" algn="l">
              <a:lnSpc>
                <a:spcPct val="85000"/>
              </a:lnSpc>
              <a:spcBef>
                <a:spcPts val="0"/>
              </a:spcBef>
              <a:spcAft>
                <a:spcPts val="0"/>
              </a:spcAft>
              <a:buSzPts val="935"/>
              <a:buNone/>
            </a:pPr>
            <a:r>
              <a:rPr lang="en" sz="1290"/>
              <a:t> </a:t>
            </a:r>
            <a:endParaRPr sz="1290"/>
          </a:p>
          <a:p>
            <a:pPr indent="0" lvl="0" marL="0" rtl="0" algn="l">
              <a:lnSpc>
                <a:spcPct val="85000"/>
              </a:lnSpc>
              <a:spcBef>
                <a:spcPts val="0"/>
              </a:spcBef>
              <a:spcAft>
                <a:spcPts val="0"/>
              </a:spcAft>
              <a:buSzPts val="935"/>
              <a:buNone/>
            </a:pPr>
            <a:r>
              <a:rPr i="1" lang="en" sz="1290" u="sng"/>
              <a:t>Test coverage</a:t>
            </a:r>
            <a:endParaRPr i="1" sz="1290" u="sng"/>
          </a:p>
          <a:p>
            <a:pPr indent="0" lvl="0" marL="0" rtl="0" algn="l">
              <a:lnSpc>
                <a:spcPct val="85000"/>
              </a:lnSpc>
              <a:spcBef>
                <a:spcPts val="0"/>
              </a:spcBef>
              <a:spcAft>
                <a:spcPts val="0"/>
              </a:spcAft>
              <a:buSzPts val="935"/>
              <a:buNone/>
            </a:pPr>
            <a:r>
              <a:rPr lang="en" sz="1290"/>
              <a:t>Aiding in verification of coding sequences as well as testing functionality, we will use a test coverage metric.  The number of test cases assigned to the program will be indicated.  This metric will make certain that testing is completed thoroughly. </a:t>
            </a:r>
            <a:endParaRPr sz="1290"/>
          </a:p>
          <a:p>
            <a:pPr indent="0" lvl="0" marL="0" rtl="0" algn="l">
              <a:lnSpc>
                <a:spcPct val="85000"/>
              </a:lnSpc>
              <a:spcBef>
                <a:spcPts val="0"/>
              </a:spcBef>
              <a:spcAft>
                <a:spcPts val="0"/>
              </a:spcAft>
              <a:buSzPts val="935"/>
              <a:buNone/>
            </a:pPr>
            <a:r>
              <a:rPr lang="en" sz="1290"/>
              <a:t> </a:t>
            </a:r>
            <a:endParaRPr sz="1290"/>
          </a:p>
          <a:p>
            <a:pPr indent="0" lvl="0" marL="0" rtl="0" algn="l">
              <a:lnSpc>
                <a:spcPct val="85000"/>
              </a:lnSpc>
              <a:spcBef>
                <a:spcPts val="0"/>
              </a:spcBef>
              <a:spcAft>
                <a:spcPts val="0"/>
              </a:spcAft>
              <a:buSzPts val="935"/>
              <a:buNone/>
            </a:pPr>
            <a:r>
              <a:rPr i="1" lang="en" sz="1205" u="sng"/>
              <a:t>Fault Profiles</a:t>
            </a:r>
            <a:endParaRPr i="1" sz="1205" u="sng"/>
          </a:p>
          <a:p>
            <a:pPr indent="0" lvl="0" marL="0" rtl="0" algn="l">
              <a:lnSpc>
                <a:spcPct val="85000"/>
              </a:lnSpc>
              <a:spcBef>
                <a:spcPts val="0"/>
              </a:spcBef>
              <a:spcAft>
                <a:spcPts val="0"/>
              </a:spcAft>
              <a:buSzPts val="935"/>
              <a:buNone/>
            </a:pPr>
            <a:r>
              <a:rPr lang="en" sz="1205"/>
              <a:t>As our clients have a prioritization of needs, we will employ the fault profile metric to both categorize and prioritize any  discovered errors.  </a:t>
            </a:r>
            <a:endParaRPr sz="1629"/>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600"/>
              </a:spcBef>
              <a:spcAft>
                <a:spcPts val="400"/>
              </a:spcAft>
              <a:buNone/>
            </a:pPr>
            <a:r>
              <a:rPr lang="en"/>
              <a:t>Testing tools and environment</a:t>
            </a:r>
            <a:endParaRPr/>
          </a:p>
        </p:txBody>
      </p:sp>
      <p:sp>
        <p:nvSpPr>
          <p:cNvPr id="186" name="Google Shape;186;p33"/>
          <p:cNvSpPr txBox="1"/>
          <p:nvPr>
            <p:ph idx="1" type="body"/>
          </p:nvPr>
        </p:nvSpPr>
        <p:spPr>
          <a:xfrm>
            <a:off x="262200" y="3304500"/>
            <a:ext cx="8619600" cy="1432800"/>
          </a:xfrm>
          <a:prstGeom prst="rect">
            <a:avLst/>
          </a:prstGeom>
        </p:spPr>
        <p:txBody>
          <a:bodyPr anchorCtr="0" anchor="t" bIns="91425" lIns="91425" spcFirstLastPara="1" rIns="91425" wrap="square" tIns="91425">
            <a:noAutofit/>
          </a:bodyPr>
          <a:lstStyle/>
          <a:p>
            <a:pPr indent="-312420" lvl="0" marL="457200" rtl="0" algn="l">
              <a:lnSpc>
                <a:spcPct val="95000"/>
              </a:lnSpc>
              <a:spcBef>
                <a:spcPts val="0"/>
              </a:spcBef>
              <a:spcAft>
                <a:spcPts val="0"/>
              </a:spcAft>
              <a:buSzPts val="1320"/>
              <a:buChar char="●"/>
            </a:pPr>
            <a:r>
              <a:rPr lang="en" sz="1320"/>
              <a:t>The test environment will be provided via the testers. </a:t>
            </a:r>
            <a:endParaRPr sz="1320"/>
          </a:p>
          <a:p>
            <a:pPr indent="-312420" lvl="0" marL="457200" rtl="0" algn="l">
              <a:lnSpc>
                <a:spcPct val="95000"/>
              </a:lnSpc>
              <a:spcBef>
                <a:spcPts val="0"/>
              </a:spcBef>
              <a:spcAft>
                <a:spcPts val="0"/>
              </a:spcAft>
              <a:buSzPts val="1320"/>
              <a:buChar char="●"/>
            </a:pPr>
            <a:r>
              <a:rPr lang="en" sz="1320"/>
              <a:t>The tester must have the ability to connect to the database server. </a:t>
            </a:r>
            <a:endParaRPr sz="1320"/>
          </a:p>
          <a:p>
            <a:pPr indent="-312420" lvl="0" marL="457200" rtl="0" algn="l">
              <a:lnSpc>
                <a:spcPct val="95000"/>
              </a:lnSpc>
              <a:spcBef>
                <a:spcPts val="0"/>
              </a:spcBef>
              <a:spcAft>
                <a:spcPts val="0"/>
              </a:spcAft>
              <a:buSzPts val="1320"/>
              <a:buChar char="●"/>
            </a:pPr>
            <a:r>
              <a:rPr lang="en" sz="1320"/>
              <a:t>In addition, an outstanding account with Github.com needs to be created before access to the code can occur. </a:t>
            </a:r>
            <a:endParaRPr sz="1320"/>
          </a:p>
          <a:p>
            <a:pPr indent="-312420" lvl="0" marL="457200" rtl="0" algn="l">
              <a:lnSpc>
                <a:spcPct val="95000"/>
              </a:lnSpc>
              <a:spcBef>
                <a:spcPts val="0"/>
              </a:spcBef>
              <a:spcAft>
                <a:spcPts val="0"/>
              </a:spcAft>
              <a:buSzPts val="1320"/>
              <a:buChar char="●"/>
            </a:pPr>
            <a:r>
              <a:rPr lang="en" sz="1320"/>
              <a:t>The tester can obtain the most recent build through Github.com</a:t>
            </a:r>
            <a:endParaRPr sz="1320"/>
          </a:p>
          <a:p>
            <a:pPr indent="-312420" lvl="0" marL="457200" rtl="0" algn="l">
              <a:lnSpc>
                <a:spcPct val="95000"/>
              </a:lnSpc>
              <a:spcBef>
                <a:spcPts val="0"/>
              </a:spcBef>
              <a:spcAft>
                <a:spcPts val="0"/>
              </a:spcAft>
              <a:buSzPts val="1320"/>
              <a:buChar char="●"/>
            </a:pPr>
            <a:r>
              <a:rPr lang="en" sz="1320"/>
              <a:t>New builds will not be pushed to the page until consistent testing has been conducted.</a:t>
            </a:r>
            <a:endParaRPr sz="1829"/>
          </a:p>
        </p:txBody>
      </p:sp>
      <p:sp>
        <p:nvSpPr>
          <p:cNvPr id="187" name="Google Shape;187;p33"/>
          <p:cNvSpPr txBox="1"/>
          <p:nvPr/>
        </p:nvSpPr>
        <p:spPr>
          <a:xfrm>
            <a:off x="387900" y="1514588"/>
            <a:ext cx="3000000" cy="1296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i="1" lang="en" sz="1520" u="sng">
                <a:solidFill>
                  <a:schemeClr val="dk1"/>
                </a:solidFill>
                <a:latin typeface="Roboto"/>
                <a:ea typeface="Roboto"/>
                <a:cs typeface="Roboto"/>
                <a:sym typeface="Roboto"/>
              </a:rPr>
              <a:t>Hardware Requirements:</a:t>
            </a:r>
            <a:endParaRPr i="1" sz="1520" u="sng">
              <a:solidFill>
                <a:schemeClr val="dk1"/>
              </a:solidFill>
              <a:latin typeface="Roboto"/>
              <a:ea typeface="Roboto"/>
              <a:cs typeface="Roboto"/>
              <a:sym typeface="Roboto"/>
            </a:endParaRPr>
          </a:p>
          <a:p>
            <a:pPr indent="-325120" lvl="0" marL="457200" rtl="0" algn="l">
              <a:lnSpc>
                <a:spcPct val="95000"/>
              </a:lnSpc>
              <a:spcBef>
                <a:spcPts val="0"/>
              </a:spcBef>
              <a:spcAft>
                <a:spcPts val="0"/>
              </a:spcAft>
              <a:buClr>
                <a:schemeClr val="dk1"/>
              </a:buClr>
              <a:buSzPts val="1520"/>
              <a:buFont typeface="Roboto"/>
              <a:buChar char="●"/>
            </a:pPr>
            <a:r>
              <a:rPr lang="en" sz="1520">
                <a:solidFill>
                  <a:schemeClr val="dk1"/>
                </a:solidFill>
                <a:latin typeface="Roboto"/>
                <a:ea typeface="Roboto"/>
                <a:cs typeface="Roboto"/>
                <a:sym typeface="Roboto"/>
              </a:rPr>
              <a:t>PC or Laptop with</a:t>
            </a:r>
            <a:endParaRPr sz="1520">
              <a:solidFill>
                <a:schemeClr val="dk1"/>
              </a:solidFill>
              <a:latin typeface="Roboto"/>
              <a:ea typeface="Roboto"/>
              <a:cs typeface="Roboto"/>
              <a:sym typeface="Roboto"/>
            </a:endParaRPr>
          </a:p>
          <a:p>
            <a:pPr indent="-325120" lvl="0" marL="457200" rtl="0" algn="l">
              <a:lnSpc>
                <a:spcPct val="95000"/>
              </a:lnSpc>
              <a:spcBef>
                <a:spcPts val="0"/>
              </a:spcBef>
              <a:spcAft>
                <a:spcPts val="0"/>
              </a:spcAft>
              <a:buClr>
                <a:schemeClr val="dk1"/>
              </a:buClr>
              <a:buSzPts val="1520"/>
              <a:buFont typeface="Roboto"/>
              <a:buChar char="●"/>
            </a:pPr>
            <a:r>
              <a:rPr lang="en" sz="1520">
                <a:solidFill>
                  <a:schemeClr val="dk1"/>
                </a:solidFill>
                <a:latin typeface="Roboto"/>
                <a:ea typeface="Roboto"/>
                <a:cs typeface="Roboto"/>
                <a:sym typeface="Roboto"/>
              </a:rPr>
              <a:t>Minimum 8GB RAM</a:t>
            </a:r>
            <a:endParaRPr sz="1520">
              <a:solidFill>
                <a:schemeClr val="dk1"/>
              </a:solidFill>
              <a:latin typeface="Roboto"/>
              <a:ea typeface="Roboto"/>
              <a:cs typeface="Roboto"/>
              <a:sym typeface="Roboto"/>
            </a:endParaRPr>
          </a:p>
          <a:p>
            <a:pPr indent="-325120" lvl="0" marL="457200" rtl="0" algn="l">
              <a:lnSpc>
                <a:spcPct val="95000"/>
              </a:lnSpc>
              <a:spcBef>
                <a:spcPts val="0"/>
              </a:spcBef>
              <a:spcAft>
                <a:spcPts val="0"/>
              </a:spcAft>
              <a:buClr>
                <a:schemeClr val="dk1"/>
              </a:buClr>
              <a:buSzPts val="1520"/>
              <a:buFont typeface="Roboto"/>
              <a:buChar char="●"/>
            </a:pPr>
            <a:r>
              <a:rPr lang="en" sz="1520">
                <a:solidFill>
                  <a:schemeClr val="dk1"/>
                </a:solidFill>
                <a:latin typeface="Roboto"/>
                <a:ea typeface="Roboto"/>
                <a:cs typeface="Roboto"/>
                <a:sym typeface="Roboto"/>
              </a:rPr>
              <a:t>Access to Web Browser</a:t>
            </a:r>
            <a:endParaRPr sz="1520">
              <a:solidFill>
                <a:schemeClr val="dk1"/>
              </a:solidFill>
              <a:latin typeface="Roboto"/>
              <a:ea typeface="Roboto"/>
              <a:cs typeface="Roboto"/>
              <a:sym typeface="Roboto"/>
            </a:endParaRPr>
          </a:p>
          <a:p>
            <a:pPr indent="-325120" lvl="0" marL="457200" rtl="0" algn="l">
              <a:lnSpc>
                <a:spcPct val="95000"/>
              </a:lnSpc>
              <a:spcBef>
                <a:spcPts val="0"/>
              </a:spcBef>
              <a:spcAft>
                <a:spcPts val="0"/>
              </a:spcAft>
              <a:buClr>
                <a:schemeClr val="dk1"/>
              </a:buClr>
              <a:buSzPts val="1520"/>
              <a:buFont typeface="Roboto"/>
              <a:buChar char="●"/>
            </a:pPr>
            <a:r>
              <a:rPr lang="en" sz="1520">
                <a:solidFill>
                  <a:schemeClr val="dk1"/>
                </a:solidFill>
                <a:latin typeface="Roboto"/>
                <a:ea typeface="Roboto"/>
                <a:cs typeface="Roboto"/>
                <a:sym typeface="Roboto"/>
              </a:rPr>
              <a:t>Internet Connection</a:t>
            </a:r>
            <a:endParaRPr sz="1600"/>
          </a:p>
        </p:txBody>
      </p:sp>
      <p:sp>
        <p:nvSpPr>
          <p:cNvPr id="188" name="Google Shape;188;p33"/>
          <p:cNvSpPr txBox="1"/>
          <p:nvPr/>
        </p:nvSpPr>
        <p:spPr>
          <a:xfrm>
            <a:off x="4767450" y="1514600"/>
            <a:ext cx="3000000" cy="10737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i="1" lang="en" sz="1520" u="sng">
                <a:solidFill>
                  <a:schemeClr val="dk1"/>
                </a:solidFill>
                <a:latin typeface="Roboto"/>
                <a:ea typeface="Roboto"/>
                <a:cs typeface="Roboto"/>
                <a:sym typeface="Roboto"/>
              </a:rPr>
              <a:t>Software Requirements:</a:t>
            </a:r>
            <a:endParaRPr i="1" sz="1520" u="sng">
              <a:solidFill>
                <a:schemeClr val="dk1"/>
              </a:solidFill>
              <a:latin typeface="Roboto"/>
              <a:ea typeface="Roboto"/>
              <a:cs typeface="Roboto"/>
              <a:sym typeface="Roboto"/>
            </a:endParaRPr>
          </a:p>
          <a:p>
            <a:pPr indent="-325120" lvl="0" marL="457200" rtl="0" algn="l">
              <a:lnSpc>
                <a:spcPct val="95000"/>
              </a:lnSpc>
              <a:spcBef>
                <a:spcPts val="0"/>
              </a:spcBef>
              <a:spcAft>
                <a:spcPts val="0"/>
              </a:spcAft>
              <a:buClr>
                <a:schemeClr val="dk1"/>
              </a:buClr>
              <a:buSzPts val="1520"/>
              <a:buFont typeface="Roboto"/>
              <a:buChar char="●"/>
            </a:pPr>
            <a:r>
              <a:rPr lang="en" sz="1520">
                <a:solidFill>
                  <a:schemeClr val="dk1"/>
                </a:solidFill>
                <a:latin typeface="Roboto"/>
                <a:ea typeface="Roboto"/>
                <a:cs typeface="Roboto"/>
                <a:sym typeface="Roboto"/>
              </a:rPr>
              <a:t>Visual Studio</a:t>
            </a:r>
            <a:endParaRPr sz="1520">
              <a:solidFill>
                <a:schemeClr val="dk1"/>
              </a:solidFill>
              <a:latin typeface="Roboto"/>
              <a:ea typeface="Roboto"/>
              <a:cs typeface="Roboto"/>
              <a:sym typeface="Roboto"/>
            </a:endParaRPr>
          </a:p>
          <a:p>
            <a:pPr indent="-325119" lvl="1" marL="914400" rtl="0" algn="l">
              <a:lnSpc>
                <a:spcPct val="95000"/>
              </a:lnSpc>
              <a:spcBef>
                <a:spcPts val="0"/>
              </a:spcBef>
              <a:spcAft>
                <a:spcPts val="0"/>
              </a:spcAft>
              <a:buClr>
                <a:schemeClr val="dk1"/>
              </a:buClr>
              <a:buSzPts val="1520"/>
              <a:buFont typeface="Roboto"/>
              <a:buChar char="○"/>
            </a:pPr>
            <a:r>
              <a:rPr lang="en" sz="1520">
                <a:solidFill>
                  <a:schemeClr val="dk1"/>
                </a:solidFill>
                <a:latin typeface="Roboto"/>
                <a:ea typeface="Roboto"/>
                <a:cs typeface="Roboto"/>
                <a:sym typeface="Roboto"/>
              </a:rPr>
              <a:t>Or Visual Studio Code</a:t>
            </a:r>
            <a:endParaRPr sz="1520">
              <a:solidFill>
                <a:schemeClr val="dk1"/>
              </a:solidFill>
              <a:latin typeface="Roboto"/>
              <a:ea typeface="Roboto"/>
              <a:cs typeface="Roboto"/>
              <a:sym typeface="Roboto"/>
            </a:endParaRPr>
          </a:p>
          <a:p>
            <a:pPr indent="-325120" lvl="0" marL="457200" rtl="0" algn="l">
              <a:lnSpc>
                <a:spcPct val="95000"/>
              </a:lnSpc>
              <a:spcBef>
                <a:spcPts val="0"/>
              </a:spcBef>
              <a:spcAft>
                <a:spcPts val="0"/>
              </a:spcAft>
              <a:buClr>
                <a:schemeClr val="dk1"/>
              </a:buClr>
              <a:buSzPts val="1520"/>
              <a:buFont typeface="Roboto"/>
              <a:buChar char="●"/>
            </a:pPr>
            <a:r>
              <a:rPr lang="en" sz="1520">
                <a:solidFill>
                  <a:schemeClr val="dk1"/>
                </a:solidFill>
                <a:latin typeface="Roboto"/>
                <a:ea typeface="Roboto"/>
                <a:cs typeface="Roboto"/>
                <a:sym typeface="Roboto"/>
              </a:rPr>
              <a:t>Access to MySQL</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600"/>
              </a:spcBef>
              <a:spcAft>
                <a:spcPts val="400"/>
              </a:spcAft>
              <a:buNone/>
            </a:pPr>
            <a:r>
              <a:rPr lang="en"/>
              <a:t>Test schedule</a:t>
            </a:r>
            <a:endParaRPr/>
          </a:p>
        </p:txBody>
      </p:sp>
      <p:pic>
        <p:nvPicPr>
          <p:cNvPr id="194" name="Google Shape;194;p34"/>
          <p:cNvPicPr preferRelativeResize="0"/>
          <p:nvPr/>
        </p:nvPicPr>
        <p:blipFill>
          <a:blip r:embed="rId3">
            <a:alphaModFix/>
          </a:blip>
          <a:stretch>
            <a:fillRect/>
          </a:stretch>
        </p:blipFill>
        <p:spPr>
          <a:xfrm>
            <a:off x="149438" y="2836150"/>
            <a:ext cx="8845125" cy="1419575"/>
          </a:xfrm>
          <a:prstGeom prst="rect">
            <a:avLst/>
          </a:prstGeom>
          <a:noFill/>
          <a:ln>
            <a:noFill/>
          </a:ln>
        </p:spPr>
      </p:pic>
      <p:sp>
        <p:nvSpPr>
          <p:cNvPr id="195" name="Google Shape;195;p34"/>
          <p:cNvSpPr txBox="1"/>
          <p:nvPr/>
        </p:nvSpPr>
        <p:spPr>
          <a:xfrm>
            <a:off x="469725" y="2219425"/>
            <a:ext cx="8016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Below, is an outline of the most recent test schedule for project Mooneyes.  </a:t>
            </a:r>
            <a:endParaRPr sz="17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87900" y="20025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Testing Procedures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227625"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100">
                <a:latin typeface="Roboto"/>
                <a:ea typeface="Roboto"/>
                <a:cs typeface="Roboto"/>
                <a:sym typeface="Roboto"/>
              </a:rPr>
              <a:t>Sign In Component</a:t>
            </a:r>
            <a:endParaRPr sz="4300"/>
          </a:p>
        </p:txBody>
      </p:sp>
      <p:sp>
        <p:nvSpPr>
          <p:cNvPr id="206" name="Google Shape;206;p36"/>
          <p:cNvSpPr txBox="1"/>
          <p:nvPr>
            <p:ph idx="1" type="body"/>
          </p:nvPr>
        </p:nvSpPr>
        <p:spPr>
          <a:xfrm>
            <a:off x="0" y="888825"/>
            <a:ext cx="9144000" cy="418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Test Cases:</a:t>
            </a:r>
            <a:endParaRPr/>
          </a:p>
          <a:p>
            <a:pPr indent="-342900" lvl="0" marL="457200" rtl="0" algn="l">
              <a:spcBef>
                <a:spcPts val="1200"/>
              </a:spcBef>
              <a:spcAft>
                <a:spcPts val="0"/>
              </a:spcAft>
              <a:buSzPts val="1800"/>
              <a:buChar char="-"/>
            </a:pPr>
            <a:r>
              <a:rPr lang="en"/>
              <a:t>Successful Sign In</a:t>
            </a:r>
            <a:endParaRPr/>
          </a:p>
          <a:p>
            <a:pPr indent="-342900" lvl="0" marL="457200" rtl="0" algn="l">
              <a:spcBef>
                <a:spcPts val="0"/>
              </a:spcBef>
              <a:spcAft>
                <a:spcPts val="0"/>
              </a:spcAft>
              <a:buSzPts val="1800"/>
              <a:buChar char="-"/>
            </a:pPr>
            <a:r>
              <a:rPr lang="en"/>
              <a:t>Incorrect Password</a:t>
            </a:r>
            <a:endParaRPr/>
          </a:p>
          <a:p>
            <a:pPr indent="-342900" lvl="0" marL="457200" rtl="0" algn="l">
              <a:spcBef>
                <a:spcPts val="0"/>
              </a:spcBef>
              <a:spcAft>
                <a:spcPts val="0"/>
              </a:spcAft>
              <a:buSzPts val="1800"/>
              <a:buChar char="-"/>
            </a:pPr>
            <a:r>
              <a:rPr lang="en"/>
              <a:t>Non-Existent Username</a:t>
            </a:r>
            <a:endParaRPr/>
          </a:p>
          <a:p>
            <a:pPr indent="-342900" lvl="0" marL="457200" rtl="0" algn="l">
              <a:spcBef>
                <a:spcPts val="0"/>
              </a:spcBef>
              <a:spcAft>
                <a:spcPts val="0"/>
              </a:spcAft>
              <a:buSzPts val="1800"/>
              <a:buChar char="-"/>
            </a:pPr>
            <a:r>
              <a:rPr lang="en"/>
              <a:t>Empty Fields</a:t>
            </a:r>
            <a:endParaRPr/>
          </a:p>
          <a:p>
            <a:pPr indent="0" lvl="0" marL="0" rtl="0" algn="l">
              <a:spcBef>
                <a:spcPts val="1200"/>
              </a:spcBef>
              <a:spcAft>
                <a:spcPts val="0"/>
              </a:spcAft>
              <a:buNone/>
            </a:pPr>
            <a:r>
              <a:rPr lang="en"/>
              <a:t>Purpose:</a:t>
            </a:r>
            <a:endParaRPr/>
          </a:p>
          <a:p>
            <a:pPr indent="-342900" lvl="0" marL="457200" rtl="0" algn="l">
              <a:spcBef>
                <a:spcPts val="1200"/>
              </a:spcBef>
              <a:spcAft>
                <a:spcPts val="0"/>
              </a:spcAft>
              <a:buSzPts val="1800"/>
              <a:buChar char="-"/>
            </a:pPr>
            <a:r>
              <a:rPr lang="en"/>
              <a:t>Validate sign-in functionality under various scenarios.</a:t>
            </a:r>
            <a:endParaRPr/>
          </a:p>
          <a:p>
            <a:pPr indent="0" lvl="0" marL="0" rtl="0" algn="l">
              <a:spcBef>
                <a:spcPts val="1200"/>
              </a:spcBef>
              <a:spcAft>
                <a:spcPts val="0"/>
              </a:spcAft>
              <a:buNone/>
            </a:pPr>
            <a:r>
              <a:rPr lang="en"/>
              <a:t>Expected Outcomes:</a:t>
            </a:r>
            <a:endParaRPr/>
          </a:p>
          <a:p>
            <a:pPr indent="-342900" lvl="0" marL="457200" rtl="0" algn="l">
              <a:spcBef>
                <a:spcPts val="1200"/>
              </a:spcBef>
              <a:spcAft>
                <a:spcPts val="0"/>
              </a:spcAft>
              <a:buSzPts val="1800"/>
              <a:buChar char="-"/>
            </a:pPr>
            <a:r>
              <a:rPr lang="en"/>
              <a:t>Successful authentication, error messages for incorrect credentials, and empty fields.</a:t>
            </a:r>
            <a:endParaRPr/>
          </a:p>
          <a:p>
            <a:pPr indent="0" lvl="0" marL="0" rtl="0" algn="l">
              <a:spcBef>
                <a:spcPts val="1200"/>
              </a:spcBef>
              <a:spcAft>
                <a:spcPts val="1200"/>
              </a:spcAft>
              <a:buNone/>
            </a:pPr>
            <a:r>
              <a:t/>
            </a:r>
            <a:endParaRPr/>
          </a:p>
        </p:txBody>
      </p:sp>
      <p:pic>
        <p:nvPicPr>
          <p:cNvPr id="207" name="Google Shape;207;p36"/>
          <p:cNvPicPr preferRelativeResize="0"/>
          <p:nvPr/>
        </p:nvPicPr>
        <p:blipFill>
          <a:blip r:embed="rId3">
            <a:alphaModFix/>
          </a:blip>
          <a:stretch>
            <a:fillRect/>
          </a:stretch>
        </p:blipFill>
        <p:spPr>
          <a:xfrm>
            <a:off x="5216350" y="0"/>
            <a:ext cx="3473826" cy="29095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Home Component </a:t>
            </a:r>
            <a:endParaRPr/>
          </a:p>
        </p:txBody>
      </p:sp>
      <p:sp>
        <p:nvSpPr>
          <p:cNvPr id="213" name="Google Shape;213;p37"/>
          <p:cNvSpPr txBox="1"/>
          <p:nvPr>
            <p:ph idx="1" type="body"/>
          </p:nvPr>
        </p:nvSpPr>
        <p:spPr>
          <a:xfrm>
            <a:off x="0" y="772250"/>
            <a:ext cx="9144000" cy="43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Cases </a:t>
            </a:r>
            <a:endParaRPr/>
          </a:p>
          <a:p>
            <a:pPr indent="-342900" lvl="0" marL="457200" rtl="0" algn="l">
              <a:spcBef>
                <a:spcPts val="1200"/>
              </a:spcBef>
              <a:spcAft>
                <a:spcPts val="0"/>
              </a:spcAft>
              <a:buSzPts val="1800"/>
              <a:buChar char="-"/>
            </a:pPr>
            <a:r>
              <a:rPr lang="en"/>
              <a:t>View Open Cases</a:t>
            </a:r>
            <a:endParaRPr/>
          </a:p>
          <a:p>
            <a:pPr indent="-342900" lvl="0" marL="457200" rtl="0" algn="l">
              <a:spcBef>
                <a:spcPts val="0"/>
              </a:spcBef>
              <a:spcAft>
                <a:spcPts val="0"/>
              </a:spcAft>
              <a:buSzPts val="1800"/>
              <a:buChar char="-"/>
            </a:pPr>
            <a:r>
              <a:rPr lang="en"/>
              <a:t>View New Entries</a:t>
            </a:r>
            <a:endParaRPr/>
          </a:p>
          <a:p>
            <a:pPr indent="-342900" lvl="0" marL="457200" rtl="0" algn="l">
              <a:spcBef>
                <a:spcPts val="0"/>
              </a:spcBef>
              <a:spcAft>
                <a:spcPts val="0"/>
              </a:spcAft>
              <a:buSzPts val="1800"/>
              <a:buChar char="-"/>
            </a:pPr>
            <a:r>
              <a:rPr lang="en"/>
              <a:t>View Recently Added Clients</a:t>
            </a:r>
            <a:endParaRPr/>
          </a:p>
          <a:p>
            <a:pPr indent="-342900" lvl="0" marL="457200" rtl="0" algn="l">
              <a:spcBef>
                <a:spcPts val="0"/>
              </a:spcBef>
              <a:spcAft>
                <a:spcPts val="0"/>
              </a:spcAft>
              <a:buSzPts val="1800"/>
              <a:buChar char="-"/>
            </a:pPr>
            <a:r>
              <a:rPr lang="en"/>
              <a:t>View Recently Added Subjects</a:t>
            </a:r>
            <a:endParaRPr/>
          </a:p>
          <a:p>
            <a:pPr indent="0" lvl="0" marL="0" rtl="0" algn="l">
              <a:spcBef>
                <a:spcPts val="1200"/>
              </a:spcBef>
              <a:spcAft>
                <a:spcPts val="0"/>
              </a:spcAft>
              <a:buNone/>
            </a:pPr>
            <a:r>
              <a:rPr lang="en"/>
              <a:t>Purpose:</a:t>
            </a:r>
            <a:endParaRPr/>
          </a:p>
          <a:p>
            <a:pPr indent="-342900" lvl="0" marL="457200" rtl="0" algn="l">
              <a:spcBef>
                <a:spcPts val="1200"/>
              </a:spcBef>
              <a:spcAft>
                <a:spcPts val="0"/>
              </a:spcAft>
              <a:buSzPts val="1800"/>
              <a:buChar char="-"/>
            </a:pPr>
            <a:r>
              <a:rPr lang="en"/>
              <a:t>Ensure accurate and up-to-date data display in the home component.</a:t>
            </a:r>
            <a:endParaRPr/>
          </a:p>
          <a:p>
            <a:pPr indent="0" lvl="0" marL="0" rtl="0" algn="l">
              <a:spcBef>
                <a:spcPts val="1200"/>
              </a:spcBef>
              <a:spcAft>
                <a:spcPts val="0"/>
              </a:spcAft>
              <a:buNone/>
            </a:pPr>
            <a:r>
              <a:rPr lang="en"/>
              <a:t>Expected Outcomes:</a:t>
            </a:r>
            <a:endParaRPr/>
          </a:p>
          <a:p>
            <a:pPr indent="-342900" lvl="0" marL="457200" rtl="0" algn="l">
              <a:spcBef>
                <a:spcPts val="1200"/>
              </a:spcBef>
              <a:spcAft>
                <a:spcPts val="0"/>
              </a:spcAft>
              <a:buSzPts val="1800"/>
              <a:buChar char="-"/>
            </a:pPr>
            <a:r>
              <a:rPr lang="en"/>
              <a:t>Display relevant case, client, and subject information correctly.</a:t>
            </a:r>
            <a:endParaRPr/>
          </a:p>
          <a:p>
            <a:pPr indent="0" lvl="0" marL="0" rtl="0" algn="l">
              <a:spcBef>
                <a:spcPts val="1200"/>
              </a:spcBef>
              <a:spcAft>
                <a:spcPts val="1200"/>
              </a:spcAft>
              <a:buNone/>
            </a:pPr>
            <a:r>
              <a:t/>
            </a:r>
            <a:endParaRPr/>
          </a:p>
        </p:txBody>
      </p:sp>
      <p:pic>
        <p:nvPicPr>
          <p:cNvPr id="214" name="Google Shape;214;p37"/>
          <p:cNvPicPr preferRelativeResize="0"/>
          <p:nvPr/>
        </p:nvPicPr>
        <p:blipFill>
          <a:blip r:embed="rId3">
            <a:alphaModFix/>
          </a:blip>
          <a:stretch>
            <a:fillRect/>
          </a:stretch>
        </p:blipFill>
        <p:spPr>
          <a:xfrm>
            <a:off x="5378266" y="540416"/>
            <a:ext cx="2877525" cy="1208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Add Component</a:t>
            </a:r>
            <a:endParaRPr/>
          </a:p>
        </p:txBody>
      </p:sp>
      <p:sp>
        <p:nvSpPr>
          <p:cNvPr id="220" name="Google Shape;220;p38"/>
          <p:cNvSpPr txBox="1"/>
          <p:nvPr>
            <p:ph idx="1" type="body"/>
          </p:nvPr>
        </p:nvSpPr>
        <p:spPr>
          <a:xfrm>
            <a:off x="0" y="903400"/>
            <a:ext cx="9144000" cy="42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Test Cases:</a:t>
            </a:r>
            <a:endParaRPr/>
          </a:p>
          <a:p>
            <a:pPr indent="-342900" lvl="0" marL="457200" rtl="0" algn="l">
              <a:spcBef>
                <a:spcPts val="1200"/>
              </a:spcBef>
              <a:spcAft>
                <a:spcPts val="0"/>
              </a:spcAft>
              <a:buSzPts val="1800"/>
              <a:buChar char="-"/>
            </a:pPr>
            <a:r>
              <a:rPr lang="en"/>
              <a:t>Add a New Case</a:t>
            </a:r>
            <a:endParaRPr/>
          </a:p>
          <a:p>
            <a:pPr indent="-342900" lvl="0" marL="457200" rtl="0" algn="l">
              <a:spcBef>
                <a:spcPts val="0"/>
              </a:spcBef>
              <a:spcAft>
                <a:spcPts val="0"/>
              </a:spcAft>
              <a:buSzPts val="1800"/>
              <a:buChar char="-"/>
            </a:pPr>
            <a:r>
              <a:rPr lang="en"/>
              <a:t>Add a New Client</a:t>
            </a:r>
            <a:endParaRPr/>
          </a:p>
          <a:p>
            <a:pPr indent="-342900" lvl="0" marL="457200" rtl="0" algn="l">
              <a:spcBef>
                <a:spcPts val="0"/>
              </a:spcBef>
              <a:spcAft>
                <a:spcPts val="0"/>
              </a:spcAft>
              <a:buSzPts val="1800"/>
              <a:buChar char="-"/>
            </a:pPr>
            <a:r>
              <a:rPr lang="en"/>
              <a:t>Add a New Subject</a:t>
            </a:r>
            <a:endParaRPr/>
          </a:p>
          <a:p>
            <a:pPr indent="-342900" lvl="0" marL="457200" rtl="0" algn="l">
              <a:spcBef>
                <a:spcPts val="0"/>
              </a:spcBef>
              <a:spcAft>
                <a:spcPts val="0"/>
              </a:spcAft>
              <a:buSzPts val="1800"/>
              <a:buChar char="-"/>
            </a:pPr>
            <a:r>
              <a:rPr lang="en"/>
              <a:t>Add a New Tag</a:t>
            </a:r>
            <a:endParaRPr/>
          </a:p>
          <a:p>
            <a:pPr indent="0" lvl="0" marL="0" rtl="0" algn="l">
              <a:spcBef>
                <a:spcPts val="1200"/>
              </a:spcBef>
              <a:spcAft>
                <a:spcPts val="0"/>
              </a:spcAft>
              <a:buNone/>
            </a:pPr>
            <a:r>
              <a:rPr lang="en"/>
              <a:t>Purpose:</a:t>
            </a:r>
            <a:endParaRPr/>
          </a:p>
          <a:p>
            <a:pPr indent="-342900" lvl="0" marL="457200" rtl="0" algn="l">
              <a:spcBef>
                <a:spcPts val="1200"/>
              </a:spcBef>
              <a:spcAft>
                <a:spcPts val="0"/>
              </a:spcAft>
              <a:buSzPts val="1800"/>
              <a:buChar char="-"/>
            </a:pPr>
            <a:r>
              <a:rPr lang="en"/>
              <a:t>Validate seamless addition of new cases, clients, subjects, and tags.</a:t>
            </a:r>
            <a:endParaRPr/>
          </a:p>
          <a:p>
            <a:pPr indent="0" lvl="0" marL="0" rtl="0" algn="l">
              <a:spcBef>
                <a:spcPts val="1200"/>
              </a:spcBef>
              <a:spcAft>
                <a:spcPts val="0"/>
              </a:spcAft>
              <a:buNone/>
            </a:pPr>
            <a:r>
              <a:rPr lang="en"/>
              <a:t>Expected Outcomes:</a:t>
            </a:r>
            <a:endParaRPr/>
          </a:p>
          <a:p>
            <a:pPr indent="-342900" lvl="0" marL="457200" rtl="0" algn="l">
              <a:spcBef>
                <a:spcPts val="1200"/>
              </a:spcBef>
              <a:spcAft>
                <a:spcPts val="0"/>
              </a:spcAft>
              <a:buSzPts val="1800"/>
              <a:buChar char="-"/>
            </a:pPr>
            <a:r>
              <a:rPr lang="en"/>
              <a:t>Successful addition of cases, clients, subjects, and tags.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1" name="Google Shape;221;p38"/>
          <p:cNvPicPr preferRelativeResize="0"/>
          <p:nvPr/>
        </p:nvPicPr>
        <p:blipFill>
          <a:blip r:embed="rId3">
            <a:alphaModFix/>
          </a:blip>
          <a:stretch>
            <a:fillRect/>
          </a:stretch>
        </p:blipFill>
        <p:spPr>
          <a:xfrm>
            <a:off x="5918095" y="0"/>
            <a:ext cx="2313300" cy="2890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Search Component </a:t>
            </a:r>
            <a:endParaRPr/>
          </a:p>
        </p:txBody>
      </p:sp>
      <p:sp>
        <p:nvSpPr>
          <p:cNvPr id="227" name="Google Shape;227;p39"/>
          <p:cNvSpPr txBox="1"/>
          <p:nvPr>
            <p:ph idx="1" type="body"/>
          </p:nvPr>
        </p:nvSpPr>
        <p:spPr>
          <a:xfrm>
            <a:off x="0" y="686100"/>
            <a:ext cx="9144000" cy="44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Cases:</a:t>
            </a:r>
            <a:endParaRPr/>
          </a:p>
          <a:p>
            <a:pPr indent="-342900" lvl="0" marL="457200" rtl="0" algn="l">
              <a:spcBef>
                <a:spcPts val="1200"/>
              </a:spcBef>
              <a:spcAft>
                <a:spcPts val="0"/>
              </a:spcAft>
              <a:buSzPts val="1800"/>
              <a:buChar char="-"/>
            </a:pPr>
            <a:r>
              <a:rPr lang="en"/>
              <a:t>Search for New Cases</a:t>
            </a:r>
            <a:endParaRPr/>
          </a:p>
          <a:p>
            <a:pPr indent="-342900" lvl="0" marL="457200" rtl="0" algn="l">
              <a:spcBef>
                <a:spcPts val="0"/>
              </a:spcBef>
              <a:spcAft>
                <a:spcPts val="0"/>
              </a:spcAft>
              <a:buSzPts val="1800"/>
              <a:buChar char="-"/>
            </a:pPr>
            <a:r>
              <a:rPr lang="en"/>
              <a:t>Search for Old Cases</a:t>
            </a:r>
            <a:endParaRPr/>
          </a:p>
          <a:p>
            <a:pPr indent="0" lvl="0" marL="0" rtl="0" algn="l">
              <a:spcBef>
                <a:spcPts val="1200"/>
              </a:spcBef>
              <a:spcAft>
                <a:spcPts val="0"/>
              </a:spcAft>
              <a:buNone/>
            </a:pPr>
            <a:r>
              <a:rPr lang="en"/>
              <a:t>Purpose:</a:t>
            </a:r>
            <a:endParaRPr/>
          </a:p>
          <a:p>
            <a:pPr indent="-342900" lvl="0" marL="457200" rtl="0" algn="l">
              <a:spcBef>
                <a:spcPts val="1200"/>
              </a:spcBef>
              <a:spcAft>
                <a:spcPts val="0"/>
              </a:spcAft>
              <a:buSzPts val="1800"/>
              <a:buChar char="-"/>
            </a:pPr>
            <a:r>
              <a:rPr lang="en"/>
              <a:t>Ensure effective search functionality for both new and old cases.</a:t>
            </a:r>
            <a:endParaRPr/>
          </a:p>
          <a:p>
            <a:pPr indent="0" lvl="0" marL="0" rtl="0" algn="l">
              <a:spcBef>
                <a:spcPts val="1200"/>
              </a:spcBef>
              <a:spcAft>
                <a:spcPts val="0"/>
              </a:spcAft>
              <a:buNone/>
            </a:pPr>
            <a:r>
              <a:rPr lang="en"/>
              <a:t>Expected Outcomes:</a:t>
            </a:r>
            <a:endParaRPr/>
          </a:p>
          <a:p>
            <a:pPr indent="-342900" lvl="0" marL="457200" rtl="0" algn="l">
              <a:spcBef>
                <a:spcPts val="1200"/>
              </a:spcBef>
              <a:spcAft>
                <a:spcPts val="0"/>
              </a:spcAft>
              <a:buSzPts val="1800"/>
              <a:buChar char="-"/>
            </a:pPr>
            <a:r>
              <a:rPr lang="en"/>
              <a:t>Correct search results based on specified criteria.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8" name="Google Shape;228;p39"/>
          <p:cNvPicPr preferRelativeResize="0"/>
          <p:nvPr/>
        </p:nvPicPr>
        <p:blipFill>
          <a:blip r:embed="rId3">
            <a:alphaModFix/>
          </a:blip>
          <a:stretch>
            <a:fillRect/>
          </a:stretch>
        </p:blipFill>
        <p:spPr>
          <a:xfrm>
            <a:off x="5782925" y="1008525"/>
            <a:ext cx="2462275" cy="122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Admin Controls Component</a:t>
            </a:r>
            <a:endParaRPr/>
          </a:p>
        </p:txBody>
      </p:sp>
      <p:sp>
        <p:nvSpPr>
          <p:cNvPr id="234" name="Google Shape;234;p40"/>
          <p:cNvSpPr txBox="1"/>
          <p:nvPr>
            <p:ph idx="1" type="body"/>
          </p:nvPr>
        </p:nvSpPr>
        <p:spPr>
          <a:xfrm>
            <a:off x="0" y="686100"/>
            <a:ext cx="9144000" cy="44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Cases:</a:t>
            </a:r>
            <a:endParaRPr/>
          </a:p>
          <a:p>
            <a:pPr indent="-342900" lvl="0" marL="457200" rtl="0" algn="l">
              <a:spcBef>
                <a:spcPts val="1200"/>
              </a:spcBef>
              <a:spcAft>
                <a:spcPts val="0"/>
              </a:spcAft>
              <a:buSzPts val="1800"/>
              <a:buChar char="-"/>
            </a:pPr>
            <a:r>
              <a:rPr lang="en"/>
              <a:t>View Recently Added Agents</a:t>
            </a:r>
            <a:endParaRPr/>
          </a:p>
          <a:p>
            <a:pPr indent="-342900" lvl="0" marL="457200" rtl="0" algn="l">
              <a:spcBef>
                <a:spcPts val="0"/>
              </a:spcBef>
              <a:spcAft>
                <a:spcPts val="0"/>
              </a:spcAft>
              <a:buSzPts val="1800"/>
              <a:buChar char="-"/>
            </a:pPr>
            <a:r>
              <a:rPr lang="en"/>
              <a:t>Add a New Agent</a:t>
            </a:r>
            <a:endParaRPr/>
          </a:p>
          <a:p>
            <a:pPr indent="-342900" lvl="0" marL="457200" rtl="0" algn="l">
              <a:spcBef>
                <a:spcPts val="0"/>
              </a:spcBef>
              <a:spcAft>
                <a:spcPts val="0"/>
              </a:spcAft>
              <a:buSzPts val="1800"/>
              <a:buChar char="-"/>
            </a:pPr>
            <a:r>
              <a:rPr lang="en"/>
              <a:t>View Metrics - Cases Solved Last Month</a:t>
            </a:r>
            <a:endParaRPr/>
          </a:p>
          <a:p>
            <a:pPr indent="0" lvl="0" marL="0" rtl="0" algn="l">
              <a:spcBef>
                <a:spcPts val="1200"/>
              </a:spcBef>
              <a:spcAft>
                <a:spcPts val="0"/>
              </a:spcAft>
              <a:buNone/>
            </a:pPr>
            <a:r>
              <a:rPr lang="en"/>
              <a:t>Purpose:</a:t>
            </a:r>
            <a:endParaRPr/>
          </a:p>
          <a:p>
            <a:pPr indent="-342900" lvl="0" marL="457200" rtl="0" algn="l">
              <a:spcBef>
                <a:spcPts val="1200"/>
              </a:spcBef>
              <a:spcAft>
                <a:spcPts val="0"/>
              </a:spcAft>
              <a:buSzPts val="1800"/>
              <a:buChar char="-"/>
            </a:pPr>
            <a:r>
              <a:rPr lang="en"/>
              <a:t>Validate administrative tasks and data accuracy in the admin controls.</a:t>
            </a:r>
            <a:endParaRPr/>
          </a:p>
          <a:p>
            <a:pPr indent="0" lvl="0" marL="0" rtl="0" algn="l">
              <a:spcBef>
                <a:spcPts val="1200"/>
              </a:spcBef>
              <a:spcAft>
                <a:spcPts val="0"/>
              </a:spcAft>
              <a:buNone/>
            </a:pPr>
            <a:r>
              <a:rPr lang="en"/>
              <a:t>Expected Outcomes:</a:t>
            </a:r>
            <a:endParaRPr/>
          </a:p>
          <a:p>
            <a:pPr indent="-342900" lvl="0" marL="457200" rtl="0" algn="l">
              <a:spcBef>
                <a:spcPts val="1200"/>
              </a:spcBef>
              <a:spcAft>
                <a:spcPts val="0"/>
              </a:spcAft>
              <a:buSzPts val="1800"/>
              <a:buChar char="-"/>
            </a:pPr>
            <a:r>
              <a:rPr lang="en"/>
              <a:t>Accurate audit logs, agent details, and metrics display.</a:t>
            </a:r>
            <a:endParaRPr/>
          </a:p>
          <a:p>
            <a:pPr indent="0" lvl="0" marL="0" rtl="0" algn="l">
              <a:spcBef>
                <a:spcPts val="1200"/>
              </a:spcBef>
              <a:spcAft>
                <a:spcPts val="1200"/>
              </a:spcAft>
              <a:buNone/>
            </a:pPr>
            <a:r>
              <a:t/>
            </a:r>
            <a:endParaRPr/>
          </a:p>
        </p:txBody>
      </p:sp>
      <p:pic>
        <p:nvPicPr>
          <p:cNvPr id="235" name="Google Shape;235;p40"/>
          <p:cNvPicPr preferRelativeResize="0"/>
          <p:nvPr/>
        </p:nvPicPr>
        <p:blipFill>
          <a:blip r:embed="rId3">
            <a:alphaModFix/>
          </a:blip>
          <a:stretch>
            <a:fillRect/>
          </a:stretch>
        </p:blipFill>
        <p:spPr>
          <a:xfrm>
            <a:off x="5320615" y="910725"/>
            <a:ext cx="3415400" cy="110311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0" y="646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LogOut Component </a:t>
            </a:r>
            <a:endParaRPr/>
          </a:p>
        </p:txBody>
      </p:sp>
      <p:sp>
        <p:nvSpPr>
          <p:cNvPr id="241" name="Google Shape;241;p41"/>
          <p:cNvSpPr txBox="1"/>
          <p:nvPr>
            <p:ph idx="1" type="body"/>
          </p:nvPr>
        </p:nvSpPr>
        <p:spPr>
          <a:xfrm>
            <a:off x="0" y="845100"/>
            <a:ext cx="9144000" cy="42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Case:</a:t>
            </a:r>
            <a:endParaRPr/>
          </a:p>
          <a:p>
            <a:pPr indent="-342900" lvl="0" marL="457200" rtl="0" algn="l">
              <a:spcBef>
                <a:spcPts val="1200"/>
              </a:spcBef>
              <a:spcAft>
                <a:spcPts val="0"/>
              </a:spcAft>
              <a:buSzPts val="1800"/>
              <a:buChar char="-"/>
            </a:pPr>
            <a:r>
              <a:rPr lang="en"/>
              <a:t>User Logout</a:t>
            </a:r>
            <a:endParaRPr/>
          </a:p>
          <a:p>
            <a:pPr indent="0" lvl="0" marL="0" rtl="0" algn="l">
              <a:spcBef>
                <a:spcPts val="1200"/>
              </a:spcBef>
              <a:spcAft>
                <a:spcPts val="0"/>
              </a:spcAft>
              <a:buNone/>
            </a:pPr>
            <a:r>
              <a:rPr lang="en"/>
              <a:t>Purpose:</a:t>
            </a:r>
            <a:endParaRPr/>
          </a:p>
          <a:p>
            <a:pPr indent="-342900" lvl="0" marL="457200" rtl="0" algn="l">
              <a:spcBef>
                <a:spcPts val="1200"/>
              </a:spcBef>
              <a:spcAft>
                <a:spcPts val="0"/>
              </a:spcAft>
              <a:buSzPts val="1800"/>
              <a:buChar char="-"/>
            </a:pPr>
            <a:r>
              <a:rPr lang="en"/>
              <a:t>Ensure secure termination of user sessions.</a:t>
            </a:r>
            <a:endParaRPr/>
          </a:p>
          <a:p>
            <a:pPr indent="0" lvl="0" marL="0" rtl="0" algn="l">
              <a:spcBef>
                <a:spcPts val="1200"/>
              </a:spcBef>
              <a:spcAft>
                <a:spcPts val="0"/>
              </a:spcAft>
              <a:buNone/>
            </a:pPr>
            <a:r>
              <a:rPr lang="en"/>
              <a:t>Expected Outcome:</a:t>
            </a:r>
            <a:endParaRPr/>
          </a:p>
          <a:p>
            <a:pPr indent="-342900" lvl="0" marL="457200" rtl="0" algn="l">
              <a:spcBef>
                <a:spcPts val="1200"/>
              </a:spcBef>
              <a:spcAft>
                <a:spcPts val="0"/>
              </a:spcAft>
              <a:buSzPts val="1800"/>
              <a:buChar char="-"/>
            </a:pPr>
            <a:r>
              <a:rPr lang="en"/>
              <a:t>Successful user logout and session termination.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2" name="Google Shape;242;p41"/>
          <p:cNvPicPr preferRelativeResize="0"/>
          <p:nvPr/>
        </p:nvPicPr>
        <p:blipFill>
          <a:blip r:embed="rId3">
            <a:alphaModFix/>
          </a:blip>
          <a:stretch>
            <a:fillRect/>
          </a:stretch>
        </p:blipFill>
        <p:spPr>
          <a:xfrm>
            <a:off x="5915750" y="1010576"/>
            <a:ext cx="2303250" cy="108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Statement of Scope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i="1" lang="en"/>
              <a:t>Black-Box testing</a:t>
            </a:r>
            <a:r>
              <a:rPr lang="en"/>
              <a:t> to ensure software is working from a user’s perspective using test cases.</a:t>
            </a:r>
            <a:endParaRPr/>
          </a:p>
          <a:p>
            <a:pPr indent="-342900" lvl="0" marL="457200" rtl="0" algn="l">
              <a:spcBef>
                <a:spcPts val="0"/>
              </a:spcBef>
              <a:spcAft>
                <a:spcPts val="0"/>
              </a:spcAft>
              <a:buSzPts val="1800"/>
              <a:buChar char="●"/>
            </a:pPr>
            <a:r>
              <a:rPr b="1" i="1" lang="en"/>
              <a:t>Unit testing</a:t>
            </a:r>
            <a:r>
              <a:rPr lang="en"/>
              <a:t> will verify each component of the system is working properly and testing boundaries such as valid information being entered in to the database, automatic sign out, and search parameters are displaying correct information.</a:t>
            </a:r>
            <a:endParaRPr/>
          </a:p>
          <a:p>
            <a:pPr indent="-342900" lvl="0" marL="457200" rtl="0" algn="l">
              <a:spcBef>
                <a:spcPts val="0"/>
              </a:spcBef>
              <a:spcAft>
                <a:spcPts val="0"/>
              </a:spcAft>
              <a:buSzPts val="1800"/>
              <a:buChar char="●"/>
            </a:pPr>
            <a:r>
              <a:rPr b="1" i="1" lang="en"/>
              <a:t>Integration testing</a:t>
            </a:r>
            <a:r>
              <a:rPr lang="en"/>
              <a:t> to test interaction between database, web application, and user interface.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67325"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Integration Testing </a:t>
            </a:r>
            <a:endParaRPr/>
          </a:p>
        </p:txBody>
      </p:sp>
      <p:sp>
        <p:nvSpPr>
          <p:cNvPr id="248" name="Google Shape;248;p42"/>
          <p:cNvSpPr txBox="1"/>
          <p:nvPr>
            <p:ph idx="1" type="body"/>
          </p:nvPr>
        </p:nvSpPr>
        <p:spPr>
          <a:xfrm>
            <a:off x="67325" y="686100"/>
            <a:ext cx="9076800" cy="445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Testing individual components together to identify integration issues.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Test Case 1: Add Case and Update Client Information</a:t>
            </a:r>
            <a:endParaRPr/>
          </a:p>
          <a:p>
            <a:pPr indent="0" lvl="0" marL="0" rtl="0" algn="l">
              <a:spcBef>
                <a:spcPts val="1200"/>
              </a:spcBef>
              <a:spcAft>
                <a:spcPts val="0"/>
              </a:spcAft>
              <a:buNone/>
            </a:pPr>
            <a:r>
              <a:rPr lang="en"/>
              <a:t>Test Case 2: Search for Case and Modify Subject Information</a:t>
            </a:r>
            <a:endParaRPr/>
          </a:p>
          <a:p>
            <a:pPr indent="0" lvl="0" marL="0" rtl="0" algn="l">
              <a:spcBef>
                <a:spcPts val="1200"/>
              </a:spcBef>
              <a:spcAft>
                <a:spcPts val="0"/>
              </a:spcAft>
              <a:buNone/>
            </a:pPr>
            <a:r>
              <a:rPr lang="en"/>
              <a:t>Test Case 3: Add Tag to Case and View Audit Logs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Purpose:</a:t>
            </a:r>
            <a:endParaRPr/>
          </a:p>
          <a:p>
            <a:pPr indent="-342900" lvl="0" marL="457200" rtl="0" algn="l">
              <a:spcBef>
                <a:spcPts val="1200"/>
              </a:spcBef>
              <a:spcAft>
                <a:spcPts val="0"/>
              </a:spcAft>
              <a:buSzPts val="1800"/>
              <a:buChar char="-"/>
            </a:pPr>
            <a:r>
              <a:rPr lang="en"/>
              <a:t>Specific cases ensuring components work together seamlessly.</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Validation Testing </a:t>
            </a:r>
            <a:endParaRPr/>
          </a:p>
        </p:txBody>
      </p:sp>
      <p:sp>
        <p:nvSpPr>
          <p:cNvPr id="254" name="Google Shape;254;p43"/>
          <p:cNvSpPr txBox="1"/>
          <p:nvPr>
            <p:ph idx="1" type="body"/>
          </p:nvPr>
        </p:nvSpPr>
        <p:spPr>
          <a:xfrm>
            <a:off x="0" y="686100"/>
            <a:ext cx="9144000" cy="445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validation testing procedure involves systematically testing all components of the MoonEyes project to ensure they are functioning correctly and as intended.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Validation Test Cases and Purpose:</a:t>
            </a:r>
            <a:endParaRPr/>
          </a:p>
          <a:p>
            <a:pPr indent="-342900" lvl="0" marL="457200" rtl="0" algn="l">
              <a:spcBef>
                <a:spcPts val="1200"/>
              </a:spcBef>
              <a:spcAft>
                <a:spcPts val="0"/>
              </a:spcAft>
              <a:buSzPts val="1800"/>
              <a:buChar char="-"/>
            </a:pPr>
            <a:r>
              <a:rPr lang="en"/>
              <a:t>Cases ensuring data integrity, persistence, and accurate search results.</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Security Testing </a:t>
            </a:r>
            <a:endParaRPr/>
          </a:p>
        </p:txBody>
      </p:sp>
      <p:sp>
        <p:nvSpPr>
          <p:cNvPr id="260" name="Google Shape;260;p44"/>
          <p:cNvSpPr txBox="1"/>
          <p:nvPr>
            <p:ph idx="1" type="body"/>
          </p:nvPr>
        </p:nvSpPr>
        <p:spPr>
          <a:xfrm>
            <a:off x="0" y="686100"/>
            <a:ext cx="9144000" cy="445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SQL Injection Vulnerability Test (Initial)</a:t>
            </a:r>
            <a:endParaRPr/>
          </a:p>
          <a:p>
            <a:pPr indent="0" lvl="0" marL="0" rtl="0" algn="l">
              <a:spcBef>
                <a:spcPts val="1200"/>
              </a:spcBef>
              <a:spcAft>
                <a:spcPts val="0"/>
              </a:spcAft>
              <a:buNone/>
            </a:pPr>
            <a:r>
              <a:rPr lang="en"/>
              <a:t>We initially failed an SQL injection test, but we resolved the issue by implementing PDO-prepared statements, effectively preventing SQL injection. Consequently, we now successfully pass the test case.</a:t>
            </a:r>
            <a:endParaRPr/>
          </a:p>
          <a:p>
            <a:pPr indent="-342900" lvl="0" marL="457200" rtl="0" algn="l">
              <a:spcBef>
                <a:spcPts val="1200"/>
              </a:spcBef>
              <a:spcAft>
                <a:spcPts val="0"/>
              </a:spcAft>
              <a:buSzPts val="1800"/>
              <a:buChar char="●"/>
            </a:pPr>
            <a:r>
              <a:rPr lang="en"/>
              <a:t>Authentication Testing:</a:t>
            </a:r>
            <a:endParaRPr/>
          </a:p>
          <a:p>
            <a:pPr indent="0" lvl="0" marL="0" rtl="0" algn="l">
              <a:spcBef>
                <a:spcPts val="1200"/>
              </a:spcBef>
              <a:spcAft>
                <a:spcPts val="0"/>
              </a:spcAft>
              <a:buNone/>
            </a:pPr>
            <a:r>
              <a:rPr lang="en"/>
              <a:t>MoonEyes did authentication testing to ensure that only authorized users can access specific resources.</a:t>
            </a:r>
            <a:endParaRPr/>
          </a:p>
          <a:p>
            <a:pPr indent="-342900" lvl="0" marL="457200" rtl="0" algn="l">
              <a:spcBef>
                <a:spcPts val="1200"/>
              </a:spcBef>
              <a:spcAft>
                <a:spcPts val="0"/>
              </a:spcAft>
              <a:buSzPts val="1800"/>
              <a:buChar char="●"/>
            </a:pPr>
            <a:r>
              <a:rPr lang="en"/>
              <a:t>Data Encryption Testing</a:t>
            </a:r>
            <a:endParaRPr/>
          </a:p>
          <a:p>
            <a:pPr indent="0" lvl="0" marL="0" rtl="0" algn="l">
              <a:spcBef>
                <a:spcPts val="1200"/>
              </a:spcBef>
              <a:spcAft>
                <a:spcPts val="1200"/>
              </a:spcAft>
              <a:buNone/>
            </a:pPr>
            <a:r>
              <a:rPr lang="en"/>
              <a:t>Data is encrypted and stored securely.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0" y="646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Stress Testing </a:t>
            </a:r>
            <a:endParaRPr/>
          </a:p>
        </p:txBody>
      </p:sp>
      <p:sp>
        <p:nvSpPr>
          <p:cNvPr id="266" name="Google Shape;266;p45"/>
          <p:cNvSpPr txBox="1"/>
          <p:nvPr>
            <p:ph idx="1" type="body"/>
          </p:nvPr>
        </p:nvSpPr>
        <p:spPr>
          <a:xfrm>
            <a:off x="0" y="888825"/>
            <a:ext cx="9144000" cy="418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Test Procedure:</a:t>
            </a:r>
            <a:endParaRPr/>
          </a:p>
          <a:p>
            <a:pPr indent="-342900" lvl="0" marL="457200" rtl="0" algn="l">
              <a:spcBef>
                <a:spcPts val="1200"/>
              </a:spcBef>
              <a:spcAft>
                <a:spcPts val="0"/>
              </a:spcAft>
              <a:buSzPts val="1800"/>
              <a:buChar char="-"/>
            </a:pPr>
            <a:r>
              <a:rPr lang="en"/>
              <a:t> Input a large volume of data into the system, including extensive case details, client information, and subject records.</a:t>
            </a:r>
            <a:endParaRPr/>
          </a:p>
          <a:p>
            <a:pPr indent="0" lvl="0" marL="0" rtl="0" algn="l">
              <a:spcBef>
                <a:spcPts val="1200"/>
              </a:spcBef>
              <a:spcAft>
                <a:spcPts val="0"/>
              </a:spcAft>
              <a:buNone/>
            </a:pPr>
            <a:r>
              <a:rPr lang="en"/>
              <a:t>Test Cases: </a:t>
            </a:r>
            <a:endParaRPr/>
          </a:p>
          <a:p>
            <a:pPr indent="-342900" lvl="0" marL="457200" rtl="0" algn="l">
              <a:spcBef>
                <a:spcPts val="1200"/>
              </a:spcBef>
              <a:spcAft>
                <a:spcPts val="0"/>
              </a:spcAft>
              <a:buSzPts val="1800"/>
              <a:buChar char="-"/>
            </a:pPr>
            <a:r>
              <a:rPr lang="en"/>
              <a:t> Populate the system with a high volume of data, approaching or exceeding the system's documented capacity.</a:t>
            </a:r>
            <a:endParaRPr/>
          </a:p>
          <a:p>
            <a:pPr indent="0" lvl="0" marL="0" rtl="0" algn="l">
              <a:spcBef>
                <a:spcPts val="1200"/>
              </a:spcBef>
              <a:spcAft>
                <a:spcPts val="0"/>
              </a:spcAft>
              <a:buNone/>
            </a:pPr>
            <a:r>
              <a:rPr lang="en"/>
              <a:t>Purpose:</a:t>
            </a:r>
            <a:endParaRPr/>
          </a:p>
          <a:p>
            <a:pPr indent="-342900" lvl="0" marL="457200" rtl="0" algn="l">
              <a:spcBef>
                <a:spcPts val="1200"/>
              </a:spcBef>
              <a:spcAft>
                <a:spcPts val="0"/>
              </a:spcAft>
              <a:buSzPts val="1800"/>
              <a:buChar char="-"/>
            </a:pPr>
            <a:r>
              <a:rPr lang="en"/>
              <a:t> Evaluate system stability and responsiveness under stress conditions with a substantial amount of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Performance Testing </a:t>
            </a:r>
            <a:endParaRPr/>
          </a:p>
        </p:txBody>
      </p:sp>
      <p:sp>
        <p:nvSpPr>
          <p:cNvPr id="272" name="Google Shape;272;p46"/>
          <p:cNvSpPr txBox="1"/>
          <p:nvPr>
            <p:ph idx="1" type="body"/>
          </p:nvPr>
        </p:nvSpPr>
        <p:spPr>
          <a:xfrm>
            <a:off x="0" y="888825"/>
            <a:ext cx="9144000" cy="42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Test Case: </a:t>
            </a:r>
            <a:endParaRPr/>
          </a:p>
          <a:p>
            <a:pPr indent="-342900" lvl="0" marL="457200" rtl="0" algn="l">
              <a:spcBef>
                <a:spcPts val="1200"/>
              </a:spcBef>
              <a:spcAft>
                <a:spcPts val="0"/>
              </a:spcAft>
              <a:buSzPts val="1800"/>
              <a:buChar char="-"/>
            </a:pPr>
            <a:r>
              <a:rPr lang="en"/>
              <a:t>Measure the time taken to load and display the main dashboard upon login.</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Purpose: </a:t>
            </a:r>
            <a:endParaRPr/>
          </a:p>
          <a:p>
            <a:pPr indent="-342900" lvl="0" marL="457200" rtl="0" algn="l">
              <a:spcBef>
                <a:spcPts val="1200"/>
              </a:spcBef>
              <a:spcAft>
                <a:spcPts val="0"/>
              </a:spcAft>
              <a:buSzPts val="1800"/>
              <a:buChar char="-"/>
            </a:pPr>
            <a:r>
              <a:rPr lang="en"/>
              <a:t>Ensure the system loads and displays the main interface within a reasonable timeframe (ideally within 9 seconds).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154775"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Alpha/Beta Testing </a:t>
            </a:r>
            <a:endParaRPr/>
          </a:p>
        </p:txBody>
      </p:sp>
      <p:sp>
        <p:nvSpPr>
          <p:cNvPr id="278" name="Google Shape;278;p47"/>
          <p:cNvSpPr txBox="1"/>
          <p:nvPr>
            <p:ph idx="1" type="body"/>
          </p:nvPr>
        </p:nvSpPr>
        <p:spPr>
          <a:xfrm>
            <a:off x="154775" y="1078250"/>
            <a:ext cx="8601300" cy="349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Test Procedure: </a:t>
            </a:r>
            <a:endParaRPr/>
          </a:p>
          <a:p>
            <a:pPr indent="-342900" lvl="0" marL="457200" rtl="0" algn="l">
              <a:spcBef>
                <a:spcPts val="1200"/>
              </a:spcBef>
              <a:spcAft>
                <a:spcPts val="0"/>
              </a:spcAft>
              <a:buSzPts val="1800"/>
              <a:buChar char="-"/>
            </a:pPr>
            <a:r>
              <a:rPr lang="en"/>
              <a:t>Release the system to a limited audience of internal users (Alpha) and a broader group of external users (Beta) for real-world usage and feedback.</a:t>
            </a:r>
            <a:endParaRPr/>
          </a:p>
          <a:p>
            <a:pPr indent="0" lvl="0" marL="0" rtl="0" algn="l">
              <a:spcBef>
                <a:spcPts val="1200"/>
              </a:spcBef>
              <a:spcAft>
                <a:spcPts val="0"/>
              </a:spcAft>
              <a:buNone/>
            </a:pPr>
            <a:r>
              <a:rPr lang="en"/>
              <a:t>Test Cases:</a:t>
            </a:r>
            <a:endParaRPr/>
          </a:p>
          <a:p>
            <a:pPr indent="-342900" lvl="0" marL="457200" rtl="0" algn="l">
              <a:spcBef>
                <a:spcPts val="1200"/>
              </a:spcBef>
              <a:spcAft>
                <a:spcPts val="0"/>
              </a:spcAft>
              <a:buSzPts val="1800"/>
              <a:buChar char="-"/>
            </a:pPr>
            <a:r>
              <a:rPr lang="en"/>
              <a:t> Gather user feedback, identify bugs, and assess user satisfaction and system performance.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84" name="Google Shape;284;p4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All team members actively participate in testing MoonEyes. We utilize our personal PCs with Visual Studio Code and GitHub for testing purposes.</a:t>
            </a:r>
            <a:br>
              <a:rPr lang="en"/>
            </a:br>
            <a:endParaRPr/>
          </a:p>
          <a:p>
            <a:pPr indent="-342900" lvl="0" marL="457200" rtl="0" algn="l">
              <a:spcBef>
                <a:spcPts val="0"/>
              </a:spcBef>
              <a:spcAft>
                <a:spcPts val="0"/>
              </a:spcAft>
              <a:buSzPts val="1800"/>
              <a:buChar char="-"/>
            </a:pPr>
            <a:r>
              <a:rPr lang="en"/>
              <a:t>Utilization of open-source tools such as Visual Studio Code and GitHub for </a:t>
            </a:r>
            <a:r>
              <a:rPr lang="en"/>
              <a:t>development and testing.</a:t>
            </a:r>
            <a:br>
              <a:rPr lang="en"/>
            </a:br>
            <a:endParaRPr/>
          </a:p>
          <a:p>
            <a:pPr indent="-342900" lvl="0" marL="457200" rtl="0" algn="l">
              <a:spcBef>
                <a:spcPts val="0"/>
              </a:spcBef>
              <a:spcAft>
                <a:spcPts val="0"/>
              </a:spcAft>
              <a:buSzPts val="1800"/>
              <a:buChar char="-"/>
            </a:pPr>
            <a:r>
              <a:rPr lang="en"/>
              <a:t>WhatsApp group chat is used for real-time bug reporting and communication among our team.</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 Log </a:t>
            </a:r>
            <a:endParaRPr/>
          </a:p>
        </p:txBody>
      </p:sp>
      <p:sp>
        <p:nvSpPr>
          <p:cNvPr id="290" name="Google Shape;290;p4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1" name="Google Shape;291;p49"/>
          <p:cNvPicPr preferRelativeResize="0"/>
          <p:nvPr/>
        </p:nvPicPr>
        <p:blipFill>
          <a:blip r:embed="rId3">
            <a:alphaModFix/>
          </a:blip>
          <a:stretch>
            <a:fillRect/>
          </a:stretch>
        </p:blipFill>
        <p:spPr>
          <a:xfrm>
            <a:off x="0" y="0"/>
            <a:ext cx="9349400"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97" name="Google Shape;297;p5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8" name="Google Shape;298;p50"/>
          <p:cNvPicPr preferRelativeResize="0"/>
          <p:nvPr/>
        </p:nvPicPr>
        <p:blipFill>
          <a:blip r:embed="rId3">
            <a:alphaModFix/>
          </a:blip>
          <a:stretch>
            <a:fillRect/>
          </a:stretch>
        </p:blipFill>
        <p:spPr>
          <a:xfrm>
            <a:off x="0" y="39498"/>
            <a:ext cx="9143999" cy="506450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387900" y="16965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Statement of Scope</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i="1" lang="en"/>
              <a:t>Performance testing</a:t>
            </a:r>
            <a:r>
              <a:rPr lang="en"/>
              <a:t> to verify multiple agents can use the system at the same time.</a:t>
            </a:r>
            <a:endParaRPr/>
          </a:p>
          <a:p>
            <a:pPr indent="-342900" lvl="0" marL="457200" rtl="0" algn="l">
              <a:spcBef>
                <a:spcPts val="0"/>
              </a:spcBef>
              <a:spcAft>
                <a:spcPts val="0"/>
              </a:spcAft>
              <a:buSzPts val="1800"/>
              <a:buChar char="●"/>
            </a:pPr>
            <a:r>
              <a:rPr b="1" i="1" lang="en"/>
              <a:t>Smoke testing</a:t>
            </a:r>
            <a:r>
              <a:rPr lang="en"/>
              <a:t> will be used after the system is deployed to verify application is running correctly in environment and if more testing is necessary. </a:t>
            </a:r>
            <a:endParaRPr/>
          </a:p>
          <a:p>
            <a:pPr indent="-342900" lvl="0" marL="457200" rtl="0" algn="l">
              <a:spcBef>
                <a:spcPts val="0"/>
              </a:spcBef>
              <a:spcAft>
                <a:spcPts val="0"/>
              </a:spcAft>
              <a:buSzPts val="1800"/>
              <a:buChar char="●"/>
            </a:pPr>
            <a:r>
              <a:rPr b="1" i="1" lang="en"/>
              <a:t>Validation testing</a:t>
            </a:r>
            <a:r>
              <a:rPr lang="en"/>
              <a:t> to ensure all requirements of MoonEyes have been met and properly implemented in the system, and the application is functioning as intended.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Major Constraints </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Funding</a:t>
            </a:r>
            <a:endParaRPr b="1"/>
          </a:p>
          <a:p>
            <a:pPr indent="-317500" lvl="1" marL="914400" rtl="0" algn="l">
              <a:spcBef>
                <a:spcPts val="0"/>
              </a:spcBef>
              <a:spcAft>
                <a:spcPts val="0"/>
              </a:spcAft>
              <a:buSzPts val="1400"/>
              <a:buChar char="○"/>
            </a:pPr>
            <a:r>
              <a:rPr lang="en"/>
              <a:t>Funding to afford more database and cloud security functions through Amazon.</a:t>
            </a:r>
            <a:endParaRPr/>
          </a:p>
          <a:p>
            <a:pPr indent="-342900" lvl="0" marL="457200" rtl="0" algn="l">
              <a:spcBef>
                <a:spcPts val="0"/>
              </a:spcBef>
              <a:spcAft>
                <a:spcPts val="0"/>
              </a:spcAft>
              <a:buSzPts val="1800"/>
              <a:buChar char="●"/>
            </a:pPr>
            <a:r>
              <a:rPr b="1" lang="en"/>
              <a:t>Time</a:t>
            </a:r>
            <a:endParaRPr b="1"/>
          </a:p>
          <a:p>
            <a:pPr indent="-317500" lvl="1" marL="914400" rtl="0" algn="l">
              <a:spcBef>
                <a:spcPts val="0"/>
              </a:spcBef>
              <a:spcAft>
                <a:spcPts val="0"/>
              </a:spcAft>
              <a:buSzPts val="1400"/>
              <a:buChar char="○"/>
            </a:pPr>
            <a:r>
              <a:rPr lang="en"/>
              <a:t>Though the testing will be thorough, there will be a time limitation on more extensive testing or further testing on issues that may arise after our completion of the project.</a:t>
            </a:r>
            <a:endParaRPr/>
          </a:p>
          <a:p>
            <a:pPr indent="-342900" lvl="0" marL="457200" rtl="0" algn="l">
              <a:spcBef>
                <a:spcPts val="0"/>
              </a:spcBef>
              <a:spcAft>
                <a:spcPts val="0"/>
              </a:spcAft>
              <a:buSzPts val="1800"/>
              <a:buChar char="●"/>
            </a:pPr>
            <a:r>
              <a:rPr b="1" lang="en"/>
              <a:t>Experience</a:t>
            </a:r>
            <a:endParaRPr b="1"/>
          </a:p>
          <a:p>
            <a:pPr indent="-317500" lvl="1" marL="914400" rtl="0" algn="l">
              <a:spcBef>
                <a:spcPts val="0"/>
              </a:spcBef>
              <a:spcAft>
                <a:spcPts val="0"/>
              </a:spcAft>
              <a:buSzPts val="1400"/>
              <a:buChar char="○"/>
            </a:pPr>
            <a:r>
              <a:rPr lang="en"/>
              <a:t>Lack of an experience as developers, also the ability to access an experienced hacker to ensure our program is functioning properly and </a:t>
            </a:r>
            <a:r>
              <a:rPr lang="en"/>
              <a:t>securely</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 Plan</a:t>
            </a:r>
            <a:endParaRPr/>
          </a:p>
        </p:txBody>
      </p:sp>
      <p:pic>
        <p:nvPicPr>
          <p:cNvPr id="94" name="Google Shape;94;p18"/>
          <p:cNvPicPr preferRelativeResize="0"/>
          <p:nvPr/>
        </p:nvPicPr>
        <p:blipFill>
          <a:blip r:embed="rId3">
            <a:alphaModFix/>
          </a:blip>
          <a:stretch>
            <a:fillRect/>
          </a:stretch>
        </p:blipFill>
        <p:spPr>
          <a:xfrm>
            <a:off x="199375" y="1249550"/>
            <a:ext cx="5322250" cy="3647675"/>
          </a:xfrm>
          <a:prstGeom prst="rect">
            <a:avLst/>
          </a:prstGeom>
          <a:noFill/>
          <a:ln>
            <a:noFill/>
          </a:ln>
        </p:spPr>
      </p:pic>
      <p:sp>
        <p:nvSpPr>
          <p:cNvPr id="95" name="Google Shape;95;p18"/>
          <p:cNvSpPr txBox="1"/>
          <p:nvPr/>
        </p:nvSpPr>
        <p:spPr>
          <a:xfrm>
            <a:off x="5650800" y="1144125"/>
            <a:ext cx="3370500" cy="3800100"/>
          </a:xfrm>
          <a:prstGeom prst="rect">
            <a:avLst/>
          </a:prstGeom>
          <a:noFill/>
          <a:ln>
            <a:noFill/>
          </a:ln>
        </p:spPr>
        <p:txBody>
          <a:bodyPr anchorCtr="0" anchor="t" bIns="91425" lIns="91425" spcFirstLastPara="1" rIns="91425" wrap="square" tIns="91425">
            <a:noAutofit/>
          </a:bodyPr>
          <a:lstStyle/>
          <a:p>
            <a:pPr indent="12700" lvl="0" marL="0" rtl="0" algn="l">
              <a:lnSpc>
                <a:spcPct val="115000"/>
              </a:lnSpc>
              <a:spcBef>
                <a:spcPts val="1200"/>
              </a:spcBef>
              <a:spcAft>
                <a:spcPts val="0"/>
              </a:spcAft>
              <a:buNone/>
            </a:pPr>
            <a:r>
              <a:rPr lang="en">
                <a:solidFill>
                  <a:schemeClr val="dk1"/>
                </a:solidFill>
                <a:latin typeface="Roboto"/>
                <a:ea typeface="Roboto"/>
                <a:cs typeface="Roboto"/>
                <a:sym typeface="Roboto"/>
              </a:rPr>
              <a:t>Due to our client’s evolving and changing needs, we have adopted the spiral approach for both our software development and testing.  This approach is depicted below.  Such an approach allows us to identify requirements not satisfied for our clients, along with allowing us to both change and implement any future developing customer needs.  The advantage of this approach is that by getting a model out sooner, testing can be done much more rapidly and efficiently, with each new iteration of the spiral. </a:t>
            </a:r>
            <a:endParaRPr sz="16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600"/>
              </a:spcBef>
              <a:spcAft>
                <a:spcPts val="400"/>
              </a:spcAft>
              <a:buNone/>
            </a:pPr>
            <a:r>
              <a:rPr lang="en"/>
              <a:t> Software (SCIís) to be tested</a:t>
            </a:r>
            <a:endParaRPr/>
          </a:p>
        </p:txBody>
      </p:sp>
      <p:sp>
        <p:nvSpPr>
          <p:cNvPr id="101" name="Google Shape;101;p19"/>
          <p:cNvSpPr txBox="1"/>
          <p:nvPr>
            <p:ph idx="1" type="body"/>
          </p:nvPr>
        </p:nvSpPr>
        <p:spPr>
          <a:xfrm>
            <a:off x="293975" y="131367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i="1" lang="en" sz="1230" u="sng"/>
              <a:t>Individual engine components will be tested separately.  Interface components to be unit tested include:</a:t>
            </a:r>
            <a:endParaRPr i="1" sz="1230" u="sng"/>
          </a:p>
          <a:p>
            <a:pPr indent="0" lvl="0" marL="0" rtl="0" algn="l">
              <a:lnSpc>
                <a:spcPct val="95000"/>
              </a:lnSpc>
              <a:spcBef>
                <a:spcPts val="0"/>
              </a:spcBef>
              <a:spcAft>
                <a:spcPts val="0"/>
              </a:spcAft>
              <a:buSzPts val="852"/>
              <a:buNone/>
            </a:pPr>
            <a:r>
              <a:rPr lang="en" sz="1230"/>
              <a:t>Wireframing</a:t>
            </a:r>
            <a:endParaRPr sz="1230"/>
          </a:p>
          <a:p>
            <a:pPr indent="0" lvl="0" marL="0" rtl="0" algn="l">
              <a:lnSpc>
                <a:spcPct val="95000"/>
              </a:lnSpc>
              <a:spcBef>
                <a:spcPts val="0"/>
              </a:spcBef>
              <a:spcAft>
                <a:spcPts val="0"/>
              </a:spcAft>
              <a:buSzPts val="852"/>
              <a:buNone/>
            </a:pPr>
            <a:r>
              <a:rPr lang="en" sz="1230"/>
              <a:t>New Project Wizard</a:t>
            </a:r>
            <a:endParaRPr sz="1230"/>
          </a:p>
          <a:p>
            <a:pPr indent="0" lvl="0" marL="0" rtl="0" algn="l">
              <a:lnSpc>
                <a:spcPct val="95000"/>
              </a:lnSpc>
              <a:spcBef>
                <a:spcPts val="0"/>
              </a:spcBef>
              <a:spcAft>
                <a:spcPts val="0"/>
              </a:spcAft>
              <a:buSzPts val="852"/>
              <a:buNone/>
            </a:pPr>
            <a:r>
              <a:rPr lang="en" sz="1230"/>
              <a:t>Database Construction</a:t>
            </a:r>
            <a:endParaRPr sz="1230"/>
          </a:p>
          <a:p>
            <a:pPr indent="0" lvl="0" marL="0" rtl="0" algn="l">
              <a:lnSpc>
                <a:spcPct val="95000"/>
              </a:lnSpc>
              <a:spcBef>
                <a:spcPts val="0"/>
              </a:spcBef>
              <a:spcAft>
                <a:spcPts val="0"/>
              </a:spcAft>
              <a:buSzPts val="852"/>
              <a:buNone/>
            </a:pPr>
            <a:r>
              <a:rPr lang="en" sz="1230"/>
              <a:t>Database Communication with Interface</a:t>
            </a:r>
            <a:endParaRPr sz="1230"/>
          </a:p>
          <a:p>
            <a:pPr indent="0" lvl="0" marL="0" rtl="0" algn="l">
              <a:lnSpc>
                <a:spcPct val="95000"/>
              </a:lnSpc>
              <a:spcBef>
                <a:spcPts val="0"/>
              </a:spcBef>
              <a:spcAft>
                <a:spcPts val="0"/>
              </a:spcAft>
              <a:buSzPts val="852"/>
              <a:buNone/>
            </a:pPr>
            <a:r>
              <a:rPr lang="en" sz="1230"/>
              <a:t>Exporting PDF File Ability</a:t>
            </a:r>
            <a:endParaRPr sz="1230"/>
          </a:p>
          <a:p>
            <a:pPr indent="0" lvl="0" marL="0" rtl="0" algn="l">
              <a:lnSpc>
                <a:spcPct val="95000"/>
              </a:lnSpc>
              <a:spcBef>
                <a:spcPts val="0"/>
              </a:spcBef>
              <a:spcAft>
                <a:spcPts val="0"/>
              </a:spcAft>
              <a:buSzPts val="852"/>
              <a:buNone/>
            </a:pPr>
            <a:r>
              <a:t/>
            </a:r>
            <a:endParaRPr sz="1230"/>
          </a:p>
          <a:p>
            <a:pPr indent="0" lvl="0" marL="0" rtl="0" algn="l">
              <a:lnSpc>
                <a:spcPct val="95000"/>
              </a:lnSpc>
              <a:spcBef>
                <a:spcPts val="0"/>
              </a:spcBef>
              <a:spcAft>
                <a:spcPts val="0"/>
              </a:spcAft>
              <a:buSzPts val="852"/>
              <a:buNone/>
            </a:pPr>
            <a:r>
              <a:rPr i="1" lang="en" sz="1230" u="sng"/>
              <a:t>Components to enable our clients informational help when needed that will be tested involve:</a:t>
            </a:r>
            <a:endParaRPr i="1" sz="1230" u="sng"/>
          </a:p>
          <a:p>
            <a:pPr indent="0" lvl="0" marL="0" rtl="0" algn="l">
              <a:lnSpc>
                <a:spcPct val="95000"/>
              </a:lnSpc>
              <a:spcBef>
                <a:spcPts val="0"/>
              </a:spcBef>
              <a:spcAft>
                <a:spcPts val="0"/>
              </a:spcAft>
              <a:buSzPts val="852"/>
              <a:buNone/>
            </a:pPr>
            <a:r>
              <a:rPr lang="en" sz="1230"/>
              <a:t>Interface Help</a:t>
            </a:r>
            <a:endParaRPr sz="1230"/>
          </a:p>
          <a:p>
            <a:pPr indent="0" lvl="0" marL="0" rtl="0" algn="l">
              <a:lnSpc>
                <a:spcPct val="95000"/>
              </a:lnSpc>
              <a:spcBef>
                <a:spcPts val="0"/>
              </a:spcBef>
              <a:spcAft>
                <a:spcPts val="0"/>
              </a:spcAft>
              <a:buSzPts val="852"/>
              <a:buNone/>
            </a:pPr>
            <a:r>
              <a:rPr lang="en" sz="1230"/>
              <a:t>Engine Help</a:t>
            </a:r>
            <a:endParaRPr sz="1230"/>
          </a:p>
          <a:p>
            <a:pPr indent="0" lvl="0" marL="0" rtl="0" algn="l">
              <a:lnSpc>
                <a:spcPct val="95000"/>
              </a:lnSpc>
              <a:spcBef>
                <a:spcPts val="0"/>
              </a:spcBef>
              <a:spcAft>
                <a:spcPts val="0"/>
              </a:spcAft>
              <a:buSzPts val="852"/>
              <a:buNone/>
            </a:pPr>
            <a:r>
              <a:rPr lang="en" sz="1230"/>
              <a:t>Database Help</a:t>
            </a:r>
            <a:endParaRPr sz="1230"/>
          </a:p>
          <a:p>
            <a:pPr indent="0" lvl="0" marL="0" rtl="0" algn="l">
              <a:lnSpc>
                <a:spcPct val="95000"/>
              </a:lnSpc>
              <a:spcBef>
                <a:spcPts val="0"/>
              </a:spcBef>
              <a:spcAft>
                <a:spcPts val="0"/>
              </a:spcAft>
              <a:buSzPts val="852"/>
              <a:buNone/>
            </a:pPr>
            <a:r>
              <a:rPr lang="en" sz="1230"/>
              <a:t>Tutorials</a:t>
            </a:r>
            <a:endParaRPr sz="1230"/>
          </a:p>
          <a:p>
            <a:pPr indent="0" lvl="0" marL="0" rtl="0" algn="l">
              <a:lnSpc>
                <a:spcPct val="95000"/>
              </a:lnSpc>
              <a:spcBef>
                <a:spcPts val="0"/>
              </a:spcBef>
              <a:spcAft>
                <a:spcPts val="0"/>
              </a:spcAft>
              <a:buSzPts val="852"/>
              <a:buNone/>
            </a:pPr>
            <a:r>
              <a:rPr lang="en" sz="1230"/>
              <a:t> </a:t>
            </a:r>
            <a:endParaRPr sz="1230"/>
          </a:p>
          <a:p>
            <a:pPr indent="0" lvl="0" marL="0" rtl="0" algn="just">
              <a:lnSpc>
                <a:spcPct val="95000"/>
              </a:lnSpc>
              <a:spcBef>
                <a:spcPts val="0"/>
              </a:spcBef>
              <a:spcAft>
                <a:spcPts val="0"/>
              </a:spcAft>
              <a:buSzPts val="852"/>
              <a:buNone/>
            </a:pPr>
            <a:r>
              <a:rPr i="1" lang="en" sz="1230" u="sng"/>
              <a:t>Engine components to be tested are:</a:t>
            </a:r>
            <a:endParaRPr i="1" sz="1230" u="sng"/>
          </a:p>
          <a:p>
            <a:pPr indent="0" lvl="0" marL="0" rtl="0" algn="l">
              <a:lnSpc>
                <a:spcPct val="95000"/>
              </a:lnSpc>
              <a:spcBef>
                <a:spcPts val="0"/>
              </a:spcBef>
              <a:spcAft>
                <a:spcPts val="0"/>
              </a:spcAft>
              <a:buSzPts val="852"/>
              <a:buNone/>
            </a:pPr>
            <a:r>
              <a:rPr lang="en" sz="1230"/>
              <a:t>Object Handler</a:t>
            </a:r>
            <a:endParaRPr sz="1230"/>
          </a:p>
          <a:p>
            <a:pPr indent="0" lvl="0" marL="0" rtl="0" algn="l">
              <a:lnSpc>
                <a:spcPct val="95000"/>
              </a:lnSpc>
              <a:spcBef>
                <a:spcPts val="0"/>
              </a:spcBef>
              <a:spcAft>
                <a:spcPts val="0"/>
              </a:spcAft>
              <a:buSzPts val="852"/>
              <a:buNone/>
            </a:pPr>
            <a:r>
              <a:rPr lang="en" sz="1230"/>
              <a:t>Text Handler</a:t>
            </a:r>
            <a:endParaRPr sz="1230"/>
          </a:p>
          <a:p>
            <a:pPr indent="0" lvl="0" marL="0" rtl="0" algn="l">
              <a:lnSpc>
                <a:spcPct val="95000"/>
              </a:lnSpc>
              <a:spcBef>
                <a:spcPts val="0"/>
              </a:spcBef>
              <a:spcAft>
                <a:spcPts val="0"/>
              </a:spcAft>
              <a:buSzPts val="852"/>
              <a:buNone/>
            </a:pPr>
            <a:r>
              <a:rPr lang="en" sz="1230"/>
              <a:t>Logic Handler</a:t>
            </a:r>
            <a:endParaRPr sz="1230"/>
          </a:p>
          <a:p>
            <a:pPr indent="0" lvl="0" marL="0" rtl="0" algn="l">
              <a:lnSpc>
                <a:spcPct val="95000"/>
              </a:lnSpc>
              <a:spcBef>
                <a:spcPts val="0"/>
              </a:spcBef>
              <a:spcAft>
                <a:spcPts val="0"/>
              </a:spcAft>
              <a:buSzPts val="852"/>
              <a:buNone/>
            </a:pPr>
            <a:r>
              <a:rPr lang="en" sz="1230"/>
              <a:t>Attribute Handler</a:t>
            </a:r>
            <a:endParaRPr sz="1230"/>
          </a:p>
          <a:p>
            <a:pPr indent="0" lvl="0" marL="0" rtl="0" algn="l">
              <a:lnSpc>
                <a:spcPct val="95000"/>
              </a:lnSpc>
              <a:spcBef>
                <a:spcPts val="0"/>
              </a:spcBef>
              <a:spcAft>
                <a:spcPts val="0"/>
              </a:spcAft>
              <a:buSzPts val="852"/>
              <a:buNone/>
            </a:pPr>
            <a:r>
              <a:rPr lang="en" sz="1230"/>
              <a:t>Unit Pathing</a:t>
            </a:r>
            <a:endParaRPr sz="1230"/>
          </a:p>
          <a:p>
            <a:pPr indent="0" lvl="0" marL="0" rtl="0" algn="l">
              <a:lnSpc>
                <a:spcPct val="95000"/>
              </a:lnSpc>
              <a:spcBef>
                <a:spcPts val="0"/>
              </a:spcBef>
              <a:spcAft>
                <a:spcPts val="0"/>
              </a:spcAft>
              <a:buSzPts val="852"/>
              <a:buNone/>
            </a:pPr>
            <a:r>
              <a:rPr lang="en" sz="1230"/>
              <a:t>File I/O Parser</a:t>
            </a:r>
            <a:endParaRPr sz="123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600"/>
              </a:spcBef>
              <a:spcAft>
                <a:spcPts val="400"/>
              </a:spcAft>
              <a:buNone/>
            </a:pPr>
            <a:r>
              <a:rPr lang="en"/>
              <a:t> Testing strategy</a:t>
            </a:r>
            <a:endParaRPr/>
          </a:p>
        </p:txBody>
      </p:sp>
      <p:sp>
        <p:nvSpPr>
          <p:cNvPr id="107" name="Google Shape;107;p20"/>
          <p:cNvSpPr txBox="1"/>
          <p:nvPr>
            <p:ph idx="1" type="body"/>
          </p:nvPr>
        </p:nvSpPr>
        <p:spPr>
          <a:xfrm>
            <a:off x="387900" y="1489825"/>
            <a:ext cx="34545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Black-Box Testing</a:t>
            </a:r>
            <a:endParaRPr/>
          </a:p>
          <a:p>
            <a:pPr indent="0" lvl="0" marL="0" rtl="0" algn="l">
              <a:spcBef>
                <a:spcPts val="0"/>
              </a:spcBef>
              <a:spcAft>
                <a:spcPts val="0"/>
              </a:spcAft>
              <a:buNone/>
            </a:pPr>
            <a:r>
              <a:rPr lang="en"/>
              <a:t>Performance and Smoke Testing</a:t>
            </a:r>
            <a:endParaRPr/>
          </a:p>
          <a:p>
            <a:pPr indent="0" lvl="0" marL="0" rtl="0" algn="l">
              <a:spcBef>
                <a:spcPts val="0"/>
              </a:spcBef>
              <a:spcAft>
                <a:spcPts val="0"/>
              </a:spcAft>
              <a:buNone/>
            </a:pPr>
            <a:r>
              <a:rPr lang="en"/>
              <a:t>Flexibility for New Functionality</a:t>
            </a:r>
            <a:endParaRPr/>
          </a:p>
          <a:p>
            <a:pPr indent="0" lvl="0" marL="0" rtl="0" algn="l">
              <a:spcBef>
                <a:spcPts val="0"/>
              </a:spcBef>
              <a:spcAft>
                <a:spcPts val="0"/>
              </a:spcAft>
              <a:buNone/>
            </a:pPr>
            <a:r>
              <a:rPr lang="en"/>
              <a:t>Auditing</a:t>
            </a:r>
            <a:endParaRPr/>
          </a:p>
          <a:p>
            <a:pPr indent="0" lvl="0" marL="0" rtl="0" algn="l">
              <a:spcBef>
                <a:spcPts val="0"/>
              </a:spcBef>
              <a:spcAft>
                <a:spcPts val="0"/>
              </a:spcAft>
              <a:buNone/>
            </a:pPr>
            <a:r>
              <a:rPr lang="en"/>
              <a:t>Reviewing</a:t>
            </a:r>
            <a:endParaRPr/>
          </a:p>
          <a:p>
            <a:pPr indent="0" lvl="0" marL="0" rtl="0" algn="l">
              <a:spcBef>
                <a:spcPts val="0"/>
              </a:spcBef>
              <a:spcAft>
                <a:spcPts val="0"/>
              </a:spcAft>
              <a:buNone/>
            </a:pPr>
            <a:r>
              <a:rPr lang="en"/>
              <a:t> Code Inspection</a:t>
            </a:r>
            <a:endParaRPr/>
          </a:p>
          <a:p>
            <a:pPr indent="0" lvl="0" marL="0" rtl="0" algn="l">
              <a:spcBef>
                <a:spcPts val="0"/>
              </a:spcBef>
              <a:spcAft>
                <a:spcPts val="0"/>
              </a:spcAft>
              <a:buNone/>
            </a:pPr>
            <a:r>
              <a:rPr lang="en"/>
              <a:t>Design Inspection</a:t>
            </a:r>
            <a:endParaRPr/>
          </a:p>
          <a:p>
            <a:pPr indent="0" lvl="0" marL="0" rtl="0" algn="l">
              <a:spcBef>
                <a:spcPts val="0"/>
              </a:spcBef>
              <a:spcAft>
                <a:spcPts val="0"/>
              </a:spcAft>
              <a:buNone/>
            </a:pPr>
            <a:r>
              <a:rPr lang="en"/>
              <a:t>Simulation</a:t>
            </a:r>
            <a:endParaRPr/>
          </a:p>
          <a:p>
            <a:pPr indent="0" lvl="0" marL="0" rtl="0" algn="l">
              <a:spcBef>
                <a:spcPts val="0"/>
              </a:spcBef>
              <a:spcAft>
                <a:spcPts val="0"/>
              </a:spcAft>
              <a:buNone/>
            </a:pPr>
            <a:r>
              <a:rPr lang="en"/>
              <a:t> Functional Testing</a:t>
            </a:r>
            <a:endParaRPr/>
          </a:p>
        </p:txBody>
      </p:sp>
      <p:sp>
        <p:nvSpPr>
          <p:cNvPr id="108" name="Google Shape;108;p20"/>
          <p:cNvSpPr txBox="1"/>
          <p:nvPr/>
        </p:nvSpPr>
        <p:spPr>
          <a:xfrm>
            <a:off x="4462125" y="1842475"/>
            <a:ext cx="38193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Standardization (IEEE)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Walkthroughs</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Unit testing</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Stress testing</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Process Approach</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Evidence-Based Decision Making</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Relationship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Unit testing</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Unit testing is a crucial step in the development of MoonEyes. This type of testing will be used in the development of the system to ensure that each component is working properly before moving on to integration testing, as well as testing boundaries. Some of these boundaries include validating the information being entered by an agent; security measures such as an automatic sign out after 60 minutes of inactivity; and ensuring that the search parameters are displaying the correct information. Black box testing will be conducted to test each function and component of the software.  Entry and exit conditions will be identified to safeguard the software components from compatibility issues.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