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ifZAxhnB+cfj2XyFfkFwZmegBQ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360713-87CE-47B4-9D4D-406458162E54}">
  <a:tblStyle styleId="{08360713-87CE-47B4-9D4D-406458162E5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24DECB6-5652-4B99-B098-C7EACA3C1A0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55488d597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55488d59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578d40e15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578d40e1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3eca5fb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53eca5fb7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ab49da665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ab49da6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ab49da66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ab49da6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ab49da665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ab49da66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9928694e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9928694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9928694e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9928694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9928694e7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9928694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3eca5fb7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53eca5fb70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4ef0cd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54ef0cd66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4ef0cd66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54ef0cd666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4ef0cd6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54ef0cd66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4ef0cd66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54ef0cd66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4ef0cd6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54ef0cd66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4ef0cd6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54ef0cd66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3eca5fb7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53eca5fb70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3eca5fb7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253eca5fb70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53eca5fb7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53eca5fb70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ab49da66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ab49da6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ab49da66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ab49da6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ab49da66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2ab49da6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4eb600a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54eb600af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4eb600a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54eb600af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4eb600af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4eb600af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55488d59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55488d5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55488d59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55488d5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docs.google.com/document/d/1ZrlFNQDSB3QCXJBwNVvY4fZx_n4MsQ7T/edit#heading=h.5f728gb2k23k" TargetMode="External"/><Relationship Id="rId4" Type="http://schemas.openxmlformats.org/officeDocument/2006/relationships/hyperlink" Target="http://drive.google.com/file/d/1b1lEoTI-EMSe4IDlulB0TG85jnUh8W8M/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hU-PV4TvkDLQvu9mWEbqIIYqqE_WrhqT/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7.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4.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33.png"/><Relationship Id="rId5"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45.png"/><Relationship Id="rId5"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52.jpg"/><Relationship Id="rId5" Type="http://schemas.openxmlformats.org/officeDocument/2006/relationships/image" Target="../media/image32.png"/><Relationship Id="rId6"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jpg"/><Relationship Id="rId4" Type="http://schemas.openxmlformats.org/officeDocument/2006/relationships/image" Target="../media/image42.png"/><Relationship Id="rId5" Type="http://schemas.openxmlformats.org/officeDocument/2006/relationships/image" Target="../media/image38.png"/><Relationship Id="rId6" Type="http://schemas.openxmlformats.org/officeDocument/2006/relationships/image" Target="../media/image43.png"/><Relationship Id="rId7"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 Id="rId4" Type="http://schemas.openxmlformats.org/officeDocument/2006/relationships/image" Target="../media/image50.png"/><Relationship Id="rId5" Type="http://schemas.openxmlformats.org/officeDocument/2006/relationships/image" Target="../media/image44.png"/><Relationship Id="rId6"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jpg"/><Relationship Id="rId4" Type="http://schemas.openxmlformats.org/officeDocument/2006/relationships/image" Target="../media/image41.png"/><Relationship Id="rId5"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Sz2-LsumefLdKi3NPzbyXmXcUUuA9xAH/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Rau6FrQ6W6leDLixke4bvVp8uHkhS6eA/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387246" y="365402"/>
            <a:ext cx="11417508" cy="321724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Aharoni"/>
              <a:buNone/>
            </a:pPr>
            <a:r>
              <a:rPr b="1" lang="en-US" sz="5400">
                <a:latin typeface="Aharoni"/>
                <a:ea typeface="Aharoni"/>
                <a:cs typeface="Aharoni"/>
                <a:sym typeface="Aharoni"/>
              </a:rPr>
              <a:t>Software Project</a:t>
            </a:r>
            <a:br>
              <a:rPr b="1" lang="en-US" sz="5400">
                <a:latin typeface="Aharoni"/>
                <a:ea typeface="Aharoni"/>
                <a:cs typeface="Aharoni"/>
                <a:sym typeface="Aharoni"/>
              </a:rPr>
            </a:br>
            <a:r>
              <a:rPr b="1" lang="en-US" sz="5400">
                <a:latin typeface="Aharoni"/>
                <a:ea typeface="Aharoni"/>
                <a:cs typeface="Aharoni"/>
                <a:sym typeface="Aharoni"/>
              </a:rPr>
              <a:t>&amp;</a:t>
            </a:r>
            <a:br>
              <a:rPr b="1" lang="en-US" sz="5400">
                <a:latin typeface="Aharoni"/>
                <a:ea typeface="Aharoni"/>
                <a:cs typeface="Aharoni"/>
                <a:sym typeface="Aharoni"/>
              </a:rPr>
            </a:br>
            <a:r>
              <a:rPr b="1" lang="en-US" sz="5400">
                <a:latin typeface="Aharoni"/>
                <a:ea typeface="Aharoni"/>
                <a:cs typeface="Aharoni"/>
                <a:sym typeface="Aharoni"/>
              </a:rPr>
              <a:t>Risk Mitigation &amp; Monitoring Plans</a:t>
            </a:r>
            <a:endParaRPr/>
          </a:p>
        </p:txBody>
      </p:sp>
      <p:sp>
        <p:nvSpPr>
          <p:cNvPr id="85" name="Google Shape;85;p1"/>
          <p:cNvSpPr txBox="1"/>
          <p:nvPr>
            <p:ph idx="1" type="subTitle"/>
          </p:nvPr>
        </p:nvSpPr>
        <p:spPr>
          <a:xfrm>
            <a:off x="1524000" y="3736949"/>
            <a:ext cx="9144000" cy="50526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latin typeface="Arial"/>
                <a:ea typeface="Arial"/>
                <a:cs typeface="Arial"/>
                <a:sym typeface="Arial"/>
              </a:rPr>
              <a:t>Project MoonEyes, a Metro Detective Agency Database</a:t>
            </a:r>
            <a:endParaRPr/>
          </a:p>
        </p:txBody>
      </p:sp>
      <p:sp>
        <p:nvSpPr>
          <p:cNvPr id="86" name="Google Shape;86;p1"/>
          <p:cNvSpPr txBox="1"/>
          <p:nvPr/>
        </p:nvSpPr>
        <p:spPr>
          <a:xfrm>
            <a:off x="8567441" y="4769049"/>
            <a:ext cx="252528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sng" cap="none" strike="noStrike">
                <a:solidFill>
                  <a:schemeClr val="dk1"/>
                </a:solidFill>
                <a:latin typeface="Arial"/>
                <a:ea typeface="Arial"/>
                <a:cs typeface="Arial"/>
                <a:sym typeface="Arial"/>
              </a:rPr>
              <a:t>Team Members</a:t>
            </a:r>
            <a:endParaRPr/>
          </a:p>
        </p:txBody>
      </p:sp>
      <p:sp>
        <p:nvSpPr>
          <p:cNvPr id="87" name="Google Shape;87;p1"/>
          <p:cNvSpPr txBox="1"/>
          <p:nvPr/>
        </p:nvSpPr>
        <p:spPr>
          <a:xfrm>
            <a:off x="9128449" y="5169159"/>
            <a:ext cx="3079200" cy="1323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Kendall Gesek</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Erika Valle-Baird</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Kylie Ca</a:t>
            </a:r>
            <a:r>
              <a:rPr lang="en-US" sz="2000">
                <a:solidFill>
                  <a:schemeClr val="dk1"/>
                </a:solidFill>
              </a:rPr>
              <a:t>lli</a:t>
            </a:r>
            <a:r>
              <a:rPr lang="en-US" sz="2000">
                <a:solidFill>
                  <a:schemeClr val="dk1"/>
                </a:solidFill>
                <a:latin typeface="Arial"/>
                <a:ea typeface="Arial"/>
                <a:cs typeface="Arial"/>
                <a:sym typeface="Arial"/>
              </a:rPr>
              <a:t>son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Pamela  Shahu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555488d597_0_23"/>
          <p:cNvSpPr txBox="1"/>
          <p:nvPr>
            <p:ph type="title"/>
          </p:nvPr>
        </p:nvSpPr>
        <p:spPr>
          <a:xfrm>
            <a:off x="0" y="0"/>
            <a:ext cx="12192000" cy="723900"/>
          </a:xfrm>
          <a:prstGeom prst="rect">
            <a:avLst/>
          </a:prstGeom>
        </p:spPr>
        <p:txBody>
          <a:bodyPr anchorCtr="0" anchor="ctr" bIns="45700" lIns="91425" spcFirstLastPara="1" rIns="91425" wrap="square" tIns="45700">
            <a:normAutofit/>
          </a:bodyPr>
          <a:lstStyle/>
          <a:p>
            <a:pPr indent="0" lvl="0" marL="228600" rtl="0" algn="l">
              <a:lnSpc>
                <a:spcPct val="100000"/>
              </a:lnSpc>
              <a:spcBef>
                <a:spcPts val="300"/>
              </a:spcBef>
              <a:spcAft>
                <a:spcPts val="0"/>
              </a:spcAft>
              <a:buClr>
                <a:schemeClr val="dk1"/>
              </a:buClr>
              <a:buSzPts val="1100"/>
              <a:buFont typeface="Arial"/>
              <a:buNone/>
            </a:pPr>
            <a:r>
              <a:rPr lang="en-US" sz="3600">
                <a:solidFill>
                  <a:srgbClr val="2F5496"/>
                </a:solidFill>
                <a:uFill>
                  <a:noFill/>
                </a:uFill>
                <a:hlinkClick r:id="rId3">
                  <a:extLst>
                    <a:ext uri="{A12FA001-AC4F-418D-AE19-62706E023703}">
                      <ahyp:hlinkClr val="tx"/>
                    </a:ext>
                  </a:extLst>
                </a:hlinkClick>
              </a:rPr>
              <a:t>3.3 Overview of Risk Mitigation, Monitoring, Management</a:t>
            </a:r>
            <a:endParaRPr sz="3600">
              <a:solidFill>
                <a:srgbClr val="2F5496"/>
              </a:solidFill>
            </a:endParaRPr>
          </a:p>
        </p:txBody>
      </p:sp>
      <p:sp>
        <p:nvSpPr>
          <p:cNvPr id="154" name="Google Shape;154;g2555488d597_0_23"/>
          <p:cNvSpPr txBox="1"/>
          <p:nvPr>
            <p:ph idx="1" type="body"/>
          </p:nvPr>
        </p:nvSpPr>
        <p:spPr>
          <a:xfrm>
            <a:off x="0" y="723928"/>
            <a:ext cx="12192000" cy="495300"/>
          </a:xfrm>
          <a:prstGeom prst="rect">
            <a:avLst/>
          </a:prstGeom>
        </p:spPr>
        <p:txBody>
          <a:bodyPr anchorCtr="0" anchor="b" bIns="45700" lIns="91425" spcFirstLastPara="1" rIns="91425" wrap="square" tIns="45700">
            <a:noAutofit/>
          </a:bodyPr>
          <a:lstStyle/>
          <a:p>
            <a:pPr indent="-419100" lvl="0" marL="457200" rtl="0" algn="l">
              <a:lnSpc>
                <a:spcPct val="100000"/>
              </a:lnSpc>
              <a:spcBef>
                <a:spcPts val="300"/>
              </a:spcBef>
              <a:spcAft>
                <a:spcPts val="0"/>
              </a:spcAft>
              <a:buClr>
                <a:srgbClr val="2F5496"/>
              </a:buClr>
              <a:buSzPts val="3000"/>
              <a:buFont typeface="Calibri"/>
              <a:buChar char="-"/>
            </a:pPr>
            <a:r>
              <a:rPr lang="en-US" sz="3000">
                <a:solidFill>
                  <a:srgbClr val="2F5496"/>
                </a:solidFill>
              </a:rPr>
              <a:t>Risk monitoring and management for risk m</a:t>
            </a:r>
            <a:endParaRPr sz="3000">
              <a:solidFill>
                <a:srgbClr val="2F5496"/>
              </a:solidFill>
            </a:endParaRPr>
          </a:p>
        </p:txBody>
      </p:sp>
      <p:graphicFrame>
        <p:nvGraphicFramePr>
          <p:cNvPr id="155" name="Google Shape;155;g2555488d597_0_23"/>
          <p:cNvGraphicFramePr/>
          <p:nvPr/>
        </p:nvGraphicFramePr>
        <p:xfrm>
          <a:off x="0" y="1219285"/>
          <a:ext cx="3000000" cy="3000000"/>
        </p:xfrm>
        <a:graphic>
          <a:graphicData uri="http://schemas.openxmlformats.org/drawingml/2006/table">
            <a:tbl>
              <a:tblPr>
                <a:noFill/>
                <a:tableStyleId>{724DECB6-5652-4B99-B098-C7EACA3C1A05}</a:tableStyleId>
              </a:tblPr>
              <a:tblGrid>
                <a:gridCol w="1084725"/>
                <a:gridCol w="2247475"/>
                <a:gridCol w="4534000"/>
                <a:gridCol w="4325800"/>
              </a:tblGrid>
              <a:tr h="618900">
                <a:tc>
                  <a:txBody>
                    <a:bodyPr/>
                    <a:lstStyle/>
                    <a:p>
                      <a:pPr indent="0" lvl="0" marL="0" rtl="0" algn="l">
                        <a:spcBef>
                          <a:spcPts val="0"/>
                        </a:spcBef>
                        <a:spcAft>
                          <a:spcPts val="0"/>
                        </a:spcAft>
                        <a:buNone/>
                      </a:pPr>
                      <a:r>
                        <a:rPr b="1" lang="en-US" sz="2000">
                          <a:latin typeface="Calibri"/>
                          <a:ea typeface="Calibri"/>
                          <a:cs typeface="Calibri"/>
                          <a:sym typeface="Calibri"/>
                        </a:rPr>
                        <a:t>Risk ID </a:t>
                      </a:r>
                      <a:endParaRPr b="1" sz="2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2000">
                          <a:latin typeface="Calibri"/>
                          <a:ea typeface="Calibri"/>
                          <a:cs typeface="Calibri"/>
                          <a:sym typeface="Calibri"/>
                        </a:rPr>
                        <a:t>Risk </a:t>
                      </a:r>
                      <a:endParaRPr b="1" sz="2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2000">
                          <a:latin typeface="Calibri"/>
                          <a:ea typeface="Calibri"/>
                          <a:cs typeface="Calibri"/>
                          <a:sym typeface="Calibri"/>
                        </a:rPr>
                        <a:t>Monitoring</a:t>
                      </a:r>
                      <a:r>
                        <a:rPr b="1" lang="en-US" sz="2000">
                          <a:latin typeface="Calibri"/>
                          <a:ea typeface="Calibri"/>
                          <a:cs typeface="Calibri"/>
                          <a:sym typeface="Calibri"/>
                        </a:rPr>
                        <a:t> </a:t>
                      </a:r>
                      <a:endParaRPr b="1" sz="2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2000">
                          <a:latin typeface="Calibri"/>
                          <a:ea typeface="Calibri"/>
                          <a:cs typeface="Calibri"/>
                          <a:sym typeface="Calibri"/>
                        </a:rPr>
                        <a:t>Management </a:t>
                      </a:r>
                      <a:endParaRPr b="1" sz="2000">
                        <a:latin typeface="Calibri"/>
                        <a:ea typeface="Calibri"/>
                        <a:cs typeface="Calibri"/>
                        <a:sym typeface="Calibri"/>
                      </a:endParaRPr>
                    </a:p>
                  </a:txBody>
                  <a:tcPr marT="91425" marB="91425" marR="91425" marL="91425"/>
                </a:tc>
              </a:tr>
              <a:tr h="1066575">
                <a:tc>
                  <a:txBody>
                    <a:bodyPr/>
                    <a:lstStyle/>
                    <a:p>
                      <a:pPr indent="0" lvl="0" marL="0" rtl="0" algn="l">
                        <a:spcBef>
                          <a:spcPts val="0"/>
                        </a:spcBef>
                        <a:spcAft>
                          <a:spcPts val="0"/>
                        </a:spcAft>
                        <a:buNone/>
                      </a:pPr>
                      <a:r>
                        <a:rPr lang="en-US" sz="1700">
                          <a:latin typeface="Calibri"/>
                          <a:ea typeface="Calibri"/>
                          <a:cs typeface="Calibri"/>
                          <a:sym typeface="Calibri"/>
                        </a:rPr>
                        <a:t>BI</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900">
                          <a:latin typeface="Calibri"/>
                          <a:ea typeface="Calibri"/>
                          <a:cs typeface="Calibri"/>
                          <a:sym typeface="Calibri"/>
                        </a:rPr>
                        <a:t> Business Impact Risk</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Monitor the rates and analyze the changes that may affect our budget. </a:t>
                      </a:r>
                      <a:br>
                        <a:rPr lang="en-US" sz="1900">
                          <a:solidFill>
                            <a:schemeClr val="dk1"/>
                          </a:solidFill>
                          <a:latin typeface="Calibri"/>
                          <a:ea typeface="Calibri"/>
                          <a:cs typeface="Calibri"/>
                          <a:sym typeface="Calibri"/>
                        </a:rPr>
                      </a:br>
                      <a:r>
                        <a:rPr lang="en-US" sz="1900">
                          <a:latin typeface="Calibri"/>
                          <a:ea typeface="Calibri"/>
                          <a:cs typeface="Calibri"/>
                          <a:sym typeface="Calibri"/>
                        </a:rPr>
                        <a:t> </a:t>
                      </a:r>
                      <a:endParaRPr sz="18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The required hardware is purchased from the best available market</a:t>
                      </a:r>
                      <a:br>
                        <a:rPr lang="en-US" sz="1900">
                          <a:solidFill>
                            <a:schemeClr val="dk1"/>
                          </a:solidFill>
                          <a:latin typeface="Calibri"/>
                          <a:ea typeface="Calibri"/>
                          <a:cs typeface="Calibri"/>
                          <a:sym typeface="Calibri"/>
                        </a:rPr>
                      </a:br>
                      <a:endParaRPr sz="1900">
                        <a:latin typeface="Calibri"/>
                        <a:ea typeface="Calibri"/>
                        <a:cs typeface="Calibri"/>
                        <a:sym typeface="Calibri"/>
                      </a:endParaRPr>
                    </a:p>
                  </a:txBody>
                  <a:tcPr marT="91425" marB="91425" marR="91425" marL="91425"/>
                </a:tc>
              </a:tr>
              <a:tr h="1333300">
                <a:tc>
                  <a:txBody>
                    <a:bodyPr/>
                    <a:lstStyle/>
                    <a:p>
                      <a:pPr indent="0" lvl="0" marL="0" rtl="0" algn="l">
                        <a:spcBef>
                          <a:spcPts val="0"/>
                        </a:spcBef>
                        <a:spcAft>
                          <a:spcPts val="0"/>
                        </a:spcAft>
                        <a:buNone/>
                      </a:pPr>
                      <a:r>
                        <a:rPr lang="en-US" sz="1700">
                          <a:latin typeface="Calibri"/>
                          <a:ea typeface="Calibri"/>
                          <a:cs typeface="Calibri"/>
                          <a:sym typeface="Calibri"/>
                        </a:rPr>
                        <a:t>C</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900">
                          <a:latin typeface="Calibri"/>
                          <a:ea typeface="Calibri"/>
                          <a:cs typeface="Calibri"/>
                          <a:sym typeface="Calibri"/>
                        </a:rPr>
                        <a:t>Customer Risk</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Take feedback from the users and conduct usability testing.</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List all the user requirements in the SRS document according to the feedback of the users</a:t>
                      </a:r>
                      <a:endParaRPr sz="1900">
                        <a:latin typeface="Calibri"/>
                        <a:ea typeface="Calibri"/>
                        <a:cs typeface="Calibri"/>
                        <a:sym typeface="Calibri"/>
                      </a:endParaRPr>
                    </a:p>
                  </a:txBody>
                  <a:tcPr marT="91425" marB="91425" marR="91425" marL="91425"/>
                </a:tc>
              </a:tr>
              <a:tr h="1270700">
                <a:tc>
                  <a:txBody>
                    <a:bodyPr/>
                    <a:lstStyle/>
                    <a:p>
                      <a:pPr indent="0" lvl="0" marL="0" rtl="0" algn="l">
                        <a:spcBef>
                          <a:spcPts val="0"/>
                        </a:spcBef>
                        <a:spcAft>
                          <a:spcPts val="0"/>
                        </a:spcAft>
                        <a:buNone/>
                      </a:pPr>
                      <a:r>
                        <a:rPr lang="en-US" sz="1700">
                          <a:latin typeface="Calibri"/>
                          <a:ea typeface="Calibri"/>
                          <a:cs typeface="Calibri"/>
                          <a:sym typeface="Calibri"/>
                        </a:rPr>
                        <a:t>D</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900">
                          <a:latin typeface="Calibri"/>
                          <a:ea typeface="Calibri"/>
                          <a:cs typeface="Calibri"/>
                          <a:sym typeface="Calibri"/>
                        </a:rPr>
                        <a:t>Development</a:t>
                      </a:r>
                      <a:r>
                        <a:rPr lang="en-US" sz="1900">
                          <a:latin typeface="Calibri"/>
                          <a:ea typeface="Calibri"/>
                          <a:cs typeface="Calibri"/>
                          <a:sym typeface="Calibri"/>
                        </a:rPr>
                        <a:t> Risks</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Conduct code review to make sure that all the developers are working with the same standard and are following the instructions. </a:t>
                      </a:r>
                      <a:r>
                        <a:rPr lang="en-US" sz="1900">
                          <a:latin typeface="Calibri"/>
                          <a:ea typeface="Calibri"/>
                          <a:cs typeface="Calibri"/>
                          <a:sym typeface="Calibri"/>
                        </a:rPr>
                        <a:t> </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One or two days training for developers to get familiar with the coding standard.</a:t>
                      </a:r>
                      <a:endParaRPr sz="1900">
                        <a:latin typeface="Calibri"/>
                        <a:ea typeface="Calibri"/>
                        <a:cs typeface="Calibri"/>
                        <a:sym typeface="Calibri"/>
                      </a:endParaRPr>
                    </a:p>
                  </a:txBody>
                  <a:tcPr marT="91425" marB="91425" marR="91425" marL="91425"/>
                </a:tc>
              </a:tr>
              <a:tr h="1610800">
                <a:tc>
                  <a:txBody>
                    <a:bodyPr/>
                    <a:lstStyle/>
                    <a:p>
                      <a:pPr indent="0" lvl="0" marL="0" rtl="0" algn="l">
                        <a:spcBef>
                          <a:spcPts val="0"/>
                        </a:spcBef>
                        <a:spcAft>
                          <a:spcPts val="0"/>
                        </a:spcAft>
                        <a:buNone/>
                      </a:pPr>
                      <a:r>
                        <a:rPr lang="en-US" sz="1700">
                          <a:latin typeface="Calibri"/>
                          <a:ea typeface="Calibri"/>
                          <a:cs typeface="Calibri"/>
                          <a:sym typeface="Calibri"/>
                        </a:rPr>
                        <a:t>E</a:t>
                      </a:r>
                      <a:endParaRPr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900">
                          <a:latin typeface="Calibri"/>
                          <a:ea typeface="Calibri"/>
                          <a:cs typeface="Calibri"/>
                          <a:sym typeface="Calibri"/>
                        </a:rPr>
                        <a:t>Employees Risk</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Motivate the employees to use technology and get their feedback</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Conduct training to ensure that all the employees have enough skill set to use the modern automated system.</a:t>
                      </a:r>
                      <a:br>
                        <a:rPr lang="en-US" sz="1900">
                          <a:solidFill>
                            <a:schemeClr val="dk1"/>
                          </a:solidFill>
                          <a:latin typeface="Calibri"/>
                          <a:ea typeface="Calibri"/>
                          <a:cs typeface="Calibri"/>
                          <a:sym typeface="Calibri"/>
                        </a:rPr>
                      </a:br>
                      <a:endParaRPr sz="1900">
                        <a:latin typeface="Calibri"/>
                        <a:ea typeface="Calibri"/>
                        <a:cs typeface="Calibri"/>
                        <a:sym typeface="Calibri"/>
                      </a:endParaRPr>
                    </a:p>
                  </a:txBody>
                  <a:tcPr marT="91425" marB="91425" marR="91425" marL="91425"/>
                </a:tc>
              </a:tr>
            </a:tbl>
          </a:graphicData>
        </a:graphic>
      </p:graphicFrame>
      <p:pic>
        <p:nvPicPr>
          <p:cNvPr id="156" name="Google Shape;156;g2555488d597_0_23" title="Risk monitoring management part1.mp3">
            <a:hlinkClick r:id="rId4"/>
          </p:cNvPr>
          <p:cNvPicPr preferRelativeResize="0"/>
          <p:nvPr/>
        </p:nvPicPr>
        <p:blipFill>
          <a:blip r:embed="rId5">
            <a:alphaModFix/>
          </a:blip>
          <a:stretch>
            <a:fillRect/>
          </a:stretch>
        </p:blipFill>
        <p:spPr>
          <a:xfrm>
            <a:off x="11495775" y="133350"/>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5578d40e15_0_28"/>
          <p:cNvSpPr txBox="1"/>
          <p:nvPr>
            <p:ph type="title"/>
          </p:nvPr>
        </p:nvSpPr>
        <p:spPr>
          <a:xfrm>
            <a:off x="0" y="0"/>
            <a:ext cx="10515600" cy="568200"/>
          </a:xfrm>
          <a:prstGeom prst="rect">
            <a:avLst/>
          </a:prstGeom>
        </p:spPr>
        <p:txBody>
          <a:bodyPr anchorCtr="0" anchor="ctr" bIns="45700" lIns="91425" spcFirstLastPara="1" rIns="91425" wrap="square" tIns="45700">
            <a:normAutofit/>
          </a:bodyPr>
          <a:lstStyle/>
          <a:p>
            <a:pPr indent="-419100" lvl="0" marL="457200" rtl="0" algn="l">
              <a:lnSpc>
                <a:spcPct val="100000"/>
              </a:lnSpc>
              <a:spcBef>
                <a:spcPts val="300"/>
              </a:spcBef>
              <a:spcAft>
                <a:spcPts val="0"/>
              </a:spcAft>
              <a:buClr>
                <a:srgbClr val="2F5496"/>
              </a:buClr>
              <a:buSzPts val="3000"/>
              <a:buFont typeface="Times New Roman"/>
              <a:buChar char="-"/>
            </a:pPr>
            <a:r>
              <a:rPr b="1" lang="en-US" sz="3000">
                <a:solidFill>
                  <a:srgbClr val="2F5496"/>
                </a:solidFill>
                <a:latin typeface="Times New Roman"/>
                <a:ea typeface="Times New Roman"/>
                <a:cs typeface="Times New Roman"/>
                <a:sym typeface="Times New Roman"/>
              </a:rPr>
              <a:t>Risk monitoring and management for risk m cont.</a:t>
            </a:r>
            <a:endParaRPr>
              <a:solidFill>
                <a:srgbClr val="2F5496"/>
              </a:solidFill>
            </a:endParaRPr>
          </a:p>
        </p:txBody>
      </p:sp>
      <p:graphicFrame>
        <p:nvGraphicFramePr>
          <p:cNvPr id="162" name="Google Shape;162;g25578d40e15_0_28"/>
          <p:cNvGraphicFramePr/>
          <p:nvPr/>
        </p:nvGraphicFramePr>
        <p:xfrm>
          <a:off x="0" y="568155"/>
          <a:ext cx="3000000" cy="3000000"/>
        </p:xfrm>
        <a:graphic>
          <a:graphicData uri="http://schemas.openxmlformats.org/drawingml/2006/table">
            <a:tbl>
              <a:tblPr>
                <a:noFill/>
                <a:tableStyleId>{724DECB6-5652-4B99-B098-C7EACA3C1A05}</a:tableStyleId>
              </a:tblPr>
              <a:tblGrid>
                <a:gridCol w="1123350"/>
                <a:gridCol w="1732950"/>
                <a:gridCol w="4344600"/>
                <a:gridCol w="4991100"/>
              </a:tblGrid>
              <a:tr h="646500">
                <a:tc>
                  <a:txBody>
                    <a:bodyPr/>
                    <a:lstStyle/>
                    <a:p>
                      <a:pPr indent="0" lvl="0" marL="0" rtl="0" algn="l">
                        <a:spcBef>
                          <a:spcPts val="0"/>
                        </a:spcBef>
                        <a:spcAft>
                          <a:spcPts val="0"/>
                        </a:spcAft>
                        <a:buNone/>
                      </a:pPr>
                      <a:r>
                        <a:rPr b="1" lang="en-US" sz="1900">
                          <a:latin typeface="Calibri"/>
                          <a:ea typeface="Calibri"/>
                          <a:cs typeface="Calibri"/>
                          <a:sym typeface="Calibri"/>
                        </a:rPr>
                        <a:t>Risk ID </a:t>
                      </a:r>
                      <a:endParaRPr b="1"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1900">
                          <a:latin typeface="Calibri"/>
                          <a:ea typeface="Calibri"/>
                          <a:cs typeface="Calibri"/>
                          <a:sym typeface="Calibri"/>
                        </a:rPr>
                        <a:t>Risk</a:t>
                      </a:r>
                      <a:endParaRPr b="1"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1900">
                          <a:latin typeface="Calibri"/>
                          <a:ea typeface="Calibri"/>
                          <a:cs typeface="Calibri"/>
                          <a:sym typeface="Calibri"/>
                        </a:rPr>
                        <a:t>Monitoring </a:t>
                      </a:r>
                      <a:endParaRPr b="1"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1900">
                          <a:latin typeface="Calibri"/>
                          <a:ea typeface="Calibri"/>
                          <a:cs typeface="Calibri"/>
                          <a:sym typeface="Calibri"/>
                        </a:rPr>
                        <a:t>Management</a:t>
                      </a:r>
                      <a:endParaRPr b="1" sz="1900">
                        <a:latin typeface="Calibri"/>
                        <a:ea typeface="Calibri"/>
                        <a:cs typeface="Calibri"/>
                        <a:sym typeface="Calibri"/>
                      </a:endParaRPr>
                    </a:p>
                  </a:txBody>
                  <a:tcPr marT="91425" marB="91425" marR="91425" marL="91425"/>
                </a:tc>
              </a:tr>
              <a:tr h="1395225">
                <a:tc>
                  <a:txBody>
                    <a:bodyPr/>
                    <a:lstStyle/>
                    <a:p>
                      <a:pPr indent="0" lvl="0" marL="0" rtl="0" algn="l">
                        <a:spcBef>
                          <a:spcPts val="0"/>
                        </a:spcBef>
                        <a:spcAft>
                          <a:spcPts val="0"/>
                        </a:spcAft>
                        <a:buNone/>
                      </a:pPr>
                      <a:r>
                        <a:rPr lang="en-US" sz="1900">
                          <a:latin typeface="Calibri"/>
                          <a:ea typeface="Calibri"/>
                          <a:cs typeface="Calibri"/>
                          <a:sym typeface="Calibri"/>
                        </a:rPr>
                        <a:t>P</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900">
                          <a:latin typeface="Calibri"/>
                          <a:ea typeface="Calibri"/>
                          <a:cs typeface="Calibri"/>
                          <a:sym typeface="Calibri"/>
                        </a:rPr>
                        <a:t>Process Risk</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Install a monitoring system to track the performance of the system and make a register to check the graphs if it’s going up or down. </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Integrate and test the backup system with the actual system to avoid any downtime. </a:t>
                      </a:r>
                      <a:endParaRPr sz="1900">
                        <a:latin typeface="Calibri"/>
                        <a:ea typeface="Calibri"/>
                        <a:cs typeface="Calibri"/>
                        <a:sym typeface="Calibri"/>
                      </a:endParaRPr>
                    </a:p>
                  </a:txBody>
                  <a:tcPr marT="91425" marB="91425" marR="91425" marL="91425"/>
                </a:tc>
              </a:tr>
              <a:tr h="1760200">
                <a:tc>
                  <a:txBody>
                    <a:bodyPr/>
                    <a:lstStyle/>
                    <a:p>
                      <a:pPr indent="0" lvl="0" marL="0" rtl="0" algn="l">
                        <a:spcBef>
                          <a:spcPts val="0"/>
                        </a:spcBef>
                        <a:spcAft>
                          <a:spcPts val="0"/>
                        </a:spcAft>
                        <a:buNone/>
                      </a:pPr>
                      <a:r>
                        <a:rPr lang="en-US" sz="1900">
                          <a:latin typeface="Calibri"/>
                          <a:ea typeface="Calibri"/>
                          <a:cs typeface="Calibri"/>
                          <a:sym typeface="Calibri"/>
                        </a:rPr>
                        <a:t>PS</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900">
                          <a:latin typeface="Calibri"/>
                          <a:ea typeface="Calibri"/>
                          <a:cs typeface="Calibri"/>
                          <a:sym typeface="Calibri"/>
                        </a:rPr>
                        <a:t>Product size </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Monitor the performance metrics to keep check on the performance and follow the response time </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Conduct the load testing to make sure that the system has the capacity to handle the big volume of users and data. </a:t>
                      </a:r>
                      <a:br>
                        <a:rPr lang="en-US" sz="1900">
                          <a:solidFill>
                            <a:schemeClr val="dk1"/>
                          </a:solidFill>
                          <a:latin typeface="Calibri"/>
                          <a:ea typeface="Calibri"/>
                          <a:cs typeface="Calibri"/>
                          <a:sym typeface="Calibri"/>
                        </a:rPr>
                      </a:br>
                      <a:endParaRPr sz="1900">
                        <a:latin typeface="Calibri"/>
                        <a:ea typeface="Calibri"/>
                        <a:cs typeface="Calibri"/>
                        <a:sym typeface="Calibri"/>
                      </a:endParaRPr>
                    </a:p>
                  </a:txBody>
                  <a:tcPr marT="91425" marB="91425" marR="91425" marL="91425"/>
                </a:tc>
              </a:tr>
              <a:tr h="1229325">
                <a:tc>
                  <a:txBody>
                    <a:bodyPr/>
                    <a:lstStyle/>
                    <a:p>
                      <a:pPr indent="0" lvl="0" marL="0" rtl="0" algn="l">
                        <a:spcBef>
                          <a:spcPts val="0"/>
                        </a:spcBef>
                        <a:spcAft>
                          <a:spcPts val="0"/>
                        </a:spcAft>
                        <a:buNone/>
                      </a:pPr>
                      <a:r>
                        <a:rPr lang="en-US" sz="1900">
                          <a:latin typeface="Calibri"/>
                          <a:ea typeface="Calibri"/>
                          <a:cs typeface="Calibri"/>
                          <a:sym typeface="Calibri"/>
                        </a:rPr>
                        <a:t>T</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900">
                          <a:latin typeface="Calibri"/>
                          <a:ea typeface="Calibri"/>
                          <a:cs typeface="Calibri"/>
                          <a:sym typeface="Calibri"/>
                        </a:rPr>
                        <a:t>Technology Risk</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Check the compatibility of the system with the browsers and other required third-party systems. </a:t>
                      </a:r>
                      <a:br>
                        <a:rPr lang="en-US" sz="1900">
                          <a:solidFill>
                            <a:schemeClr val="dk1"/>
                          </a:solidFill>
                          <a:latin typeface="Calibri"/>
                          <a:ea typeface="Calibri"/>
                          <a:cs typeface="Calibri"/>
                          <a:sym typeface="Calibri"/>
                        </a:rPr>
                      </a:b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Conduct testing for the integration with third- party software and compatibility with different browsers. </a:t>
                      </a:r>
                      <a:endParaRPr sz="1900">
                        <a:latin typeface="Calibri"/>
                        <a:ea typeface="Calibri"/>
                        <a:cs typeface="Calibri"/>
                        <a:sym typeface="Calibri"/>
                      </a:endParaRPr>
                    </a:p>
                  </a:txBody>
                  <a:tcPr marT="91425" marB="91425" marR="91425" marL="91425"/>
                </a:tc>
              </a:tr>
              <a:tr h="1587900">
                <a:tc>
                  <a:txBody>
                    <a:bodyPr/>
                    <a:lstStyle/>
                    <a:p>
                      <a:pPr indent="0" lvl="0" marL="0" rtl="0" algn="l">
                        <a:spcBef>
                          <a:spcPts val="0"/>
                        </a:spcBef>
                        <a:spcAft>
                          <a:spcPts val="0"/>
                        </a:spcAft>
                        <a:buNone/>
                      </a:pPr>
                      <a:r>
                        <a:rPr lang="en-US" sz="1900">
                          <a:latin typeface="Calibri"/>
                          <a:ea typeface="Calibri"/>
                          <a:cs typeface="Calibri"/>
                          <a:sym typeface="Calibri"/>
                        </a:rPr>
                        <a:t>F</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900">
                          <a:latin typeface="Calibri"/>
                          <a:ea typeface="Calibri"/>
                          <a:cs typeface="Calibri"/>
                          <a:sym typeface="Calibri"/>
                        </a:rPr>
                        <a:t>Financial Risk</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Monitor the cloud system and storage that our system is using to store the date of users and cases. </a:t>
                      </a:r>
                      <a:endParaRPr sz="19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900">
                        <a:solidFill>
                          <a:schemeClr val="dk1"/>
                        </a:solidFill>
                        <a:latin typeface="Calibri"/>
                        <a:ea typeface="Calibri"/>
                        <a:cs typeface="Calibri"/>
                        <a:sym typeface="Calibri"/>
                      </a:endParaRPr>
                    </a:p>
                    <a:p>
                      <a:pPr indent="0" lvl="0" marL="0" rtl="0" algn="l">
                        <a:spcBef>
                          <a:spcPts val="800"/>
                        </a:spcBef>
                        <a:spcAft>
                          <a:spcPts val="0"/>
                        </a:spcAft>
                        <a:buNone/>
                      </a:pPr>
                      <a:r>
                        <a:t/>
                      </a:r>
                      <a:endParaRPr sz="19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Conduct reviews on cloud resources allocations and implement optimization tools and techniques. </a:t>
                      </a:r>
                      <a:endParaRPr sz="1900">
                        <a:latin typeface="Calibri"/>
                        <a:ea typeface="Calibri"/>
                        <a:cs typeface="Calibri"/>
                        <a:sym typeface="Calibri"/>
                      </a:endParaRPr>
                    </a:p>
                  </a:txBody>
                  <a:tcPr marT="91425" marB="91425" marR="91425" marL="91425"/>
                </a:tc>
              </a:tr>
            </a:tbl>
          </a:graphicData>
        </a:graphic>
      </p:graphicFrame>
      <p:pic>
        <p:nvPicPr>
          <p:cNvPr id="163" name="Google Shape;163;g25578d40e15_0_28" title="Risk monitoring management part2.mp3">
            <a:hlinkClick r:id="rId3"/>
          </p:cNvPr>
          <p:cNvPicPr preferRelativeResize="0"/>
          <p:nvPr/>
        </p:nvPicPr>
        <p:blipFill>
          <a:blip r:embed="rId4">
            <a:alphaModFix/>
          </a:blip>
          <a:stretch>
            <a:fillRect/>
          </a:stretch>
        </p:blipFill>
        <p:spPr>
          <a:xfrm>
            <a:off x="11471118" y="-133357"/>
            <a:ext cx="568200" cy="56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pic>
        <p:nvPicPr>
          <p:cNvPr id="168" name="Google Shape;168;p5"/>
          <p:cNvPicPr preferRelativeResize="0"/>
          <p:nvPr/>
        </p:nvPicPr>
        <p:blipFill>
          <a:blip r:embed="rId4">
            <a:alphaModFix/>
          </a:blip>
          <a:stretch>
            <a:fillRect/>
          </a:stretch>
        </p:blipFill>
        <p:spPr>
          <a:xfrm>
            <a:off x="7213025" y="134138"/>
            <a:ext cx="4629000" cy="6438375"/>
          </a:xfrm>
          <a:prstGeom prst="rect">
            <a:avLst/>
          </a:prstGeom>
          <a:noFill/>
          <a:ln>
            <a:noFill/>
          </a:ln>
        </p:spPr>
      </p:pic>
      <p:pic>
        <p:nvPicPr>
          <p:cNvPr id="169" name="Google Shape;169;p5"/>
          <p:cNvPicPr preferRelativeResize="0"/>
          <p:nvPr/>
        </p:nvPicPr>
        <p:blipFill>
          <a:blip r:embed="rId5">
            <a:alphaModFix/>
          </a:blip>
          <a:stretch>
            <a:fillRect/>
          </a:stretch>
        </p:blipFill>
        <p:spPr>
          <a:xfrm>
            <a:off x="1059600" y="2225663"/>
            <a:ext cx="5944201" cy="2406675"/>
          </a:xfrm>
          <a:prstGeom prst="rect">
            <a:avLst/>
          </a:prstGeom>
          <a:noFill/>
          <a:ln>
            <a:noFill/>
          </a:ln>
        </p:spPr>
      </p:pic>
      <p:pic>
        <p:nvPicPr>
          <p:cNvPr id="170" name="Google Shape;170;p5"/>
          <p:cNvPicPr preferRelativeResize="0"/>
          <p:nvPr/>
        </p:nvPicPr>
        <p:blipFill>
          <a:blip r:embed="rId6">
            <a:alphaModFix/>
          </a:blip>
          <a:stretch>
            <a:fillRect/>
          </a:stretch>
        </p:blipFill>
        <p:spPr>
          <a:xfrm>
            <a:off x="153450" y="134150"/>
            <a:ext cx="5732550" cy="104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6"/>
          <p:cNvSpPr txBox="1"/>
          <p:nvPr/>
        </p:nvSpPr>
        <p:spPr>
          <a:xfrm>
            <a:off x="13543200" y="1209600"/>
            <a:ext cx="62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pSp>
        <p:nvGrpSpPr>
          <p:cNvPr id="176" name="Google Shape;176;p6"/>
          <p:cNvGrpSpPr/>
          <p:nvPr/>
        </p:nvGrpSpPr>
        <p:grpSpPr>
          <a:xfrm>
            <a:off x="1539525" y="2332800"/>
            <a:ext cx="9701576" cy="2527200"/>
            <a:chOff x="1701525" y="2322000"/>
            <a:chExt cx="9701576" cy="2527200"/>
          </a:xfrm>
        </p:grpSpPr>
        <p:pic>
          <p:nvPicPr>
            <p:cNvPr id="177" name="Google Shape;177;p6"/>
            <p:cNvPicPr preferRelativeResize="0"/>
            <p:nvPr/>
          </p:nvPicPr>
          <p:blipFill>
            <a:blip r:embed="rId4">
              <a:alphaModFix/>
            </a:blip>
            <a:stretch>
              <a:fillRect/>
            </a:stretch>
          </p:blipFill>
          <p:spPr>
            <a:xfrm>
              <a:off x="1701525" y="2322000"/>
              <a:ext cx="9701576" cy="2527200"/>
            </a:xfrm>
            <a:prstGeom prst="rect">
              <a:avLst/>
            </a:prstGeom>
            <a:noFill/>
            <a:ln>
              <a:noFill/>
            </a:ln>
          </p:spPr>
        </p:pic>
        <p:sp>
          <p:nvSpPr>
            <p:cNvPr id="178" name="Google Shape;178;p6"/>
            <p:cNvSpPr txBox="1"/>
            <p:nvPr/>
          </p:nvSpPr>
          <p:spPr>
            <a:xfrm>
              <a:off x="1861963" y="2480400"/>
              <a:ext cx="94671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600">
                  <a:solidFill>
                    <a:schemeClr val="dk1"/>
                  </a:solidFill>
                  <a:latin typeface="Times New Roman"/>
                  <a:ea typeface="Times New Roman"/>
                  <a:cs typeface="Times New Roman"/>
                  <a:sym typeface="Times New Roman"/>
                </a:rPr>
                <a:t>Metro Detective Agency software will employ a Spiral Model during design and implementation.  This was determined due to client uncertainty, allowing us to develop acceptable solutions as well as allow for stronger emphasis of risk assessment.  Weekly check-ins have also been employed to improve communication with our clients.  To ensure customer satisfaction, customer requested documentation, unrelated to course work, have been completed for feedback.  These additions will help elevate document deadline delays along with allowing us to develop elements for the product as soon as it becomes available.  Due to the high uncertainty related via our clients, this model also allows us to accommodate any desired changes.</a:t>
              </a:r>
              <a:endParaRPr sz="1700"/>
            </a:p>
          </p:txBody>
        </p:sp>
      </p:grpSp>
      <p:pic>
        <p:nvPicPr>
          <p:cNvPr id="179" name="Google Shape;179;p6"/>
          <p:cNvPicPr preferRelativeResize="0"/>
          <p:nvPr/>
        </p:nvPicPr>
        <p:blipFill>
          <a:blip r:embed="rId5">
            <a:alphaModFix/>
          </a:blip>
          <a:stretch>
            <a:fillRect/>
          </a:stretch>
        </p:blipFill>
        <p:spPr>
          <a:xfrm>
            <a:off x="4645200" y="109200"/>
            <a:ext cx="3055199" cy="81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pic>
        <p:nvPicPr>
          <p:cNvPr id="184" name="Google Shape;184;g253eca5fb70_0_10"/>
          <p:cNvPicPr preferRelativeResize="0"/>
          <p:nvPr/>
        </p:nvPicPr>
        <p:blipFill>
          <a:blip r:embed="rId4">
            <a:alphaModFix/>
          </a:blip>
          <a:stretch>
            <a:fillRect/>
          </a:stretch>
        </p:blipFill>
        <p:spPr>
          <a:xfrm>
            <a:off x="196175" y="80563"/>
            <a:ext cx="10710311" cy="6696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pic>
        <p:nvPicPr>
          <p:cNvPr id="189" name="Google Shape;189;p7"/>
          <p:cNvPicPr preferRelativeResize="0"/>
          <p:nvPr/>
        </p:nvPicPr>
        <p:blipFill>
          <a:blip r:embed="rId4">
            <a:alphaModFix/>
          </a:blip>
          <a:stretch>
            <a:fillRect/>
          </a:stretch>
        </p:blipFill>
        <p:spPr>
          <a:xfrm>
            <a:off x="8791200" y="44400"/>
            <a:ext cx="3348000" cy="1062850"/>
          </a:xfrm>
          <a:prstGeom prst="rect">
            <a:avLst/>
          </a:prstGeom>
          <a:noFill/>
          <a:ln>
            <a:noFill/>
          </a:ln>
        </p:spPr>
      </p:pic>
      <p:pic>
        <p:nvPicPr>
          <p:cNvPr id="190" name="Google Shape;190;p7"/>
          <p:cNvPicPr preferRelativeResize="0"/>
          <p:nvPr/>
        </p:nvPicPr>
        <p:blipFill rotWithShape="1">
          <a:blip r:embed="rId5">
            <a:alphaModFix/>
          </a:blip>
          <a:srcRect b="0" l="0" r="0" t="0"/>
          <a:stretch/>
        </p:blipFill>
        <p:spPr>
          <a:xfrm>
            <a:off x="194400" y="5925250"/>
            <a:ext cx="5943526" cy="77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pic>
        <p:nvPicPr>
          <p:cNvPr id="195" name="Google Shape;195;p8"/>
          <p:cNvPicPr preferRelativeResize="0"/>
          <p:nvPr/>
        </p:nvPicPr>
        <p:blipFill>
          <a:blip r:embed="rId4">
            <a:alphaModFix/>
          </a:blip>
          <a:stretch>
            <a:fillRect/>
          </a:stretch>
        </p:blipFill>
        <p:spPr>
          <a:xfrm>
            <a:off x="498000" y="291600"/>
            <a:ext cx="3390000" cy="1068800"/>
          </a:xfrm>
          <a:prstGeom prst="rect">
            <a:avLst/>
          </a:prstGeom>
          <a:noFill/>
          <a:ln>
            <a:noFill/>
          </a:ln>
        </p:spPr>
      </p:pic>
      <p:pic>
        <p:nvPicPr>
          <p:cNvPr id="196" name="Google Shape;196;p8"/>
          <p:cNvPicPr preferRelativeResize="0"/>
          <p:nvPr/>
        </p:nvPicPr>
        <p:blipFill>
          <a:blip r:embed="rId5">
            <a:alphaModFix/>
          </a:blip>
          <a:stretch>
            <a:fillRect/>
          </a:stretch>
        </p:blipFill>
        <p:spPr>
          <a:xfrm>
            <a:off x="1512000" y="2300400"/>
            <a:ext cx="8996399" cy="2671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nvSpPr>
        <p:spPr>
          <a:xfrm>
            <a:off x="867450" y="704175"/>
            <a:ext cx="70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3" name="Google Shape;93;p2"/>
          <p:cNvSpPr txBox="1"/>
          <p:nvPr/>
        </p:nvSpPr>
        <p:spPr>
          <a:xfrm>
            <a:off x="285750" y="316375"/>
            <a:ext cx="804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Calibri"/>
                <a:ea typeface="Calibri"/>
                <a:cs typeface="Calibri"/>
                <a:sym typeface="Calibri"/>
              </a:rPr>
              <a:t>1.0 Scope</a:t>
            </a:r>
            <a:endParaRPr sz="2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2ab49da665_0_16"/>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5.0 Staff Organization</a:t>
            </a:r>
            <a:endParaRPr/>
          </a:p>
        </p:txBody>
      </p:sp>
      <p:sp>
        <p:nvSpPr>
          <p:cNvPr id="218" name="Google Shape;218;g22ab49da665_0_16"/>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2ab49da665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5.1 Team Structure</a:t>
            </a:r>
            <a:endParaRPr/>
          </a:p>
        </p:txBody>
      </p:sp>
      <p:sp>
        <p:nvSpPr>
          <p:cNvPr id="224" name="Google Shape;224;g22ab49da665_0_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2ab49da665_0_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5.2 Management Reporting &amp; Communication</a:t>
            </a:r>
            <a:endParaRPr/>
          </a:p>
        </p:txBody>
      </p:sp>
      <p:sp>
        <p:nvSpPr>
          <p:cNvPr id="230" name="Google Shape;230;g22ab49da665_0_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pic>
        <p:nvPicPr>
          <p:cNvPr id="235" name="Google Shape;235;g229928694e7_0_6"/>
          <p:cNvPicPr preferRelativeResize="0"/>
          <p:nvPr/>
        </p:nvPicPr>
        <p:blipFill>
          <a:blip r:embed="rId4">
            <a:alphaModFix/>
          </a:blip>
          <a:stretch>
            <a:fillRect/>
          </a:stretch>
        </p:blipFill>
        <p:spPr>
          <a:xfrm>
            <a:off x="76800" y="101375"/>
            <a:ext cx="11101199" cy="931300"/>
          </a:xfrm>
          <a:prstGeom prst="rect">
            <a:avLst/>
          </a:prstGeom>
          <a:noFill/>
          <a:ln>
            <a:noFill/>
          </a:ln>
        </p:spPr>
      </p:pic>
      <p:pic>
        <p:nvPicPr>
          <p:cNvPr id="236" name="Google Shape;236;g229928694e7_0_6"/>
          <p:cNvPicPr preferRelativeResize="0"/>
          <p:nvPr/>
        </p:nvPicPr>
        <p:blipFill>
          <a:blip r:embed="rId5">
            <a:alphaModFix/>
          </a:blip>
          <a:stretch>
            <a:fillRect/>
          </a:stretch>
        </p:blipFill>
        <p:spPr>
          <a:xfrm>
            <a:off x="669213" y="1530675"/>
            <a:ext cx="11026375" cy="4981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pic>
        <p:nvPicPr>
          <p:cNvPr id="241" name="Google Shape;241;g229928694e7_0_9"/>
          <p:cNvPicPr preferRelativeResize="0"/>
          <p:nvPr/>
        </p:nvPicPr>
        <p:blipFill>
          <a:blip r:embed="rId4">
            <a:alphaModFix/>
          </a:blip>
          <a:stretch>
            <a:fillRect/>
          </a:stretch>
        </p:blipFill>
        <p:spPr>
          <a:xfrm>
            <a:off x="152400" y="152400"/>
            <a:ext cx="11887196" cy="64242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pic>
        <p:nvPicPr>
          <p:cNvPr id="246" name="Google Shape;246;g229928694e7_0_12"/>
          <p:cNvPicPr preferRelativeResize="0"/>
          <p:nvPr/>
        </p:nvPicPr>
        <p:blipFill>
          <a:blip r:embed="rId4">
            <a:alphaModFix/>
          </a:blip>
          <a:stretch>
            <a:fillRect/>
          </a:stretch>
        </p:blipFill>
        <p:spPr>
          <a:xfrm>
            <a:off x="141600" y="128775"/>
            <a:ext cx="5949599" cy="971725"/>
          </a:xfrm>
          <a:prstGeom prst="rect">
            <a:avLst/>
          </a:prstGeom>
          <a:noFill/>
          <a:ln>
            <a:noFill/>
          </a:ln>
        </p:spPr>
      </p:pic>
      <p:pic>
        <p:nvPicPr>
          <p:cNvPr id="247" name="Google Shape;247;g229928694e7_0_12"/>
          <p:cNvPicPr preferRelativeResize="0"/>
          <p:nvPr/>
        </p:nvPicPr>
        <p:blipFill>
          <a:blip r:embed="rId5">
            <a:alphaModFix/>
          </a:blip>
          <a:stretch>
            <a:fillRect/>
          </a:stretch>
        </p:blipFill>
        <p:spPr>
          <a:xfrm>
            <a:off x="737138" y="1328500"/>
            <a:ext cx="10717724" cy="4719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pic>
        <p:nvPicPr>
          <p:cNvPr id="252" name="Google Shape;252;p14"/>
          <p:cNvPicPr preferRelativeResize="0"/>
          <p:nvPr/>
        </p:nvPicPr>
        <p:blipFill>
          <a:blip r:embed="rId4">
            <a:alphaModFix/>
          </a:blip>
          <a:stretch>
            <a:fillRect/>
          </a:stretch>
        </p:blipFill>
        <p:spPr>
          <a:xfrm>
            <a:off x="7603200" y="-38100"/>
            <a:ext cx="4588800" cy="6896099"/>
          </a:xfrm>
          <a:prstGeom prst="rect">
            <a:avLst/>
          </a:prstGeom>
          <a:noFill/>
          <a:ln>
            <a:noFill/>
          </a:ln>
        </p:spPr>
      </p:pic>
      <p:pic>
        <p:nvPicPr>
          <p:cNvPr id="253" name="Google Shape;253;p14"/>
          <p:cNvPicPr preferRelativeResize="0"/>
          <p:nvPr/>
        </p:nvPicPr>
        <p:blipFill>
          <a:blip r:embed="rId5">
            <a:alphaModFix/>
          </a:blip>
          <a:stretch>
            <a:fillRect/>
          </a:stretch>
        </p:blipFill>
        <p:spPr>
          <a:xfrm>
            <a:off x="152400" y="152400"/>
            <a:ext cx="3814225" cy="1100400"/>
          </a:xfrm>
          <a:prstGeom prst="rect">
            <a:avLst/>
          </a:prstGeom>
          <a:noFill/>
          <a:ln>
            <a:noFill/>
          </a:ln>
        </p:spPr>
      </p:pic>
      <p:pic>
        <p:nvPicPr>
          <p:cNvPr id="254" name="Google Shape;254;p14"/>
          <p:cNvPicPr preferRelativeResize="0"/>
          <p:nvPr/>
        </p:nvPicPr>
        <p:blipFill>
          <a:blip r:embed="rId6">
            <a:alphaModFix/>
          </a:blip>
          <a:stretch>
            <a:fillRect/>
          </a:stretch>
        </p:blipFill>
        <p:spPr>
          <a:xfrm>
            <a:off x="1696800" y="1394400"/>
            <a:ext cx="5398799" cy="45788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pic>
        <p:nvPicPr>
          <p:cNvPr id="259" name="Google Shape;259;g253eca5fb70_0_43"/>
          <p:cNvPicPr preferRelativeResize="0"/>
          <p:nvPr/>
        </p:nvPicPr>
        <p:blipFill>
          <a:blip r:embed="rId4">
            <a:alphaModFix/>
          </a:blip>
          <a:stretch>
            <a:fillRect/>
          </a:stretch>
        </p:blipFill>
        <p:spPr>
          <a:xfrm>
            <a:off x="-118533" y="0"/>
            <a:ext cx="12310534" cy="6924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632700" y="346975"/>
            <a:ext cx="711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latin typeface="Calibri"/>
                <a:ea typeface="Calibri"/>
                <a:cs typeface="Calibri"/>
                <a:sym typeface="Calibri"/>
              </a:rPr>
              <a:t>2.0 Project Estimates</a:t>
            </a:r>
            <a:endParaRPr sz="3600">
              <a:latin typeface="Calibri"/>
              <a:ea typeface="Calibri"/>
              <a:cs typeface="Calibri"/>
              <a:sym typeface="Calibri"/>
            </a:endParaRPr>
          </a:p>
        </p:txBody>
      </p:sp>
      <p:graphicFrame>
        <p:nvGraphicFramePr>
          <p:cNvPr id="99" name="Google Shape;99;p3"/>
          <p:cNvGraphicFramePr/>
          <p:nvPr/>
        </p:nvGraphicFramePr>
        <p:xfrm>
          <a:off x="632700" y="3387450"/>
          <a:ext cx="3000000" cy="3000000"/>
        </p:xfrm>
        <a:graphic>
          <a:graphicData uri="http://schemas.openxmlformats.org/drawingml/2006/table">
            <a:tbl>
              <a:tblPr>
                <a:noFill/>
                <a:tableStyleId>{08360713-87CE-47B4-9D4D-406458162E54}</a:tableStyleId>
              </a:tblPr>
              <a:tblGrid>
                <a:gridCol w="867775"/>
                <a:gridCol w="867775"/>
                <a:gridCol w="867775"/>
                <a:gridCol w="867775"/>
                <a:gridCol w="888675"/>
              </a:tblGrid>
              <a:tr h="320250">
                <a:tc>
                  <a:txBody>
                    <a:bodyPr/>
                    <a:lstStyle/>
                    <a:p>
                      <a:pPr indent="0" lvl="0" marL="0" rtl="0" algn="l">
                        <a:spcBef>
                          <a:spcPts val="0"/>
                        </a:spcBef>
                        <a:spcAft>
                          <a:spcPts val="0"/>
                        </a:spcAft>
                        <a:buNone/>
                      </a:pPr>
                      <a:r>
                        <a:rPr b="1" lang="en-US" sz="1300">
                          <a:latin typeface="Calibri"/>
                          <a:ea typeface="Calibri"/>
                          <a:cs typeface="Calibri"/>
                          <a:sym typeface="Calibri"/>
                        </a:rPr>
                        <a:t>10th</a:t>
                      </a:r>
                      <a:endParaRPr b="1" sz="1300">
                        <a:latin typeface="Calibri"/>
                        <a:ea typeface="Calibri"/>
                        <a:cs typeface="Calibri"/>
                        <a:sym typeface="Calibri"/>
                      </a:endParaRPr>
                    </a:p>
                  </a:txBody>
                  <a:tcPr marT="63500" marB="63500" marR="63500" marL="63500">
                    <a:solidFill>
                      <a:srgbClr val="C9DAF8"/>
                    </a:solidFill>
                  </a:tcPr>
                </a:tc>
                <a:tc>
                  <a:txBody>
                    <a:bodyPr/>
                    <a:lstStyle/>
                    <a:p>
                      <a:pPr indent="0" lvl="0" marL="0" rtl="0" algn="l">
                        <a:spcBef>
                          <a:spcPts val="0"/>
                        </a:spcBef>
                        <a:spcAft>
                          <a:spcPts val="0"/>
                        </a:spcAft>
                        <a:buNone/>
                      </a:pPr>
                      <a:r>
                        <a:rPr b="1" lang="en-US" sz="1300">
                          <a:latin typeface="Calibri"/>
                          <a:ea typeface="Calibri"/>
                          <a:cs typeface="Calibri"/>
                          <a:sym typeface="Calibri"/>
                        </a:rPr>
                        <a:t>25th</a:t>
                      </a:r>
                      <a:endParaRPr b="1" sz="1300">
                        <a:latin typeface="Calibri"/>
                        <a:ea typeface="Calibri"/>
                        <a:cs typeface="Calibri"/>
                        <a:sym typeface="Calibri"/>
                      </a:endParaRPr>
                    </a:p>
                  </a:txBody>
                  <a:tcPr marT="63500" marB="63500" marR="63500" marL="63500">
                    <a:solidFill>
                      <a:srgbClr val="C9DAF8"/>
                    </a:solidFill>
                  </a:tcPr>
                </a:tc>
                <a:tc>
                  <a:txBody>
                    <a:bodyPr/>
                    <a:lstStyle/>
                    <a:p>
                      <a:pPr indent="0" lvl="0" marL="0" rtl="0" algn="l">
                        <a:spcBef>
                          <a:spcPts val="0"/>
                        </a:spcBef>
                        <a:spcAft>
                          <a:spcPts val="0"/>
                        </a:spcAft>
                        <a:buNone/>
                      </a:pPr>
                      <a:r>
                        <a:rPr b="1" lang="en-US" sz="1300">
                          <a:latin typeface="Calibri"/>
                          <a:ea typeface="Calibri"/>
                          <a:cs typeface="Calibri"/>
                          <a:sym typeface="Calibri"/>
                        </a:rPr>
                        <a:t>50th</a:t>
                      </a:r>
                      <a:endParaRPr b="1" sz="1300">
                        <a:latin typeface="Calibri"/>
                        <a:ea typeface="Calibri"/>
                        <a:cs typeface="Calibri"/>
                        <a:sym typeface="Calibri"/>
                      </a:endParaRPr>
                    </a:p>
                  </a:txBody>
                  <a:tcPr marT="63500" marB="63500" marR="63500" marL="63500">
                    <a:solidFill>
                      <a:srgbClr val="C9DAF8"/>
                    </a:solidFill>
                  </a:tcPr>
                </a:tc>
                <a:tc>
                  <a:txBody>
                    <a:bodyPr/>
                    <a:lstStyle/>
                    <a:p>
                      <a:pPr indent="0" lvl="0" marL="0" rtl="0" algn="l">
                        <a:spcBef>
                          <a:spcPts val="0"/>
                        </a:spcBef>
                        <a:spcAft>
                          <a:spcPts val="0"/>
                        </a:spcAft>
                        <a:buNone/>
                      </a:pPr>
                      <a:r>
                        <a:rPr b="1" lang="en-US" sz="1300">
                          <a:latin typeface="Calibri"/>
                          <a:ea typeface="Calibri"/>
                          <a:cs typeface="Calibri"/>
                          <a:sym typeface="Calibri"/>
                        </a:rPr>
                        <a:t>75th</a:t>
                      </a:r>
                      <a:endParaRPr b="1" sz="1300">
                        <a:latin typeface="Calibri"/>
                        <a:ea typeface="Calibri"/>
                        <a:cs typeface="Calibri"/>
                        <a:sym typeface="Calibri"/>
                      </a:endParaRPr>
                    </a:p>
                  </a:txBody>
                  <a:tcPr marT="63500" marB="63500" marR="63500" marL="63500">
                    <a:solidFill>
                      <a:srgbClr val="C9DAF8"/>
                    </a:solidFill>
                  </a:tcPr>
                </a:tc>
                <a:tc>
                  <a:txBody>
                    <a:bodyPr/>
                    <a:lstStyle/>
                    <a:p>
                      <a:pPr indent="0" lvl="0" marL="0" rtl="0" algn="l">
                        <a:spcBef>
                          <a:spcPts val="0"/>
                        </a:spcBef>
                        <a:spcAft>
                          <a:spcPts val="0"/>
                        </a:spcAft>
                        <a:buNone/>
                      </a:pPr>
                      <a:r>
                        <a:rPr b="1" lang="en-US" sz="1300">
                          <a:latin typeface="Calibri"/>
                          <a:ea typeface="Calibri"/>
                          <a:cs typeface="Calibri"/>
                          <a:sym typeface="Calibri"/>
                        </a:rPr>
                        <a:t>90th</a:t>
                      </a:r>
                      <a:endParaRPr b="1" sz="1300">
                        <a:latin typeface="Calibri"/>
                        <a:ea typeface="Calibri"/>
                        <a:cs typeface="Calibri"/>
                        <a:sym typeface="Calibri"/>
                      </a:endParaRPr>
                    </a:p>
                  </a:txBody>
                  <a:tcPr marT="63500" marB="63500" marR="63500" marL="63500">
                    <a:solidFill>
                      <a:srgbClr val="C9DAF8"/>
                    </a:solidFill>
                  </a:tcPr>
                </a:tc>
              </a:tr>
              <a:tr h="320250">
                <a:tc>
                  <a:txBody>
                    <a:bodyPr/>
                    <a:lstStyle/>
                    <a:p>
                      <a:pPr indent="0" lvl="0" marL="0" rtl="0" algn="l">
                        <a:spcBef>
                          <a:spcPts val="0"/>
                        </a:spcBef>
                        <a:spcAft>
                          <a:spcPts val="0"/>
                        </a:spcAft>
                        <a:buNone/>
                      </a:pPr>
                      <a:r>
                        <a:rPr lang="en-US" sz="1300">
                          <a:latin typeface="Calibri"/>
                          <a:ea typeface="Calibri"/>
                          <a:cs typeface="Calibri"/>
                          <a:sym typeface="Calibri"/>
                        </a:rPr>
                        <a:t>$61,090</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300">
                          <a:latin typeface="Calibri"/>
                          <a:ea typeface="Calibri"/>
                          <a:cs typeface="Calibri"/>
                          <a:sym typeface="Calibri"/>
                        </a:rPr>
                        <a:t>$80,130</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300">
                          <a:latin typeface="Calibri"/>
                          <a:ea typeface="Calibri"/>
                          <a:cs typeface="Calibri"/>
                          <a:sym typeface="Calibri"/>
                        </a:rPr>
                        <a:t>$101,070</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300">
                          <a:latin typeface="Calibri"/>
                          <a:ea typeface="Calibri"/>
                          <a:cs typeface="Calibri"/>
                          <a:sym typeface="Calibri"/>
                        </a:rPr>
                        <a:t>$126,420</a:t>
                      </a:r>
                      <a:endParaRPr sz="13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300">
                          <a:latin typeface="Calibri"/>
                          <a:ea typeface="Calibri"/>
                          <a:cs typeface="Calibri"/>
                          <a:sym typeface="Calibri"/>
                        </a:rPr>
                        <a:t>$140,120</a:t>
                      </a:r>
                      <a:endParaRPr sz="1300">
                        <a:latin typeface="Calibri"/>
                        <a:ea typeface="Calibri"/>
                        <a:cs typeface="Calibri"/>
                        <a:sym typeface="Calibri"/>
                      </a:endParaRPr>
                    </a:p>
                  </a:txBody>
                  <a:tcPr marT="63500" marB="63500" marR="63500" marL="63500"/>
                </a:tc>
              </a:tr>
            </a:tbl>
          </a:graphicData>
        </a:graphic>
      </p:graphicFrame>
      <p:sp>
        <p:nvSpPr>
          <p:cNvPr id="100" name="Google Shape;100;p3"/>
          <p:cNvSpPr txBox="1"/>
          <p:nvPr/>
        </p:nvSpPr>
        <p:spPr>
          <a:xfrm>
            <a:off x="499400" y="1662775"/>
            <a:ext cx="49095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solidFill>
                  <a:schemeClr val="dk1"/>
                </a:solidFill>
                <a:latin typeface="Calibri"/>
                <a:ea typeface="Calibri"/>
                <a:cs typeface="Calibri"/>
                <a:sym typeface="Calibri"/>
              </a:rPr>
              <a:t>Michigan</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u="sng">
                <a:solidFill>
                  <a:schemeClr val="dk1"/>
                </a:solidFill>
                <a:latin typeface="Calibri"/>
                <a:ea typeface="Calibri"/>
                <a:cs typeface="Calibri"/>
                <a:sym typeface="Calibri"/>
              </a:rPr>
              <a:t>Mean wage</a:t>
            </a:r>
            <a:endParaRPr sz="1800" u="sng">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Annual: $101,800</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Hourly: $48.94</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u="sng">
                <a:solidFill>
                  <a:schemeClr val="dk1"/>
                </a:solidFill>
                <a:latin typeface="Calibri"/>
                <a:ea typeface="Calibri"/>
                <a:cs typeface="Calibri"/>
                <a:sym typeface="Calibri"/>
              </a:rPr>
              <a:t>Percentile wages</a:t>
            </a:r>
            <a:endParaRPr sz="1800">
              <a:solidFill>
                <a:schemeClr val="dk1"/>
              </a:solidFill>
              <a:latin typeface="Calibri"/>
              <a:ea typeface="Calibri"/>
              <a:cs typeface="Calibri"/>
              <a:sym typeface="Calibri"/>
            </a:endParaRPr>
          </a:p>
          <a:p>
            <a:pPr indent="0" lvl="0" marL="0" rtl="0" algn="r">
              <a:lnSpc>
                <a:spcPct val="115000"/>
              </a:lnSpc>
              <a:spcBef>
                <a:spcPts val="0"/>
              </a:spcBef>
              <a:spcAft>
                <a:spcPts val="0"/>
              </a:spcAft>
              <a:buNone/>
            </a:pPr>
            <a:r>
              <a:t/>
            </a:r>
            <a:endParaRPr sz="1800">
              <a:solidFill>
                <a:srgbClr val="666666"/>
              </a:solidFill>
              <a:latin typeface="Calibri"/>
              <a:ea typeface="Calibri"/>
              <a:cs typeface="Calibri"/>
              <a:sym typeface="Calibri"/>
            </a:endParaRPr>
          </a:p>
          <a:p>
            <a:pPr indent="0" lvl="0" marL="0" rtl="0" algn="r">
              <a:lnSpc>
                <a:spcPct val="115000"/>
              </a:lnSpc>
              <a:spcBef>
                <a:spcPts val="0"/>
              </a:spcBef>
              <a:spcAft>
                <a:spcPts val="0"/>
              </a:spcAft>
              <a:buNone/>
            </a:pPr>
            <a:r>
              <a:t/>
            </a:r>
            <a:endParaRPr sz="1800">
              <a:solidFill>
                <a:srgbClr val="666666"/>
              </a:solidFill>
              <a:latin typeface="Calibri"/>
              <a:ea typeface="Calibri"/>
              <a:cs typeface="Calibri"/>
              <a:sym typeface="Calibri"/>
            </a:endParaRPr>
          </a:p>
          <a:p>
            <a:pPr indent="0" lvl="0" marL="0" rtl="0" algn="r">
              <a:lnSpc>
                <a:spcPct val="115000"/>
              </a:lnSpc>
              <a:spcBef>
                <a:spcPts val="0"/>
              </a:spcBef>
              <a:spcAft>
                <a:spcPts val="0"/>
              </a:spcAft>
              <a:buNone/>
            </a:pPr>
            <a:r>
              <a:t/>
            </a:r>
            <a:endParaRPr sz="1800">
              <a:solidFill>
                <a:srgbClr val="666666"/>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rgbClr val="666666"/>
                </a:solidFill>
                <a:latin typeface="Calibri"/>
                <a:ea typeface="Calibri"/>
                <a:cs typeface="Calibri"/>
                <a:sym typeface="Calibri"/>
              </a:rPr>
              <a:t>Data: U.S. Bureau of Labor Statistics May 2022</a:t>
            </a:r>
            <a:endParaRPr sz="1800">
              <a:latin typeface="Calibri"/>
              <a:ea typeface="Calibri"/>
              <a:cs typeface="Calibri"/>
              <a:sym typeface="Calibri"/>
            </a:endParaRPr>
          </a:p>
        </p:txBody>
      </p:sp>
      <p:sp>
        <p:nvSpPr>
          <p:cNvPr id="101" name="Google Shape;101;p3"/>
          <p:cNvSpPr txBox="1"/>
          <p:nvPr/>
        </p:nvSpPr>
        <p:spPr>
          <a:xfrm>
            <a:off x="6509675" y="1324700"/>
            <a:ext cx="4236600" cy="3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For this estimation we will use the </a:t>
            </a:r>
            <a:r>
              <a:rPr lang="en-US" sz="1800">
                <a:solidFill>
                  <a:schemeClr val="dk1"/>
                </a:solidFill>
                <a:highlight>
                  <a:srgbClr val="FFFF00"/>
                </a:highlight>
                <a:latin typeface="Calibri"/>
                <a:ea typeface="Calibri"/>
                <a:cs typeface="Calibri"/>
                <a:sym typeface="Calibri"/>
              </a:rPr>
              <a:t>25th percentile cost estimation because we are all inexperienced.</a:t>
            </a:r>
            <a:endParaRPr sz="1800">
              <a:solidFill>
                <a:schemeClr val="dk1"/>
              </a:solidFill>
              <a:highlight>
                <a:srgbClr val="FFFF00"/>
              </a:highlight>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$((80,130/12)(1+1+1+1) /4) ≈ $6,667</a:t>
            </a:r>
            <a:endParaRPr b="1" sz="1800">
              <a:solidFill>
                <a:schemeClr val="accent1"/>
              </a:solidFill>
              <a:latin typeface="Calibri"/>
              <a:ea typeface="Calibri"/>
              <a:cs typeface="Calibri"/>
              <a:sym typeface="Calibri"/>
            </a:endParaRPr>
          </a:p>
          <a:p>
            <a:pPr indent="0" lvl="0" marL="0" rtl="0" algn="l">
              <a:lnSpc>
                <a:spcPct val="115000"/>
              </a:lnSpc>
              <a:spcBef>
                <a:spcPts val="0"/>
              </a:spcBef>
              <a:spcAft>
                <a:spcPts val="0"/>
              </a:spcAft>
              <a:buNone/>
            </a:pPr>
            <a:r>
              <a:t/>
            </a:r>
            <a:endParaRPr b="1"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Burdened labor rate can be up to 1.5-2.5x as much as a normal labor rate</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To obtain accurate results we used a burdened labor rate of $8000/month </a:t>
            </a:r>
            <a:endParaRPr sz="1800">
              <a:latin typeface="Calibri"/>
              <a:ea typeface="Calibri"/>
              <a:cs typeface="Calibri"/>
              <a:sym typeface="Calibri"/>
            </a:endParaRPr>
          </a:p>
        </p:txBody>
      </p:sp>
      <p:sp>
        <p:nvSpPr>
          <p:cNvPr id="102" name="Google Shape;102;p3"/>
          <p:cNvSpPr txBox="1"/>
          <p:nvPr/>
        </p:nvSpPr>
        <p:spPr>
          <a:xfrm>
            <a:off x="714375" y="9899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666666"/>
                </a:solidFill>
                <a:latin typeface="Calibri"/>
                <a:ea typeface="Calibri"/>
                <a:cs typeface="Calibri"/>
                <a:sym typeface="Calibri"/>
              </a:rPr>
              <a:t>Historical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7" name="Shape 267"/>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5" name="Shape 275"/>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9" name="Shape 279"/>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pic>
        <p:nvPicPr>
          <p:cNvPr id="288" name="Google Shape;288;g253eca5fb70_0_49"/>
          <p:cNvPicPr preferRelativeResize="0"/>
          <p:nvPr/>
        </p:nvPicPr>
        <p:blipFill>
          <a:blip r:embed="rId4">
            <a:alphaModFix/>
          </a:blip>
          <a:stretch>
            <a:fillRect/>
          </a:stretch>
        </p:blipFill>
        <p:spPr>
          <a:xfrm>
            <a:off x="7080475" y="1142125"/>
            <a:ext cx="4901575" cy="5625375"/>
          </a:xfrm>
          <a:prstGeom prst="rect">
            <a:avLst/>
          </a:prstGeom>
          <a:noFill/>
          <a:ln>
            <a:noFill/>
          </a:ln>
        </p:spPr>
      </p:pic>
      <p:pic>
        <p:nvPicPr>
          <p:cNvPr id="289" name="Google Shape;289;g253eca5fb70_0_49"/>
          <p:cNvPicPr preferRelativeResize="0"/>
          <p:nvPr/>
        </p:nvPicPr>
        <p:blipFill>
          <a:blip r:embed="rId5">
            <a:alphaModFix/>
          </a:blip>
          <a:stretch>
            <a:fillRect/>
          </a:stretch>
        </p:blipFill>
        <p:spPr>
          <a:xfrm>
            <a:off x="0" y="0"/>
            <a:ext cx="9043399" cy="1020125"/>
          </a:xfrm>
          <a:prstGeom prst="rect">
            <a:avLst/>
          </a:prstGeom>
          <a:noFill/>
          <a:ln>
            <a:noFill/>
          </a:ln>
        </p:spPr>
      </p:pic>
      <p:pic>
        <p:nvPicPr>
          <p:cNvPr id="290" name="Google Shape;290;g253eca5fb70_0_49"/>
          <p:cNvPicPr preferRelativeResize="0"/>
          <p:nvPr/>
        </p:nvPicPr>
        <p:blipFill>
          <a:blip r:embed="rId6">
            <a:alphaModFix/>
          </a:blip>
          <a:stretch>
            <a:fillRect/>
          </a:stretch>
        </p:blipFill>
        <p:spPr>
          <a:xfrm>
            <a:off x="1142220" y="861120"/>
            <a:ext cx="4765376" cy="904250"/>
          </a:xfrm>
          <a:prstGeom prst="rect">
            <a:avLst/>
          </a:prstGeom>
          <a:noFill/>
          <a:ln>
            <a:noFill/>
          </a:ln>
        </p:spPr>
      </p:pic>
      <p:pic>
        <p:nvPicPr>
          <p:cNvPr id="291" name="Google Shape;291;g253eca5fb70_0_49"/>
          <p:cNvPicPr preferRelativeResize="0"/>
          <p:nvPr/>
        </p:nvPicPr>
        <p:blipFill>
          <a:blip r:embed="rId7">
            <a:alphaModFix/>
          </a:blip>
          <a:stretch>
            <a:fillRect/>
          </a:stretch>
        </p:blipFill>
        <p:spPr>
          <a:xfrm>
            <a:off x="2182800" y="2101375"/>
            <a:ext cx="4311475" cy="3611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5" name="Shape 295"/>
        <p:cNvGrpSpPr/>
        <p:nvPr/>
      </p:nvGrpSpPr>
      <p:grpSpPr>
        <a:xfrm>
          <a:off x="0" y="0"/>
          <a:ext cx="0" cy="0"/>
          <a:chOff x="0" y="0"/>
          <a:chExt cx="0" cy="0"/>
        </a:xfrm>
      </p:grpSpPr>
      <p:pic>
        <p:nvPicPr>
          <p:cNvPr id="296" name="Google Shape;296;g253eca5fb70_0_52"/>
          <p:cNvPicPr preferRelativeResize="0"/>
          <p:nvPr/>
        </p:nvPicPr>
        <p:blipFill>
          <a:blip r:embed="rId4">
            <a:alphaModFix/>
          </a:blip>
          <a:stretch>
            <a:fillRect/>
          </a:stretch>
        </p:blipFill>
        <p:spPr>
          <a:xfrm>
            <a:off x="217525" y="1641250"/>
            <a:ext cx="5750325" cy="4249600"/>
          </a:xfrm>
          <a:prstGeom prst="rect">
            <a:avLst/>
          </a:prstGeom>
          <a:noFill/>
          <a:ln>
            <a:noFill/>
          </a:ln>
        </p:spPr>
      </p:pic>
      <p:pic>
        <p:nvPicPr>
          <p:cNvPr id="297" name="Google Shape;297;g253eca5fb70_0_52"/>
          <p:cNvPicPr preferRelativeResize="0"/>
          <p:nvPr/>
        </p:nvPicPr>
        <p:blipFill>
          <a:blip r:embed="rId5">
            <a:alphaModFix/>
          </a:blip>
          <a:stretch>
            <a:fillRect/>
          </a:stretch>
        </p:blipFill>
        <p:spPr>
          <a:xfrm>
            <a:off x="6219450" y="1501675"/>
            <a:ext cx="5528700" cy="4730750"/>
          </a:xfrm>
          <a:prstGeom prst="rect">
            <a:avLst/>
          </a:prstGeom>
          <a:noFill/>
          <a:ln>
            <a:noFill/>
          </a:ln>
        </p:spPr>
      </p:pic>
      <p:pic>
        <p:nvPicPr>
          <p:cNvPr id="298" name="Google Shape;298;g253eca5fb70_0_52"/>
          <p:cNvPicPr preferRelativeResize="0"/>
          <p:nvPr/>
        </p:nvPicPr>
        <p:blipFill>
          <a:blip r:embed="rId6">
            <a:alphaModFix/>
          </a:blip>
          <a:stretch>
            <a:fillRect/>
          </a:stretch>
        </p:blipFill>
        <p:spPr>
          <a:xfrm>
            <a:off x="105425" y="223925"/>
            <a:ext cx="5208175" cy="988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pic>
        <p:nvPicPr>
          <p:cNvPr id="303" name="Google Shape;303;g253eca5fb70_0_55"/>
          <p:cNvPicPr preferRelativeResize="0"/>
          <p:nvPr/>
        </p:nvPicPr>
        <p:blipFill>
          <a:blip r:embed="rId4">
            <a:alphaModFix/>
          </a:blip>
          <a:stretch>
            <a:fillRect/>
          </a:stretch>
        </p:blipFill>
        <p:spPr>
          <a:xfrm>
            <a:off x="6309625" y="68600"/>
            <a:ext cx="5617695" cy="6720800"/>
          </a:xfrm>
          <a:prstGeom prst="rect">
            <a:avLst/>
          </a:prstGeom>
          <a:noFill/>
          <a:ln>
            <a:noFill/>
          </a:ln>
        </p:spPr>
      </p:pic>
      <p:pic>
        <p:nvPicPr>
          <p:cNvPr id="304" name="Google Shape;304;g253eca5fb70_0_55"/>
          <p:cNvPicPr preferRelativeResize="0"/>
          <p:nvPr/>
        </p:nvPicPr>
        <p:blipFill>
          <a:blip r:embed="rId5">
            <a:alphaModFix/>
          </a:blip>
          <a:stretch>
            <a:fillRect/>
          </a:stretch>
        </p:blipFill>
        <p:spPr>
          <a:xfrm>
            <a:off x="148625" y="180725"/>
            <a:ext cx="5208175" cy="988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2ab49da665_0_11"/>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7.0 Appendix</a:t>
            </a:r>
            <a:endParaRPr/>
          </a:p>
        </p:txBody>
      </p:sp>
      <p:sp>
        <p:nvSpPr>
          <p:cNvPr id="310" name="Google Shape;310;g22ab49da665_0_11"/>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2ab49da665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7.1 Traceability Matrix</a:t>
            </a:r>
            <a:endParaRPr/>
          </a:p>
        </p:txBody>
      </p:sp>
      <p:pic>
        <p:nvPicPr>
          <p:cNvPr id="316" name="Google Shape;316;g22ab49da665_0_5"/>
          <p:cNvPicPr preferRelativeResize="0"/>
          <p:nvPr/>
        </p:nvPicPr>
        <p:blipFill>
          <a:blip r:embed="rId3">
            <a:alphaModFix/>
          </a:blip>
          <a:stretch>
            <a:fillRect/>
          </a:stretch>
        </p:blipFill>
        <p:spPr>
          <a:xfrm>
            <a:off x="1149825" y="1448200"/>
            <a:ext cx="9892350" cy="502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nvSpPr>
        <p:spPr>
          <a:xfrm>
            <a:off x="295950" y="326575"/>
            <a:ext cx="741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dk1"/>
                </a:solidFill>
                <a:latin typeface="Calibri"/>
                <a:ea typeface="Calibri"/>
                <a:cs typeface="Calibri"/>
                <a:sym typeface="Calibri"/>
              </a:rPr>
              <a:t>2.0 Project Estimates</a:t>
            </a:r>
            <a:endParaRPr/>
          </a:p>
        </p:txBody>
      </p:sp>
      <p:sp>
        <p:nvSpPr>
          <p:cNvPr id="108" name="Google Shape;108;p4"/>
          <p:cNvSpPr txBox="1"/>
          <p:nvPr/>
        </p:nvSpPr>
        <p:spPr>
          <a:xfrm>
            <a:off x="357200" y="1065475"/>
            <a:ext cx="38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666666"/>
                </a:solidFill>
                <a:latin typeface="Calibri"/>
                <a:ea typeface="Calibri"/>
                <a:cs typeface="Calibri"/>
                <a:sym typeface="Calibri"/>
              </a:rPr>
              <a:t>Function Point COCOMO</a:t>
            </a:r>
            <a:endParaRPr b="1" sz="1800">
              <a:solidFill>
                <a:srgbClr val="666666"/>
              </a:solidFill>
              <a:latin typeface="Calibri"/>
              <a:ea typeface="Calibri"/>
              <a:cs typeface="Calibri"/>
              <a:sym typeface="Calibri"/>
            </a:endParaRPr>
          </a:p>
        </p:txBody>
      </p:sp>
      <p:pic>
        <p:nvPicPr>
          <p:cNvPr id="109" name="Google Shape;109;p4"/>
          <p:cNvPicPr preferRelativeResize="0"/>
          <p:nvPr/>
        </p:nvPicPr>
        <p:blipFill>
          <a:blip r:embed="rId3">
            <a:alphaModFix/>
          </a:blip>
          <a:stretch>
            <a:fillRect/>
          </a:stretch>
        </p:blipFill>
        <p:spPr>
          <a:xfrm>
            <a:off x="5458612" y="220375"/>
            <a:ext cx="6368976" cy="3811250"/>
          </a:xfrm>
          <a:prstGeom prst="rect">
            <a:avLst/>
          </a:prstGeom>
          <a:noFill/>
          <a:ln>
            <a:noFill/>
          </a:ln>
        </p:spPr>
      </p:pic>
      <p:pic>
        <p:nvPicPr>
          <p:cNvPr id="110" name="Google Shape;110;p4"/>
          <p:cNvPicPr preferRelativeResize="0"/>
          <p:nvPr/>
        </p:nvPicPr>
        <p:blipFill>
          <a:blip r:embed="rId4">
            <a:alphaModFix/>
          </a:blip>
          <a:stretch>
            <a:fillRect/>
          </a:stretch>
        </p:blipFill>
        <p:spPr>
          <a:xfrm>
            <a:off x="5713700" y="4578072"/>
            <a:ext cx="5858801" cy="1597200"/>
          </a:xfrm>
          <a:prstGeom prst="rect">
            <a:avLst/>
          </a:prstGeom>
          <a:noFill/>
          <a:ln>
            <a:noFill/>
          </a:ln>
        </p:spPr>
      </p:pic>
      <p:pic>
        <p:nvPicPr>
          <p:cNvPr id="111" name="Google Shape;111;p4"/>
          <p:cNvPicPr preferRelativeResize="0"/>
          <p:nvPr/>
        </p:nvPicPr>
        <p:blipFill>
          <a:blip r:embed="rId5">
            <a:alphaModFix/>
          </a:blip>
          <a:stretch>
            <a:fillRect/>
          </a:stretch>
        </p:blipFill>
        <p:spPr>
          <a:xfrm>
            <a:off x="435575" y="3593299"/>
            <a:ext cx="4082899" cy="2800351"/>
          </a:xfrm>
          <a:prstGeom prst="rect">
            <a:avLst/>
          </a:prstGeom>
          <a:noFill/>
          <a:ln>
            <a:noFill/>
          </a:ln>
        </p:spPr>
      </p:pic>
      <p:pic>
        <p:nvPicPr>
          <p:cNvPr id="112" name="Google Shape;112;p4"/>
          <p:cNvPicPr preferRelativeResize="0"/>
          <p:nvPr/>
        </p:nvPicPr>
        <p:blipFill>
          <a:blip r:embed="rId6">
            <a:alphaModFix/>
          </a:blip>
          <a:stretch>
            <a:fillRect/>
          </a:stretch>
        </p:blipFill>
        <p:spPr>
          <a:xfrm>
            <a:off x="357200" y="1679575"/>
            <a:ext cx="5084065" cy="17967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2ab49da665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7.2 References</a:t>
            </a:r>
            <a:endParaRPr/>
          </a:p>
        </p:txBody>
      </p:sp>
      <p:sp>
        <p:nvSpPr>
          <p:cNvPr id="322" name="Google Shape;322;g22ab49da665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62500" lnSpcReduction="10000"/>
          </a:bodyPr>
          <a:lstStyle/>
          <a:p>
            <a:pPr indent="-300037" lvl="0" marL="457200" rtl="0" algn="l">
              <a:spcBef>
                <a:spcPts val="1000"/>
              </a:spcBef>
              <a:spcAft>
                <a:spcPts val="0"/>
              </a:spcAft>
              <a:buSzPct val="64285"/>
              <a:buChar char="•"/>
            </a:pPr>
            <a:r>
              <a:rPr lang="en-US"/>
              <a:t>R. S. Pressman, “Document Templates: Software Project Plan,” R.S. Pressman &amp; Associates, Inc.. [Online]. Available: http://www.rspa.com/docs/Projectplan.html. [Accessed: 14-June-2023].</a:t>
            </a:r>
            <a:endParaRPr/>
          </a:p>
          <a:p>
            <a:pPr indent="-300037" lvl="0" marL="457200" rtl="0" algn="l">
              <a:spcBef>
                <a:spcPts val="0"/>
              </a:spcBef>
              <a:spcAft>
                <a:spcPts val="0"/>
              </a:spcAft>
              <a:buSzPct val="64285"/>
              <a:buChar char="•"/>
            </a:pPr>
            <a:r>
              <a:rPr lang="en-US"/>
              <a:t>“Risk Mitigation, Monitoring, and Management Plan,” McGraw Hill Higher Education. [Online]. Available: www.mhhe.com/engcs/compsci/pressman/graphics/Pressman5sepa/common/cs1/rmmm.pdf. [Accessed: 14-June-2023].</a:t>
            </a:r>
            <a:endParaRPr/>
          </a:p>
          <a:p>
            <a:pPr indent="-300037" lvl="0" marL="457200" rtl="0" algn="l">
              <a:spcBef>
                <a:spcPts val="0"/>
              </a:spcBef>
              <a:spcAft>
                <a:spcPts val="0"/>
              </a:spcAft>
              <a:buSzPct val="64285"/>
              <a:buChar char="•"/>
            </a:pPr>
            <a:r>
              <a:rPr lang="en-US"/>
              <a:t>R. S. Pressman, “Document Templates: RMMM Plan,” R.S. Pressman &amp; Associates, Inc.. [Online]. Available: http://www.rspa.com/docs/riskmmm.html.[Accessed: 14-June-2023].</a:t>
            </a:r>
            <a:endParaRPr/>
          </a:p>
          <a:p>
            <a:pPr indent="-300037" lvl="0" marL="457200" rtl="0" algn="l">
              <a:spcBef>
                <a:spcPts val="0"/>
              </a:spcBef>
              <a:spcAft>
                <a:spcPts val="0"/>
              </a:spcAft>
              <a:buSzPct val="64285"/>
              <a:buChar char="•"/>
            </a:pPr>
            <a:r>
              <a:rPr lang="en-US"/>
              <a:t>“Software Project Plan,” McGraw Hill Higher Education. [Online]. Available: http://www.mhhe.com/engcs/compsci/pressman/graphics/Pressman5sepa/common/cs1/projplan.pdf.[Accessed: 14-June-2023].</a:t>
            </a:r>
            <a:endParaRPr/>
          </a:p>
          <a:p>
            <a:pPr indent="-300037" lvl="0" marL="457200" rtl="0" algn="l">
              <a:spcBef>
                <a:spcPts val="0"/>
              </a:spcBef>
              <a:spcAft>
                <a:spcPts val="0"/>
              </a:spcAft>
              <a:buSzPct val="64285"/>
              <a:buChar char="•"/>
            </a:pPr>
            <a:r>
              <a:rPr lang="en-US"/>
              <a:t>“Software Project Plan,” McGraw Hill Higher Education. [Online]. Available: https://www.mhhe.com/engcs/compsci/pressman/graphics/Pressman5sepa/common/cs2/projplan.pdf.[Accessed: 14-June-2023].</a:t>
            </a:r>
            <a:endParaRPr/>
          </a:p>
          <a:p>
            <a:pPr indent="-300037" lvl="0" marL="457200" rtl="0" algn="l">
              <a:spcBef>
                <a:spcPts val="0"/>
              </a:spcBef>
              <a:spcAft>
                <a:spcPts val="0"/>
              </a:spcAft>
              <a:buSzPct val="64285"/>
              <a:buChar char="•"/>
            </a:pPr>
            <a:r>
              <a:rPr lang="en-US"/>
              <a:t>“Occupational Employment and Wages, May 2022: Software Developers”, U.S. Bureau of Labor Statistics. [Online]. Available: https://www.bls.gov/oes/current/oes151252.htm#st. [Accessed: 14-June-2023].</a:t>
            </a:r>
            <a:endParaRPr/>
          </a:p>
          <a:p>
            <a:pPr indent="-300037" lvl="0" marL="457200" rtl="0" algn="l">
              <a:spcBef>
                <a:spcPts val="0"/>
              </a:spcBef>
              <a:spcAft>
                <a:spcPts val="0"/>
              </a:spcAft>
              <a:buSzPct val="64285"/>
              <a:buChar char="•"/>
            </a:pPr>
            <a:r>
              <a:rPr lang="en-US"/>
              <a:t>Pressman, Roger S., and Bruce R. Maxim. Software Engineering: A Practitioner's Approach . Vol. 9, McGraw-Hill Education , 2020. </a:t>
            </a:r>
            <a:endParaRPr/>
          </a:p>
          <a:p>
            <a:pPr indent="-300037" lvl="0" marL="457200" rtl="0" algn="l">
              <a:spcBef>
                <a:spcPts val="0"/>
              </a:spcBef>
              <a:spcAft>
                <a:spcPts val="0"/>
              </a:spcAft>
              <a:buSzPct val="64285"/>
              <a:buChar char="•"/>
            </a:pPr>
            <a:r>
              <a:rPr lang="en-US"/>
              <a:t>Tinytool</a:t>
            </a:r>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54eb600afe_0_14"/>
          <p:cNvSpPr txBox="1"/>
          <p:nvPr/>
        </p:nvSpPr>
        <p:spPr>
          <a:xfrm>
            <a:off x="295950" y="326575"/>
            <a:ext cx="741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dk1"/>
                </a:solidFill>
                <a:latin typeface="Calibri"/>
                <a:ea typeface="Calibri"/>
                <a:cs typeface="Calibri"/>
                <a:sym typeface="Calibri"/>
              </a:rPr>
              <a:t>2.0 Project Estimates</a:t>
            </a:r>
            <a:endParaRPr/>
          </a:p>
        </p:txBody>
      </p:sp>
      <p:sp>
        <p:nvSpPr>
          <p:cNvPr id="118" name="Google Shape;118;g254eb600afe_0_14"/>
          <p:cNvSpPr txBox="1"/>
          <p:nvPr/>
        </p:nvSpPr>
        <p:spPr>
          <a:xfrm>
            <a:off x="357200" y="1065475"/>
            <a:ext cx="38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666666"/>
                </a:solidFill>
                <a:latin typeface="Calibri"/>
                <a:ea typeface="Calibri"/>
                <a:cs typeface="Calibri"/>
                <a:sym typeface="Calibri"/>
              </a:rPr>
              <a:t>Process-Based Estimation</a:t>
            </a:r>
            <a:endParaRPr b="1" sz="1800">
              <a:solidFill>
                <a:srgbClr val="666666"/>
              </a:solidFill>
              <a:latin typeface="Calibri"/>
              <a:ea typeface="Calibri"/>
              <a:cs typeface="Calibri"/>
              <a:sym typeface="Calibri"/>
            </a:endParaRPr>
          </a:p>
        </p:txBody>
      </p:sp>
      <p:pic>
        <p:nvPicPr>
          <p:cNvPr id="119" name="Google Shape;119;g254eb600afe_0_14"/>
          <p:cNvPicPr preferRelativeResize="0"/>
          <p:nvPr/>
        </p:nvPicPr>
        <p:blipFill>
          <a:blip r:embed="rId3">
            <a:alphaModFix/>
          </a:blip>
          <a:stretch>
            <a:fillRect/>
          </a:stretch>
        </p:blipFill>
        <p:spPr>
          <a:xfrm>
            <a:off x="4639350" y="366587"/>
            <a:ext cx="7419300" cy="6124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54eb600afe_0_19"/>
          <p:cNvSpPr txBox="1"/>
          <p:nvPr/>
        </p:nvSpPr>
        <p:spPr>
          <a:xfrm>
            <a:off x="306150" y="326575"/>
            <a:ext cx="741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dk1"/>
                </a:solidFill>
                <a:latin typeface="Calibri"/>
                <a:ea typeface="Calibri"/>
                <a:cs typeface="Calibri"/>
                <a:sym typeface="Calibri"/>
              </a:rPr>
              <a:t>2.0 Project Estimates</a:t>
            </a:r>
            <a:endParaRPr/>
          </a:p>
        </p:txBody>
      </p:sp>
      <p:sp>
        <p:nvSpPr>
          <p:cNvPr id="125" name="Google Shape;125;g254eb600afe_0_19"/>
          <p:cNvSpPr txBox="1"/>
          <p:nvPr/>
        </p:nvSpPr>
        <p:spPr>
          <a:xfrm>
            <a:off x="357200" y="1065475"/>
            <a:ext cx="38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666666"/>
                </a:solidFill>
                <a:latin typeface="Calibri"/>
                <a:ea typeface="Calibri"/>
                <a:cs typeface="Calibri"/>
                <a:sym typeface="Calibri"/>
              </a:rPr>
              <a:t>Reconciled Estimate</a:t>
            </a:r>
            <a:endParaRPr b="1" sz="1800">
              <a:solidFill>
                <a:srgbClr val="666666"/>
              </a:solidFill>
              <a:latin typeface="Calibri"/>
              <a:ea typeface="Calibri"/>
              <a:cs typeface="Calibri"/>
              <a:sym typeface="Calibri"/>
            </a:endParaRPr>
          </a:p>
        </p:txBody>
      </p:sp>
      <p:sp>
        <p:nvSpPr>
          <p:cNvPr id="126" name="Google Shape;126;g254eb600afe_0_19"/>
          <p:cNvSpPr txBox="1"/>
          <p:nvPr/>
        </p:nvSpPr>
        <p:spPr>
          <a:xfrm>
            <a:off x="357200" y="2474225"/>
            <a:ext cx="7535100" cy="3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LOC: </a:t>
            </a:r>
            <a:r>
              <a:rPr lang="en-US" sz="3000">
                <a:solidFill>
                  <a:schemeClr val="dk1"/>
                </a:solidFill>
                <a:latin typeface="Calibri"/>
                <a:ea typeface="Calibri"/>
                <a:cs typeface="Calibri"/>
                <a:sym typeface="Calibri"/>
              </a:rPr>
              <a:t>3158</a:t>
            </a:r>
            <a:endParaRPr sz="3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Number of Developers:</a:t>
            </a:r>
            <a:r>
              <a:rPr lang="en-US" sz="3000">
                <a:solidFill>
                  <a:schemeClr val="dk1"/>
                </a:solidFill>
                <a:latin typeface="Calibri"/>
                <a:ea typeface="Calibri"/>
                <a:cs typeface="Calibri"/>
                <a:sym typeface="Calibri"/>
              </a:rPr>
              <a:t> 4</a:t>
            </a:r>
            <a:endParaRPr sz="3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Person Months: </a:t>
            </a:r>
            <a:r>
              <a:rPr lang="en-US" sz="3000">
                <a:solidFill>
                  <a:schemeClr val="dk1"/>
                </a:solidFill>
                <a:latin typeface="Calibri"/>
                <a:ea typeface="Calibri"/>
                <a:cs typeface="Calibri"/>
                <a:sym typeface="Calibri"/>
              </a:rPr>
              <a:t>15.8 months</a:t>
            </a:r>
            <a:endParaRPr sz="3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Person Months/Developer or </a:t>
            </a:r>
            <a:r>
              <a:rPr b="1" lang="en-US" sz="3000">
                <a:solidFill>
                  <a:schemeClr val="dk1"/>
                </a:solidFill>
                <a:latin typeface="Calibri"/>
                <a:ea typeface="Calibri"/>
                <a:cs typeface="Calibri"/>
                <a:sym typeface="Calibri"/>
              </a:rPr>
              <a:t>Duration of Development:</a:t>
            </a:r>
            <a:r>
              <a:rPr lang="en-US" sz="3000">
                <a:solidFill>
                  <a:schemeClr val="dk1"/>
                </a:solidFill>
                <a:latin typeface="Calibri"/>
                <a:ea typeface="Calibri"/>
                <a:cs typeface="Calibri"/>
                <a:sym typeface="Calibri"/>
              </a:rPr>
              <a:t> 3.96</a:t>
            </a:r>
            <a:endParaRPr sz="3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Project Cost: </a:t>
            </a:r>
            <a:r>
              <a:rPr lang="en-US" sz="3000">
                <a:solidFill>
                  <a:schemeClr val="dk1"/>
                </a:solidFill>
                <a:latin typeface="Calibri"/>
                <a:ea typeface="Calibri"/>
                <a:cs typeface="Calibri"/>
                <a:sym typeface="Calibri"/>
              </a:rPr>
              <a:t>$127,741</a:t>
            </a:r>
            <a:endParaRPr b="1" sz="3000">
              <a:solidFill>
                <a:schemeClr val="accent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27" name="Google Shape;127;g254eb600afe_0_19"/>
          <p:cNvSpPr txBox="1"/>
          <p:nvPr/>
        </p:nvSpPr>
        <p:spPr>
          <a:xfrm>
            <a:off x="326500" y="1943250"/>
            <a:ext cx="334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accent1"/>
                </a:solidFill>
                <a:latin typeface="Calibri"/>
                <a:ea typeface="Calibri"/>
                <a:cs typeface="Calibri"/>
                <a:sym typeface="Calibri"/>
              </a:rPr>
              <a:t>Average of both estimates</a:t>
            </a:r>
            <a:endParaRPr b="1" sz="1900">
              <a:solidFill>
                <a:schemeClr val="accen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54eb600afe_0_24"/>
          <p:cNvSpPr txBox="1"/>
          <p:nvPr/>
        </p:nvSpPr>
        <p:spPr>
          <a:xfrm>
            <a:off x="387825" y="1312850"/>
            <a:ext cx="11164800" cy="5089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1600">
                <a:solidFill>
                  <a:schemeClr val="accent1"/>
                </a:solidFill>
                <a:latin typeface="Calibri"/>
                <a:ea typeface="Calibri"/>
                <a:cs typeface="Calibri"/>
                <a:sym typeface="Calibri"/>
              </a:rPr>
              <a:t>People</a:t>
            </a:r>
            <a:endParaRPr b="1" sz="1600">
              <a:solidFill>
                <a:schemeClr val="accent1"/>
              </a:solidFill>
              <a:latin typeface="Calibri"/>
              <a:ea typeface="Calibri"/>
              <a:cs typeface="Calibri"/>
              <a:sym typeface="Calibri"/>
            </a:endParaRPr>
          </a:p>
          <a:p>
            <a:pPr indent="-330200" lvl="0" marL="914400" rtl="0" algn="l">
              <a:spcBef>
                <a:spcPts val="80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Four Developers</a:t>
            </a:r>
            <a:endParaRPr sz="1600">
              <a:solidFill>
                <a:schemeClr val="dk1"/>
              </a:solidFill>
              <a:latin typeface="Calibri"/>
              <a:ea typeface="Calibri"/>
              <a:cs typeface="Calibri"/>
              <a:sym typeface="Calibri"/>
            </a:endParaRPr>
          </a:p>
          <a:p>
            <a:pPr indent="0" lvl="0" marL="457200" rtl="0" algn="l">
              <a:spcBef>
                <a:spcPts val="800"/>
              </a:spcBef>
              <a:spcAft>
                <a:spcPts val="0"/>
              </a:spcAft>
              <a:buNone/>
            </a:pPr>
            <a:r>
              <a:rPr b="1" lang="en-US" sz="1600">
                <a:solidFill>
                  <a:schemeClr val="accent1"/>
                </a:solidFill>
                <a:latin typeface="Calibri"/>
                <a:ea typeface="Calibri"/>
                <a:cs typeface="Calibri"/>
                <a:sym typeface="Calibri"/>
              </a:rPr>
              <a:t>Hardware</a:t>
            </a:r>
            <a:endParaRPr b="1" sz="1600">
              <a:solidFill>
                <a:schemeClr val="accent1"/>
              </a:solidFill>
              <a:latin typeface="Calibri"/>
              <a:ea typeface="Calibri"/>
              <a:cs typeface="Calibri"/>
              <a:sym typeface="Calibri"/>
            </a:endParaRPr>
          </a:p>
          <a:p>
            <a:pPr indent="-330200" lvl="0" marL="914400" rtl="0" algn="l">
              <a:spcBef>
                <a:spcPts val="80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Development</a:t>
            </a:r>
            <a:endParaRPr b="1" sz="1600">
              <a:solidFill>
                <a:schemeClr val="dk1"/>
              </a:solidFill>
              <a:latin typeface="Calibri"/>
              <a:ea typeface="Calibri"/>
              <a:cs typeface="Calibri"/>
              <a:sym typeface="Calibri"/>
            </a:endParaRPr>
          </a:p>
          <a:p>
            <a:pPr indent="-330200" lvl="1" marL="13716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Need PC with internet connection and specifications to withstand the writing, debugging, testing of Moon Eyes within a version control system.</a:t>
            </a:r>
            <a:endParaRPr sz="1600">
              <a:solidFill>
                <a:schemeClr val="dk1"/>
              </a:solidFill>
              <a:latin typeface="Calibri"/>
              <a:ea typeface="Calibri"/>
              <a:cs typeface="Calibri"/>
              <a:sym typeface="Calibri"/>
            </a:endParaRPr>
          </a:p>
          <a:p>
            <a:pPr indent="-330200" lvl="0" marL="914400" rtl="0" algn="l">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User Client-side</a:t>
            </a:r>
            <a:endParaRPr b="1" sz="1600">
              <a:solidFill>
                <a:schemeClr val="dk1"/>
              </a:solidFill>
              <a:latin typeface="Calibri"/>
              <a:ea typeface="Calibri"/>
              <a:cs typeface="Calibri"/>
              <a:sym typeface="Calibri"/>
            </a:endParaRPr>
          </a:p>
          <a:p>
            <a:pPr indent="-330200" lvl="1" marL="13716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Need PC with internet connection and access to a browser </a:t>
            </a:r>
            <a:endParaRPr sz="1600">
              <a:solidFill>
                <a:schemeClr val="dk1"/>
              </a:solidFill>
              <a:latin typeface="Calibri"/>
              <a:ea typeface="Calibri"/>
              <a:cs typeface="Calibri"/>
              <a:sym typeface="Calibri"/>
            </a:endParaRPr>
          </a:p>
          <a:p>
            <a:pPr indent="0" lvl="0" marL="457200" rtl="0" algn="l">
              <a:spcBef>
                <a:spcPts val="800"/>
              </a:spcBef>
              <a:spcAft>
                <a:spcPts val="0"/>
              </a:spcAft>
              <a:buNone/>
            </a:pPr>
            <a:r>
              <a:rPr b="1" lang="en-US" sz="1600">
                <a:solidFill>
                  <a:schemeClr val="accent1"/>
                </a:solidFill>
                <a:latin typeface="Calibri"/>
                <a:ea typeface="Calibri"/>
                <a:cs typeface="Calibri"/>
                <a:sym typeface="Calibri"/>
              </a:rPr>
              <a:t>Software </a:t>
            </a:r>
            <a:endParaRPr b="1" sz="1600">
              <a:solidFill>
                <a:schemeClr val="accent1"/>
              </a:solidFill>
              <a:latin typeface="Calibri"/>
              <a:ea typeface="Calibri"/>
              <a:cs typeface="Calibri"/>
              <a:sym typeface="Calibri"/>
            </a:endParaRPr>
          </a:p>
          <a:p>
            <a:pPr indent="-330200" lvl="0" marL="914400" rtl="0" algn="l">
              <a:spcBef>
                <a:spcPts val="80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Development</a:t>
            </a:r>
            <a:endParaRPr b="1" sz="1600">
              <a:solidFill>
                <a:schemeClr val="dk1"/>
              </a:solidFill>
              <a:latin typeface="Calibri"/>
              <a:ea typeface="Calibri"/>
              <a:cs typeface="Calibri"/>
              <a:sym typeface="Calibri"/>
            </a:endParaRPr>
          </a:p>
          <a:p>
            <a:pPr indent="-330200" lvl="1" marL="13716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Version Control system such as GitHub</a:t>
            </a:r>
            <a:endParaRPr sz="1600">
              <a:solidFill>
                <a:schemeClr val="dk1"/>
              </a:solidFill>
              <a:latin typeface="Calibri"/>
              <a:ea typeface="Calibri"/>
              <a:cs typeface="Calibri"/>
              <a:sym typeface="Calibri"/>
            </a:endParaRPr>
          </a:p>
          <a:p>
            <a:pPr indent="-330200" lvl="1" marL="13716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User license or access to OOL-supported IDE such as Virtual Studio Code</a:t>
            </a:r>
            <a:endParaRPr sz="1600">
              <a:solidFill>
                <a:schemeClr val="dk1"/>
              </a:solidFill>
              <a:latin typeface="Calibri"/>
              <a:ea typeface="Calibri"/>
              <a:cs typeface="Calibri"/>
              <a:sym typeface="Calibri"/>
            </a:endParaRPr>
          </a:p>
          <a:p>
            <a:pPr indent="0" lvl="0" marL="457200" rtl="0" algn="l">
              <a:spcBef>
                <a:spcPts val="800"/>
              </a:spcBef>
              <a:spcAft>
                <a:spcPts val="0"/>
              </a:spcAft>
              <a:buNone/>
            </a:pPr>
            <a:r>
              <a:rPr b="1" lang="en-US" sz="1600">
                <a:solidFill>
                  <a:schemeClr val="accent1"/>
                </a:solidFill>
                <a:latin typeface="Calibri"/>
                <a:ea typeface="Calibri"/>
                <a:cs typeface="Calibri"/>
                <a:sym typeface="Calibri"/>
              </a:rPr>
              <a:t>Other resources</a:t>
            </a:r>
            <a:endParaRPr b="1" sz="1600">
              <a:solidFill>
                <a:schemeClr val="accent1"/>
              </a:solidFill>
              <a:latin typeface="Calibri"/>
              <a:ea typeface="Calibri"/>
              <a:cs typeface="Calibri"/>
              <a:sym typeface="Calibri"/>
            </a:endParaRPr>
          </a:p>
          <a:p>
            <a:pPr indent="-330200" lvl="0" marL="914400" rtl="0" algn="l">
              <a:spcBef>
                <a:spcPts val="80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Development &amp; Deployment</a:t>
            </a:r>
            <a:endParaRPr b="1" sz="1600">
              <a:solidFill>
                <a:schemeClr val="dk1"/>
              </a:solidFill>
              <a:latin typeface="Calibri"/>
              <a:ea typeface="Calibri"/>
              <a:cs typeface="Calibri"/>
              <a:sym typeface="Calibri"/>
            </a:endParaRPr>
          </a:p>
          <a:p>
            <a:pPr indent="-330200" lvl="1" marL="13716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The development team will also need access to various tools in order to develop and deploy the software. Because we will be creating a database users will need access to MySQL</a:t>
            </a:r>
            <a:endParaRPr sz="1600">
              <a:solidFill>
                <a:schemeClr val="dk1"/>
              </a:solidFill>
              <a:latin typeface="Calibri"/>
              <a:ea typeface="Calibri"/>
              <a:cs typeface="Calibri"/>
              <a:sym typeface="Calibri"/>
            </a:endParaRPr>
          </a:p>
          <a:p>
            <a:pPr indent="-330200" lvl="1" marL="13716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Additionally, we will be deploying on an Amazon EC2 web server so we will need an AWS account in order to test </a:t>
            </a:r>
            <a:endParaRPr sz="1600">
              <a:solidFill>
                <a:schemeClr val="dk1"/>
              </a:solidFill>
              <a:latin typeface="Calibri"/>
              <a:ea typeface="Calibri"/>
              <a:cs typeface="Calibri"/>
              <a:sym typeface="Calibri"/>
            </a:endParaRPr>
          </a:p>
        </p:txBody>
      </p:sp>
      <p:sp>
        <p:nvSpPr>
          <p:cNvPr id="133" name="Google Shape;133;g254eb600afe_0_24"/>
          <p:cNvSpPr txBox="1"/>
          <p:nvPr/>
        </p:nvSpPr>
        <p:spPr>
          <a:xfrm>
            <a:off x="224525" y="244925"/>
            <a:ext cx="741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dk1"/>
                </a:solidFill>
                <a:latin typeface="Calibri"/>
                <a:ea typeface="Calibri"/>
                <a:cs typeface="Calibri"/>
                <a:sym typeface="Calibri"/>
              </a:rPr>
              <a:t>2.0 Project Estimates</a:t>
            </a:r>
            <a:endParaRPr/>
          </a:p>
        </p:txBody>
      </p:sp>
      <p:sp>
        <p:nvSpPr>
          <p:cNvPr id="134" name="Google Shape;134;g254eb600afe_0_24"/>
          <p:cNvSpPr txBox="1"/>
          <p:nvPr/>
        </p:nvSpPr>
        <p:spPr>
          <a:xfrm>
            <a:off x="316375" y="851150"/>
            <a:ext cx="38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666666"/>
                </a:solidFill>
                <a:latin typeface="Calibri"/>
                <a:ea typeface="Calibri"/>
                <a:cs typeface="Calibri"/>
                <a:sym typeface="Calibri"/>
              </a:rPr>
              <a:t>Project Resources</a:t>
            </a:r>
            <a:endParaRPr b="1" sz="1800">
              <a:solidFill>
                <a:srgbClr val="666666"/>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555488d597_0_6"/>
          <p:cNvSpPr txBox="1"/>
          <p:nvPr>
            <p:ph idx="1" type="body"/>
          </p:nvPr>
        </p:nvSpPr>
        <p:spPr>
          <a:xfrm>
            <a:off x="4629300" y="0"/>
            <a:ext cx="7562700" cy="6858000"/>
          </a:xfrm>
          <a:prstGeom prst="rect">
            <a:avLst/>
          </a:prstGeom>
        </p:spPr>
        <p:txBody>
          <a:bodyPr anchorCtr="0" anchor="t" bIns="45700" lIns="91425" spcFirstLastPara="1" rIns="91425" wrap="square" tIns="45700">
            <a:normAutofit fontScale="85000" lnSpcReduction="20000"/>
          </a:bodyPr>
          <a:lstStyle/>
          <a:p>
            <a:pPr indent="-363537" lvl="0" marL="457200" rtl="0" algn="l">
              <a:spcBef>
                <a:spcPts val="1000"/>
              </a:spcBef>
              <a:spcAft>
                <a:spcPts val="0"/>
              </a:spcAft>
              <a:buClr>
                <a:srgbClr val="2F5496"/>
              </a:buClr>
              <a:buSzPct val="91397"/>
              <a:buChar char="●"/>
            </a:pPr>
            <a:r>
              <a:rPr b="1" lang="en-US" sz="2735">
                <a:solidFill>
                  <a:srgbClr val="2F5496"/>
                </a:solidFill>
              </a:rPr>
              <a:t>Business Impact Risks</a:t>
            </a:r>
            <a:endParaRPr sz="2735"/>
          </a:p>
          <a:p>
            <a:pPr indent="-360838" lvl="0" marL="457200" rtl="0" algn="l">
              <a:spcBef>
                <a:spcPts val="0"/>
              </a:spcBef>
              <a:spcAft>
                <a:spcPts val="0"/>
              </a:spcAft>
              <a:buSzPct val="100000"/>
              <a:buChar char="-"/>
            </a:pPr>
            <a:r>
              <a:rPr lang="en-US" sz="2450"/>
              <a:t>Production of a product that is not viable</a:t>
            </a:r>
            <a:br>
              <a:rPr lang="en-US" sz="2450"/>
            </a:br>
            <a:endParaRPr sz="2450"/>
          </a:p>
          <a:p>
            <a:pPr indent="-376237" lvl="0" marL="457200" rtl="0" algn="l">
              <a:lnSpc>
                <a:spcPct val="100000"/>
              </a:lnSpc>
              <a:spcBef>
                <a:spcPts val="0"/>
              </a:spcBef>
              <a:spcAft>
                <a:spcPts val="0"/>
              </a:spcAft>
              <a:buClr>
                <a:srgbClr val="2F5496"/>
              </a:buClr>
              <a:buSzPct val="100000"/>
              <a:buChar char="●"/>
            </a:pPr>
            <a:r>
              <a:rPr b="1" lang="en-US" sz="2735">
                <a:solidFill>
                  <a:srgbClr val="2F5496"/>
                </a:solidFill>
              </a:rPr>
              <a:t>Customer Risks</a:t>
            </a:r>
            <a:endParaRPr b="1" sz="2735">
              <a:solidFill>
                <a:srgbClr val="2F5496"/>
              </a:solidFill>
            </a:endParaRPr>
          </a:p>
          <a:p>
            <a:pPr indent="-363537" lvl="0" marL="457200" rtl="0" algn="l">
              <a:lnSpc>
                <a:spcPct val="100000"/>
              </a:lnSpc>
              <a:spcBef>
                <a:spcPts val="0"/>
              </a:spcBef>
              <a:spcAft>
                <a:spcPts val="0"/>
              </a:spcAft>
              <a:buSzPct val="102040"/>
              <a:buChar char="-"/>
            </a:pPr>
            <a:r>
              <a:rPr lang="en-US" sz="2450"/>
              <a:t>Customers fail to participate in timely communication</a:t>
            </a:r>
            <a:br>
              <a:rPr lang="en-US" sz="2735"/>
            </a:br>
            <a:endParaRPr sz="2735"/>
          </a:p>
          <a:p>
            <a:pPr indent="-376237" lvl="0" marL="457200" rtl="0" algn="l">
              <a:lnSpc>
                <a:spcPct val="100000"/>
              </a:lnSpc>
              <a:spcBef>
                <a:spcPts val="0"/>
              </a:spcBef>
              <a:spcAft>
                <a:spcPts val="0"/>
              </a:spcAft>
              <a:buClr>
                <a:srgbClr val="2F5496"/>
              </a:buClr>
              <a:buSzPct val="100000"/>
              <a:buChar char="●"/>
            </a:pPr>
            <a:r>
              <a:rPr b="1" lang="en-US" sz="2735">
                <a:solidFill>
                  <a:srgbClr val="2F5496"/>
                </a:solidFill>
              </a:rPr>
              <a:t>Development Risks</a:t>
            </a:r>
            <a:endParaRPr b="1" sz="2735">
              <a:solidFill>
                <a:srgbClr val="2F5496"/>
              </a:solidFill>
            </a:endParaRPr>
          </a:p>
          <a:p>
            <a:pPr indent="-363537" lvl="0" marL="457200" rtl="0" algn="l">
              <a:lnSpc>
                <a:spcPct val="100000"/>
              </a:lnSpc>
              <a:spcBef>
                <a:spcPts val="0"/>
              </a:spcBef>
              <a:spcAft>
                <a:spcPts val="0"/>
              </a:spcAft>
              <a:buSzPct val="99242"/>
              <a:buChar char="-"/>
            </a:pPr>
            <a:r>
              <a:rPr lang="en-US" sz="2519"/>
              <a:t>Coding and system performance </a:t>
            </a:r>
            <a:br>
              <a:rPr lang="en-US" sz="2735"/>
            </a:br>
            <a:endParaRPr sz="2735"/>
          </a:p>
          <a:p>
            <a:pPr indent="-376237" lvl="0" marL="457200" rtl="0" algn="l">
              <a:lnSpc>
                <a:spcPct val="100000"/>
              </a:lnSpc>
              <a:spcBef>
                <a:spcPts val="0"/>
              </a:spcBef>
              <a:spcAft>
                <a:spcPts val="0"/>
              </a:spcAft>
              <a:buClr>
                <a:srgbClr val="2F5496"/>
              </a:buClr>
              <a:buSzPct val="100000"/>
              <a:buChar char="●"/>
            </a:pPr>
            <a:r>
              <a:rPr b="1" lang="en-US" sz="2735">
                <a:solidFill>
                  <a:srgbClr val="2F5496"/>
                </a:solidFill>
              </a:rPr>
              <a:t>Employee Risks</a:t>
            </a:r>
            <a:endParaRPr sz="2735"/>
          </a:p>
          <a:p>
            <a:pPr indent="-363537" lvl="0" marL="457200" rtl="0" algn="l">
              <a:lnSpc>
                <a:spcPct val="100000"/>
              </a:lnSpc>
              <a:spcBef>
                <a:spcPts val="0"/>
              </a:spcBef>
              <a:spcAft>
                <a:spcPts val="0"/>
              </a:spcAft>
              <a:buSzPct val="99242"/>
              <a:buChar char="-"/>
            </a:pPr>
            <a:r>
              <a:rPr lang="en-US" sz="2519"/>
              <a:t>Unfamiliarity with </a:t>
            </a:r>
            <a:r>
              <a:rPr lang="en-US" sz="2519"/>
              <a:t>the</a:t>
            </a:r>
            <a:r>
              <a:rPr lang="en-US" sz="2519"/>
              <a:t> technology</a:t>
            </a:r>
            <a:br>
              <a:rPr lang="en-US" sz="2735"/>
            </a:br>
            <a:endParaRPr sz="2735"/>
          </a:p>
          <a:p>
            <a:pPr indent="-376237" lvl="0" marL="457200" rtl="0" algn="l">
              <a:lnSpc>
                <a:spcPct val="100000"/>
              </a:lnSpc>
              <a:spcBef>
                <a:spcPts val="0"/>
              </a:spcBef>
              <a:spcAft>
                <a:spcPts val="0"/>
              </a:spcAft>
              <a:buClr>
                <a:srgbClr val="2F5496"/>
              </a:buClr>
              <a:buSzPct val="100000"/>
              <a:buChar char="●"/>
            </a:pPr>
            <a:r>
              <a:rPr b="1" lang="en-US" sz="2735">
                <a:solidFill>
                  <a:srgbClr val="2F5496"/>
                </a:solidFill>
              </a:rPr>
              <a:t>Process Risks</a:t>
            </a:r>
            <a:endParaRPr b="1" sz="2735">
              <a:solidFill>
                <a:srgbClr val="2F5496"/>
              </a:solidFill>
            </a:endParaRPr>
          </a:p>
          <a:p>
            <a:pPr indent="-360838" lvl="0" marL="457200" rtl="0" algn="l">
              <a:lnSpc>
                <a:spcPct val="100000"/>
              </a:lnSpc>
              <a:spcBef>
                <a:spcPts val="0"/>
              </a:spcBef>
              <a:spcAft>
                <a:spcPts val="0"/>
              </a:spcAft>
              <a:buSzPct val="100000"/>
              <a:buChar char="-"/>
            </a:pPr>
            <a:r>
              <a:rPr lang="en-US" sz="2450"/>
              <a:t>Quality assurance metrics are not developed correctly</a:t>
            </a:r>
            <a:br>
              <a:rPr lang="en-US" sz="2450"/>
            </a:br>
            <a:endParaRPr sz="2450"/>
          </a:p>
          <a:p>
            <a:pPr indent="-376237" lvl="0" marL="457200" rtl="0" algn="l">
              <a:lnSpc>
                <a:spcPct val="100000"/>
              </a:lnSpc>
              <a:spcBef>
                <a:spcPts val="0"/>
              </a:spcBef>
              <a:spcAft>
                <a:spcPts val="0"/>
              </a:spcAft>
              <a:buClr>
                <a:srgbClr val="2F5496"/>
              </a:buClr>
              <a:buSzPct val="100000"/>
              <a:buChar char="●"/>
            </a:pPr>
            <a:r>
              <a:rPr b="1" lang="en-US" sz="2735">
                <a:solidFill>
                  <a:srgbClr val="2F5496"/>
                </a:solidFill>
              </a:rPr>
              <a:t>Product Size</a:t>
            </a:r>
            <a:endParaRPr b="1" sz="2735">
              <a:solidFill>
                <a:srgbClr val="2F5496"/>
              </a:solidFill>
            </a:endParaRPr>
          </a:p>
          <a:p>
            <a:pPr indent="-363537" lvl="0" marL="457200" rtl="0" algn="l">
              <a:lnSpc>
                <a:spcPct val="100000"/>
              </a:lnSpc>
              <a:spcBef>
                <a:spcPts val="0"/>
              </a:spcBef>
              <a:spcAft>
                <a:spcPts val="0"/>
              </a:spcAft>
              <a:buSzPct val="102040"/>
              <a:buChar char="-"/>
            </a:pPr>
            <a:r>
              <a:rPr lang="en-US" sz="2450"/>
              <a:t>When erroneous assumptions in product size</a:t>
            </a:r>
            <a:br>
              <a:rPr lang="en-US" sz="2735"/>
            </a:br>
            <a:endParaRPr sz="2735"/>
          </a:p>
          <a:p>
            <a:pPr indent="-376237" lvl="0" marL="457200" rtl="0" algn="l">
              <a:lnSpc>
                <a:spcPct val="100000"/>
              </a:lnSpc>
              <a:spcBef>
                <a:spcPts val="0"/>
              </a:spcBef>
              <a:spcAft>
                <a:spcPts val="0"/>
              </a:spcAft>
              <a:buClr>
                <a:srgbClr val="2F5496"/>
              </a:buClr>
              <a:buSzPct val="100000"/>
              <a:buChar char="●"/>
            </a:pPr>
            <a:r>
              <a:rPr b="1" lang="en-US" sz="2735">
                <a:solidFill>
                  <a:srgbClr val="2F5496"/>
                </a:solidFill>
              </a:rPr>
              <a:t>Technology Risk</a:t>
            </a:r>
            <a:endParaRPr b="1" sz="2735">
              <a:solidFill>
                <a:srgbClr val="2F5496"/>
              </a:solidFill>
            </a:endParaRPr>
          </a:p>
          <a:p>
            <a:pPr indent="-363537" lvl="0" marL="457200" rtl="0" algn="l">
              <a:lnSpc>
                <a:spcPct val="100000"/>
              </a:lnSpc>
              <a:spcBef>
                <a:spcPts val="0"/>
              </a:spcBef>
              <a:spcAft>
                <a:spcPts val="0"/>
              </a:spcAft>
              <a:buSzPct val="102040"/>
              <a:buChar char="-"/>
            </a:pPr>
            <a:r>
              <a:rPr lang="en-US" sz="2450"/>
              <a:t>The use of antiquated technology and software</a:t>
            </a:r>
            <a:br>
              <a:rPr lang="en-US" sz="2735"/>
            </a:br>
            <a:endParaRPr sz="2735"/>
          </a:p>
          <a:p>
            <a:pPr indent="-376237" lvl="0" marL="457200" rtl="0" algn="l">
              <a:lnSpc>
                <a:spcPct val="100000"/>
              </a:lnSpc>
              <a:spcBef>
                <a:spcPts val="0"/>
              </a:spcBef>
              <a:spcAft>
                <a:spcPts val="0"/>
              </a:spcAft>
              <a:buClr>
                <a:srgbClr val="2F5496"/>
              </a:buClr>
              <a:buSzPct val="100000"/>
              <a:buChar char="●"/>
            </a:pPr>
            <a:r>
              <a:rPr b="1" lang="en-US" sz="2735">
                <a:solidFill>
                  <a:srgbClr val="2F5496"/>
                </a:solidFill>
              </a:rPr>
              <a:t>Financial Risks</a:t>
            </a:r>
            <a:endParaRPr b="1" sz="2735">
              <a:solidFill>
                <a:srgbClr val="2F5496"/>
              </a:solidFill>
            </a:endParaRPr>
          </a:p>
          <a:p>
            <a:pPr indent="-360838" lvl="0" marL="457200" rtl="0" algn="l">
              <a:lnSpc>
                <a:spcPct val="100000"/>
              </a:lnSpc>
              <a:spcBef>
                <a:spcPts val="0"/>
              </a:spcBef>
              <a:spcAft>
                <a:spcPts val="0"/>
              </a:spcAft>
              <a:buSzPct val="100000"/>
              <a:buChar char="-"/>
            </a:pPr>
            <a:r>
              <a:rPr lang="en-US" sz="2450"/>
              <a:t>Impact our project if there are budget overruns or incorrect cost estimations</a:t>
            </a:r>
            <a:endParaRPr b="1" sz="2450">
              <a:solidFill>
                <a:srgbClr val="2F5496"/>
              </a:solidFill>
            </a:endParaRPr>
          </a:p>
        </p:txBody>
      </p:sp>
      <p:sp>
        <p:nvSpPr>
          <p:cNvPr id="140" name="Google Shape;140;g2555488d597_0_6"/>
          <p:cNvSpPr txBox="1"/>
          <p:nvPr/>
        </p:nvSpPr>
        <p:spPr>
          <a:xfrm rot="1337">
            <a:off x="0" y="1200"/>
            <a:ext cx="4629300" cy="11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rgbClr val="2F5496"/>
                </a:solidFill>
                <a:latin typeface="Calibri"/>
                <a:ea typeface="Calibri"/>
                <a:cs typeface="Calibri"/>
                <a:sym typeface="Calibri"/>
              </a:rPr>
              <a:t> 3.0 Description of Risk m</a:t>
            </a:r>
            <a:endParaRPr sz="3300">
              <a:solidFill>
                <a:srgbClr val="2F5496"/>
              </a:solidFill>
              <a:latin typeface="Calibri"/>
              <a:ea typeface="Calibri"/>
              <a:cs typeface="Calibri"/>
              <a:sym typeface="Calibri"/>
            </a:endParaRPr>
          </a:p>
        </p:txBody>
      </p:sp>
      <p:pic>
        <p:nvPicPr>
          <p:cNvPr id="141" name="Google Shape;141;g2555488d597_0_6" title="Description of the Risks.mp3">
            <a:hlinkClick r:id="rId3"/>
          </p:cNvPr>
          <p:cNvPicPr preferRelativeResize="0"/>
          <p:nvPr/>
        </p:nvPicPr>
        <p:blipFill>
          <a:blip r:embed="rId4">
            <a:alphaModFix/>
          </a:blip>
          <a:stretch>
            <a:fillRect/>
          </a:stretch>
        </p:blipFill>
        <p:spPr>
          <a:xfrm flipH="1" rot="10800000">
            <a:off x="-1165300" y="6112975"/>
            <a:ext cx="630400" cy="63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555488d597_0_11"/>
          <p:cNvSpPr txBox="1"/>
          <p:nvPr>
            <p:ph type="title"/>
          </p:nvPr>
        </p:nvSpPr>
        <p:spPr>
          <a:xfrm>
            <a:off x="0" y="0"/>
            <a:ext cx="11182500" cy="876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4000">
                <a:solidFill>
                  <a:srgbClr val="2F5496"/>
                </a:solidFill>
              </a:rPr>
              <a:t>3.2 Risk Table</a:t>
            </a:r>
            <a:r>
              <a:rPr lang="en-US" sz="4000"/>
              <a:t> </a:t>
            </a:r>
            <a:endParaRPr sz="4000"/>
          </a:p>
          <a:p>
            <a:pPr indent="0" lvl="0" marL="0" rtl="0" algn="l">
              <a:spcBef>
                <a:spcPts val="0"/>
              </a:spcBef>
              <a:spcAft>
                <a:spcPts val="0"/>
              </a:spcAft>
              <a:buNone/>
            </a:pPr>
            <a:r>
              <a:t/>
            </a:r>
            <a:endParaRPr/>
          </a:p>
        </p:txBody>
      </p:sp>
      <p:graphicFrame>
        <p:nvGraphicFramePr>
          <p:cNvPr id="147" name="Google Shape;147;g2555488d597_0_11"/>
          <p:cNvGraphicFramePr/>
          <p:nvPr/>
        </p:nvGraphicFramePr>
        <p:xfrm>
          <a:off x="142850" y="638095"/>
          <a:ext cx="3000000" cy="3000000"/>
        </p:xfrm>
        <a:graphic>
          <a:graphicData uri="http://schemas.openxmlformats.org/drawingml/2006/table">
            <a:tbl>
              <a:tblPr>
                <a:noFill/>
                <a:tableStyleId>{724DECB6-5652-4B99-B098-C7EACA3C1A05}</a:tableStyleId>
              </a:tblPr>
              <a:tblGrid>
                <a:gridCol w="2279575"/>
                <a:gridCol w="3256525"/>
                <a:gridCol w="3256525"/>
                <a:gridCol w="3256525"/>
              </a:tblGrid>
              <a:tr h="935050">
                <a:tc>
                  <a:txBody>
                    <a:bodyPr/>
                    <a:lstStyle/>
                    <a:p>
                      <a:pPr indent="0" lvl="0" marL="0" rtl="0" algn="l">
                        <a:spcBef>
                          <a:spcPts val="0"/>
                        </a:spcBef>
                        <a:spcAft>
                          <a:spcPts val="0"/>
                        </a:spcAft>
                        <a:buNone/>
                      </a:pPr>
                      <a:r>
                        <a:rPr b="1" lang="en-US" sz="2400">
                          <a:latin typeface="Calibri"/>
                          <a:ea typeface="Calibri"/>
                          <a:cs typeface="Calibri"/>
                          <a:sym typeface="Calibri"/>
                        </a:rPr>
                        <a:t>Risk ID</a:t>
                      </a:r>
                      <a:endParaRPr b="1"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2400">
                          <a:latin typeface="Calibri"/>
                          <a:ea typeface="Calibri"/>
                          <a:cs typeface="Calibri"/>
                          <a:sym typeface="Calibri"/>
                        </a:rPr>
                        <a:t>Risks </a:t>
                      </a:r>
                      <a:endParaRPr b="1"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2400">
                          <a:latin typeface="Calibri"/>
                          <a:ea typeface="Calibri"/>
                          <a:cs typeface="Calibri"/>
                          <a:sym typeface="Calibri"/>
                        </a:rPr>
                        <a:t>Probability </a:t>
                      </a:r>
                      <a:endParaRPr b="1"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2400">
                          <a:latin typeface="Calibri"/>
                          <a:ea typeface="Calibri"/>
                          <a:cs typeface="Calibri"/>
                          <a:sym typeface="Calibri"/>
                        </a:rPr>
                        <a:t>Impact</a:t>
                      </a:r>
                      <a:endParaRPr b="1" sz="2400">
                        <a:latin typeface="Calibri"/>
                        <a:ea typeface="Calibri"/>
                        <a:cs typeface="Calibri"/>
                        <a:sym typeface="Calibri"/>
                      </a:endParaRPr>
                    </a:p>
                  </a:txBody>
                  <a:tcPr marT="91425" marB="91425" marR="91425" marL="91425"/>
                </a:tc>
              </a:tr>
              <a:tr h="690500">
                <a:tc>
                  <a:txBody>
                    <a:bodyPr/>
                    <a:lstStyle/>
                    <a:p>
                      <a:pPr indent="0" lvl="0" marL="0" rtl="0" algn="l">
                        <a:spcBef>
                          <a:spcPts val="0"/>
                        </a:spcBef>
                        <a:spcAft>
                          <a:spcPts val="0"/>
                        </a:spcAft>
                        <a:buNone/>
                      </a:pPr>
                      <a:r>
                        <a:rPr lang="en-US" sz="2400">
                          <a:latin typeface="Calibri"/>
                          <a:ea typeface="Calibri"/>
                          <a:cs typeface="Calibri"/>
                          <a:sym typeface="Calibri"/>
                        </a:rPr>
                        <a:t>BI</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Business Impact Risk</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Low</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High </a:t>
                      </a:r>
                      <a:endParaRPr sz="2400">
                        <a:latin typeface="Calibri"/>
                        <a:ea typeface="Calibri"/>
                        <a:cs typeface="Calibri"/>
                        <a:sym typeface="Calibri"/>
                      </a:endParaRPr>
                    </a:p>
                  </a:txBody>
                  <a:tcPr marT="91425" marB="91425" marR="91425" marL="91425"/>
                </a:tc>
              </a:tr>
              <a:tr h="690500">
                <a:tc>
                  <a:txBody>
                    <a:bodyPr/>
                    <a:lstStyle/>
                    <a:p>
                      <a:pPr indent="0" lvl="0" marL="0" rtl="0" algn="l">
                        <a:spcBef>
                          <a:spcPts val="0"/>
                        </a:spcBef>
                        <a:spcAft>
                          <a:spcPts val="0"/>
                        </a:spcAft>
                        <a:buNone/>
                      </a:pPr>
                      <a:r>
                        <a:rPr lang="en-US" sz="2400">
                          <a:latin typeface="Calibri"/>
                          <a:ea typeface="Calibri"/>
                          <a:cs typeface="Calibri"/>
                          <a:sym typeface="Calibri"/>
                        </a:rPr>
                        <a:t>C</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Customer Risks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High</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High</a:t>
                      </a:r>
                      <a:endParaRPr sz="2400">
                        <a:latin typeface="Calibri"/>
                        <a:ea typeface="Calibri"/>
                        <a:cs typeface="Calibri"/>
                        <a:sym typeface="Calibri"/>
                      </a:endParaRPr>
                    </a:p>
                  </a:txBody>
                  <a:tcPr marT="91425" marB="91425" marR="91425" marL="91425"/>
                </a:tc>
              </a:tr>
              <a:tr h="690500">
                <a:tc>
                  <a:txBody>
                    <a:bodyPr/>
                    <a:lstStyle/>
                    <a:p>
                      <a:pPr indent="0" lvl="0" marL="0" rtl="0" algn="l">
                        <a:spcBef>
                          <a:spcPts val="0"/>
                        </a:spcBef>
                        <a:spcAft>
                          <a:spcPts val="0"/>
                        </a:spcAft>
                        <a:buNone/>
                      </a:pPr>
                      <a:r>
                        <a:rPr lang="en-US" sz="2400">
                          <a:latin typeface="Calibri"/>
                          <a:ea typeface="Calibri"/>
                          <a:cs typeface="Calibri"/>
                          <a:sym typeface="Calibri"/>
                        </a:rPr>
                        <a:t>D</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Development Risks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Medium </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Low</a:t>
                      </a:r>
                      <a:endParaRPr sz="2400">
                        <a:latin typeface="Calibri"/>
                        <a:ea typeface="Calibri"/>
                        <a:cs typeface="Calibri"/>
                        <a:sym typeface="Calibri"/>
                      </a:endParaRPr>
                    </a:p>
                  </a:txBody>
                  <a:tcPr marT="91425" marB="91425" marR="91425" marL="91425"/>
                </a:tc>
              </a:tr>
              <a:tr h="690500">
                <a:tc>
                  <a:txBody>
                    <a:bodyPr/>
                    <a:lstStyle/>
                    <a:p>
                      <a:pPr indent="0" lvl="0" marL="0" rtl="0" algn="l">
                        <a:spcBef>
                          <a:spcPts val="0"/>
                        </a:spcBef>
                        <a:spcAft>
                          <a:spcPts val="0"/>
                        </a:spcAft>
                        <a:buNone/>
                      </a:pPr>
                      <a:r>
                        <a:rPr lang="en-US" sz="2400">
                          <a:latin typeface="Calibri"/>
                          <a:ea typeface="Calibri"/>
                          <a:cs typeface="Calibri"/>
                          <a:sym typeface="Calibri"/>
                        </a:rPr>
                        <a:t>E</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Employee Risk</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Low</a:t>
                      </a:r>
                      <a:r>
                        <a:rPr lang="en-US" sz="2400">
                          <a:latin typeface="Calibri"/>
                          <a:ea typeface="Calibri"/>
                          <a:cs typeface="Calibri"/>
                          <a:sym typeface="Calibri"/>
                        </a:rPr>
                        <a:t> </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High</a:t>
                      </a:r>
                      <a:endParaRPr sz="2400">
                        <a:latin typeface="Calibri"/>
                        <a:ea typeface="Calibri"/>
                        <a:cs typeface="Calibri"/>
                        <a:sym typeface="Calibri"/>
                      </a:endParaRPr>
                    </a:p>
                  </a:txBody>
                  <a:tcPr marT="91425" marB="91425" marR="91425" marL="91425"/>
                </a:tc>
              </a:tr>
              <a:tr h="690500">
                <a:tc>
                  <a:txBody>
                    <a:bodyPr/>
                    <a:lstStyle/>
                    <a:p>
                      <a:pPr indent="0" lvl="0" marL="0" rtl="0" algn="l">
                        <a:spcBef>
                          <a:spcPts val="0"/>
                        </a:spcBef>
                        <a:spcAft>
                          <a:spcPts val="0"/>
                        </a:spcAft>
                        <a:buNone/>
                      </a:pPr>
                      <a:r>
                        <a:rPr lang="en-US" sz="2400">
                          <a:latin typeface="Calibri"/>
                          <a:ea typeface="Calibri"/>
                          <a:cs typeface="Calibri"/>
                          <a:sym typeface="Calibri"/>
                        </a:rPr>
                        <a:t>P</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Process Risk</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Medium</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High</a:t>
                      </a:r>
                      <a:endParaRPr sz="2400">
                        <a:latin typeface="Calibri"/>
                        <a:ea typeface="Calibri"/>
                        <a:cs typeface="Calibri"/>
                        <a:sym typeface="Calibri"/>
                      </a:endParaRPr>
                    </a:p>
                  </a:txBody>
                  <a:tcPr marT="91425" marB="91425" marR="91425" marL="91425"/>
                </a:tc>
              </a:tr>
              <a:tr h="690500">
                <a:tc>
                  <a:txBody>
                    <a:bodyPr/>
                    <a:lstStyle/>
                    <a:p>
                      <a:pPr indent="0" lvl="0" marL="0" rtl="0" algn="l">
                        <a:spcBef>
                          <a:spcPts val="0"/>
                        </a:spcBef>
                        <a:spcAft>
                          <a:spcPts val="0"/>
                        </a:spcAft>
                        <a:buNone/>
                      </a:pPr>
                      <a:r>
                        <a:rPr lang="en-US" sz="2400">
                          <a:latin typeface="Calibri"/>
                          <a:ea typeface="Calibri"/>
                          <a:cs typeface="Calibri"/>
                          <a:sym typeface="Calibri"/>
                        </a:rPr>
                        <a:t>PS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Product Size</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High</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High</a:t>
                      </a:r>
                      <a:endParaRPr sz="2400">
                        <a:latin typeface="Calibri"/>
                        <a:ea typeface="Calibri"/>
                        <a:cs typeface="Calibri"/>
                        <a:sym typeface="Calibri"/>
                      </a:endParaRPr>
                    </a:p>
                  </a:txBody>
                  <a:tcPr marT="91425" marB="91425" marR="91425" marL="91425"/>
                </a:tc>
              </a:tr>
              <a:tr h="690500">
                <a:tc>
                  <a:txBody>
                    <a:bodyPr/>
                    <a:lstStyle/>
                    <a:p>
                      <a:pPr indent="0" lvl="0" marL="0" rtl="0" algn="l">
                        <a:spcBef>
                          <a:spcPts val="0"/>
                        </a:spcBef>
                        <a:spcAft>
                          <a:spcPts val="0"/>
                        </a:spcAft>
                        <a:buNone/>
                      </a:pPr>
                      <a:r>
                        <a:rPr lang="en-US" sz="2400">
                          <a:latin typeface="Calibri"/>
                          <a:ea typeface="Calibri"/>
                          <a:cs typeface="Calibri"/>
                          <a:sym typeface="Calibri"/>
                        </a:rPr>
                        <a:t>T</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Technology Risk</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Medium</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Medium </a:t>
                      </a:r>
                      <a:endParaRPr sz="2400">
                        <a:latin typeface="Calibri"/>
                        <a:ea typeface="Calibri"/>
                        <a:cs typeface="Calibri"/>
                        <a:sym typeface="Calibri"/>
                      </a:endParaRPr>
                    </a:p>
                  </a:txBody>
                  <a:tcPr marT="91425" marB="91425" marR="91425" marL="91425"/>
                </a:tc>
              </a:tr>
              <a:tr h="690500">
                <a:tc>
                  <a:txBody>
                    <a:bodyPr/>
                    <a:lstStyle/>
                    <a:p>
                      <a:pPr indent="0" lvl="0" marL="0" rtl="0" algn="l">
                        <a:spcBef>
                          <a:spcPts val="0"/>
                        </a:spcBef>
                        <a:spcAft>
                          <a:spcPts val="0"/>
                        </a:spcAft>
                        <a:buNone/>
                      </a:pPr>
                      <a:r>
                        <a:rPr lang="en-US" sz="2400">
                          <a:latin typeface="Calibri"/>
                          <a:ea typeface="Calibri"/>
                          <a:cs typeface="Calibri"/>
                          <a:sym typeface="Calibri"/>
                        </a:rPr>
                        <a:t>F</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Financial</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Medium</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400">
                          <a:latin typeface="Calibri"/>
                          <a:ea typeface="Calibri"/>
                          <a:cs typeface="Calibri"/>
                          <a:sym typeface="Calibri"/>
                        </a:rPr>
                        <a:t>High</a:t>
                      </a:r>
                      <a:endParaRPr sz="2400">
                        <a:latin typeface="Calibri"/>
                        <a:ea typeface="Calibri"/>
                        <a:cs typeface="Calibri"/>
                        <a:sym typeface="Calibri"/>
                      </a:endParaRPr>
                    </a:p>
                  </a:txBody>
                  <a:tcPr marT="91425" marB="91425" marR="91425" marL="91425"/>
                </a:tc>
              </a:tr>
            </a:tbl>
          </a:graphicData>
        </a:graphic>
      </p:graphicFrame>
      <p:pic>
        <p:nvPicPr>
          <p:cNvPr id="148" name="Google Shape;148;g2555488d597_0_11" title="Risk table.mp3">
            <a:hlinkClick r:id="rId3"/>
          </p:cNvPr>
          <p:cNvPicPr preferRelativeResize="0"/>
          <p:nvPr/>
        </p:nvPicPr>
        <p:blipFill>
          <a:blip r:embed="rId4">
            <a:alphaModFix/>
          </a:blip>
          <a:stretch>
            <a:fillRect/>
          </a:stretch>
        </p:blipFill>
        <p:spPr>
          <a:xfrm>
            <a:off x="2948625" y="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2023-06-08T07:38:32Z</dcterms:created>
  <dc:creator>Erika Valle-Baird</dc:creator>
</cp:coreProperties>
</file>