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Lst>
  <p:sldSz cy="5143500" cx="9144000"/>
  <p:notesSz cx="6858000" cy="9144000"/>
  <p:embeddedFontLst>
    <p:embeddedFont>
      <p:font typeface="Raleway"/>
      <p:regular r:id="rId51"/>
      <p:bold r:id="rId52"/>
      <p:italic r:id="rId53"/>
      <p:boldItalic r:id="rId54"/>
    </p:embeddedFont>
    <p:embeddedFont>
      <p:font typeface="Lato"/>
      <p:regular r:id="rId55"/>
      <p:bold r:id="rId56"/>
      <p:italic r:id="rId57"/>
      <p:boldItalic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Kylie Calliso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D0C06CD-EC21-42FD-8E76-65B46850D262}">
  <a:tblStyle styleId="{FD0C06CD-EC21-42FD-8E76-65B46850D26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commentAuthors" Target="commentAuthors.xml"/><Relationship Id="rId6" Type="http://schemas.openxmlformats.org/officeDocument/2006/relationships/slideMaster" Target="slideMasters/slideMaster1.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Raleway-regular.fntdata"/><Relationship Id="rId50" Type="http://schemas.openxmlformats.org/officeDocument/2006/relationships/slide" Target="slides/slide43.xml"/><Relationship Id="rId53" Type="http://schemas.openxmlformats.org/officeDocument/2006/relationships/font" Target="fonts/Raleway-italic.fntdata"/><Relationship Id="rId52" Type="http://schemas.openxmlformats.org/officeDocument/2006/relationships/font" Target="fonts/Raleway-bold.fntdata"/><Relationship Id="rId11" Type="http://schemas.openxmlformats.org/officeDocument/2006/relationships/slide" Target="slides/slide4.xml"/><Relationship Id="rId55" Type="http://schemas.openxmlformats.org/officeDocument/2006/relationships/font" Target="fonts/Lato-regular.fntdata"/><Relationship Id="rId10" Type="http://schemas.openxmlformats.org/officeDocument/2006/relationships/slide" Target="slides/slide3.xml"/><Relationship Id="rId54" Type="http://schemas.openxmlformats.org/officeDocument/2006/relationships/font" Target="fonts/Raleway-boldItalic.fntdata"/><Relationship Id="rId13" Type="http://schemas.openxmlformats.org/officeDocument/2006/relationships/slide" Target="slides/slide6.xml"/><Relationship Id="rId57" Type="http://schemas.openxmlformats.org/officeDocument/2006/relationships/font" Target="fonts/Lato-italic.fntdata"/><Relationship Id="rId12" Type="http://schemas.openxmlformats.org/officeDocument/2006/relationships/slide" Target="slides/slide5.xml"/><Relationship Id="rId56" Type="http://schemas.openxmlformats.org/officeDocument/2006/relationships/font" Target="fonts/Lato-bold.fntdata"/><Relationship Id="rId15" Type="http://schemas.openxmlformats.org/officeDocument/2006/relationships/slide" Target="slides/slide8.xml"/><Relationship Id="rId14" Type="http://schemas.openxmlformats.org/officeDocument/2006/relationships/slide" Target="slides/slide7.xml"/><Relationship Id="rId58" Type="http://schemas.openxmlformats.org/officeDocument/2006/relationships/font" Target="fonts/Lato-boldItalic.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05-24T22:38:07.893">
    <p:pos x="6000" y="0"/>
    <p:text>The number of slides are total guesstimates just a rough outline for us. Feel free to change theme/whatever.</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584ef2091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584ef2091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584ef2091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584ef2091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4a0844ed04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4a0844ed04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0a8d831b9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0a8d831b9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4e688c44f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4e688c44f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4e688c44f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4e688c44f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4e688c44f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4e688c44f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4e688c44f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4e688c44f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4e688c44f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4e688c44f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4e688c44f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4e688c44f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4a0844ed04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4a0844ed04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4e688c44f5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4e688c44f5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26a54b947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26a54b947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0a8d831b9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0a8d831b9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0a8d831b97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0a8d831b9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552027b74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552027b74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552027b7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552027b7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e4c6e4c23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e4c6e4c23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e4c6e4c23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e4c6e4c23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e4c6e4c23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e4c6e4c23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89f274b83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89f274b83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4a0844ed04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4a0844ed04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e4c6e4c23e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e4c6e4c23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5883e9346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5883e9346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5883e9346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5883e9346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312e40dad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312e40dad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312e40dad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312e40dad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312e40dad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312e40dad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4a0844ed04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4a0844ed04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26b83a19e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26b83a19e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4f65690ec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4f65690ec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4f65690ec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4f65690ec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4d07165ff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4d07165ff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4f65690ec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4f65690ec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4f65690ec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4f65690ec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569254b41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569254b41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4f65690ec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24f65690ec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4a0844ed04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4a0844ed04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4a0844ed04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4a0844ed04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5792f3cac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5792f3cac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551f5f9d7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551f5f9d7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584ef2091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584ef2091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17.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8.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6.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9.jpg"/><Relationship Id="rId4" Type="http://schemas.openxmlformats.org/officeDocument/2006/relationships/image" Target="../media/image14.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15.png"/><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1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hyperlink" Target="http://www.rspa.com/docs/Reqmspec.html" TargetMode="External"/><Relationship Id="rId4" Type="http://schemas.openxmlformats.org/officeDocument/2006/relationships/hyperlink" Target="http://www.mhhe.com/engcs/compsci/pressman/graphics/Pressman5sepa/common/cs1/sw-req.pdf"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22353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Software Requirements Specification</a:t>
            </a:r>
            <a:endParaRPr/>
          </a:p>
        </p:txBody>
      </p:sp>
      <p:sp>
        <p:nvSpPr>
          <p:cNvPr id="73" name="Google Shape;73;p13"/>
          <p:cNvSpPr txBox="1"/>
          <p:nvPr>
            <p:ph idx="1" type="subTitle"/>
          </p:nvPr>
        </p:nvSpPr>
        <p:spPr>
          <a:xfrm>
            <a:off x="3604673" y="3238450"/>
            <a:ext cx="5117100" cy="12417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rmAutofit fontScale="92500" lnSpcReduction="20000"/>
          </a:bodyPr>
          <a:lstStyle/>
          <a:p>
            <a:pPr indent="0" lvl="0" marL="0" rtl="0" algn="l">
              <a:spcBef>
                <a:spcPts val="0"/>
              </a:spcBef>
              <a:spcAft>
                <a:spcPts val="0"/>
              </a:spcAft>
              <a:buNone/>
            </a:pPr>
            <a:r>
              <a:rPr b="1" lang="en"/>
              <a:t>MoonEyes: Case Management System for Metro Detective Agency</a:t>
            </a:r>
            <a:endParaRPr b="1"/>
          </a:p>
          <a:p>
            <a:pPr indent="0" lvl="0" marL="0" rtl="0" algn="l">
              <a:spcBef>
                <a:spcPts val="0"/>
              </a:spcBef>
              <a:spcAft>
                <a:spcPts val="0"/>
              </a:spcAft>
              <a:buNone/>
            </a:pPr>
            <a:r>
              <a:t/>
            </a:r>
            <a:endParaRPr/>
          </a:p>
          <a:p>
            <a:pPr indent="0" lvl="0" marL="0" rtl="0" algn="l">
              <a:spcBef>
                <a:spcPts val="0"/>
              </a:spcBef>
              <a:spcAft>
                <a:spcPts val="0"/>
              </a:spcAft>
              <a:buNone/>
            </a:pPr>
            <a:r>
              <a:rPr b="1" lang="en">
                <a:solidFill>
                  <a:srgbClr val="EFEFEF"/>
                </a:solidFill>
              </a:rPr>
              <a:t>Team 9: </a:t>
            </a:r>
            <a:r>
              <a:rPr lang="en">
                <a:solidFill>
                  <a:srgbClr val="EFEFEF"/>
                </a:solidFill>
              </a:rPr>
              <a:t>Kylie Callison, Erika Valle-Baird, Kendall Gresek, Pamela Shahu</a:t>
            </a:r>
            <a:endParaRPr b="1">
              <a:solidFill>
                <a:srgbClr val="EFEFE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22"/>
          <p:cNvPicPr preferRelativeResize="0"/>
          <p:nvPr/>
        </p:nvPicPr>
        <p:blipFill>
          <a:blip r:embed="rId3">
            <a:alphaModFix/>
          </a:blip>
          <a:stretch>
            <a:fillRect/>
          </a:stretch>
        </p:blipFill>
        <p:spPr>
          <a:xfrm>
            <a:off x="298375" y="0"/>
            <a:ext cx="8355276" cy="4888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03300" y="411575"/>
            <a:ext cx="8520600" cy="639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Dictionary</a:t>
            </a:r>
            <a:endParaRPr/>
          </a:p>
        </p:txBody>
      </p:sp>
      <p:pic>
        <p:nvPicPr>
          <p:cNvPr id="134" name="Google Shape;134;p23"/>
          <p:cNvPicPr preferRelativeResize="0"/>
          <p:nvPr/>
        </p:nvPicPr>
        <p:blipFill>
          <a:blip r:embed="rId3">
            <a:alphaModFix/>
          </a:blip>
          <a:stretch>
            <a:fillRect/>
          </a:stretch>
        </p:blipFill>
        <p:spPr>
          <a:xfrm>
            <a:off x="796175" y="1051175"/>
            <a:ext cx="6344301" cy="40054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4.0 Functional Model &amp; Description</a:t>
            </a:r>
            <a:endParaRPr/>
          </a:p>
        </p:txBody>
      </p:sp>
      <p:sp>
        <p:nvSpPr>
          <p:cNvPr id="140" name="Google Shape;140;p24"/>
          <p:cNvSpPr txBox="1"/>
          <p:nvPr/>
        </p:nvSpPr>
        <p:spPr>
          <a:xfrm>
            <a:off x="3666300" y="1097325"/>
            <a:ext cx="905700" cy="59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2"/>
              </a:buClr>
              <a:buSzPts val="1100"/>
              <a:buFont typeface="Arial"/>
              <a:buNone/>
            </a:pPr>
            <a:r>
              <a:t/>
            </a:r>
            <a:endParaRPr sz="1100">
              <a:solidFill>
                <a:schemeClr val="dk2"/>
              </a:solidFill>
            </a:endParaRPr>
          </a:p>
          <a:p>
            <a:pPr indent="0" lvl="0" marL="0" rtl="0" algn="l">
              <a:spcBef>
                <a:spcPts val="0"/>
              </a:spcBef>
              <a:spcAft>
                <a:spcPts val="0"/>
              </a:spcAft>
              <a:buNone/>
            </a:pPr>
            <a:r>
              <a:t/>
            </a:r>
            <a:endParaRPr>
              <a:latin typeface="Lato"/>
              <a:ea typeface="Lato"/>
              <a:cs typeface="Lato"/>
              <a:sym typeface="Lato"/>
            </a:endParaRPr>
          </a:p>
        </p:txBody>
      </p:sp>
      <p:sp>
        <p:nvSpPr>
          <p:cNvPr id="141" name="Google Shape;141;p24"/>
          <p:cNvSpPr txBox="1"/>
          <p:nvPr/>
        </p:nvSpPr>
        <p:spPr>
          <a:xfrm>
            <a:off x="3134275" y="2205325"/>
            <a:ext cx="55587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2"/>
              </a:buClr>
              <a:buSzPts val="1100"/>
              <a:buFont typeface="Arial"/>
              <a:buNone/>
            </a:pPr>
            <a:r>
              <a:t/>
            </a:r>
            <a:endParaRPr>
              <a:latin typeface="Lato"/>
              <a:ea typeface="Lato"/>
              <a:cs typeface="Lato"/>
              <a:sym typeface="Lato"/>
            </a:endParaRPr>
          </a:p>
        </p:txBody>
      </p:sp>
      <p:sp>
        <p:nvSpPr>
          <p:cNvPr id="142" name="Google Shape;142;p24"/>
          <p:cNvSpPr/>
          <p:nvPr/>
        </p:nvSpPr>
        <p:spPr>
          <a:xfrm>
            <a:off x="448500" y="1376250"/>
            <a:ext cx="8456400" cy="3224100"/>
          </a:xfrm>
          <a:prstGeom prst="rect">
            <a:avLst/>
          </a:prstGeom>
          <a:solidFill>
            <a:srgbClr val="EFEFEF"/>
          </a:solidFill>
          <a:ln cap="flat" cmpd="sng" w="9525">
            <a:solidFill>
              <a:srgbClr val="EFEFEF"/>
            </a:solidFill>
            <a:prstDash val="solid"/>
            <a:round/>
            <a:headEnd len="sm" w="sm" type="none"/>
            <a:tailEnd len="sm" w="sm" type="none"/>
          </a:ln>
          <a:effectLst>
            <a:outerShdw blurRad="57150" rotWithShape="0" algn="bl" dir="5400000" dist="19050">
              <a:srgbClr val="000000">
                <a:alpha val="50000"/>
              </a:srgbClr>
            </a:outerShdw>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4"/>
          <p:cNvSpPr txBox="1"/>
          <p:nvPr/>
        </p:nvSpPr>
        <p:spPr>
          <a:xfrm>
            <a:off x="1214975" y="2199725"/>
            <a:ext cx="7417500" cy="4002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Clr>
                <a:schemeClr val="dk2"/>
              </a:buClr>
              <a:buSzPts val="1100"/>
              <a:buFont typeface="Arial"/>
              <a:buNone/>
            </a:pPr>
            <a:r>
              <a:t/>
            </a:r>
            <a:endParaRPr>
              <a:latin typeface="Lato"/>
              <a:ea typeface="Lato"/>
              <a:cs typeface="Lato"/>
              <a:sym typeface="Lato"/>
            </a:endParaRPr>
          </a:p>
        </p:txBody>
      </p:sp>
      <p:sp>
        <p:nvSpPr>
          <p:cNvPr id="144" name="Google Shape;144;p24"/>
          <p:cNvSpPr txBox="1"/>
          <p:nvPr/>
        </p:nvSpPr>
        <p:spPr>
          <a:xfrm>
            <a:off x="784225" y="1451588"/>
            <a:ext cx="33510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Lato"/>
                <a:ea typeface="Lato"/>
                <a:cs typeface="Lato"/>
                <a:sym typeface="Lato"/>
              </a:rPr>
              <a:t>Actors</a:t>
            </a:r>
            <a:endParaRPr b="1" sz="2100">
              <a:latin typeface="Lato"/>
              <a:ea typeface="Lato"/>
              <a:cs typeface="Lato"/>
              <a:sym typeface="Lato"/>
            </a:endParaRPr>
          </a:p>
        </p:txBody>
      </p:sp>
      <p:sp>
        <p:nvSpPr>
          <p:cNvPr id="145" name="Google Shape;145;p24"/>
          <p:cNvSpPr/>
          <p:nvPr/>
        </p:nvSpPr>
        <p:spPr>
          <a:xfrm>
            <a:off x="1195975" y="2041375"/>
            <a:ext cx="7417500" cy="22866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b="1" lang="en" sz="1300">
                <a:solidFill>
                  <a:schemeClr val="dk2"/>
                </a:solidFill>
              </a:rPr>
              <a:t>Admin</a:t>
            </a:r>
            <a:endParaRPr b="1" sz="1300">
              <a:solidFill>
                <a:schemeClr val="dk2"/>
              </a:solidFill>
            </a:endParaRPr>
          </a:p>
          <a:p>
            <a:pPr indent="0" lvl="0" marL="457200" rtl="0" algn="l">
              <a:lnSpc>
                <a:spcPct val="115000"/>
              </a:lnSpc>
              <a:spcBef>
                <a:spcPts val="0"/>
              </a:spcBef>
              <a:spcAft>
                <a:spcPts val="0"/>
              </a:spcAft>
              <a:buClr>
                <a:schemeClr val="dk2"/>
              </a:buClr>
              <a:buSzPts val="1100"/>
              <a:buFont typeface="Arial"/>
              <a:buNone/>
            </a:pPr>
            <a:r>
              <a:rPr lang="en" sz="1100">
                <a:solidFill>
                  <a:schemeClr val="dk2"/>
                </a:solidFill>
              </a:rPr>
              <a:t>An admin is any user of the system who is an employee and holds an admin account.  An admin is informed about any changes to the system.</a:t>
            </a:r>
            <a:endParaRPr sz="1100">
              <a:solidFill>
                <a:schemeClr val="dk2"/>
              </a:solidFill>
            </a:endParaRPr>
          </a:p>
          <a:p>
            <a:pPr indent="0" lvl="0" marL="0" rtl="0" algn="l">
              <a:lnSpc>
                <a:spcPct val="115000"/>
              </a:lnSpc>
              <a:spcBef>
                <a:spcPts val="0"/>
              </a:spcBef>
              <a:spcAft>
                <a:spcPts val="0"/>
              </a:spcAft>
              <a:buClr>
                <a:schemeClr val="dk2"/>
              </a:buClr>
              <a:buSzPts val="1100"/>
              <a:buFont typeface="Arial"/>
              <a:buNone/>
            </a:pPr>
            <a:r>
              <a:t/>
            </a:r>
            <a:endParaRPr sz="1100">
              <a:solidFill>
                <a:schemeClr val="dk2"/>
              </a:solidFill>
            </a:endParaRPr>
          </a:p>
          <a:p>
            <a:pPr indent="0" lvl="0" marL="0" rtl="0" algn="l">
              <a:lnSpc>
                <a:spcPct val="115000"/>
              </a:lnSpc>
              <a:spcBef>
                <a:spcPts val="0"/>
              </a:spcBef>
              <a:spcAft>
                <a:spcPts val="0"/>
              </a:spcAft>
              <a:buClr>
                <a:schemeClr val="dk2"/>
              </a:buClr>
              <a:buSzPts val="1100"/>
              <a:buFont typeface="Arial"/>
              <a:buNone/>
            </a:pPr>
            <a:r>
              <a:rPr b="1" lang="en" sz="1300">
                <a:solidFill>
                  <a:schemeClr val="dk2"/>
                </a:solidFill>
              </a:rPr>
              <a:t>Agent</a:t>
            </a:r>
            <a:endParaRPr b="1" sz="1300">
              <a:solidFill>
                <a:schemeClr val="dk2"/>
              </a:solidFill>
            </a:endParaRPr>
          </a:p>
          <a:p>
            <a:pPr indent="0" lvl="0" marL="0" rtl="0" algn="l">
              <a:lnSpc>
                <a:spcPct val="115000"/>
              </a:lnSpc>
              <a:spcBef>
                <a:spcPts val="0"/>
              </a:spcBef>
              <a:spcAft>
                <a:spcPts val="0"/>
              </a:spcAft>
              <a:buClr>
                <a:schemeClr val="dk2"/>
              </a:buClr>
              <a:buSzPts val="1100"/>
              <a:buFont typeface="Arial"/>
              <a:buNone/>
            </a:pPr>
            <a:r>
              <a:rPr lang="en" sz="1100">
                <a:solidFill>
                  <a:schemeClr val="dk2"/>
                </a:solidFill>
              </a:rPr>
              <a:t>An agent is any user of the system who has a username, password, is an employee of Metro Detective Agency and holds an account.</a:t>
            </a:r>
            <a:endParaRPr sz="1100">
              <a:solidFill>
                <a:schemeClr val="dk2"/>
              </a:solidFill>
            </a:endParaRPr>
          </a:p>
          <a:p>
            <a:pPr indent="0" lvl="0" marL="0" rtl="0" algn="l">
              <a:lnSpc>
                <a:spcPct val="115000"/>
              </a:lnSpc>
              <a:spcBef>
                <a:spcPts val="0"/>
              </a:spcBef>
              <a:spcAft>
                <a:spcPts val="0"/>
              </a:spcAft>
              <a:buClr>
                <a:schemeClr val="dk2"/>
              </a:buClr>
              <a:buSzPts val="1100"/>
              <a:buFont typeface="Arial"/>
              <a:buNone/>
            </a:pPr>
            <a:r>
              <a:t/>
            </a:r>
            <a:endParaRPr b="1" sz="1300">
              <a:solidFill>
                <a:schemeClr val="dk2"/>
              </a:solidFill>
            </a:endParaRPr>
          </a:p>
          <a:p>
            <a:pPr indent="0" lvl="0" marL="0" rtl="0" algn="l">
              <a:lnSpc>
                <a:spcPct val="115000"/>
              </a:lnSpc>
              <a:spcBef>
                <a:spcPts val="0"/>
              </a:spcBef>
              <a:spcAft>
                <a:spcPts val="0"/>
              </a:spcAft>
              <a:buClr>
                <a:schemeClr val="dk2"/>
              </a:buClr>
              <a:buSzPts val="1100"/>
              <a:buFont typeface="Arial"/>
              <a:buNone/>
            </a:pPr>
            <a:r>
              <a:rPr b="1" lang="en" sz="1300">
                <a:solidFill>
                  <a:schemeClr val="dk2"/>
                </a:solidFill>
              </a:rPr>
              <a:t>System</a:t>
            </a:r>
            <a:endParaRPr b="1" sz="1300">
              <a:solidFill>
                <a:schemeClr val="dk2"/>
              </a:solidFill>
            </a:endParaRPr>
          </a:p>
          <a:p>
            <a:pPr indent="0" lvl="0" marL="457200" rtl="0" algn="l">
              <a:lnSpc>
                <a:spcPct val="115000"/>
              </a:lnSpc>
              <a:spcBef>
                <a:spcPts val="0"/>
              </a:spcBef>
              <a:spcAft>
                <a:spcPts val="0"/>
              </a:spcAft>
              <a:buClr>
                <a:schemeClr val="dk2"/>
              </a:buClr>
              <a:buSzPts val="1100"/>
              <a:buFont typeface="Arial"/>
              <a:buNone/>
            </a:pPr>
            <a:r>
              <a:rPr lang="en" sz="1100">
                <a:solidFill>
                  <a:schemeClr val="dk2"/>
                </a:solidFill>
              </a:rPr>
              <a:t>The system is a database that contains client and agent information.  The system is informed about client and agent updates so that is can provide up to date information.  </a:t>
            </a:r>
            <a:endParaRPr sz="1100">
              <a:solidFill>
                <a:schemeClr val="dk2"/>
              </a:solidFill>
            </a:endParaRPr>
          </a:p>
          <a:p>
            <a:pPr indent="0" lvl="0" marL="0" rtl="0" algn="l">
              <a:lnSpc>
                <a:spcPct val="115000"/>
              </a:lnSpc>
              <a:spcBef>
                <a:spcPts val="0"/>
              </a:spcBef>
              <a:spcAft>
                <a:spcPts val="0"/>
              </a:spcAft>
              <a:buClr>
                <a:schemeClr val="dk2"/>
              </a:buClr>
              <a:buSzPts val="1100"/>
              <a:buFont typeface="Arial"/>
              <a:buNone/>
            </a:pPr>
            <a:r>
              <a:t/>
            </a:r>
            <a:endParaRPr sz="1100">
              <a:solidFill>
                <a:schemeClr val="dk2"/>
              </a:solidFill>
            </a:endParaRPr>
          </a:p>
          <a:p>
            <a:pPr indent="0" lvl="0" marL="457200" rtl="0" algn="l">
              <a:lnSpc>
                <a:spcPct val="115000"/>
              </a:lnSpc>
              <a:spcBef>
                <a:spcPts val="0"/>
              </a:spcBef>
              <a:spcAft>
                <a:spcPts val="0"/>
              </a:spcAft>
              <a:buClr>
                <a:schemeClr val="dk2"/>
              </a:buClr>
              <a:buSzPts val="1100"/>
              <a:buFont typeface="Arial"/>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25"/>
          <p:cNvPicPr preferRelativeResize="0"/>
          <p:nvPr/>
        </p:nvPicPr>
        <p:blipFill>
          <a:blip r:embed="rId3">
            <a:alphaModFix/>
          </a:blip>
          <a:stretch>
            <a:fillRect/>
          </a:stretch>
        </p:blipFill>
        <p:spPr>
          <a:xfrm>
            <a:off x="144937" y="70875"/>
            <a:ext cx="6304525" cy="3521675"/>
          </a:xfrm>
          <a:prstGeom prst="rect">
            <a:avLst/>
          </a:prstGeom>
          <a:noFill/>
          <a:ln>
            <a:noFill/>
          </a:ln>
        </p:spPr>
      </p:pic>
      <p:sp>
        <p:nvSpPr>
          <p:cNvPr id="151" name="Google Shape;151;p25"/>
          <p:cNvSpPr txBox="1"/>
          <p:nvPr/>
        </p:nvSpPr>
        <p:spPr>
          <a:xfrm>
            <a:off x="1289075" y="3896400"/>
            <a:ext cx="6900000" cy="111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Lato"/>
                <a:ea typeface="Lato"/>
                <a:cs typeface="Lato"/>
                <a:sym typeface="Lato"/>
              </a:rPr>
              <a:t>Two types of users exist within our system and hold </a:t>
            </a:r>
            <a:r>
              <a:rPr lang="en" sz="1600">
                <a:latin typeface="Lato"/>
                <a:ea typeface="Lato"/>
                <a:cs typeface="Lato"/>
                <a:sym typeface="Lato"/>
              </a:rPr>
              <a:t>separate</a:t>
            </a:r>
            <a:r>
              <a:rPr lang="en" sz="1600">
                <a:latin typeface="Lato"/>
                <a:ea typeface="Lato"/>
                <a:cs typeface="Lato"/>
                <a:sym typeface="Lato"/>
              </a:rPr>
              <a:t> types of accounts.  An Admin has access to all </a:t>
            </a:r>
            <a:r>
              <a:rPr lang="en" sz="1600">
                <a:latin typeface="Lato"/>
                <a:ea typeface="Lato"/>
                <a:cs typeface="Lato"/>
                <a:sym typeface="Lato"/>
              </a:rPr>
              <a:t>information</a:t>
            </a:r>
            <a:r>
              <a:rPr lang="en" sz="1600">
                <a:latin typeface="Lato"/>
                <a:ea typeface="Lato"/>
                <a:cs typeface="Lato"/>
                <a:sym typeface="Lato"/>
              </a:rPr>
              <a:t> in our system, while an Agent has limited access specified by an Admin.</a:t>
            </a:r>
            <a:endParaRPr sz="1600">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6"/>
          <p:cNvSpPr txBox="1"/>
          <p:nvPr>
            <p:ph type="title"/>
          </p:nvPr>
        </p:nvSpPr>
        <p:spPr>
          <a:xfrm>
            <a:off x="2400150" y="-1048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Account Registration</a:t>
            </a:r>
            <a:endParaRPr/>
          </a:p>
        </p:txBody>
      </p:sp>
      <p:sp>
        <p:nvSpPr>
          <p:cNvPr id="157" name="Google Shape;157;p26"/>
          <p:cNvSpPr txBox="1"/>
          <p:nvPr>
            <p:ph idx="1" type="body"/>
          </p:nvPr>
        </p:nvSpPr>
        <p:spPr>
          <a:xfrm>
            <a:off x="188800" y="408325"/>
            <a:ext cx="8836500" cy="42276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300" u="sng">
                <a:latin typeface="Arial"/>
                <a:ea typeface="Arial"/>
                <a:cs typeface="Arial"/>
                <a:sym typeface="Arial"/>
              </a:rPr>
              <a:t>Description</a:t>
            </a:r>
            <a:r>
              <a:rPr lang="en" sz="1300">
                <a:latin typeface="Arial"/>
                <a:ea typeface="Arial"/>
                <a:cs typeface="Arial"/>
                <a:sym typeface="Arial"/>
              </a:rPr>
              <a:t>: This function allows users to register for an account with the system.  The system will check the username, given by the user, is not a duplicate name in the current system’s database.  The system will require necessary user data to create an account.  </a:t>
            </a:r>
            <a:endParaRPr sz="1300">
              <a:latin typeface="Arial"/>
              <a:ea typeface="Arial"/>
              <a:cs typeface="Arial"/>
              <a:sym typeface="Arial"/>
            </a:endParaRPr>
          </a:p>
          <a:p>
            <a:pPr indent="0" lvl="0" marL="0" rtl="0" algn="l">
              <a:spcBef>
                <a:spcPts val="0"/>
              </a:spcBef>
              <a:spcAft>
                <a:spcPts val="0"/>
              </a:spcAft>
              <a:buNone/>
            </a:pPr>
            <a:r>
              <a:t/>
            </a:r>
            <a:endParaRPr sz="1300">
              <a:latin typeface="Arial"/>
              <a:ea typeface="Arial"/>
              <a:cs typeface="Arial"/>
              <a:sym typeface="Arial"/>
            </a:endParaRPr>
          </a:p>
          <a:p>
            <a:pPr indent="0" lvl="0" marL="0" rtl="0" algn="l">
              <a:spcBef>
                <a:spcPts val="0"/>
              </a:spcBef>
              <a:spcAft>
                <a:spcPts val="0"/>
              </a:spcAft>
              <a:buNone/>
            </a:pPr>
            <a:r>
              <a:rPr b="1" lang="en" sz="1300" u="sng">
                <a:latin typeface="Arial"/>
                <a:ea typeface="Arial"/>
                <a:cs typeface="Arial"/>
                <a:sym typeface="Arial"/>
              </a:rPr>
              <a:t>Preconditions</a:t>
            </a:r>
            <a:r>
              <a:rPr lang="en" sz="1300">
                <a:latin typeface="Arial"/>
                <a:ea typeface="Arial"/>
                <a:cs typeface="Arial"/>
                <a:sym typeface="Arial"/>
              </a:rPr>
              <a:t>: The user does not have an account. </a:t>
            </a:r>
            <a:endParaRPr sz="1300">
              <a:latin typeface="Arial"/>
              <a:ea typeface="Arial"/>
              <a:cs typeface="Arial"/>
              <a:sym typeface="Arial"/>
            </a:endParaRPr>
          </a:p>
          <a:p>
            <a:pPr indent="0" lvl="0" marL="0" rtl="0" algn="l">
              <a:spcBef>
                <a:spcPts val="0"/>
              </a:spcBef>
              <a:spcAft>
                <a:spcPts val="0"/>
              </a:spcAft>
              <a:buNone/>
            </a:pPr>
            <a:r>
              <a:t/>
            </a:r>
            <a:endParaRPr sz="1300">
              <a:latin typeface="Arial"/>
              <a:ea typeface="Arial"/>
              <a:cs typeface="Arial"/>
              <a:sym typeface="Arial"/>
            </a:endParaRPr>
          </a:p>
          <a:p>
            <a:pPr indent="0" lvl="0" marL="0" rtl="0" algn="l">
              <a:spcBef>
                <a:spcPts val="0"/>
              </a:spcBef>
              <a:spcAft>
                <a:spcPts val="0"/>
              </a:spcAft>
              <a:buNone/>
            </a:pPr>
            <a:r>
              <a:rPr b="1" lang="en" sz="1300" u="sng">
                <a:latin typeface="Arial"/>
                <a:ea typeface="Arial"/>
                <a:cs typeface="Arial"/>
                <a:sym typeface="Arial"/>
              </a:rPr>
              <a:t>Triggers</a:t>
            </a:r>
            <a:r>
              <a:rPr lang="en" sz="1300">
                <a:latin typeface="Arial"/>
                <a:ea typeface="Arial"/>
                <a:cs typeface="Arial"/>
                <a:sym typeface="Arial"/>
              </a:rPr>
              <a:t>: Account registration is triggered when a user selects the Account Registration button.</a:t>
            </a:r>
            <a:endParaRPr sz="1300">
              <a:latin typeface="Arial"/>
              <a:ea typeface="Arial"/>
              <a:cs typeface="Arial"/>
              <a:sym typeface="Arial"/>
            </a:endParaRPr>
          </a:p>
          <a:p>
            <a:pPr indent="0" lvl="0" marL="0" rtl="0" algn="l">
              <a:spcBef>
                <a:spcPts val="0"/>
              </a:spcBef>
              <a:spcAft>
                <a:spcPts val="0"/>
              </a:spcAft>
              <a:buNone/>
            </a:pPr>
            <a:r>
              <a:t/>
            </a:r>
            <a:endParaRPr sz="1300">
              <a:latin typeface="Arial"/>
              <a:ea typeface="Arial"/>
              <a:cs typeface="Arial"/>
              <a:sym typeface="Arial"/>
            </a:endParaRPr>
          </a:p>
          <a:p>
            <a:pPr indent="0" lvl="0" marL="0" rtl="0" algn="l">
              <a:lnSpc>
                <a:spcPct val="20000"/>
              </a:lnSpc>
              <a:spcBef>
                <a:spcPts val="1200"/>
              </a:spcBef>
              <a:spcAft>
                <a:spcPts val="0"/>
              </a:spcAft>
              <a:buNone/>
            </a:pPr>
            <a:r>
              <a:rPr b="1" lang="en" sz="1300" u="sng">
                <a:latin typeface="Arial"/>
                <a:ea typeface="Arial"/>
                <a:cs typeface="Arial"/>
                <a:sym typeface="Arial"/>
              </a:rPr>
              <a:t>Scenario Description</a:t>
            </a:r>
            <a:r>
              <a:rPr lang="en" sz="1300">
                <a:latin typeface="Arial"/>
                <a:ea typeface="Arial"/>
                <a:cs typeface="Arial"/>
                <a:sym typeface="Arial"/>
              </a:rPr>
              <a:t>: The use case starts when a user indicates that he or she wants to register.  </a:t>
            </a:r>
            <a:endParaRPr sz="1300">
              <a:latin typeface="Arial"/>
              <a:ea typeface="Arial"/>
              <a:cs typeface="Arial"/>
              <a:sym typeface="Arial"/>
            </a:endParaRPr>
          </a:p>
          <a:p>
            <a:pPr indent="0" lvl="0" marL="0" rtl="0" algn="l">
              <a:lnSpc>
                <a:spcPct val="20000"/>
              </a:lnSpc>
              <a:spcBef>
                <a:spcPts val="1200"/>
              </a:spcBef>
              <a:spcAft>
                <a:spcPts val="0"/>
              </a:spcAft>
              <a:buNone/>
            </a:pPr>
            <a:r>
              <a:rPr lang="en" sz="1300">
                <a:latin typeface="Arial"/>
                <a:ea typeface="Arial"/>
                <a:cs typeface="Arial"/>
                <a:sym typeface="Arial"/>
              </a:rPr>
              <a:t>The system requests a username and password. </a:t>
            </a:r>
            <a:endParaRPr sz="1300">
              <a:latin typeface="Arial"/>
              <a:ea typeface="Arial"/>
              <a:cs typeface="Arial"/>
              <a:sym typeface="Arial"/>
            </a:endParaRPr>
          </a:p>
          <a:p>
            <a:pPr indent="0" lvl="0" marL="0" rtl="0" algn="l">
              <a:lnSpc>
                <a:spcPct val="20000"/>
              </a:lnSpc>
              <a:spcBef>
                <a:spcPts val="1200"/>
              </a:spcBef>
              <a:spcAft>
                <a:spcPts val="0"/>
              </a:spcAft>
              <a:buNone/>
            </a:pPr>
            <a:r>
              <a:rPr lang="en" sz="1300">
                <a:latin typeface="Arial"/>
                <a:ea typeface="Arial"/>
                <a:cs typeface="Arial"/>
                <a:sym typeface="Arial"/>
              </a:rPr>
              <a:t>The user enters a username and password. </a:t>
            </a:r>
            <a:endParaRPr sz="1300">
              <a:latin typeface="Arial"/>
              <a:ea typeface="Arial"/>
              <a:cs typeface="Arial"/>
              <a:sym typeface="Arial"/>
            </a:endParaRPr>
          </a:p>
          <a:p>
            <a:pPr indent="0" lvl="0" marL="0" rtl="0" algn="l">
              <a:lnSpc>
                <a:spcPct val="20000"/>
              </a:lnSpc>
              <a:spcBef>
                <a:spcPts val="1200"/>
              </a:spcBef>
              <a:spcAft>
                <a:spcPts val="0"/>
              </a:spcAft>
              <a:buNone/>
            </a:pPr>
            <a:r>
              <a:rPr lang="en" sz="1300">
                <a:latin typeface="Arial"/>
                <a:ea typeface="Arial"/>
                <a:cs typeface="Arial"/>
                <a:sym typeface="Arial"/>
              </a:rPr>
              <a:t>The system checks that the username would not be a duplicate of any existing registered usernames. </a:t>
            </a:r>
            <a:endParaRPr sz="1300">
              <a:latin typeface="Arial"/>
              <a:ea typeface="Arial"/>
              <a:cs typeface="Arial"/>
              <a:sym typeface="Arial"/>
            </a:endParaRPr>
          </a:p>
          <a:p>
            <a:pPr indent="0" lvl="0" marL="0" rtl="0" algn="l">
              <a:lnSpc>
                <a:spcPct val="20000"/>
              </a:lnSpc>
              <a:spcBef>
                <a:spcPts val="1200"/>
              </a:spcBef>
              <a:spcAft>
                <a:spcPts val="0"/>
              </a:spcAft>
              <a:buNone/>
            </a:pPr>
            <a:r>
              <a:rPr lang="en" sz="1300">
                <a:latin typeface="Arial"/>
                <a:ea typeface="Arial"/>
                <a:cs typeface="Arial"/>
                <a:sym typeface="Arial"/>
              </a:rPr>
              <a:t>The system requests information about the user, specific to the account type. </a:t>
            </a:r>
            <a:endParaRPr sz="1300">
              <a:latin typeface="Arial"/>
              <a:ea typeface="Arial"/>
              <a:cs typeface="Arial"/>
              <a:sym typeface="Arial"/>
            </a:endParaRPr>
          </a:p>
          <a:p>
            <a:pPr indent="0" lvl="0" marL="0" rtl="0" algn="l">
              <a:lnSpc>
                <a:spcPct val="20000"/>
              </a:lnSpc>
              <a:spcBef>
                <a:spcPts val="1200"/>
              </a:spcBef>
              <a:spcAft>
                <a:spcPts val="0"/>
              </a:spcAft>
              <a:buNone/>
            </a:pPr>
            <a:r>
              <a:rPr lang="en" sz="1300">
                <a:latin typeface="Arial"/>
                <a:ea typeface="Arial"/>
                <a:cs typeface="Arial"/>
                <a:sym typeface="Arial"/>
              </a:rPr>
              <a:t>The system starts a login session and displays a welcome message based on the username. </a:t>
            </a:r>
            <a:endParaRPr sz="1300">
              <a:latin typeface="Arial"/>
              <a:ea typeface="Arial"/>
              <a:cs typeface="Arial"/>
              <a:sym typeface="Arial"/>
            </a:endParaRPr>
          </a:p>
          <a:p>
            <a:pPr indent="0" lvl="0" marL="0" rtl="0" algn="l">
              <a:spcBef>
                <a:spcPts val="1200"/>
              </a:spcBef>
              <a:spcAft>
                <a:spcPts val="0"/>
              </a:spcAft>
              <a:buNone/>
            </a:pPr>
            <a:r>
              <a:rPr b="1" lang="en" sz="1300" u="sng">
                <a:latin typeface="Arial"/>
                <a:ea typeface="Arial"/>
                <a:cs typeface="Arial"/>
                <a:sym typeface="Arial"/>
              </a:rPr>
              <a:t>Postconditions</a:t>
            </a:r>
            <a:r>
              <a:rPr lang="en" sz="1300">
                <a:latin typeface="Arial"/>
                <a:ea typeface="Arial"/>
                <a:cs typeface="Arial"/>
                <a:sym typeface="Arial"/>
              </a:rPr>
              <a:t>: The user can now obtain client information. The user remains logged in until the “Logout” button is specified.  </a:t>
            </a:r>
            <a:endParaRPr sz="1300">
              <a:latin typeface="Arial"/>
              <a:ea typeface="Arial"/>
              <a:cs typeface="Arial"/>
              <a:sym typeface="Arial"/>
            </a:endParaRPr>
          </a:p>
          <a:p>
            <a:pPr indent="0" lvl="0" marL="0" rtl="0" algn="l">
              <a:spcBef>
                <a:spcPts val="0"/>
              </a:spcBef>
              <a:spcAft>
                <a:spcPts val="0"/>
              </a:spcAft>
              <a:buNone/>
            </a:pPr>
            <a:r>
              <a:t/>
            </a:r>
            <a:endParaRPr sz="1300">
              <a:latin typeface="Arial"/>
              <a:ea typeface="Arial"/>
              <a:cs typeface="Arial"/>
              <a:sym typeface="Arial"/>
            </a:endParaRPr>
          </a:p>
          <a:p>
            <a:pPr indent="0" lvl="0" marL="0" rtl="0" algn="l">
              <a:spcBef>
                <a:spcPts val="0"/>
              </a:spcBef>
              <a:spcAft>
                <a:spcPts val="0"/>
              </a:spcAft>
              <a:buNone/>
            </a:pPr>
            <a:r>
              <a:rPr b="1" lang="en" sz="1300" u="sng">
                <a:latin typeface="Arial"/>
                <a:ea typeface="Arial"/>
                <a:cs typeface="Arial"/>
                <a:sym typeface="Arial"/>
              </a:rPr>
              <a:t>Exceptions</a:t>
            </a:r>
            <a:r>
              <a:rPr lang="en" sz="1300">
                <a:latin typeface="Arial"/>
                <a:ea typeface="Arial"/>
                <a:cs typeface="Arial"/>
                <a:sym typeface="Arial"/>
              </a:rPr>
              <a:t>: Account not created if a user is already registered under duplicate email in the system.</a:t>
            </a:r>
            <a:endParaRPr sz="1300">
              <a:latin typeface="Arial"/>
              <a:ea typeface="Arial"/>
              <a:cs typeface="Arial"/>
              <a:sym typeface="Arial"/>
            </a:endParaRPr>
          </a:p>
          <a:p>
            <a:pPr indent="0" lvl="0" marL="0" rtl="0" algn="l">
              <a:spcBef>
                <a:spcPts val="0"/>
              </a:spcBef>
              <a:spcAft>
                <a:spcPts val="0"/>
              </a:spcAft>
              <a:buClr>
                <a:schemeClr val="dk2"/>
              </a:buClr>
              <a:buSzPts val="1100"/>
              <a:buFont typeface="Arial"/>
              <a:buNone/>
            </a:pPr>
            <a:r>
              <a:rPr lang="en" sz="1300">
                <a:latin typeface="Arial"/>
                <a:ea typeface="Arial"/>
                <a:cs typeface="Arial"/>
                <a:sym typeface="Arial"/>
              </a:rPr>
              <a:t>Account is not created if invalid </a:t>
            </a:r>
            <a:r>
              <a:rPr lang="en" sz="1300">
                <a:latin typeface="Arial"/>
                <a:ea typeface="Arial"/>
                <a:cs typeface="Arial"/>
                <a:sym typeface="Arial"/>
              </a:rPr>
              <a:t>information</a:t>
            </a:r>
            <a:r>
              <a:rPr lang="en" sz="1300">
                <a:latin typeface="Arial"/>
                <a:ea typeface="Arial"/>
                <a:cs typeface="Arial"/>
                <a:sym typeface="Arial"/>
              </a:rPr>
              <a:t> is inputted into any field.</a:t>
            </a:r>
            <a:endParaRPr sz="1300">
              <a:latin typeface="Arial"/>
              <a:ea typeface="Arial"/>
              <a:cs typeface="Arial"/>
              <a:sym typeface="Arial"/>
            </a:endParaRPr>
          </a:p>
        </p:txBody>
      </p:sp>
      <p:sp>
        <p:nvSpPr>
          <p:cNvPr id="158" name="Google Shape;158;p26"/>
          <p:cNvSpPr txBox="1"/>
          <p:nvPr/>
        </p:nvSpPr>
        <p:spPr>
          <a:xfrm>
            <a:off x="309150" y="65050"/>
            <a:ext cx="209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Use Cases</a:t>
            </a:r>
            <a:endParaRPr>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7"/>
          <p:cNvSpPr txBox="1"/>
          <p:nvPr>
            <p:ph type="title"/>
          </p:nvPr>
        </p:nvSpPr>
        <p:spPr>
          <a:xfrm>
            <a:off x="2653525" y="-103225"/>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Account Login</a:t>
            </a:r>
            <a:endParaRPr/>
          </a:p>
        </p:txBody>
      </p:sp>
      <p:sp>
        <p:nvSpPr>
          <p:cNvPr id="164" name="Google Shape;164;p27"/>
          <p:cNvSpPr txBox="1"/>
          <p:nvPr>
            <p:ph idx="1" type="body"/>
          </p:nvPr>
        </p:nvSpPr>
        <p:spPr>
          <a:xfrm>
            <a:off x="131800" y="465250"/>
            <a:ext cx="8599800" cy="42555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 sz="1400" u="sng">
                <a:latin typeface="Arial"/>
                <a:ea typeface="Arial"/>
                <a:cs typeface="Arial"/>
                <a:sym typeface="Arial"/>
              </a:rPr>
              <a:t>Description</a:t>
            </a:r>
            <a:r>
              <a:rPr lang="en" sz="1400">
                <a:latin typeface="Arial"/>
                <a:ea typeface="Arial"/>
                <a:cs typeface="Arial"/>
                <a:sym typeface="Arial"/>
              </a:rPr>
              <a:t>: This function allows users to login to the system.  To confirm a user’s identity, the system will require both a username and password. </a:t>
            </a:r>
            <a:endParaRPr sz="1400">
              <a:latin typeface="Arial"/>
              <a:ea typeface="Arial"/>
              <a:cs typeface="Arial"/>
              <a:sym typeface="Arial"/>
            </a:endParaRPr>
          </a:p>
          <a:p>
            <a:pPr indent="0" lvl="0" marL="0" rtl="0" algn="l">
              <a:spcBef>
                <a:spcPts val="1200"/>
              </a:spcBef>
              <a:spcAft>
                <a:spcPts val="0"/>
              </a:spcAft>
              <a:buNone/>
            </a:pPr>
            <a:r>
              <a:rPr b="1" lang="en" sz="1400" u="sng">
                <a:latin typeface="Arial"/>
                <a:ea typeface="Arial"/>
                <a:cs typeface="Arial"/>
                <a:sym typeface="Arial"/>
              </a:rPr>
              <a:t>Preconditions</a:t>
            </a:r>
            <a:r>
              <a:rPr lang="en" sz="1400">
                <a:latin typeface="Arial"/>
                <a:ea typeface="Arial"/>
                <a:cs typeface="Arial"/>
                <a:sym typeface="Arial"/>
              </a:rPr>
              <a:t>: The user is registered and has a username and password.  </a:t>
            </a:r>
            <a:endParaRPr sz="1400">
              <a:latin typeface="Arial"/>
              <a:ea typeface="Arial"/>
              <a:cs typeface="Arial"/>
              <a:sym typeface="Arial"/>
            </a:endParaRPr>
          </a:p>
          <a:p>
            <a:pPr indent="0" lvl="0" marL="0" rtl="0" algn="l">
              <a:spcBef>
                <a:spcPts val="1200"/>
              </a:spcBef>
              <a:spcAft>
                <a:spcPts val="0"/>
              </a:spcAft>
              <a:buNone/>
            </a:pPr>
            <a:r>
              <a:rPr b="1" lang="en" sz="1400" u="sng">
                <a:latin typeface="Arial"/>
                <a:ea typeface="Arial"/>
                <a:cs typeface="Arial"/>
                <a:sym typeface="Arial"/>
              </a:rPr>
              <a:t>Triggers</a:t>
            </a:r>
            <a:r>
              <a:rPr lang="en" sz="1400">
                <a:latin typeface="Arial"/>
                <a:ea typeface="Arial"/>
                <a:cs typeface="Arial"/>
                <a:sym typeface="Arial"/>
              </a:rPr>
              <a:t>:A user is logged into their account after inputting their username, password, and selecting the login button.</a:t>
            </a:r>
            <a:endParaRPr sz="1400">
              <a:latin typeface="Arial"/>
              <a:ea typeface="Arial"/>
              <a:cs typeface="Arial"/>
              <a:sym typeface="Arial"/>
            </a:endParaRPr>
          </a:p>
          <a:p>
            <a:pPr indent="0" lvl="0" marL="0" rtl="0" algn="l">
              <a:lnSpc>
                <a:spcPct val="20000"/>
              </a:lnSpc>
              <a:spcBef>
                <a:spcPts val="1200"/>
              </a:spcBef>
              <a:spcAft>
                <a:spcPts val="0"/>
              </a:spcAft>
              <a:buNone/>
            </a:pPr>
            <a:r>
              <a:t/>
            </a:r>
            <a:endParaRPr sz="1400">
              <a:latin typeface="Arial"/>
              <a:ea typeface="Arial"/>
              <a:cs typeface="Arial"/>
              <a:sym typeface="Arial"/>
            </a:endParaRPr>
          </a:p>
          <a:p>
            <a:pPr indent="0" lvl="0" marL="0" rtl="0" algn="l">
              <a:lnSpc>
                <a:spcPct val="20000"/>
              </a:lnSpc>
              <a:spcBef>
                <a:spcPts val="1200"/>
              </a:spcBef>
              <a:spcAft>
                <a:spcPts val="0"/>
              </a:spcAft>
              <a:buNone/>
            </a:pPr>
            <a:r>
              <a:rPr b="1" lang="en" sz="1400" u="sng">
                <a:latin typeface="Arial"/>
                <a:ea typeface="Arial"/>
                <a:cs typeface="Arial"/>
                <a:sym typeface="Arial"/>
              </a:rPr>
              <a:t>Scenario Description</a:t>
            </a:r>
            <a:r>
              <a:rPr lang="en" sz="1400">
                <a:latin typeface="Arial"/>
                <a:ea typeface="Arial"/>
                <a:cs typeface="Arial"/>
                <a:sym typeface="Arial"/>
              </a:rPr>
              <a:t>: The use case starts when a user indicates that he wants to login.  </a:t>
            </a:r>
            <a:endParaRPr sz="1400">
              <a:latin typeface="Arial"/>
              <a:ea typeface="Arial"/>
              <a:cs typeface="Arial"/>
              <a:sym typeface="Arial"/>
            </a:endParaRPr>
          </a:p>
          <a:p>
            <a:pPr indent="0" lvl="0" marL="0" rtl="0" algn="l">
              <a:lnSpc>
                <a:spcPct val="20000"/>
              </a:lnSpc>
              <a:spcBef>
                <a:spcPts val="1200"/>
              </a:spcBef>
              <a:spcAft>
                <a:spcPts val="0"/>
              </a:spcAft>
              <a:buNone/>
            </a:pPr>
            <a:r>
              <a:rPr lang="en" sz="1400">
                <a:latin typeface="Arial"/>
                <a:ea typeface="Arial"/>
                <a:cs typeface="Arial"/>
                <a:sym typeface="Arial"/>
              </a:rPr>
              <a:t>The system requests the username and password. </a:t>
            </a:r>
            <a:endParaRPr sz="1400">
              <a:latin typeface="Arial"/>
              <a:ea typeface="Arial"/>
              <a:cs typeface="Arial"/>
              <a:sym typeface="Arial"/>
            </a:endParaRPr>
          </a:p>
          <a:p>
            <a:pPr indent="0" lvl="0" marL="0" rtl="0" algn="l">
              <a:lnSpc>
                <a:spcPct val="20000"/>
              </a:lnSpc>
              <a:spcBef>
                <a:spcPts val="1200"/>
              </a:spcBef>
              <a:spcAft>
                <a:spcPts val="0"/>
              </a:spcAft>
              <a:buNone/>
            </a:pPr>
            <a:r>
              <a:rPr lang="en" sz="1400">
                <a:latin typeface="Arial"/>
                <a:ea typeface="Arial"/>
                <a:cs typeface="Arial"/>
                <a:sym typeface="Arial"/>
              </a:rPr>
              <a:t>The user enters their username and password. </a:t>
            </a:r>
            <a:endParaRPr sz="1400">
              <a:latin typeface="Arial"/>
              <a:ea typeface="Arial"/>
              <a:cs typeface="Arial"/>
              <a:sym typeface="Arial"/>
            </a:endParaRPr>
          </a:p>
          <a:p>
            <a:pPr indent="0" lvl="0" marL="0" rtl="0" algn="l">
              <a:lnSpc>
                <a:spcPct val="20000"/>
              </a:lnSpc>
              <a:spcBef>
                <a:spcPts val="1200"/>
              </a:spcBef>
              <a:spcAft>
                <a:spcPts val="0"/>
              </a:spcAft>
              <a:buNone/>
            </a:pPr>
            <a:r>
              <a:rPr lang="en" sz="1400">
                <a:latin typeface="Arial"/>
                <a:ea typeface="Arial"/>
                <a:cs typeface="Arial"/>
                <a:sym typeface="Arial"/>
              </a:rPr>
              <a:t>The system verifies the username and password against all registered users. </a:t>
            </a:r>
            <a:endParaRPr sz="1400">
              <a:latin typeface="Arial"/>
              <a:ea typeface="Arial"/>
              <a:cs typeface="Arial"/>
              <a:sym typeface="Arial"/>
            </a:endParaRPr>
          </a:p>
          <a:p>
            <a:pPr indent="0" lvl="0" marL="0" rtl="0" algn="l">
              <a:lnSpc>
                <a:spcPct val="20000"/>
              </a:lnSpc>
              <a:spcBef>
                <a:spcPts val="1200"/>
              </a:spcBef>
              <a:spcAft>
                <a:spcPts val="0"/>
              </a:spcAft>
              <a:buNone/>
            </a:pPr>
            <a:r>
              <a:rPr lang="en" sz="1400">
                <a:latin typeface="Arial"/>
                <a:ea typeface="Arial"/>
                <a:cs typeface="Arial"/>
                <a:sym typeface="Arial"/>
              </a:rPr>
              <a:t>The system starts a login session and displays a welcome message based on the user’s account type.  </a:t>
            </a:r>
            <a:endParaRPr sz="1400">
              <a:latin typeface="Arial"/>
              <a:ea typeface="Arial"/>
              <a:cs typeface="Arial"/>
              <a:sym typeface="Arial"/>
            </a:endParaRPr>
          </a:p>
          <a:p>
            <a:pPr indent="0" lvl="0" marL="0" rtl="0" algn="l">
              <a:lnSpc>
                <a:spcPct val="20000"/>
              </a:lnSpc>
              <a:spcBef>
                <a:spcPts val="120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rPr b="1" lang="en" sz="1400" u="sng">
                <a:latin typeface="Arial"/>
                <a:ea typeface="Arial"/>
                <a:cs typeface="Arial"/>
                <a:sym typeface="Arial"/>
              </a:rPr>
              <a:t>Postconditions</a:t>
            </a:r>
            <a:r>
              <a:rPr lang="en" sz="1400">
                <a:latin typeface="Arial"/>
                <a:ea typeface="Arial"/>
                <a:cs typeface="Arial"/>
                <a:sym typeface="Arial"/>
              </a:rPr>
              <a:t>: The user can now obtain case and client information from the database . </a:t>
            </a:r>
            <a:endParaRPr sz="1400">
              <a:latin typeface="Arial"/>
              <a:ea typeface="Arial"/>
              <a:cs typeface="Arial"/>
              <a:sym typeface="Arial"/>
            </a:endParaRPr>
          </a:p>
          <a:p>
            <a:pPr indent="0" lvl="0" marL="0" rtl="0" algn="l">
              <a:spcBef>
                <a:spcPts val="0"/>
              </a:spcBef>
              <a:spcAft>
                <a:spcPts val="0"/>
              </a:spcAft>
              <a:buNone/>
            </a:pPr>
            <a:r>
              <a:rPr lang="en" sz="1400">
                <a:latin typeface="Arial"/>
                <a:ea typeface="Arial"/>
                <a:cs typeface="Arial"/>
                <a:sym typeface="Arial"/>
              </a:rPr>
              <a:t>The user remains logged in until the “Logout” button is specified. </a:t>
            </a:r>
            <a:endParaRPr sz="1400">
              <a:latin typeface="Arial"/>
              <a:ea typeface="Arial"/>
              <a:cs typeface="Arial"/>
              <a:sym typeface="Arial"/>
            </a:endParaRPr>
          </a:p>
          <a:p>
            <a:pPr indent="0" lvl="0" marL="0" rtl="0" algn="l">
              <a:spcBef>
                <a:spcPts val="1200"/>
              </a:spcBef>
              <a:spcAft>
                <a:spcPts val="0"/>
              </a:spcAft>
              <a:buClr>
                <a:schemeClr val="dk2"/>
              </a:buClr>
              <a:buSzPts val="1100"/>
              <a:buFont typeface="Arial"/>
              <a:buNone/>
            </a:pPr>
            <a:r>
              <a:rPr b="1" lang="en" sz="1400" u="sng">
                <a:latin typeface="Arial"/>
                <a:ea typeface="Arial"/>
                <a:cs typeface="Arial"/>
                <a:sym typeface="Arial"/>
              </a:rPr>
              <a:t>Exceptions</a:t>
            </a:r>
            <a:r>
              <a:rPr lang="en" sz="1400">
                <a:latin typeface="Arial"/>
                <a:ea typeface="Arial"/>
                <a:cs typeface="Arial"/>
                <a:sym typeface="Arial"/>
              </a:rPr>
              <a:t>: User inputs invalid data more than 3x, account registered to that email is locked</a:t>
            </a:r>
            <a:endParaRPr sz="1400">
              <a:latin typeface="Arial"/>
              <a:ea typeface="Arial"/>
              <a:cs typeface="Arial"/>
              <a:sym typeface="Arial"/>
            </a:endParaRPr>
          </a:p>
        </p:txBody>
      </p:sp>
      <p:sp>
        <p:nvSpPr>
          <p:cNvPr id="165" name="Google Shape;165;p27"/>
          <p:cNvSpPr txBox="1"/>
          <p:nvPr/>
        </p:nvSpPr>
        <p:spPr>
          <a:xfrm>
            <a:off x="309150" y="65050"/>
            <a:ext cx="209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Use Cases</a:t>
            </a:r>
            <a:endParaRPr>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8"/>
          <p:cNvSpPr txBox="1"/>
          <p:nvPr>
            <p:ph type="title"/>
          </p:nvPr>
        </p:nvSpPr>
        <p:spPr>
          <a:xfrm>
            <a:off x="2545925" y="-1081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Account Logout</a:t>
            </a:r>
            <a:endParaRPr/>
          </a:p>
        </p:txBody>
      </p:sp>
      <p:sp>
        <p:nvSpPr>
          <p:cNvPr id="171" name="Google Shape;171;p28"/>
          <p:cNvSpPr txBox="1"/>
          <p:nvPr>
            <p:ph idx="1" type="body"/>
          </p:nvPr>
        </p:nvSpPr>
        <p:spPr>
          <a:xfrm>
            <a:off x="309150" y="630025"/>
            <a:ext cx="8422500" cy="3968400"/>
          </a:xfrm>
          <a:prstGeom prst="rect">
            <a:avLst/>
          </a:prstGeom>
        </p:spPr>
        <p:txBody>
          <a:bodyPr anchorCtr="0" anchor="t" bIns="91425" lIns="91425" spcFirstLastPara="1" rIns="91425" wrap="square" tIns="91425">
            <a:normAutofit fontScale="92500" lnSpcReduction="20000"/>
          </a:bodyPr>
          <a:lstStyle/>
          <a:p>
            <a:pPr indent="0" lvl="0" marL="0" rtl="0" algn="l">
              <a:lnSpc>
                <a:spcPct val="105000"/>
              </a:lnSpc>
              <a:spcBef>
                <a:spcPts val="0"/>
              </a:spcBef>
              <a:spcAft>
                <a:spcPts val="0"/>
              </a:spcAft>
              <a:buNone/>
            </a:pPr>
            <a:r>
              <a:rPr b="1" lang="en" sz="1400" u="sng">
                <a:latin typeface="Arial"/>
                <a:ea typeface="Arial"/>
                <a:cs typeface="Arial"/>
                <a:sym typeface="Arial"/>
              </a:rPr>
              <a:t>Description</a:t>
            </a:r>
            <a:r>
              <a:rPr lang="en" sz="1400">
                <a:latin typeface="Arial"/>
                <a:ea typeface="Arial"/>
                <a:cs typeface="Arial"/>
                <a:sym typeface="Arial"/>
              </a:rPr>
              <a:t>: This function allows users to log out of the system, keeping their account secure.</a:t>
            </a:r>
            <a:endParaRPr sz="1400">
              <a:latin typeface="Arial"/>
              <a:ea typeface="Arial"/>
              <a:cs typeface="Arial"/>
              <a:sym typeface="Arial"/>
            </a:endParaRPr>
          </a:p>
          <a:p>
            <a:pPr indent="0" lvl="0" marL="0" rtl="0" algn="l">
              <a:lnSpc>
                <a:spcPct val="105000"/>
              </a:lnSpc>
              <a:spcBef>
                <a:spcPts val="0"/>
              </a:spcBef>
              <a:spcAft>
                <a:spcPts val="0"/>
              </a:spcAft>
              <a:buNone/>
            </a:pPr>
            <a:r>
              <a:t/>
            </a:r>
            <a:endParaRPr sz="1400">
              <a:latin typeface="Arial"/>
              <a:ea typeface="Arial"/>
              <a:cs typeface="Arial"/>
              <a:sym typeface="Arial"/>
            </a:endParaRPr>
          </a:p>
          <a:p>
            <a:pPr indent="0" lvl="0" marL="0" rtl="0" algn="l">
              <a:lnSpc>
                <a:spcPct val="105000"/>
              </a:lnSpc>
              <a:spcBef>
                <a:spcPts val="0"/>
              </a:spcBef>
              <a:spcAft>
                <a:spcPts val="0"/>
              </a:spcAft>
              <a:buNone/>
            </a:pPr>
            <a:r>
              <a:t/>
            </a:r>
            <a:endParaRPr sz="1400">
              <a:latin typeface="Arial"/>
              <a:ea typeface="Arial"/>
              <a:cs typeface="Arial"/>
              <a:sym typeface="Arial"/>
            </a:endParaRPr>
          </a:p>
          <a:p>
            <a:pPr indent="0" lvl="0" marL="0" rtl="0" algn="l">
              <a:lnSpc>
                <a:spcPct val="105000"/>
              </a:lnSpc>
              <a:spcBef>
                <a:spcPts val="0"/>
              </a:spcBef>
              <a:spcAft>
                <a:spcPts val="0"/>
              </a:spcAft>
              <a:buNone/>
            </a:pPr>
            <a:r>
              <a:rPr b="1" lang="en" sz="1400" u="sng">
                <a:latin typeface="Arial"/>
                <a:ea typeface="Arial"/>
                <a:cs typeface="Arial"/>
                <a:sym typeface="Arial"/>
              </a:rPr>
              <a:t>Preconditions</a:t>
            </a:r>
            <a:r>
              <a:rPr lang="en" sz="1400">
                <a:latin typeface="Arial"/>
                <a:ea typeface="Arial"/>
                <a:cs typeface="Arial"/>
                <a:sym typeface="Arial"/>
              </a:rPr>
              <a:t>: The user or admin is logged into their account on the system.</a:t>
            </a:r>
            <a:endParaRPr sz="1400">
              <a:latin typeface="Arial"/>
              <a:ea typeface="Arial"/>
              <a:cs typeface="Arial"/>
              <a:sym typeface="Arial"/>
            </a:endParaRPr>
          </a:p>
          <a:p>
            <a:pPr indent="0" lvl="0" marL="0" rtl="0" algn="l">
              <a:lnSpc>
                <a:spcPct val="105000"/>
              </a:lnSpc>
              <a:spcBef>
                <a:spcPts val="0"/>
              </a:spcBef>
              <a:spcAft>
                <a:spcPts val="0"/>
              </a:spcAft>
              <a:buNone/>
            </a:pPr>
            <a:r>
              <a:t/>
            </a:r>
            <a:endParaRPr sz="1400">
              <a:latin typeface="Arial"/>
              <a:ea typeface="Arial"/>
              <a:cs typeface="Arial"/>
              <a:sym typeface="Arial"/>
            </a:endParaRPr>
          </a:p>
          <a:p>
            <a:pPr indent="0" lvl="0" marL="0" rtl="0" algn="l">
              <a:lnSpc>
                <a:spcPct val="105000"/>
              </a:lnSpc>
              <a:spcBef>
                <a:spcPts val="0"/>
              </a:spcBef>
              <a:spcAft>
                <a:spcPts val="0"/>
              </a:spcAft>
              <a:buNone/>
            </a:pPr>
            <a:r>
              <a:t/>
            </a:r>
            <a:endParaRPr sz="1400">
              <a:latin typeface="Arial"/>
              <a:ea typeface="Arial"/>
              <a:cs typeface="Arial"/>
              <a:sym typeface="Arial"/>
            </a:endParaRPr>
          </a:p>
          <a:p>
            <a:pPr indent="0" lvl="0" marL="0" rtl="0" algn="l">
              <a:lnSpc>
                <a:spcPct val="105000"/>
              </a:lnSpc>
              <a:spcBef>
                <a:spcPts val="0"/>
              </a:spcBef>
              <a:spcAft>
                <a:spcPts val="0"/>
              </a:spcAft>
              <a:buNone/>
            </a:pPr>
            <a:r>
              <a:rPr b="1" lang="en" sz="1400" u="sng">
                <a:latin typeface="Arial"/>
                <a:ea typeface="Arial"/>
                <a:cs typeface="Arial"/>
                <a:sym typeface="Arial"/>
              </a:rPr>
              <a:t>Triggers</a:t>
            </a:r>
            <a:r>
              <a:rPr lang="en" sz="1400">
                <a:latin typeface="Arial"/>
                <a:ea typeface="Arial"/>
                <a:cs typeface="Arial"/>
                <a:sym typeface="Arial"/>
              </a:rPr>
              <a:t>: </a:t>
            </a:r>
            <a:endParaRPr sz="1400">
              <a:latin typeface="Arial"/>
              <a:ea typeface="Arial"/>
              <a:cs typeface="Arial"/>
              <a:sym typeface="Arial"/>
            </a:endParaRPr>
          </a:p>
          <a:p>
            <a:pPr indent="0" lvl="0" marL="0" rtl="0" algn="l">
              <a:lnSpc>
                <a:spcPct val="105000"/>
              </a:lnSpc>
              <a:spcBef>
                <a:spcPts val="0"/>
              </a:spcBef>
              <a:spcAft>
                <a:spcPts val="0"/>
              </a:spcAft>
              <a:buNone/>
            </a:pPr>
            <a:r>
              <a:rPr lang="en" sz="1400">
                <a:latin typeface="Arial"/>
                <a:ea typeface="Arial"/>
                <a:cs typeface="Arial"/>
                <a:sym typeface="Arial"/>
              </a:rPr>
              <a:t>Account Logout is triggered when a user, currently logged into the system, selects the logout button.</a:t>
            </a:r>
            <a:endParaRPr sz="1400">
              <a:latin typeface="Arial"/>
              <a:ea typeface="Arial"/>
              <a:cs typeface="Arial"/>
              <a:sym typeface="Arial"/>
            </a:endParaRPr>
          </a:p>
          <a:p>
            <a:pPr indent="0" lvl="0" marL="0" rtl="0" algn="l">
              <a:lnSpc>
                <a:spcPct val="105000"/>
              </a:lnSpc>
              <a:spcBef>
                <a:spcPts val="0"/>
              </a:spcBef>
              <a:spcAft>
                <a:spcPts val="0"/>
              </a:spcAft>
              <a:buNone/>
            </a:pPr>
            <a:r>
              <a:t/>
            </a:r>
            <a:endParaRPr sz="1400">
              <a:latin typeface="Arial"/>
              <a:ea typeface="Arial"/>
              <a:cs typeface="Arial"/>
              <a:sym typeface="Arial"/>
            </a:endParaRPr>
          </a:p>
          <a:p>
            <a:pPr indent="0" lvl="0" marL="0" rtl="0" algn="l">
              <a:lnSpc>
                <a:spcPct val="105000"/>
              </a:lnSpc>
              <a:spcBef>
                <a:spcPts val="0"/>
              </a:spcBef>
              <a:spcAft>
                <a:spcPts val="0"/>
              </a:spcAft>
              <a:buNone/>
            </a:pPr>
            <a:r>
              <a:t/>
            </a:r>
            <a:endParaRPr sz="1400">
              <a:latin typeface="Arial"/>
              <a:ea typeface="Arial"/>
              <a:cs typeface="Arial"/>
              <a:sym typeface="Arial"/>
            </a:endParaRPr>
          </a:p>
          <a:p>
            <a:pPr indent="0" lvl="0" marL="0" rtl="0" algn="l">
              <a:lnSpc>
                <a:spcPct val="105000"/>
              </a:lnSpc>
              <a:spcBef>
                <a:spcPts val="0"/>
              </a:spcBef>
              <a:spcAft>
                <a:spcPts val="0"/>
              </a:spcAft>
              <a:buNone/>
            </a:pPr>
            <a:r>
              <a:rPr b="1" lang="en" sz="1400" u="sng">
                <a:latin typeface="Arial"/>
                <a:ea typeface="Arial"/>
                <a:cs typeface="Arial"/>
                <a:sym typeface="Arial"/>
              </a:rPr>
              <a:t>Scenario Description:</a:t>
            </a:r>
            <a:r>
              <a:rPr lang="en" sz="1400">
                <a:latin typeface="Arial"/>
                <a:ea typeface="Arial"/>
                <a:cs typeface="Arial"/>
                <a:sym typeface="Arial"/>
              </a:rPr>
              <a:t> The user selects the “Logout” button.</a:t>
            </a:r>
            <a:endParaRPr sz="1400">
              <a:latin typeface="Arial"/>
              <a:ea typeface="Arial"/>
              <a:cs typeface="Arial"/>
              <a:sym typeface="Arial"/>
            </a:endParaRPr>
          </a:p>
          <a:p>
            <a:pPr indent="0" lvl="0" marL="0" rtl="0" algn="l">
              <a:lnSpc>
                <a:spcPct val="105000"/>
              </a:lnSpc>
              <a:spcBef>
                <a:spcPts val="0"/>
              </a:spcBef>
              <a:spcAft>
                <a:spcPts val="0"/>
              </a:spcAft>
              <a:buNone/>
            </a:pPr>
            <a:r>
              <a:t/>
            </a:r>
            <a:endParaRPr sz="1400">
              <a:latin typeface="Arial"/>
              <a:ea typeface="Arial"/>
              <a:cs typeface="Arial"/>
              <a:sym typeface="Arial"/>
            </a:endParaRPr>
          </a:p>
          <a:p>
            <a:pPr indent="0" lvl="0" marL="0" rtl="0" algn="l">
              <a:lnSpc>
                <a:spcPct val="105000"/>
              </a:lnSpc>
              <a:spcBef>
                <a:spcPts val="0"/>
              </a:spcBef>
              <a:spcAft>
                <a:spcPts val="0"/>
              </a:spcAft>
              <a:buNone/>
            </a:pPr>
            <a:r>
              <a:t/>
            </a:r>
            <a:endParaRPr sz="1400">
              <a:latin typeface="Arial"/>
              <a:ea typeface="Arial"/>
              <a:cs typeface="Arial"/>
              <a:sym typeface="Arial"/>
            </a:endParaRPr>
          </a:p>
          <a:p>
            <a:pPr indent="0" lvl="0" marL="0" rtl="0" algn="l">
              <a:lnSpc>
                <a:spcPct val="105000"/>
              </a:lnSpc>
              <a:spcBef>
                <a:spcPts val="0"/>
              </a:spcBef>
              <a:spcAft>
                <a:spcPts val="0"/>
              </a:spcAft>
              <a:buNone/>
            </a:pPr>
            <a:r>
              <a:rPr b="1" lang="en" sz="1400" u="sng">
                <a:latin typeface="Arial"/>
                <a:ea typeface="Arial"/>
                <a:cs typeface="Arial"/>
                <a:sym typeface="Arial"/>
              </a:rPr>
              <a:t>Postconditions</a:t>
            </a:r>
            <a:r>
              <a:rPr lang="en" sz="1400">
                <a:latin typeface="Arial"/>
                <a:ea typeface="Arial"/>
                <a:cs typeface="Arial"/>
                <a:sym typeface="Arial"/>
              </a:rPr>
              <a:t>: The user is logged out of their account.  </a:t>
            </a:r>
            <a:endParaRPr sz="1400">
              <a:latin typeface="Arial"/>
              <a:ea typeface="Arial"/>
              <a:cs typeface="Arial"/>
              <a:sym typeface="Arial"/>
            </a:endParaRPr>
          </a:p>
          <a:p>
            <a:pPr indent="0" lvl="0" marL="0" rtl="0" algn="l">
              <a:lnSpc>
                <a:spcPct val="105000"/>
              </a:lnSpc>
              <a:spcBef>
                <a:spcPts val="0"/>
              </a:spcBef>
              <a:spcAft>
                <a:spcPts val="0"/>
              </a:spcAft>
              <a:buNone/>
            </a:pPr>
            <a:r>
              <a:t/>
            </a:r>
            <a:endParaRPr sz="1400">
              <a:latin typeface="Arial"/>
              <a:ea typeface="Arial"/>
              <a:cs typeface="Arial"/>
              <a:sym typeface="Arial"/>
            </a:endParaRPr>
          </a:p>
          <a:p>
            <a:pPr indent="0" lvl="0" marL="0" rtl="0" algn="l">
              <a:lnSpc>
                <a:spcPct val="105000"/>
              </a:lnSpc>
              <a:spcBef>
                <a:spcPts val="0"/>
              </a:spcBef>
              <a:spcAft>
                <a:spcPts val="0"/>
              </a:spcAft>
              <a:buNone/>
            </a:pPr>
            <a:r>
              <a:t/>
            </a:r>
            <a:endParaRPr sz="1400">
              <a:latin typeface="Arial"/>
              <a:ea typeface="Arial"/>
              <a:cs typeface="Arial"/>
              <a:sym typeface="Arial"/>
            </a:endParaRPr>
          </a:p>
          <a:p>
            <a:pPr indent="0" lvl="0" marL="0" rtl="0" algn="l">
              <a:lnSpc>
                <a:spcPct val="105000"/>
              </a:lnSpc>
              <a:spcBef>
                <a:spcPts val="0"/>
              </a:spcBef>
              <a:spcAft>
                <a:spcPts val="0"/>
              </a:spcAft>
              <a:buNone/>
            </a:pPr>
            <a:r>
              <a:rPr b="1" lang="en" sz="1400" u="sng">
                <a:latin typeface="Arial"/>
                <a:ea typeface="Arial"/>
                <a:cs typeface="Arial"/>
                <a:sym typeface="Arial"/>
              </a:rPr>
              <a:t>Exceptions</a:t>
            </a:r>
            <a:r>
              <a:rPr lang="en" sz="1400">
                <a:latin typeface="Arial"/>
                <a:ea typeface="Arial"/>
                <a:cs typeface="Arial"/>
                <a:sym typeface="Arial"/>
              </a:rPr>
              <a:t>: The user does not select logout and is therefore logged out of the system after 60 minutes of inactivity.</a:t>
            </a:r>
            <a:endParaRPr sz="1400">
              <a:latin typeface="Arial"/>
              <a:ea typeface="Arial"/>
              <a:cs typeface="Arial"/>
              <a:sym typeface="Arial"/>
            </a:endParaRPr>
          </a:p>
          <a:p>
            <a:pPr indent="0" lvl="0" marL="0" rtl="0" algn="l">
              <a:spcBef>
                <a:spcPts val="1200"/>
              </a:spcBef>
              <a:spcAft>
                <a:spcPts val="0"/>
              </a:spcAft>
              <a:buClr>
                <a:schemeClr val="dk2"/>
              </a:buClr>
              <a:buSzPct val="100000"/>
              <a:buFont typeface="Arial"/>
              <a:buNone/>
            </a:pPr>
            <a:r>
              <a:t/>
            </a:r>
            <a:endParaRPr sz="1100">
              <a:latin typeface="Arial"/>
              <a:ea typeface="Arial"/>
              <a:cs typeface="Arial"/>
              <a:sym typeface="Arial"/>
            </a:endParaRPr>
          </a:p>
          <a:p>
            <a:pPr indent="0" lvl="0" marL="0" rtl="0" algn="l">
              <a:spcBef>
                <a:spcPts val="0"/>
              </a:spcBef>
              <a:spcAft>
                <a:spcPts val="1200"/>
              </a:spcAft>
              <a:buNone/>
            </a:pPr>
            <a:r>
              <a:t/>
            </a:r>
            <a:endParaRPr/>
          </a:p>
        </p:txBody>
      </p:sp>
      <p:sp>
        <p:nvSpPr>
          <p:cNvPr id="172" name="Google Shape;172;p28"/>
          <p:cNvSpPr txBox="1"/>
          <p:nvPr/>
        </p:nvSpPr>
        <p:spPr>
          <a:xfrm>
            <a:off x="309150" y="65050"/>
            <a:ext cx="209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Use Cases</a:t>
            </a:r>
            <a:endParaRPr>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9"/>
          <p:cNvSpPr txBox="1"/>
          <p:nvPr>
            <p:ph type="title"/>
          </p:nvPr>
        </p:nvSpPr>
        <p:spPr>
          <a:xfrm>
            <a:off x="2558625" y="-1081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Management</a:t>
            </a:r>
            <a:endParaRPr/>
          </a:p>
        </p:txBody>
      </p:sp>
      <p:sp>
        <p:nvSpPr>
          <p:cNvPr id="178" name="Google Shape;178;p29"/>
          <p:cNvSpPr txBox="1"/>
          <p:nvPr>
            <p:ph idx="1" type="body"/>
          </p:nvPr>
        </p:nvSpPr>
        <p:spPr>
          <a:xfrm>
            <a:off x="125450" y="527250"/>
            <a:ext cx="8912400" cy="4061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300" u="sng">
                <a:latin typeface="Arial"/>
                <a:ea typeface="Arial"/>
                <a:cs typeface="Arial"/>
                <a:sym typeface="Arial"/>
              </a:rPr>
              <a:t>Description</a:t>
            </a:r>
            <a:r>
              <a:rPr lang="en" sz="1300">
                <a:latin typeface="Arial"/>
                <a:ea typeface="Arial"/>
                <a:cs typeface="Arial"/>
                <a:sym typeface="Arial"/>
              </a:rPr>
              <a:t>: This function provides admin with the ability to edit case information, add cases, and save cases.  Admin must be allowed to access reports, analyze user behavior, view and edit information, and assist users.</a:t>
            </a:r>
            <a:endParaRPr sz="1300">
              <a:latin typeface="Arial"/>
              <a:ea typeface="Arial"/>
              <a:cs typeface="Arial"/>
              <a:sym typeface="Arial"/>
            </a:endParaRPr>
          </a:p>
          <a:p>
            <a:pPr indent="0" lvl="0" marL="0" rtl="0" algn="l">
              <a:lnSpc>
                <a:spcPct val="115000"/>
              </a:lnSpc>
              <a:spcBef>
                <a:spcPts val="0"/>
              </a:spcBef>
              <a:spcAft>
                <a:spcPts val="0"/>
              </a:spcAft>
              <a:buNone/>
            </a:pPr>
            <a:r>
              <a:t/>
            </a:r>
            <a:endParaRPr sz="1300">
              <a:latin typeface="Arial"/>
              <a:ea typeface="Arial"/>
              <a:cs typeface="Arial"/>
              <a:sym typeface="Arial"/>
            </a:endParaRPr>
          </a:p>
          <a:p>
            <a:pPr indent="0" lvl="0" marL="0" rtl="0" algn="l">
              <a:lnSpc>
                <a:spcPct val="115000"/>
              </a:lnSpc>
              <a:spcBef>
                <a:spcPts val="0"/>
              </a:spcBef>
              <a:spcAft>
                <a:spcPts val="0"/>
              </a:spcAft>
              <a:buNone/>
            </a:pPr>
            <a:r>
              <a:rPr b="1" lang="en" sz="1300" u="sng">
                <a:latin typeface="Arial"/>
                <a:ea typeface="Arial"/>
                <a:cs typeface="Arial"/>
                <a:sym typeface="Arial"/>
              </a:rPr>
              <a:t>Actors</a:t>
            </a:r>
            <a:r>
              <a:rPr lang="en" sz="1300">
                <a:latin typeface="Arial"/>
                <a:ea typeface="Arial"/>
                <a:cs typeface="Arial"/>
                <a:sym typeface="Arial"/>
              </a:rPr>
              <a:t>: Admin</a:t>
            </a:r>
            <a:endParaRPr sz="1300">
              <a:latin typeface="Arial"/>
              <a:ea typeface="Arial"/>
              <a:cs typeface="Arial"/>
              <a:sym typeface="Arial"/>
            </a:endParaRPr>
          </a:p>
          <a:p>
            <a:pPr indent="0" lvl="0" marL="0" rtl="0" algn="l">
              <a:lnSpc>
                <a:spcPct val="115000"/>
              </a:lnSpc>
              <a:spcBef>
                <a:spcPts val="0"/>
              </a:spcBef>
              <a:spcAft>
                <a:spcPts val="0"/>
              </a:spcAft>
              <a:buNone/>
            </a:pPr>
            <a:r>
              <a:rPr b="1" lang="en" sz="1300" u="sng">
                <a:latin typeface="Arial"/>
                <a:ea typeface="Arial"/>
                <a:cs typeface="Arial"/>
                <a:sym typeface="Arial"/>
              </a:rPr>
              <a:t>Preconditions</a:t>
            </a:r>
            <a:r>
              <a:rPr lang="en" sz="1300">
                <a:latin typeface="Arial"/>
                <a:ea typeface="Arial"/>
                <a:cs typeface="Arial"/>
                <a:sym typeface="Arial"/>
              </a:rPr>
              <a:t>: The user is logged in, the user’s account is an admin account. </a:t>
            </a:r>
            <a:endParaRPr sz="1300">
              <a:latin typeface="Arial"/>
              <a:ea typeface="Arial"/>
              <a:cs typeface="Arial"/>
              <a:sym typeface="Arial"/>
            </a:endParaRPr>
          </a:p>
          <a:p>
            <a:pPr indent="0" lvl="0" marL="0" rtl="0" algn="l">
              <a:lnSpc>
                <a:spcPct val="115000"/>
              </a:lnSpc>
              <a:spcBef>
                <a:spcPts val="0"/>
              </a:spcBef>
              <a:spcAft>
                <a:spcPts val="0"/>
              </a:spcAft>
              <a:buNone/>
            </a:pPr>
            <a:r>
              <a:t/>
            </a:r>
            <a:endParaRPr sz="1300">
              <a:latin typeface="Arial"/>
              <a:ea typeface="Arial"/>
              <a:cs typeface="Arial"/>
              <a:sym typeface="Arial"/>
            </a:endParaRPr>
          </a:p>
          <a:p>
            <a:pPr indent="0" lvl="0" marL="0" rtl="0" algn="l">
              <a:lnSpc>
                <a:spcPct val="115000"/>
              </a:lnSpc>
              <a:spcBef>
                <a:spcPts val="0"/>
              </a:spcBef>
              <a:spcAft>
                <a:spcPts val="0"/>
              </a:spcAft>
              <a:buNone/>
            </a:pPr>
            <a:r>
              <a:rPr b="1" lang="en" sz="1300" u="sng">
                <a:latin typeface="Arial"/>
                <a:ea typeface="Arial"/>
                <a:cs typeface="Arial"/>
                <a:sym typeface="Arial"/>
              </a:rPr>
              <a:t>Triggers</a:t>
            </a:r>
            <a:r>
              <a:rPr lang="en" sz="1300">
                <a:latin typeface="Arial"/>
                <a:ea typeface="Arial"/>
                <a:cs typeface="Arial"/>
                <a:sym typeface="Arial"/>
              </a:rPr>
              <a:t>:User management is triggered when an admin selects the edit button, allowing the user to edit case information.  It is also triggered upon adding and saving cases.  </a:t>
            </a:r>
            <a:endParaRPr sz="1300">
              <a:latin typeface="Arial"/>
              <a:ea typeface="Arial"/>
              <a:cs typeface="Arial"/>
              <a:sym typeface="Arial"/>
            </a:endParaRPr>
          </a:p>
          <a:p>
            <a:pPr indent="0" lvl="0" marL="0" rtl="0" algn="l">
              <a:lnSpc>
                <a:spcPct val="115000"/>
              </a:lnSpc>
              <a:spcBef>
                <a:spcPts val="0"/>
              </a:spcBef>
              <a:spcAft>
                <a:spcPts val="0"/>
              </a:spcAft>
              <a:buNone/>
            </a:pPr>
            <a:r>
              <a:t/>
            </a:r>
            <a:endParaRPr sz="1300">
              <a:latin typeface="Arial"/>
              <a:ea typeface="Arial"/>
              <a:cs typeface="Arial"/>
              <a:sym typeface="Arial"/>
            </a:endParaRPr>
          </a:p>
          <a:p>
            <a:pPr indent="0" lvl="0" marL="0" rtl="0" algn="l">
              <a:lnSpc>
                <a:spcPct val="115000"/>
              </a:lnSpc>
              <a:spcBef>
                <a:spcPts val="0"/>
              </a:spcBef>
              <a:spcAft>
                <a:spcPts val="0"/>
              </a:spcAft>
              <a:buNone/>
            </a:pPr>
            <a:r>
              <a:rPr b="1" lang="en" sz="1300" u="sng">
                <a:latin typeface="Arial"/>
                <a:ea typeface="Arial"/>
                <a:cs typeface="Arial"/>
                <a:sym typeface="Arial"/>
              </a:rPr>
              <a:t>Scenario Description</a:t>
            </a:r>
            <a:r>
              <a:rPr lang="en" sz="1300">
                <a:latin typeface="Arial"/>
                <a:ea typeface="Arial"/>
                <a:cs typeface="Arial"/>
                <a:sym typeface="Arial"/>
              </a:rPr>
              <a:t>: The use case starts when an admin selects the “User Management” button</a:t>
            </a:r>
            <a:endParaRPr sz="1300">
              <a:latin typeface="Arial"/>
              <a:ea typeface="Arial"/>
              <a:cs typeface="Arial"/>
              <a:sym typeface="Arial"/>
            </a:endParaRPr>
          </a:p>
          <a:p>
            <a:pPr indent="0" lvl="0" marL="0" rtl="0" algn="l">
              <a:lnSpc>
                <a:spcPct val="115000"/>
              </a:lnSpc>
              <a:spcBef>
                <a:spcPts val="0"/>
              </a:spcBef>
              <a:spcAft>
                <a:spcPts val="0"/>
              </a:spcAft>
              <a:buNone/>
            </a:pPr>
            <a:r>
              <a:rPr lang="en" sz="1300">
                <a:latin typeface="Arial"/>
                <a:ea typeface="Arial"/>
                <a:cs typeface="Arial"/>
                <a:sym typeface="Arial"/>
              </a:rPr>
              <a:t>The admin is then displayed with options to edit or add cases, view or edit client information, assist a user, and audit logs.</a:t>
            </a:r>
            <a:endParaRPr sz="1300">
              <a:latin typeface="Arial"/>
              <a:ea typeface="Arial"/>
              <a:cs typeface="Arial"/>
              <a:sym typeface="Arial"/>
            </a:endParaRPr>
          </a:p>
          <a:p>
            <a:pPr indent="0" lvl="0" marL="0" rtl="0" algn="l">
              <a:lnSpc>
                <a:spcPct val="115000"/>
              </a:lnSpc>
              <a:spcBef>
                <a:spcPts val="0"/>
              </a:spcBef>
              <a:spcAft>
                <a:spcPts val="0"/>
              </a:spcAft>
              <a:buNone/>
            </a:pPr>
            <a:r>
              <a:t/>
            </a:r>
            <a:endParaRPr sz="1300">
              <a:latin typeface="Arial"/>
              <a:ea typeface="Arial"/>
              <a:cs typeface="Arial"/>
              <a:sym typeface="Arial"/>
            </a:endParaRPr>
          </a:p>
          <a:p>
            <a:pPr indent="0" lvl="0" marL="0" rtl="0" algn="l">
              <a:lnSpc>
                <a:spcPct val="115000"/>
              </a:lnSpc>
              <a:spcBef>
                <a:spcPts val="0"/>
              </a:spcBef>
              <a:spcAft>
                <a:spcPts val="0"/>
              </a:spcAft>
              <a:buNone/>
            </a:pPr>
            <a:r>
              <a:rPr b="1" lang="en" sz="1300" u="sng">
                <a:latin typeface="Arial"/>
                <a:ea typeface="Arial"/>
                <a:cs typeface="Arial"/>
                <a:sym typeface="Arial"/>
              </a:rPr>
              <a:t>Postconditions</a:t>
            </a:r>
            <a:r>
              <a:rPr lang="en" sz="1300">
                <a:latin typeface="Arial"/>
                <a:ea typeface="Arial"/>
                <a:cs typeface="Arial"/>
                <a:sym typeface="Arial"/>
              </a:rPr>
              <a:t>: Any requested reports have been sent to a printing device or saved remotely.  </a:t>
            </a:r>
            <a:endParaRPr sz="1300">
              <a:latin typeface="Arial"/>
              <a:ea typeface="Arial"/>
              <a:cs typeface="Arial"/>
              <a:sym typeface="Arial"/>
            </a:endParaRPr>
          </a:p>
          <a:p>
            <a:pPr indent="0" lvl="0" marL="0" rtl="0" algn="l">
              <a:lnSpc>
                <a:spcPct val="115000"/>
              </a:lnSpc>
              <a:spcBef>
                <a:spcPts val="0"/>
              </a:spcBef>
              <a:spcAft>
                <a:spcPts val="0"/>
              </a:spcAft>
              <a:buNone/>
            </a:pPr>
            <a:r>
              <a:rPr lang="en" sz="1300">
                <a:latin typeface="Arial"/>
                <a:ea typeface="Arial"/>
                <a:cs typeface="Arial"/>
                <a:sym typeface="Arial"/>
              </a:rPr>
              <a:t>All added and edited client information has been saved to the database.</a:t>
            </a:r>
            <a:endParaRPr sz="1300">
              <a:latin typeface="Arial"/>
              <a:ea typeface="Arial"/>
              <a:cs typeface="Arial"/>
              <a:sym typeface="Arial"/>
            </a:endParaRPr>
          </a:p>
          <a:p>
            <a:pPr indent="0" lvl="0" marL="0" rtl="0" algn="l">
              <a:lnSpc>
                <a:spcPct val="115000"/>
              </a:lnSpc>
              <a:spcBef>
                <a:spcPts val="0"/>
              </a:spcBef>
              <a:spcAft>
                <a:spcPts val="0"/>
              </a:spcAft>
              <a:buNone/>
            </a:pPr>
            <a:r>
              <a:t/>
            </a:r>
            <a:endParaRPr sz="1300">
              <a:latin typeface="Arial"/>
              <a:ea typeface="Arial"/>
              <a:cs typeface="Arial"/>
              <a:sym typeface="Arial"/>
            </a:endParaRPr>
          </a:p>
          <a:p>
            <a:pPr indent="0" lvl="0" marL="0" rtl="0" algn="l">
              <a:lnSpc>
                <a:spcPct val="115000"/>
              </a:lnSpc>
              <a:spcBef>
                <a:spcPts val="0"/>
              </a:spcBef>
              <a:spcAft>
                <a:spcPts val="0"/>
              </a:spcAft>
              <a:buNone/>
            </a:pPr>
            <a:r>
              <a:rPr b="1" lang="en" sz="1300" u="sng">
                <a:latin typeface="Arial"/>
                <a:ea typeface="Arial"/>
                <a:cs typeface="Arial"/>
                <a:sym typeface="Arial"/>
              </a:rPr>
              <a:t>Exceptions</a:t>
            </a:r>
            <a:r>
              <a:rPr lang="en" sz="1300">
                <a:latin typeface="Arial"/>
                <a:ea typeface="Arial"/>
                <a:cs typeface="Arial"/>
                <a:sym typeface="Arial"/>
              </a:rPr>
              <a:t>: Admin edits a case file with invalid information</a:t>
            </a:r>
            <a:endParaRPr sz="1300">
              <a:latin typeface="Arial"/>
              <a:ea typeface="Arial"/>
              <a:cs typeface="Arial"/>
              <a:sym typeface="Arial"/>
            </a:endParaRPr>
          </a:p>
          <a:p>
            <a:pPr indent="0" lvl="0" marL="0" rtl="0" algn="l">
              <a:lnSpc>
                <a:spcPct val="115000"/>
              </a:lnSpc>
              <a:spcBef>
                <a:spcPts val="0"/>
              </a:spcBef>
              <a:spcAft>
                <a:spcPts val="0"/>
              </a:spcAft>
              <a:buClr>
                <a:schemeClr val="dk2"/>
              </a:buClr>
              <a:buSzPts val="1100"/>
              <a:buFont typeface="Arial"/>
              <a:buNone/>
            </a:pPr>
            <a:r>
              <a:rPr lang="en" sz="1300">
                <a:latin typeface="Arial"/>
                <a:ea typeface="Arial"/>
                <a:cs typeface="Arial"/>
                <a:sym typeface="Arial"/>
              </a:rPr>
              <a:t>Admin attempts to save a duplicate case.</a:t>
            </a:r>
            <a:endParaRPr sz="1300">
              <a:latin typeface="Arial"/>
              <a:ea typeface="Arial"/>
              <a:cs typeface="Arial"/>
              <a:sym typeface="Arial"/>
            </a:endParaRPr>
          </a:p>
        </p:txBody>
      </p:sp>
      <p:sp>
        <p:nvSpPr>
          <p:cNvPr id="179" name="Google Shape;179;p29"/>
          <p:cNvSpPr txBox="1"/>
          <p:nvPr/>
        </p:nvSpPr>
        <p:spPr>
          <a:xfrm>
            <a:off x="309150" y="65050"/>
            <a:ext cx="209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Use Cases</a:t>
            </a:r>
            <a:endParaRPr>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0"/>
          <p:cNvSpPr txBox="1"/>
          <p:nvPr>
            <p:ph type="title"/>
          </p:nvPr>
        </p:nvSpPr>
        <p:spPr>
          <a:xfrm>
            <a:off x="2761325" y="-70025"/>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Search</a:t>
            </a:r>
            <a:endParaRPr/>
          </a:p>
        </p:txBody>
      </p:sp>
      <p:sp>
        <p:nvSpPr>
          <p:cNvPr id="185" name="Google Shape;185;p30"/>
          <p:cNvSpPr txBox="1"/>
          <p:nvPr>
            <p:ph idx="1" type="body"/>
          </p:nvPr>
        </p:nvSpPr>
        <p:spPr>
          <a:xfrm>
            <a:off x="55775" y="609725"/>
            <a:ext cx="8956800" cy="4244100"/>
          </a:xfrm>
          <a:prstGeom prst="rect">
            <a:avLst/>
          </a:prstGeom>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None/>
            </a:pPr>
            <a:r>
              <a:rPr b="1" lang="en" sz="1400" u="sng">
                <a:latin typeface="Arial"/>
                <a:ea typeface="Arial"/>
                <a:cs typeface="Arial"/>
                <a:sym typeface="Arial"/>
              </a:rPr>
              <a:t>Description</a:t>
            </a:r>
            <a:r>
              <a:rPr lang="en" sz="1400">
                <a:latin typeface="Arial"/>
                <a:ea typeface="Arial"/>
                <a:cs typeface="Arial"/>
                <a:sym typeface="Arial"/>
              </a:rPr>
              <a:t>: This function allows an admin to search for case information.  The system will check the information provided against cases in the database.  The system will display all cases that match the provided information.  </a:t>
            </a:r>
            <a:endParaRPr sz="1400">
              <a:latin typeface="Arial"/>
              <a:ea typeface="Arial"/>
              <a:cs typeface="Arial"/>
              <a:sym typeface="Arial"/>
            </a:endParaRPr>
          </a:p>
          <a:p>
            <a:pPr indent="0" lvl="0" marL="0" rtl="0" algn="l">
              <a:lnSpc>
                <a:spcPct val="115000"/>
              </a:lnSpc>
              <a:spcBef>
                <a:spcPts val="0"/>
              </a:spcBef>
              <a:spcAft>
                <a:spcPts val="0"/>
              </a:spcAft>
              <a:buNone/>
            </a:pPr>
            <a:r>
              <a:t/>
            </a:r>
            <a:endParaRPr sz="1400">
              <a:latin typeface="Arial"/>
              <a:ea typeface="Arial"/>
              <a:cs typeface="Arial"/>
              <a:sym typeface="Arial"/>
            </a:endParaRPr>
          </a:p>
          <a:p>
            <a:pPr indent="0" lvl="0" marL="0" rtl="0" algn="l">
              <a:lnSpc>
                <a:spcPct val="115000"/>
              </a:lnSpc>
              <a:spcBef>
                <a:spcPts val="0"/>
              </a:spcBef>
              <a:spcAft>
                <a:spcPts val="0"/>
              </a:spcAft>
              <a:buNone/>
            </a:pPr>
            <a:r>
              <a:rPr b="1" lang="en" sz="1400" u="sng">
                <a:latin typeface="Arial"/>
                <a:ea typeface="Arial"/>
                <a:cs typeface="Arial"/>
                <a:sym typeface="Arial"/>
              </a:rPr>
              <a:t>Preconditions</a:t>
            </a:r>
            <a:r>
              <a:rPr lang="en" sz="1400">
                <a:latin typeface="Arial"/>
                <a:ea typeface="Arial"/>
                <a:cs typeface="Arial"/>
                <a:sym typeface="Arial"/>
              </a:rPr>
              <a:t>: The user is logged in.</a:t>
            </a:r>
            <a:endParaRPr sz="1400">
              <a:latin typeface="Arial"/>
              <a:ea typeface="Arial"/>
              <a:cs typeface="Arial"/>
              <a:sym typeface="Arial"/>
            </a:endParaRPr>
          </a:p>
          <a:p>
            <a:pPr indent="0" lvl="0" marL="0" rtl="0" algn="l">
              <a:lnSpc>
                <a:spcPct val="115000"/>
              </a:lnSpc>
              <a:spcBef>
                <a:spcPts val="0"/>
              </a:spcBef>
              <a:spcAft>
                <a:spcPts val="0"/>
              </a:spcAft>
              <a:buNone/>
            </a:pPr>
            <a:r>
              <a:t/>
            </a:r>
            <a:endParaRPr sz="1400">
              <a:latin typeface="Arial"/>
              <a:ea typeface="Arial"/>
              <a:cs typeface="Arial"/>
              <a:sym typeface="Arial"/>
            </a:endParaRPr>
          </a:p>
          <a:p>
            <a:pPr indent="0" lvl="0" marL="0" rtl="0" algn="l">
              <a:lnSpc>
                <a:spcPct val="115000"/>
              </a:lnSpc>
              <a:spcBef>
                <a:spcPts val="0"/>
              </a:spcBef>
              <a:spcAft>
                <a:spcPts val="0"/>
              </a:spcAft>
              <a:buNone/>
            </a:pPr>
            <a:r>
              <a:rPr b="1" lang="en" sz="1400" u="sng">
                <a:latin typeface="Arial"/>
                <a:ea typeface="Arial"/>
                <a:cs typeface="Arial"/>
                <a:sym typeface="Arial"/>
              </a:rPr>
              <a:t>Triggers</a:t>
            </a:r>
            <a:r>
              <a:rPr lang="en" sz="1400">
                <a:latin typeface="Arial"/>
                <a:ea typeface="Arial"/>
                <a:cs typeface="Arial"/>
                <a:sym typeface="Arial"/>
              </a:rPr>
              <a:t>: Search is triggered when a user selects the search button after inputting search criteria.</a:t>
            </a:r>
            <a:endParaRPr sz="1400">
              <a:latin typeface="Arial"/>
              <a:ea typeface="Arial"/>
              <a:cs typeface="Arial"/>
              <a:sym typeface="Arial"/>
            </a:endParaRPr>
          </a:p>
          <a:p>
            <a:pPr indent="0" lvl="0" marL="0" rtl="0" algn="l">
              <a:lnSpc>
                <a:spcPct val="115000"/>
              </a:lnSpc>
              <a:spcBef>
                <a:spcPts val="0"/>
              </a:spcBef>
              <a:spcAft>
                <a:spcPts val="0"/>
              </a:spcAft>
              <a:buNone/>
            </a:pPr>
            <a:r>
              <a:t/>
            </a:r>
            <a:endParaRPr sz="1400">
              <a:latin typeface="Arial"/>
              <a:ea typeface="Arial"/>
              <a:cs typeface="Arial"/>
              <a:sym typeface="Arial"/>
            </a:endParaRPr>
          </a:p>
          <a:p>
            <a:pPr indent="0" lvl="0" marL="0" rtl="0" algn="l">
              <a:lnSpc>
                <a:spcPct val="115000"/>
              </a:lnSpc>
              <a:spcBef>
                <a:spcPts val="0"/>
              </a:spcBef>
              <a:spcAft>
                <a:spcPts val="0"/>
              </a:spcAft>
              <a:buNone/>
            </a:pPr>
            <a:r>
              <a:rPr b="1" lang="en" sz="1400" u="sng">
                <a:latin typeface="Arial"/>
                <a:ea typeface="Arial"/>
                <a:cs typeface="Arial"/>
                <a:sym typeface="Arial"/>
              </a:rPr>
              <a:t>Scenario Description</a:t>
            </a:r>
            <a:r>
              <a:rPr lang="en" sz="1400">
                <a:latin typeface="Arial"/>
                <a:ea typeface="Arial"/>
                <a:cs typeface="Arial"/>
                <a:sym typeface="Arial"/>
              </a:rPr>
              <a:t>: The “Search” button has been selected by the user.  </a:t>
            </a:r>
            <a:endParaRPr sz="1400">
              <a:latin typeface="Arial"/>
              <a:ea typeface="Arial"/>
              <a:cs typeface="Arial"/>
              <a:sym typeface="Arial"/>
            </a:endParaRPr>
          </a:p>
          <a:p>
            <a:pPr indent="0" lvl="0" marL="0" rtl="0" algn="l">
              <a:lnSpc>
                <a:spcPct val="115000"/>
              </a:lnSpc>
              <a:spcBef>
                <a:spcPts val="0"/>
              </a:spcBef>
              <a:spcAft>
                <a:spcPts val="0"/>
              </a:spcAft>
              <a:buNone/>
            </a:pPr>
            <a:r>
              <a:rPr lang="en" sz="1400">
                <a:latin typeface="Arial"/>
                <a:ea typeface="Arial"/>
                <a:cs typeface="Arial"/>
                <a:sym typeface="Arial"/>
              </a:rPr>
              <a:t>The system displays entry fields for the user to input for search.</a:t>
            </a:r>
            <a:endParaRPr sz="1400">
              <a:latin typeface="Arial"/>
              <a:ea typeface="Arial"/>
              <a:cs typeface="Arial"/>
              <a:sym typeface="Arial"/>
            </a:endParaRPr>
          </a:p>
          <a:p>
            <a:pPr indent="0" lvl="0" marL="0" rtl="0" algn="l">
              <a:lnSpc>
                <a:spcPct val="115000"/>
              </a:lnSpc>
              <a:spcBef>
                <a:spcPts val="0"/>
              </a:spcBef>
              <a:spcAft>
                <a:spcPts val="0"/>
              </a:spcAft>
              <a:buNone/>
            </a:pPr>
            <a:r>
              <a:rPr lang="en" sz="1400">
                <a:latin typeface="Arial"/>
                <a:ea typeface="Arial"/>
                <a:cs typeface="Arial"/>
                <a:sym typeface="Arial"/>
              </a:rPr>
              <a:t>After a field has been entered, the system checks the details entered against information in the database.  </a:t>
            </a:r>
            <a:endParaRPr sz="1400">
              <a:latin typeface="Arial"/>
              <a:ea typeface="Arial"/>
              <a:cs typeface="Arial"/>
              <a:sym typeface="Arial"/>
            </a:endParaRPr>
          </a:p>
          <a:p>
            <a:pPr indent="0" lvl="0" marL="0" rtl="0" algn="l">
              <a:lnSpc>
                <a:spcPct val="115000"/>
              </a:lnSpc>
              <a:spcBef>
                <a:spcPts val="0"/>
              </a:spcBef>
              <a:spcAft>
                <a:spcPts val="0"/>
              </a:spcAft>
              <a:buNone/>
            </a:pPr>
            <a:r>
              <a:rPr lang="en" sz="1400">
                <a:latin typeface="Arial"/>
                <a:ea typeface="Arial"/>
                <a:cs typeface="Arial"/>
                <a:sym typeface="Arial"/>
              </a:rPr>
              <a:t>If there are matches, the system displays matching case numbers to the details entered.  </a:t>
            </a:r>
            <a:endParaRPr sz="1400">
              <a:latin typeface="Arial"/>
              <a:ea typeface="Arial"/>
              <a:cs typeface="Arial"/>
              <a:sym typeface="Arial"/>
            </a:endParaRPr>
          </a:p>
          <a:p>
            <a:pPr indent="0" lvl="0" marL="0" rtl="0" algn="l">
              <a:lnSpc>
                <a:spcPct val="115000"/>
              </a:lnSpc>
              <a:spcBef>
                <a:spcPts val="0"/>
              </a:spcBef>
              <a:spcAft>
                <a:spcPts val="0"/>
              </a:spcAft>
              <a:buNone/>
            </a:pPr>
            <a:r>
              <a:rPr lang="en" sz="1400">
                <a:latin typeface="Arial"/>
                <a:ea typeface="Arial"/>
                <a:cs typeface="Arial"/>
                <a:sym typeface="Arial"/>
              </a:rPr>
              <a:t>The user can then select which case they would like to view.</a:t>
            </a:r>
            <a:endParaRPr sz="1400">
              <a:latin typeface="Arial"/>
              <a:ea typeface="Arial"/>
              <a:cs typeface="Arial"/>
              <a:sym typeface="Arial"/>
            </a:endParaRPr>
          </a:p>
          <a:p>
            <a:pPr indent="0" lvl="0" marL="0" rtl="0" algn="l">
              <a:lnSpc>
                <a:spcPct val="115000"/>
              </a:lnSpc>
              <a:spcBef>
                <a:spcPts val="0"/>
              </a:spcBef>
              <a:spcAft>
                <a:spcPts val="0"/>
              </a:spcAft>
              <a:buNone/>
            </a:pPr>
            <a:r>
              <a:rPr lang="en" sz="1400">
                <a:latin typeface="Arial"/>
                <a:ea typeface="Arial"/>
                <a:cs typeface="Arial"/>
                <a:sym typeface="Arial"/>
              </a:rPr>
              <a:t>The system displays that case information. </a:t>
            </a:r>
            <a:endParaRPr sz="1400">
              <a:latin typeface="Arial"/>
              <a:ea typeface="Arial"/>
              <a:cs typeface="Arial"/>
              <a:sym typeface="Arial"/>
            </a:endParaRPr>
          </a:p>
          <a:p>
            <a:pPr indent="0" lvl="0" marL="0" rtl="0" algn="l">
              <a:lnSpc>
                <a:spcPct val="115000"/>
              </a:lnSpc>
              <a:spcBef>
                <a:spcPts val="0"/>
              </a:spcBef>
              <a:spcAft>
                <a:spcPts val="0"/>
              </a:spcAft>
              <a:buNone/>
            </a:pPr>
            <a:r>
              <a:t/>
            </a:r>
            <a:endParaRPr sz="1400">
              <a:latin typeface="Arial"/>
              <a:ea typeface="Arial"/>
              <a:cs typeface="Arial"/>
              <a:sym typeface="Arial"/>
            </a:endParaRPr>
          </a:p>
          <a:p>
            <a:pPr indent="0" lvl="0" marL="0" rtl="0" algn="l">
              <a:lnSpc>
                <a:spcPct val="115000"/>
              </a:lnSpc>
              <a:spcBef>
                <a:spcPts val="0"/>
              </a:spcBef>
              <a:spcAft>
                <a:spcPts val="0"/>
              </a:spcAft>
              <a:buNone/>
            </a:pPr>
            <a:r>
              <a:rPr b="1" lang="en" sz="1400" u="sng">
                <a:latin typeface="Arial"/>
                <a:ea typeface="Arial"/>
                <a:cs typeface="Arial"/>
                <a:sym typeface="Arial"/>
              </a:rPr>
              <a:t>Postconditions</a:t>
            </a:r>
            <a:r>
              <a:rPr lang="en" sz="1400">
                <a:latin typeface="Arial"/>
                <a:ea typeface="Arial"/>
                <a:cs typeface="Arial"/>
                <a:sym typeface="Arial"/>
              </a:rPr>
              <a:t>: All cases matching the search parameters are returned to the user who requested cases with certain criteria. </a:t>
            </a:r>
            <a:endParaRPr sz="1400">
              <a:latin typeface="Arial"/>
              <a:ea typeface="Arial"/>
              <a:cs typeface="Arial"/>
              <a:sym typeface="Arial"/>
            </a:endParaRPr>
          </a:p>
          <a:p>
            <a:pPr indent="0" lvl="0" marL="0" rtl="0" algn="l">
              <a:lnSpc>
                <a:spcPct val="115000"/>
              </a:lnSpc>
              <a:spcBef>
                <a:spcPts val="0"/>
              </a:spcBef>
              <a:spcAft>
                <a:spcPts val="0"/>
              </a:spcAft>
              <a:buNone/>
            </a:pPr>
            <a:r>
              <a:t/>
            </a:r>
            <a:endParaRPr sz="1400">
              <a:latin typeface="Arial"/>
              <a:ea typeface="Arial"/>
              <a:cs typeface="Arial"/>
              <a:sym typeface="Arial"/>
            </a:endParaRPr>
          </a:p>
          <a:p>
            <a:pPr indent="0" lvl="0" marL="0" rtl="0" algn="l">
              <a:lnSpc>
                <a:spcPct val="115000"/>
              </a:lnSpc>
              <a:spcBef>
                <a:spcPts val="0"/>
              </a:spcBef>
              <a:spcAft>
                <a:spcPts val="0"/>
              </a:spcAft>
              <a:buClr>
                <a:schemeClr val="dk2"/>
              </a:buClr>
              <a:buSzPts val="1100"/>
              <a:buFont typeface="Arial"/>
              <a:buNone/>
            </a:pPr>
            <a:r>
              <a:rPr b="1" lang="en" sz="1400" u="sng">
                <a:latin typeface="Arial"/>
                <a:ea typeface="Arial"/>
                <a:cs typeface="Arial"/>
                <a:sym typeface="Arial"/>
              </a:rPr>
              <a:t>Exceptions</a:t>
            </a:r>
            <a:r>
              <a:rPr lang="en" sz="1400">
                <a:latin typeface="Arial"/>
                <a:ea typeface="Arial"/>
                <a:cs typeface="Arial"/>
                <a:sym typeface="Arial"/>
              </a:rPr>
              <a:t>: User inputs invalid search criteria</a:t>
            </a:r>
            <a:endParaRPr sz="1400">
              <a:latin typeface="Arial"/>
              <a:ea typeface="Arial"/>
              <a:cs typeface="Arial"/>
              <a:sym typeface="Arial"/>
            </a:endParaRPr>
          </a:p>
        </p:txBody>
      </p:sp>
      <p:sp>
        <p:nvSpPr>
          <p:cNvPr id="186" name="Google Shape;186;p30"/>
          <p:cNvSpPr txBox="1"/>
          <p:nvPr/>
        </p:nvSpPr>
        <p:spPr>
          <a:xfrm>
            <a:off x="309150" y="65050"/>
            <a:ext cx="209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Use Cases</a:t>
            </a:r>
            <a:endParaRPr>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1"/>
          <p:cNvSpPr txBox="1"/>
          <p:nvPr>
            <p:ph type="title"/>
          </p:nvPr>
        </p:nvSpPr>
        <p:spPr>
          <a:xfrm>
            <a:off x="2279875" y="-891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Update Account Information</a:t>
            </a:r>
            <a:endParaRPr/>
          </a:p>
        </p:txBody>
      </p:sp>
      <p:sp>
        <p:nvSpPr>
          <p:cNvPr id="192" name="Google Shape;192;p31"/>
          <p:cNvSpPr txBox="1"/>
          <p:nvPr>
            <p:ph idx="1" type="body"/>
          </p:nvPr>
        </p:nvSpPr>
        <p:spPr>
          <a:xfrm>
            <a:off x="144475" y="546250"/>
            <a:ext cx="8874300" cy="43266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 sz="1400" u="sng">
                <a:latin typeface="Arial"/>
                <a:ea typeface="Arial"/>
                <a:cs typeface="Arial"/>
                <a:sym typeface="Arial"/>
              </a:rPr>
              <a:t>Description</a:t>
            </a:r>
            <a:r>
              <a:rPr lang="en" sz="1400">
                <a:latin typeface="Arial"/>
                <a:ea typeface="Arial"/>
                <a:cs typeface="Arial"/>
                <a:sym typeface="Arial"/>
              </a:rPr>
              <a:t>: This function allows a user to edit their account information and change their password.  </a:t>
            </a:r>
            <a:endParaRPr sz="1400">
              <a:latin typeface="Arial"/>
              <a:ea typeface="Arial"/>
              <a:cs typeface="Arial"/>
              <a:sym typeface="Arial"/>
            </a:endParaRPr>
          </a:p>
          <a:p>
            <a:pPr indent="0" lvl="0" marL="0" rtl="0" algn="l">
              <a:lnSpc>
                <a:spcPct val="115000"/>
              </a:lnSpc>
              <a:spcBef>
                <a:spcPts val="0"/>
              </a:spcBef>
              <a:spcAft>
                <a:spcPts val="0"/>
              </a:spcAft>
              <a:buNone/>
            </a:pPr>
            <a:r>
              <a:t/>
            </a:r>
            <a:endParaRPr sz="1400">
              <a:latin typeface="Arial"/>
              <a:ea typeface="Arial"/>
              <a:cs typeface="Arial"/>
              <a:sym typeface="Arial"/>
            </a:endParaRPr>
          </a:p>
          <a:p>
            <a:pPr indent="0" lvl="0" marL="0" rtl="0" algn="l">
              <a:lnSpc>
                <a:spcPct val="115000"/>
              </a:lnSpc>
              <a:spcBef>
                <a:spcPts val="0"/>
              </a:spcBef>
              <a:spcAft>
                <a:spcPts val="0"/>
              </a:spcAft>
              <a:buNone/>
            </a:pPr>
            <a:r>
              <a:rPr b="1" lang="en" sz="1400" u="sng">
                <a:latin typeface="Arial"/>
                <a:ea typeface="Arial"/>
                <a:cs typeface="Arial"/>
                <a:sym typeface="Arial"/>
              </a:rPr>
              <a:t>Preconditions</a:t>
            </a:r>
            <a:r>
              <a:rPr lang="en" sz="1400">
                <a:latin typeface="Arial"/>
                <a:ea typeface="Arial"/>
                <a:cs typeface="Arial"/>
                <a:sym typeface="Arial"/>
              </a:rPr>
              <a:t>: The user has an existing account. The user is logged in to the system.  </a:t>
            </a:r>
            <a:endParaRPr sz="1400">
              <a:latin typeface="Arial"/>
              <a:ea typeface="Arial"/>
              <a:cs typeface="Arial"/>
              <a:sym typeface="Arial"/>
            </a:endParaRPr>
          </a:p>
          <a:p>
            <a:pPr indent="0" lvl="0" marL="0" rtl="0" algn="l">
              <a:lnSpc>
                <a:spcPct val="115000"/>
              </a:lnSpc>
              <a:spcBef>
                <a:spcPts val="0"/>
              </a:spcBef>
              <a:spcAft>
                <a:spcPts val="0"/>
              </a:spcAft>
              <a:buNone/>
            </a:pPr>
            <a:r>
              <a:t/>
            </a:r>
            <a:endParaRPr sz="1400">
              <a:latin typeface="Arial"/>
              <a:ea typeface="Arial"/>
              <a:cs typeface="Arial"/>
              <a:sym typeface="Arial"/>
            </a:endParaRPr>
          </a:p>
          <a:p>
            <a:pPr indent="0" lvl="0" marL="0" rtl="0" algn="l">
              <a:lnSpc>
                <a:spcPct val="115000"/>
              </a:lnSpc>
              <a:spcBef>
                <a:spcPts val="0"/>
              </a:spcBef>
              <a:spcAft>
                <a:spcPts val="0"/>
              </a:spcAft>
              <a:buNone/>
            </a:pPr>
            <a:r>
              <a:rPr b="1" lang="en" sz="1400" u="sng">
                <a:latin typeface="Arial"/>
                <a:ea typeface="Arial"/>
                <a:cs typeface="Arial"/>
                <a:sym typeface="Arial"/>
              </a:rPr>
              <a:t>Triggers</a:t>
            </a:r>
            <a:r>
              <a:rPr lang="en" sz="1400">
                <a:latin typeface="Arial"/>
                <a:ea typeface="Arial"/>
                <a:cs typeface="Arial"/>
                <a:sym typeface="Arial"/>
              </a:rPr>
              <a:t>: Update account information is triggered when a user selects the update account button after inputting up to date information.</a:t>
            </a:r>
            <a:endParaRPr sz="1400">
              <a:latin typeface="Arial"/>
              <a:ea typeface="Arial"/>
              <a:cs typeface="Arial"/>
              <a:sym typeface="Arial"/>
            </a:endParaRPr>
          </a:p>
          <a:p>
            <a:pPr indent="0" lvl="0" marL="0" rtl="0" algn="l">
              <a:lnSpc>
                <a:spcPct val="115000"/>
              </a:lnSpc>
              <a:spcBef>
                <a:spcPts val="0"/>
              </a:spcBef>
              <a:spcAft>
                <a:spcPts val="0"/>
              </a:spcAft>
              <a:buNone/>
            </a:pPr>
            <a:r>
              <a:t/>
            </a:r>
            <a:endParaRPr sz="1400">
              <a:latin typeface="Arial"/>
              <a:ea typeface="Arial"/>
              <a:cs typeface="Arial"/>
              <a:sym typeface="Arial"/>
            </a:endParaRPr>
          </a:p>
          <a:p>
            <a:pPr indent="0" lvl="0" marL="0" rtl="0" algn="l">
              <a:lnSpc>
                <a:spcPct val="115000"/>
              </a:lnSpc>
              <a:spcBef>
                <a:spcPts val="0"/>
              </a:spcBef>
              <a:spcAft>
                <a:spcPts val="0"/>
              </a:spcAft>
              <a:buNone/>
            </a:pPr>
            <a:r>
              <a:rPr b="1" lang="en" sz="1400" u="sng">
                <a:latin typeface="Arial"/>
                <a:ea typeface="Arial"/>
                <a:cs typeface="Arial"/>
                <a:sym typeface="Arial"/>
              </a:rPr>
              <a:t>Scenario Description</a:t>
            </a:r>
            <a:r>
              <a:rPr lang="en" sz="1400">
                <a:latin typeface="Arial"/>
                <a:ea typeface="Arial"/>
                <a:cs typeface="Arial"/>
                <a:sym typeface="Arial"/>
              </a:rPr>
              <a:t>: The “Edit Account” button has been selected by the user.  </a:t>
            </a:r>
            <a:endParaRPr sz="1400">
              <a:latin typeface="Arial"/>
              <a:ea typeface="Arial"/>
              <a:cs typeface="Arial"/>
              <a:sym typeface="Arial"/>
            </a:endParaRPr>
          </a:p>
          <a:p>
            <a:pPr indent="0" lvl="0" marL="0" rtl="0" algn="l">
              <a:lnSpc>
                <a:spcPct val="115000"/>
              </a:lnSpc>
              <a:spcBef>
                <a:spcPts val="0"/>
              </a:spcBef>
              <a:spcAft>
                <a:spcPts val="0"/>
              </a:spcAft>
              <a:buNone/>
            </a:pPr>
            <a:r>
              <a:rPr lang="en" sz="1400">
                <a:latin typeface="Arial"/>
                <a:ea typeface="Arial"/>
                <a:cs typeface="Arial"/>
                <a:sym typeface="Arial"/>
              </a:rPr>
              <a:t>The system displays current account information, allowing for input from the user.  </a:t>
            </a:r>
            <a:endParaRPr sz="1400">
              <a:latin typeface="Arial"/>
              <a:ea typeface="Arial"/>
              <a:cs typeface="Arial"/>
              <a:sym typeface="Arial"/>
            </a:endParaRPr>
          </a:p>
          <a:p>
            <a:pPr indent="0" lvl="0" marL="0" rtl="0" algn="l">
              <a:lnSpc>
                <a:spcPct val="115000"/>
              </a:lnSpc>
              <a:spcBef>
                <a:spcPts val="0"/>
              </a:spcBef>
              <a:spcAft>
                <a:spcPts val="0"/>
              </a:spcAft>
              <a:buNone/>
            </a:pPr>
            <a:r>
              <a:rPr lang="en" sz="1400">
                <a:latin typeface="Arial"/>
                <a:ea typeface="Arial"/>
                <a:cs typeface="Arial"/>
                <a:sym typeface="Arial"/>
              </a:rPr>
              <a:t>The user selects “Done”, submitting the changes.  </a:t>
            </a:r>
            <a:endParaRPr sz="1400">
              <a:latin typeface="Arial"/>
              <a:ea typeface="Arial"/>
              <a:cs typeface="Arial"/>
              <a:sym typeface="Arial"/>
            </a:endParaRPr>
          </a:p>
          <a:p>
            <a:pPr indent="0" lvl="0" marL="0" rtl="0" algn="l">
              <a:lnSpc>
                <a:spcPct val="115000"/>
              </a:lnSpc>
              <a:spcBef>
                <a:spcPts val="0"/>
              </a:spcBef>
              <a:spcAft>
                <a:spcPts val="0"/>
              </a:spcAft>
              <a:buNone/>
            </a:pPr>
            <a:r>
              <a:t/>
            </a:r>
            <a:endParaRPr sz="1400">
              <a:latin typeface="Arial"/>
              <a:ea typeface="Arial"/>
              <a:cs typeface="Arial"/>
              <a:sym typeface="Arial"/>
            </a:endParaRPr>
          </a:p>
          <a:p>
            <a:pPr indent="0" lvl="0" marL="0" rtl="0" algn="l">
              <a:lnSpc>
                <a:spcPct val="115000"/>
              </a:lnSpc>
              <a:spcBef>
                <a:spcPts val="0"/>
              </a:spcBef>
              <a:spcAft>
                <a:spcPts val="0"/>
              </a:spcAft>
              <a:buNone/>
            </a:pPr>
            <a:r>
              <a:rPr b="1" lang="en" sz="1400" u="sng">
                <a:latin typeface="Arial"/>
                <a:ea typeface="Arial"/>
                <a:cs typeface="Arial"/>
                <a:sym typeface="Arial"/>
              </a:rPr>
              <a:t>Postconditions</a:t>
            </a:r>
            <a:r>
              <a:rPr lang="en" sz="1400">
                <a:latin typeface="Arial"/>
                <a:ea typeface="Arial"/>
                <a:cs typeface="Arial"/>
                <a:sym typeface="Arial"/>
              </a:rPr>
              <a:t>: The account has been updated and information saved to the database per user input.  </a:t>
            </a:r>
            <a:endParaRPr sz="1400">
              <a:latin typeface="Arial"/>
              <a:ea typeface="Arial"/>
              <a:cs typeface="Arial"/>
              <a:sym typeface="Arial"/>
            </a:endParaRPr>
          </a:p>
          <a:p>
            <a:pPr indent="0" lvl="0" marL="0" rtl="0" algn="l">
              <a:lnSpc>
                <a:spcPct val="115000"/>
              </a:lnSpc>
              <a:spcBef>
                <a:spcPts val="0"/>
              </a:spcBef>
              <a:spcAft>
                <a:spcPts val="0"/>
              </a:spcAft>
              <a:buNone/>
            </a:pPr>
            <a:r>
              <a:t/>
            </a:r>
            <a:endParaRPr sz="1400">
              <a:latin typeface="Arial"/>
              <a:ea typeface="Arial"/>
              <a:cs typeface="Arial"/>
              <a:sym typeface="Arial"/>
            </a:endParaRPr>
          </a:p>
          <a:p>
            <a:pPr indent="0" lvl="0" marL="0" rtl="0" algn="l">
              <a:lnSpc>
                <a:spcPct val="115000"/>
              </a:lnSpc>
              <a:spcBef>
                <a:spcPts val="0"/>
              </a:spcBef>
              <a:spcAft>
                <a:spcPts val="0"/>
              </a:spcAft>
              <a:buClr>
                <a:schemeClr val="dk2"/>
              </a:buClr>
              <a:buSzPts val="1100"/>
              <a:buFont typeface="Arial"/>
              <a:buNone/>
            </a:pPr>
            <a:r>
              <a:rPr b="1" lang="en" sz="1400" u="sng">
                <a:latin typeface="Arial"/>
                <a:ea typeface="Arial"/>
                <a:cs typeface="Arial"/>
                <a:sym typeface="Arial"/>
              </a:rPr>
              <a:t>Exceptions</a:t>
            </a:r>
            <a:r>
              <a:rPr lang="en" sz="1400">
                <a:latin typeface="Arial"/>
                <a:ea typeface="Arial"/>
                <a:cs typeface="Arial"/>
                <a:sym typeface="Arial"/>
              </a:rPr>
              <a:t>: Does not update if invalid information is inputted into any field.</a:t>
            </a:r>
            <a:endParaRPr sz="1400">
              <a:latin typeface="Arial"/>
              <a:ea typeface="Arial"/>
              <a:cs typeface="Arial"/>
              <a:sym typeface="Arial"/>
            </a:endParaRPr>
          </a:p>
        </p:txBody>
      </p:sp>
      <p:sp>
        <p:nvSpPr>
          <p:cNvPr id="193" name="Google Shape;193;p31"/>
          <p:cNvSpPr txBox="1"/>
          <p:nvPr/>
        </p:nvSpPr>
        <p:spPr>
          <a:xfrm>
            <a:off x="309150" y="65050"/>
            <a:ext cx="209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Use Cases</a:t>
            </a: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1.0 Introduction: Goals &amp; Objectives</a:t>
            </a:r>
            <a:endParaRPr/>
          </a:p>
        </p:txBody>
      </p:sp>
      <p:graphicFrame>
        <p:nvGraphicFramePr>
          <p:cNvPr id="79" name="Google Shape;79;p14"/>
          <p:cNvGraphicFramePr/>
          <p:nvPr/>
        </p:nvGraphicFramePr>
        <p:xfrm>
          <a:off x="583050" y="1277652"/>
          <a:ext cx="3000000" cy="3000000"/>
        </p:xfrm>
        <a:graphic>
          <a:graphicData uri="http://schemas.openxmlformats.org/drawingml/2006/table">
            <a:tbl>
              <a:tblPr>
                <a:noFill/>
                <a:tableStyleId>{FD0C06CD-EC21-42FD-8E76-65B46850D262}</a:tableStyleId>
              </a:tblPr>
              <a:tblGrid>
                <a:gridCol w="3985700"/>
                <a:gridCol w="3985700"/>
              </a:tblGrid>
              <a:tr h="424150">
                <a:tc>
                  <a:txBody>
                    <a:bodyPr/>
                    <a:lstStyle/>
                    <a:p>
                      <a:pPr indent="0" lvl="0" marL="0" rtl="0" algn="ctr">
                        <a:spcBef>
                          <a:spcPts val="0"/>
                        </a:spcBef>
                        <a:spcAft>
                          <a:spcPts val="0"/>
                        </a:spcAft>
                        <a:buNone/>
                      </a:pPr>
                      <a:r>
                        <a:rPr b="1" lang="en" sz="1800">
                          <a:latin typeface="Raleway"/>
                          <a:ea typeface="Raleway"/>
                          <a:cs typeface="Raleway"/>
                          <a:sym typeface="Raleway"/>
                        </a:rPr>
                        <a:t>Project</a:t>
                      </a:r>
                      <a:endParaRPr b="1" sz="1800">
                        <a:latin typeface="Raleway"/>
                        <a:ea typeface="Raleway"/>
                        <a:cs typeface="Raleway"/>
                        <a:sym typeface="Raleway"/>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rPr b="1" lang="en" sz="1800">
                          <a:latin typeface="Raleway"/>
                          <a:ea typeface="Raleway"/>
                          <a:cs typeface="Raleway"/>
                          <a:sym typeface="Raleway"/>
                        </a:rPr>
                        <a:t>Document</a:t>
                      </a:r>
                      <a:endParaRPr b="1" sz="1800">
                        <a:latin typeface="Raleway"/>
                        <a:ea typeface="Raleway"/>
                        <a:cs typeface="Raleway"/>
                        <a:sym typeface="Raleway"/>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accent5"/>
                    </a:solidFill>
                  </a:tcPr>
                </a:tc>
              </a:tr>
              <a:tr h="2644075">
                <a:tc>
                  <a:txBody>
                    <a:bodyPr/>
                    <a:lstStyle/>
                    <a:p>
                      <a:pPr indent="-317500" lvl="0" marL="457200" rtl="0" algn="l">
                        <a:lnSpc>
                          <a:spcPct val="115000"/>
                        </a:lnSpc>
                        <a:spcBef>
                          <a:spcPts val="0"/>
                        </a:spcBef>
                        <a:spcAft>
                          <a:spcPts val="0"/>
                        </a:spcAft>
                        <a:buClr>
                          <a:schemeClr val="dk2"/>
                        </a:buClr>
                        <a:buSzPts val="1400"/>
                        <a:buFont typeface="Raleway"/>
                        <a:buChar char="●"/>
                      </a:pPr>
                      <a:r>
                        <a:rPr lang="en">
                          <a:solidFill>
                            <a:schemeClr val="dk2"/>
                          </a:solidFill>
                          <a:latin typeface="Raleway"/>
                          <a:ea typeface="Raleway"/>
                          <a:cs typeface="Raleway"/>
                          <a:sym typeface="Raleway"/>
                        </a:rPr>
                        <a:t>To provide a searchable database of all case information</a:t>
                      </a:r>
                      <a:endParaRPr>
                        <a:solidFill>
                          <a:schemeClr val="dk2"/>
                        </a:solidFill>
                        <a:latin typeface="Raleway"/>
                        <a:ea typeface="Raleway"/>
                        <a:cs typeface="Raleway"/>
                        <a:sym typeface="Raleway"/>
                      </a:endParaRPr>
                    </a:p>
                    <a:p>
                      <a:pPr indent="-317500" lvl="0" marL="457200" rtl="0" algn="l">
                        <a:lnSpc>
                          <a:spcPct val="115000"/>
                        </a:lnSpc>
                        <a:spcBef>
                          <a:spcPts val="0"/>
                        </a:spcBef>
                        <a:spcAft>
                          <a:spcPts val="0"/>
                        </a:spcAft>
                        <a:buClr>
                          <a:schemeClr val="dk2"/>
                        </a:buClr>
                        <a:buSzPts val="1400"/>
                        <a:buFont typeface="Raleway"/>
                        <a:buChar char="●"/>
                      </a:pPr>
                      <a:r>
                        <a:rPr lang="en">
                          <a:solidFill>
                            <a:schemeClr val="dk2"/>
                          </a:solidFill>
                          <a:latin typeface="Raleway"/>
                          <a:ea typeface="Raleway"/>
                          <a:cs typeface="Raleway"/>
                          <a:sym typeface="Raleway"/>
                        </a:rPr>
                        <a:t>To improve organization and centralize case and client details</a:t>
                      </a:r>
                      <a:endParaRPr>
                        <a:solidFill>
                          <a:schemeClr val="dk2"/>
                        </a:solidFill>
                        <a:latin typeface="Raleway"/>
                        <a:ea typeface="Raleway"/>
                        <a:cs typeface="Raleway"/>
                        <a:sym typeface="Raleway"/>
                      </a:endParaRPr>
                    </a:p>
                    <a:p>
                      <a:pPr indent="-317500" lvl="0" marL="457200" rtl="0" algn="l">
                        <a:lnSpc>
                          <a:spcPct val="115000"/>
                        </a:lnSpc>
                        <a:spcBef>
                          <a:spcPts val="0"/>
                        </a:spcBef>
                        <a:spcAft>
                          <a:spcPts val="0"/>
                        </a:spcAft>
                        <a:buClr>
                          <a:schemeClr val="dk2"/>
                        </a:buClr>
                        <a:buSzPts val="1400"/>
                        <a:buFont typeface="Raleway"/>
                        <a:buChar char="●"/>
                      </a:pPr>
                      <a:r>
                        <a:rPr lang="en">
                          <a:solidFill>
                            <a:schemeClr val="dk2"/>
                          </a:solidFill>
                          <a:latin typeface="Raleway"/>
                          <a:ea typeface="Raleway"/>
                          <a:cs typeface="Raleway"/>
                          <a:sym typeface="Raleway"/>
                        </a:rPr>
                        <a:t>To improve information exchange between agents</a:t>
                      </a:r>
                      <a:endParaRPr>
                        <a:solidFill>
                          <a:schemeClr val="dk2"/>
                        </a:solidFill>
                        <a:latin typeface="Raleway"/>
                        <a:ea typeface="Raleway"/>
                        <a:cs typeface="Raleway"/>
                        <a:sym typeface="Raleway"/>
                      </a:endParaRPr>
                    </a:p>
                    <a:p>
                      <a:pPr indent="-317500" lvl="0" marL="457200" rtl="0" algn="l">
                        <a:lnSpc>
                          <a:spcPct val="115000"/>
                        </a:lnSpc>
                        <a:spcBef>
                          <a:spcPts val="0"/>
                        </a:spcBef>
                        <a:spcAft>
                          <a:spcPts val="0"/>
                        </a:spcAft>
                        <a:buClr>
                          <a:schemeClr val="dk2"/>
                        </a:buClr>
                        <a:buSzPts val="1400"/>
                        <a:buFont typeface="Raleway"/>
                        <a:buChar char="●"/>
                      </a:pPr>
                      <a:r>
                        <a:rPr lang="en">
                          <a:solidFill>
                            <a:schemeClr val="dk2"/>
                          </a:solidFill>
                          <a:latin typeface="Raleway"/>
                          <a:ea typeface="Raleway"/>
                          <a:cs typeface="Raleway"/>
                          <a:sym typeface="Raleway"/>
                        </a:rPr>
                        <a:t>To increase efficiency when searching for case details</a:t>
                      </a:r>
                      <a:endParaRPr>
                        <a:solidFill>
                          <a:schemeClr val="dk2"/>
                        </a:solidFill>
                        <a:latin typeface="Raleway"/>
                        <a:ea typeface="Raleway"/>
                        <a:cs typeface="Raleway"/>
                        <a:sym typeface="Raleway"/>
                      </a:endParaRPr>
                    </a:p>
                    <a:p>
                      <a:pPr indent="-317500" lvl="0" marL="457200" rtl="0" algn="l">
                        <a:lnSpc>
                          <a:spcPct val="115000"/>
                        </a:lnSpc>
                        <a:spcBef>
                          <a:spcPts val="0"/>
                        </a:spcBef>
                        <a:spcAft>
                          <a:spcPts val="0"/>
                        </a:spcAft>
                        <a:buClr>
                          <a:schemeClr val="dk2"/>
                        </a:buClr>
                        <a:buSzPts val="1400"/>
                        <a:buFont typeface="Raleway"/>
                        <a:buChar char="●"/>
                      </a:pPr>
                      <a:r>
                        <a:rPr lang="en">
                          <a:solidFill>
                            <a:schemeClr val="dk2"/>
                          </a:solidFill>
                          <a:latin typeface="Raleway"/>
                          <a:ea typeface="Raleway"/>
                          <a:cs typeface="Raleway"/>
                          <a:sym typeface="Raleway"/>
                        </a:rPr>
                        <a:t>To ensure that all data is kept secure</a:t>
                      </a:r>
                      <a:endParaRPr>
                        <a:solidFill>
                          <a:schemeClr val="dk2"/>
                        </a:solidFill>
                        <a:latin typeface="Raleway"/>
                        <a:ea typeface="Raleway"/>
                        <a:cs typeface="Raleway"/>
                        <a:sym typeface="Raleway"/>
                      </a:endParaRPr>
                    </a:p>
                    <a:p>
                      <a:pPr indent="-317500" lvl="0" marL="457200" rtl="0" algn="l">
                        <a:lnSpc>
                          <a:spcPct val="115000"/>
                        </a:lnSpc>
                        <a:spcBef>
                          <a:spcPts val="0"/>
                        </a:spcBef>
                        <a:spcAft>
                          <a:spcPts val="0"/>
                        </a:spcAft>
                        <a:buClr>
                          <a:schemeClr val="dk2"/>
                        </a:buClr>
                        <a:buSzPts val="1400"/>
                        <a:buFont typeface="Raleway"/>
                        <a:buChar char="●"/>
                      </a:pPr>
                      <a:r>
                        <a:rPr lang="en">
                          <a:solidFill>
                            <a:schemeClr val="dk2"/>
                          </a:solidFill>
                          <a:latin typeface="Raleway"/>
                          <a:ea typeface="Raleway"/>
                          <a:cs typeface="Raleway"/>
                          <a:sym typeface="Raleway"/>
                        </a:rPr>
                        <a:t>Provide new marketing functionality via mass email</a:t>
                      </a:r>
                      <a:endParaRPr>
                        <a:solidFill>
                          <a:schemeClr val="dk2"/>
                        </a:solidFill>
                        <a:latin typeface="Raleway"/>
                        <a:ea typeface="Raleway"/>
                        <a:cs typeface="Raleway"/>
                        <a:sym typeface="Raleway"/>
                      </a:endParaRPr>
                    </a:p>
                  </a:txBody>
                  <a:tcPr marT="91425" marB="91425" marR="91425" marL="91425">
                    <a:lnT cap="flat" cmpd="sng" w="9525">
                      <a:solidFill>
                        <a:srgbClr val="9E9E9E"/>
                      </a:solidFill>
                      <a:prstDash val="solid"/>
                      <a:round/>
                      <a:headEnd len="sm" w="sm" type="none"/>
                      <a:tailEnd len="sm" w="sm" type="none"/>
                    </a:lnT>
                  </a:tcPr>
                </a:tc>
                <a:tc>
                  <a:txBody>
                    <a:bodyPr/>
                    <a:lstStyle/>
                    <a:p>
                      <a:pPr indent="-317500" lvl="0" marL="457200" rtl="0" algn="l">
                        <a:lnSpc>
                          <a:spcPct val="115000"/>
                        </a:lnSpc>
                        <a:spcBef>
                          <a:spcPts val="0"/>
                        </a:spcBef>
                        <a:spcAft>
                          <a:spcPts val="0"/>
                        </a:spcAft>
                        <a:buClr>
                          <a:schemeClr val="dk2"/>
                        </a:buClr>
                        <a:buSzPts val="1400"/>
                        <a:buFont typeface="Raleway"/>
                        <a:buChar char="●"/>
                      </a:pPr>
                      <a:r>
                        <a:rPr lang="en">
                          <a:solidFill>
                            <a:schemeClr val="dk2"/>
                          </a:solidFill>
                          <a:latin typeface="Raleway"/>
                          <a:ea typeface="Raleway"/>
                          <a:cs typeface="Raleway"/>
                          <a:sym typeface="Raleway"/>
                        </a:rPr>
                        <a:t>Serve as a guide for development </a:t>
                      </a:r>
                      <a:endParaRPr>
                        <a:solidFill>
                          <a:schemeClr val="dk2"/>
                        </a:solidFill>
                        <a:latin typeface="Raleway"/>
                        <a:ea typeface="Raleway"/>
                        <a:cs typeface="Raleway"/>
                        <a:sym typeface="Raleway"/>
                      </a:endParaRPr>
                    </a:p>
                    <a:p>
                      <a:pPr indent="0" lvl="0" marL="457200" rtl="0" algn="l">
                        <a:lnSpc>
                          <a:spcPct val="115000"/>
                        </a:lnSpc>
                        <a:spcBef>
                          <a:spcPts val="0"/>
                        </a:spcBef>
                        <a:spcAft>
                          <a:spcPts val="0"/>
                        </a:spcAft>
                        <a:buNone/>
                      </a:pPr>
                      <a:r>
                        <a:t/>
                      </a:r>
                      <a:endParaRPr>
                        <a:solidFill>
                          <a:schemeClr val="dk2"/>
                        </a:solidFill>
                        <a:latin typeface="Raleway"/>
                        <a:ea typeface="Raleway"/>
                        <a:cs typeface="Raleway"/>
                        <a:sym typeface="Raleway"/>
                      </a:endParaRPr>
                    </a:p>
                    <a:p>
                      <a:pPr indent="-317500" lvl="0" marL="457200" rtl="0" algn="l">
                        <a:lnSpc>
                          <a:spcPct val="115000"/>
                        </a:lnSpc>
                        <a:spcBef>
                          <a:spcPts val="0"/>
                        </a:spcBef>
                        <a:spcAft>
                          <a:spcPts val="0"/>
                        </a:spcAft>
                        <a:buClr>
                          <a:schemeClr val="dk2"/>
                        </a:buClr>
                        <a:buSzPts val="1400"/>
                        <a:buFont typeface="Raleway"/>
                        <a:buChar char="●"/>
                      </a:pPr>
                      <a:r>
                        <a:rPr lang="en">
                          <a:solidFill>
                            <a:schemeClr val="dk2"/>
                          </a:solidFill>
                          <a:latin typeface="Raleway"/>
                          <a:ea typeface="Raleway"/>
                          <a:cs typeface="Raleway"/>
                          <a:sym typeface="Raleway"/>
                        </a:rPr>
                        <a:t>Help us keep track of the product requirements and user stories throughout the development timeline. </a:t>
                      </a:r>
                      <a:endParaRPr>
                        <a:solidFill>
                          <a:schemeClr val="dk2"/>
                        </a:solidFill>
                        <a:latin typeface="Raleway"/>
                        <a:ea typeface="Raleway"/>
                        <a:cs typeface="Raleway"/>
                        <a:sym typeface="Raleway"/>
                      </a:endParaRPr>
                    </a:p>
                    <a:p>
                      <a:pPr indent="0" lvl="0" marL="457200" rtl="0" algn="l">
                        <a:lnSpc>
                          <a:spcPct val="115000"/>
                        </a:lnSpc>
                        <a:spcBef>
                          <a:spcPts val="0"/>
                        </a:spcBef>
                        <a:spcAft>
                          <a:spcPts val="0"/>
                        </a:spcAft>
                        <a:buNone/>
                      </a:pPr>
                      <a:r>
                        <a:t/>
                      </a:r>
                      <a:endParaRPr>
                        <a:solidFill>
                          <a:schemeClr val="dk2"/>
                        </a:solidFill>
                        <a:latin typeface="Raleway"/>
                        <a:ea typeface="Raleway"/>
                        <a:cs typeface="Raleway"/>
                        <a:sym typeface="Raleway"/>
                      </a:endParaRPr>
                    </a:p>
                    <a:p>
                      <a:pPr indent="-317500" lvl="0" marL="457200" rtl="0" algn="l">
                        <a:lnSpc>
                          <a:spcPct val="115000"/>
                        </a:lnSpc>
                        <a:spcBef>
                          <a:spcPts val="0"/>
                        </a:spcBef>
                        <a:spcAft>
                          <a:spcPts val="0"/>
                        </a:spcAft>
                        <a:buClr>
                          <a:schemeClr val="dk2"/>
                        </a:buClr>
                        <a:buSzPts val="1400"/>
                        <a:buFont typeface="Raleway"/>
                        <a:buChar char="●"/>
                      </a:pPr>
                      <a:r>
                        <a:rPr lang="en">
                          <a:solidFill>
                            <a:schemeClr val="dk2"/>
                          </a:solidFill>
                          <a:latin typeface="Raleway"/>
                          <a:ea typeface="Raleway"/>
                          <a:cs typeface="Raleway"/>
                          <a:sym typeface="Raleway"/>
                        </a:rPr>
                        <a:t>Allow our team and client to assess the quality of our finished product and ensure we have met all previously established requirements</a:t>
                      </a:r>
                      <a:endParaRPr>
                        <a:latin typeface="Raleway"/>
                        <a:ea typeface="Raleway"/>
                        <a:cs typeface="Raleway"/>
                        <a:sym typeface="Raleway"/>
                      </a:endParaRPr>
                    </a:p>
                  </a:txBody>
                  <a:tcPr marT="91425" marB="91425" marR="91425" marL="91425">
                    <a:lnT cap="flat" cmpd="sng" w="9525">
                      <a:solidFill>
                        <a:srgbClr val="9E9E9E"/>
                      </a:solidFill>
                      <a:prstDash val="solid"/>
                      <a:round/>
                      <a:headEnd len="sm" w="sm" type="none"/>
                      <a:tailEnd len="sm" w="sm" type="none"/>
                    </a:lnT>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2"/>
          <p:cNvSpPr txBox="1"/>
          <p:nvPr>
            <p:ph type="title"/>
          </p:nvPr>
        </p:nvSpPr>
        <p:spPr>
          <a:xfrm>
            <a:off x="2501600" y="-1095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Help</a:t>
            </a:r>
            <a:endParaRPr/>
          </a:p>
        </p:txBody>
      </p:sp>
      <p:sp>
        <p:nvSpPr>
          <p:cNvPr id="199" name="Google Shape;199;p32"/>
          <p:cNvSpPr txBox="1"/>
          <p:nvPr>
            <p:ph idx="1" type="body"/>
          </p:nvPr>
        </p:nvSpPr>
        <p:spPr>
          <a:xfrm>
            <a:off x="239475" y="655375"/>
            <a:ext cx="8728500" cy="43110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 sz="1400" u="sng">
                <a:latin typeface="Arial"/>
                <a:ea typeface="Arial"/>
                <a:cs typeface="Arial"/>
                <a:sym typeface="Arial"/>
              </a:rPr>
              <a:t>Description</a:t>
            </a:r>
            <a:r>
              <a:rPr lang="en" sz="1400">
                <a:latin typeface="Arial"/>
                <a:ea typeface="Arial"/>
                <a:cs typeface="Arial"/>
                <a:sym typeface="Arial"/>
              </a:rPr>
              <a:t>: This function provides a user with information pertaining to the functionality of specific sections within  the system.</a:t>
            </a:r>
            <a:endParaRPr sz="1400">
              <a:latin typeface="Arial"/>
              <a:ea typeface="Arial"/>
              <a:cs typeface="Arial"/>
              <a:sym typeface="Arial"/>
            </a:endParaRPr>
          </a:p>
          <a:p>
            <a:pPr indent="0" lvl="0" marL="0" rtl="0" algn="l">
              <a:lnSpc>
                <a:spcPct val="115000"/>
              </a:lnSpc>
              <a:spcBef>
                <a:spcPts val="0"/>
              </a:spcBef>
              <a:spcAft>
                <a:spcPts val="0"/>
              </a:spcAft>
              <a:buNone/>
            </a:pPr>
            <a:r>
              <a:t/>
            </a:r>
            <a:endParaRPr sz="1400">
              <a:latin typeface="Arial"/>
              <a:ea typeface="Arial"/>
              <a:cs typeface="Arial"/>
              <a:sym typeface="Arial"/>
            </a:endParaRPr>
          </a:p>
          <a:p>
            <a:pPr indent="0" lvl="0" marL="0" rtl="0" algn="l">
              <a:lnSpc>
                <a:spcPct val="115000"/>
              </a:lnSpc>
              <a:spcBef>
                <a:spcPts val="0"/>
              </a:spcBef>
              <a:spcAft>
                <a:spcPts val="0"/>
              </a:spcAft>
              <a:buNone/>
            </a:pPr>
            <a:r>
              <a:rPr b="1" lang="en" sz="1400" u="sng">
                <a:latin typeface="Arial"/>
                <a:ea typeface="Arial"/>
                <a:cs typeface="Arial"/>
                <a:sym typeface="Arial"/>
              </a:rPr>
              <a:t>Preconditions</a:t>
            </a:r>
            <a:r>
              <a:rPr lang="en" sz="1400">
                <a:latin typeface="Arial"/>
                <a:ea typeface="Arial"/>
                <a:cs typeface="Arial"/>
                <a:sym typeface="Arial"/>
              </a:rPr>
              <a:t>: The user is on the company’s website.</a:t>
            </a:r>
            <a:endParaRPr sz="1400">
              <a:latin typeface="Arial"/>
              <a:ea typeface="Arial"/>
              <a:cs typeface="Arial"/>
              <a:sym typeface="Arial"/>
            </a:endParaRPr>
          </a:p>
          <a:p>
            <a:pPr indent="0" lvl="0" marL="0" rtl="0" algn="l">
              <a:lnSpc>
                <a:spcPct val="115000"/>
              </a:lnSpc>
              <a:spcBef>
                <a:spcPts val="0"/>
              </a:spcBef>
              <a:spcAft>
                <a:spcPts val="0"/>
              </a:spcAft>
              <a:buNone/>
            </a:pPr>
            <a:r>
              <a:t/>
            </a:r>
            <a:endParaRPr sz="1400">
              <a:latin typeface="Arial"/>
              <a:ea typeface="Arial"/>
              <a:cs typeface="Arial"/>
              <a:sym typeface="Arial"/>
            </a:endParaRPr>
          </a:p>
          <a:p>
            <a:pPr indent="0" lvl="0" marL="0" rtl="0" algn="l">
              <a:lnSpc>
                <a:spcPct val="115000"/>
              </a:lnSpc>
              <a:spcBef>
                <a:spcPts val="0"/>
              </a:spcBef>
              <a:spcAft>
                <a:spcPts val="0"/>
              </a:spcAft>
              <a:buNone/>
            </a:pPr>
            <a:r>
              <a:rPr b="1" lang="en" sz="1400" u="sng">
                <a:latin typeface="Arial"/>
                <a:ea typeface="Arial"/>
                <a:cs typeface="Arial"/>
                <a:sym typeface="Arial"/>
              </a:rPr>
              <a:t>Triggers</a:t>
            </a:r>
            <a:r>
              <a:rPr lang="en" sz="1400">
                <a:latin typeface="Arial"/>
                <a:ea typeface="Arial"/>
                <a:cs typeface="Arial"/>
                <a:sym typeface="Arial"/>
              </a:rPr>
              <a:t>: Help is triggered when a user selects the help button.</a:t>
            </a:r>
            <a:endParaRPr sz="1400">
              <a:latin typeface="Arial"/>
              <a:ea typeface="Arial"/>
              <a:cs typeface="Arial"/>
              <a:sym typeface="Arial"/>
            </a:endParaRPr>
          </a:p>
          <a:p>
            <a:pPr indent="0" lvl="0" marL="0" rtl="0" algn="l">
              <a:lnSpc>
                <a:spcPct val="115000"/>
              </a:lnSpc>
              <a:spcBef>
                <a:spcPts val="0"/>
              </a:spcBef>
              <a:spcAft>
                <a:spcPts val="0"/>
              </a:spcAft>
              <a:buNone/>
            </a:pPr>
            <a:r>
              <a:t/>
            </a:r>
            <a:endParaRPr sz="1400">
              <a:latin typeface="Arial"/>
              <a:ea typeface="Arial"/>
              <a:cs typeface="Arial"/>
              <a:sym typeface="Arial"/>
            </a:endParaRPr>
          </a:p>
          <a:p>
            <a:pPr indent="0" lvl="0" marL="0" rtl="0" algn="l">
              <a:lnSpc>
                <a:spcPct val="115000"/>
              </a:lnSpc>
              <a:spcBef>
                <a:spcPts val="0"/>
              </a:spcBef>
              <a:spcAft>
                <a:spcPts val="0"/>
              </a:spcAft>
              <a:buNone/>
            </a:pPr>
            <a:r>
              <a:rPr b="1" lang="en" sz="1400" u="sng">
                <a:latin typeface="Arial"/>
                <a:ea typeface="Arial"/>
                <a:cs typeface="Arial"/>
                <a:sym typeface="Arial"/>
              </a:rPr>
              <a:t>Scenario Description</a:t>
            </a:r>
            <a:r>
              <a:rPr lang="en" sz="1400">
                <a:latin typeface="Arial"/>
                <a:ea typeface="Arial"/>
                <a:cs typeface="Arial"/>
                <a:sym typeface="Arial"/>
              </a:rPr>
              <a:t>: The user selects the “Help” button.  </a:t>
            </a:r>
            <a:endParaRPr sz="1400">
              <a:latin typeface="Arial"/>
              <a:ea typeface="Arial"/>
              <a:cs typeface="Arial"/>
              <a:sym typeface="Arial"/>
            </a:endParaRPr>
          </a:p>
          <a:p>
            <a:pPr indent="0" lvl="0" marL="0" rtl="0" algn="l">
              <a:lnSpc>
                <a:spcPct val="115000"/>
              </a:lnSpc>
              <a:spcBef>
                <a:spcPts val="0"/>
              </a:spcBef>
              <a:spcAft>
                <a:spcPts val="0"/>
              </a:spcAft>
              <a:buNone/>
            </a:pPr>
            <a:r>
              <a:rPr lang="en" sz="1400">
                <a:latin typeface="Arial"/>
                <a:ea typeface="Arial"/>
                <a:cs typeface="Arial"/>
                <a:sym typeface="Arial"/>
              </a:rPr>
              <a:t>Headers for each function are displayed to screen. </a:t>
            </a:r>
            <a:endParaRPr sz="1400">
              <a:latin typeface="Arial"/>
              <a:ea typeface="Arial"/>
              <a:cs typeface="Arial"/>
              <a:sym typeface="Arial"/>
            </a:endParaRPr>
          </a:p>
          <a:p>
            <a:pPr indent="0" lvl="0" marL="0" rtl="0" algn="l">
              <a:lnSpc>
                <a:spcPct val="115000"/>
              </a:lnSpc>
              <a:spcBef>
                <a:spcPts val="0"/>
              </a:spcBef>
              <a:spcAft>
                <a:spcPts val="0"/>
              </a:spcAft>
              <a:buNone/>
            </a:pPr>
            <a:r>
              <a:rPr lang="en" sz="1400">
                <a:latin typeface="Arial"/>
                <a:ea typeface="Arial"/>
                <a:cs typeface="Arial"/>
                <a:sym typeface="Arial"/>
              </a:rPr>
              <a:t>The user selects which function they would like information on. </a:t>
            </a:r>
            <a:endParaRPr sz="1400">
              <a:latin typeface="Arial"/>
              <a:ea typeface="Arial"/>
              <a:cs typeface="Arial"/>
              <a:sym typeface="Arial"/>
            </a:endParaRPr>
          </a:p>
          <a:p>
            <a:pPr indent="0" lvl="0" marL="0" rtl="0" algn="l">
              <a:lnSpc>
                <a:spcPct val="115000"/>
              </a:lnSpc>
              <a:spcBef>
                <a:spcPts val="0"/>
              </a:spcBef>
              <a:spcAft>
                <a:spcPts val="0"/>
              </a:spcAft>
              <a:buNone/>
            </a:pPr>
            <a:r>
              <a:rPr lang="en" sz="1400">
                <a:latin typeface="Arial"/>
                <a:ea typeface="Arial"/>
                <a:cs typeface="Arial"/>
                <a:sym typeface="Arial"/>
              </a:rPr>
              <a:t>The system presents a guideline to the screen describing the functionality and how to use that functions.</a:t>
            </a:r>
            <a:endParaRPr sz="1400">
              <a:latin typeface="Arial"/>
              <a:ea typeface="Arial"/>
              <a:cs typeface="Arial"/>
              <a:sym typeface="Arial"/>
            </a:endParaRPr>
          </a:p>
          <a:p>
            <a:pPr indent="0" lvl="0" marL="0" rtl="0" algn="l">
              <a:lnSpc>
                <a:spcPct val="115000"/>
              </a:lnSpc>
              <a:spcBef>
                <a:spcPts val="0"/>
              </a:spcBef>
              <a:spcAft>
                <a:spcPts val="0"/>
              </a:spcAft>
              <a:buNone/>
            </a:pPr>
            <a:r>
              <a:rPr lang="en" sz="1400">
                <a:latin typeface="Arial"/>
                <a:ea typeface="Arial"/>
                <a:cs typeface="Arial"/>
                <a:sym typeface="Arial"/>
              </a:rPr>
              <a:t> </a:t>
            </a:r>
            <a:endParaRPr sz="1400">
              <a:latin typeface="Arial"/>
              <a:ea typeface="Arial"/>
              <a:cs typeface="Arial"/>
              <a:sym typeface="Arial"/>
            </a:endParaRPr>
          </a:p>
          <a:p>
            <a:pPr indent="0" lvl="0" marL="0" rtl="0" algn="l">
              <a:lnSpc>
                <a:spcPct val="115000"/>
              </a:lnSpc>
              <a:spcBef>
                <a:spcPts val="0"/>
              </a:spcBef>
              <a:spcAft>
                <a:spcPts val="0"/>
              </a:spcAft>
              <a:buNone/>
            </a:pPr>
            <a:r>
              <a:rPr b="1" lang="en" sz="1400" u="sng">
                <a:latin typeface="Arial"/>
                <a:ea typeface="Arial"/>
                <a:cs typeface="Arial"/>
                <a:sym typeface="Arial"/>
              </a:rPr>
              <a:t>Postconditions</a:t>
            </a:r>
            <a:r>
              <a:rPr lang="en" sz="1400">
                <a:latin typeface="Arial"/>
                <a:ea typeface="Arial"/>
                <a:cs typeface="Arial"/>
                <a:sym typeface="Arial"/>
              </a:rPr>
              <a:t>: None</a:t>
            </a:r>
            <a:endParaRPr sz="1400">
              <a:latin typeface="Arial"/>
              <a:ea typeface="Arial"/>
              <a:cs typeface="Arial"/>
              <a:sym typeface="Arial"/>
            </a:endParaRPr>
          </a:p>
          <a:p>
            <a:pPr indent="0" lvl="0" marL="0" rtl="0" algn="l">
              <a:lnSpc>
                <a:spcPct val="115000"/>
              </a:lnSpc>
              <a:spcBef>
                <a:spcPts val="0"/>
              </a:spcBef>
              <a:spcAft>
                <a:spcPts val="0"/>
              </a:spcAft>
              <a:buNone/>
            </a:pPr>
            <a:r>
              <a:t/>
            </a:r>
            <a:endParaRPr sz="1400">
              <a:latin typeface="Arial"/>
              <a:ea typeface="Arial"/>
              <a:cs typeface="Arial"/>
              <a:sym typeface="Arial"/>
            </a:endParaRPr>
          </a:p>
          <a:p>
            <a:pPr indent="0" lvl="0" marL="0" rtl="0" algn="l">
              <a:lnSpc>
                <a:spcPct val="115000"/>
              </a:lnSpc>
              <a:spcBef>
                <a:spcPts val="0"/>
              </a:spcBef>
              <a:spcAft>
                <a:spcPts val="0"/>
              </a:spcAft>
              <a:buClr>
                <a:schemeClr val="dk2"/>
              </a:buClr>
              <a:buSzPts val="1100"/>
              <a:buFont typeface="Arial"/>
              <a:buNone/>
            </a:pPr>
            <a:r>
              <a:rPr b="1" lang="en" sz="1400" u="sng">
                <a:latin typeface="Arial"/>
                <a:ea typeface="Arial"/>
                <a:cs typeface="Arial"/>
                <a:sym typeface="Arial"/>
              </a:rPr>
              <a:t>Exceptions</a:t>
            </a:r>
            <a:r>
              <a:rPr lang="en" sz="1400">
                <a:latin typeface="Arial"/>
                <a:ea typeface="Arial"/>
                <a:cs typeface="Arial"/>
                <a:sym typeface="Arial"/>
              </a:rPr>
              <a:t>: None</a:t>
            </a:r>
            <a:endParaRPr sz="1400">
              <a:latin typeface="Arial"/>
              <a:ea typeface="Arial"/>
              <a:cs typeface="Arial"/>
              <a:sym typeface="Arial"/>
            </a:endParaRPr>
          </a:p>
        </p:txBody>
      </p:sp>
      <p:sp>
        <p:nvSpPr>
          <p:cNvPr id="200" name="Google Shape;200;p32"/>
          <p:cNvSpPr txBox="1"/>
          <p:nvPr/>
        </p:nvSpPr>
        <p:spPr>
          <a:xfrm>
            <a:off x="309150" y="65050"/>
            <a:ext cx="209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Use Cases</a:t>
            </a:r>
            <a:endParaRPr>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pic>
        <p:nvPicPr>
          <p:cNvPr id="205" name="Google Shape;205;p33"/>
          <p:cNvPicPr preferRelativeResize="0"/>
          <p:nvPr/>
        </p:nvPicPr>
        <p:blipFill>
          <a:blip r:embed="rId3">
            <a:alphaModFix/>
          </a:blip>
          <a:stretch>
            <a:fillRect/>
          </a:stretch>
        </p:blipFill>
        <p:spPr>
          <a:xfrm>
            <a:off x="222250" y="151550"/>
            <a:ext cx="4562025" cy="4840401"/>
          </a:xfrm>
          <a:prstGeom prst="rect">
            <a:avLst/>
          </a:prstGeom>
          <a:noFill/>
          <a:ln>
            <a:noFill/>
          </a:ln>
        </p:spPr>
      </p:pic>
      <p:sp>
        <p:nvSpPr>
          <p:cNvPr id="206" name="Google Shape;206;p33"/>
          <p:cNvSpPr txBox="1"/>
          <p:nvPr/>
        </p:nvSpPr>
        <p:spPr>
          <a:xfrm>
            <a:off x="5154125" y="482000"/>
            <a:ext cx="2645100" cy="431100"/>
          </a:xfrm>
          <a:prstGeom prst="rect">
            <a:avLst/>
          </a:prstGeom>
          <a:noFill/>
          <a:ln cap="flat" cmpd="sng" w="2857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Lato"/>
                <a:ea typeface="Lato"/>
                <a:cs typeface="Lato"/>
                <a:sym typeface="Lato"/>
              </a:rPr>
              <a:t>Overall Use Case Diagram</a:t>
            </a:r>
            <a:endParaRPr b="1" sz="1600">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0" name="Shape 210"/>
        <p:cNvGrpSpPr/>
        <p:nvPr/>
      </p:nvGrpSpPr>
      <p:grpSpPr>
        <a:xfrm>
          <a:off x="0" y="0"/>
          <a:ext cx="0" cy="0"/>
          <a:chOff x="0" y="0"/>
          <a:chExt cx="0" cy="0"/>
        </a:xfrm>
      </p:grpSpPr>
      <p:sp>
        <p:nvSpPr>
          <p:cNvPr id="211" name="Google Shape;211;p34"/>
          <p:cNvSpPr txBox="1"/>
          <p:nvPr/>
        </p:nvSpPr>
        <p:spPr>
          <a:xfrm>
            <a:off x="547950" y="153675"/>
            <a:ext cx="46767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latin typeface="Lato"/>
                <a:ea typeface="Lato"/>
                <a:cs typeface="Lato"/>
                <a:sym typeface="Lato"/>
              </a:rPr>
              <a:t>Software Interface Description</a:t>
            </a:r>
            <a:endParaRPr b="1" sz="1900">
              <a:latin typeface="Lato"/>
              <a:ea typeface="Lato"/>
              <a:cs typeface="Lato"/>
              <a:sym typeface="Lato"/>
            </a:endParaRPr>
          </a:p>
        </p:txBody>
      </p:sp>
      <p:sp>
        <p:nvSpPr>
          <p:cNvPr id="212" name="Google Shape;212;p34"/>
          <p:cNvSpPr txBox="1"/>
          <p:nvPr/>
        </p:nvSpPr>
        <p:spPr>
          <a:xfrm>
            <a:off x="363525" y="3402750"/>
            <a:ext cx="3853200" cy="845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chemeClr val="dk2"/>
                </a:solidFill>
              </a:rPr>
              <a:t>Metro Detective </a:t>
            </a:r>
            <a:r>
              <a:rPr lang="en" sz="1300">
                <a:solidFill>
                  <a:schemeClr val="dk2"/>
                </a:solidFill>
              </a:rPr>
              <a:t>Agency’s</a:t>
            </a:r>
            <a:r>
              <a:rPr lang="en" sz="1300">
                <a:solidFill>
                  <a:schemeClr val="dk2"/>
                </a:solidFill>
              </a:rPr>
              <a:t> software interface with the outside world are described with a graphical depiction of a data flow context level 0 diagram.</a:t>
            </a:r>
            <a:endParaRPr sz="16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5"/>
          <p:cNvSpPr txBox="1"/>
          <p:nvPr/>
        </p:nvSpPr>
        <p:spPr>
          <a:xfrm>
            <a:off x="407125" y="702100"/>
            <a:ext cx="7863000" cy="379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u="sng">
                <a:solidFill>
                  <a:schemeClr val="dk2"/>
                </a:solidFill>
              </a:rPr>
              <a:t>Agent</a:t>
            </a:r>
            <a:endParaRPr b="1" u="sng">
              <a:solidFill>
                <a:schemeClr val="dk2"/>
              </a:solidFill>
            </a:endParaRPr>
          </a:p>
          <a:p>
            <a:pPr indent="0" lvl="0" marL="0" rtl="0" algn="l">
              <a:lnSpc>
                <a:spcPct val="150000"/>
              </a:lnSpc>
              <a:spcBef>
                <a:spcPts val="0"/>
              </a:spcBef>
              <a:spcAft>
                <a:spcPts val="0"/>
              </a:spcAft>
              <a:buNone/>
            </a:pPr>
            <a:r>
              <a:rPr lang="en" sz="1100">
                <a:solidFill>
                  <a:schemeClr val="dk2"/>
                </a:solidFill>
              </a:rPr>
              <a:t>An agent is any user of the system who is an employee, who is not an admin, nor holds an admin account.  An agent may search for specific cases, update their information, and update case information. An agent who provides name, address, or other case details in a search query will receive the results of such a query if there is a match.  An agent who searches or changes anything in the database will be logged for log records admin receives.  </a:t>
            </a:r>
            <a:endParaRPr sz="1100">
              <a:solidFill>
                <a:schemeClr val="dk2"/>
              </a:solidFill>
            </a:endParaRPr>
          </a:p>
          <a:p>
            <a:pPr indent="0" lvl="0" marL="0" rtl="0" algn="l">
              <a:lnSpc>
                <a:spcPct val="115000"/>
              </a:lnSpc>
              <a:spcBef>
                <a:spcPts val="0"/>
              </a:spcBef>
              <a:spcAft>
                <a:spcPts val="0"/>
              </a:spcAft>
              <a:buNone/>
            </a:pPr>
            <a:r>
              <a:t/>
            </a:r>
            <a:endParaRPr b="1" sz="1200" u="sng">
              <a:solidFill>
                <a:schemeClr val="dk2"/>
              </a:solidFill>
            </a:endParaRPr>
          </a:p>
          <a:p>
            <a:pPr indent="0" lvl="0" marL="0" rtl="0" algn="l">
              <a:lnSpc>
                <a:spcPct val="115000"/>
              </a:lnSpc>
              <a:spcBef>
                <a:spcPts val="0"/>
              </a:spcBef>
              <a:spcAft>
                <a:spcPts val="0"/>
              </a:spcAft>
              <a:buNone/>
            </a:pPr>
            <a:r>
              <a:rPr b="1" lang="en" u="sng">
                <a:solidFill>
                  <a:schemeClr val="dk2"/>
                </a:solidFill>
              </a:rPr>
              <a:t>Admin</a:t>
            </a:r>
            <a:endParaRPr b="1" u="sng">
              <a:solidFill>
                <a:schemeClr val="dk2"/>
              </a:solidFill>
            </a:endParaRPr>
          </a:p>
          <a:p>
            <a:pPr indent="0" lvl="0" marL="0" rtl="0" algn="l">
              <a:lnSpc>
                <a:spcPct val="150000"/>
              </a:lnSpc>
              <a:spcBef>
                <a:spcPts val="0"/>
              </a:spcBef>
              <a:spcAft>
                <a:spcPts val="0"/>
              </a:spcAft>
              <a:buNone/>
            </a:pPr>
            <a:r>
              <a:rPr lang="en" sz="1100">
                <a:solidFill>
                  <a:schemeClr val="dk2"/>
                </a:solidFill>
              </a:rPr>
              <a:t>An admin is any user of the system who is an employee and holds an admin account.  An admin is informed about case information.  An admin also obtains logs of any changes made throughout the system.  An admin who provides name, address, or other case details in a search query will receive the results of such a query if there is a match.The admin may update cases, change their information, and update and change agent information. </a:t>
            </a:r>
            <a:endParaRPr sz="1100">
              <a:solidFill>
                <a:schemeClr val="dk2"/>
              </a:solidFill>
            </a:endParaRPr>
          </a:p>
          <a:p>
            <a:pPr indent="0" lvl="0" marL="0" rtl="0" algn="l">
              <a:lnSpc>
                <a:spcPct val="115000"/>
              </a:lnSpc>
              <a:spcBef>
                <a:spcPts val="0"/>
              </a:spcBef>
              <a:spcAft>
                <a:spcPts val="0"/>
              </a:spcAft>
              <a:buNone/>
            </a:pPr>
            <a:r>
              <a:t/>
            </a:r>
            <a:endParaRPr sz="1100">
              <a:solidFill>
                <a:schemeClr val="dk2"/>
              </a:solidFill>
            </a:endParaRPr>
          </a:p>
          <a:p>
            <a:pPr indent="0" lvl="0" marL="0" rtl="0" algn="l">
              <a:lnSpc>
                <a:spcPct val="115000"/>
              </a:lnSpc>
              <a:spcBef>
                <a:spcPts val="0"/>
              </a:spcBef>
              <a:spcAft>
                <a:spcPts val="0"/>
              </a:spcAft>
              <a:buNone/>
            </a:pPr>
            <a:r>
              <a:rPr b="1" lang="en" u="sng">
                <a:solidFill>
                  <a:schemeClr val="dk2"/>
                </a:solidFill>
              </a:rPr>
              <a:t>Case Database</a:t>
            </a:r>
            <a:endParaRPr b="1" u="sng">
              <a:solidFill>
                <a:schemeClr val="dk2"/>
              </a:solidFill>
            </a:endParaRPr>
          </a:p>
          <a:p>
            <a:pPr indent="0" lvl="0" marL="0" rtl="0" algn="l">
              <a:lnSpc>
                <a:spcPct val="150000"/>
              </a:lnSpc>
              <a:spcBef>
                <a:spcPts val="0"/>
              </a:spcBef>
              <a:spcAft>
                <a:spcPts val="0"/>
              </a:spcAft>
              <a:buNone/>
            </a:pPr>
            <a:r>
              <a:rPr lang="en" sz="1100">
                <a:solidFill>
                  <a:schemeClr val="dk2"/>
                </a:solidFill>
              </a:rPr>
              <a:t>The case database is a database that contains customer, case, and agent information.  The case database is informed about case, customer, and agent updates so that it can provide up to date information.</a:t>
            </a:r>
            <a:endParaRPr/>
          </a:p>
        </p:txBody>
      </p:sp>
      <p:sp>
        <p:nvSpPr>
          <p:cNvPr id="218" name="Google Shape;218;p35"/>
          <p:cNvSpPr txBox="1"/>
          <p:nvPr/>
        </p:nvSpPr>
        <p:spPr>
          <a:xfrm>
            <a:off x="6358450" y="153650"/>
            <a:ext cx="2579100" cy="49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000">
                <a:solidFill>
                  <a:schemeClr val="dk2"/>
                </a:solidFill>
              </a:rPr>
              <a:t>System Externals</a:t>
            </a:r>
            <a:endParaRPr sz="1800">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2" name="Shape 222"/>
        <p:cNvGrpSpPr/>
        <p:nvPr/>
      </p:nvGrpSpPr>
      <p:grpSpPr>
        <a:xfrm>
          <a:off x="0" y="0"/>
          <a:ext cx="0" cy="0"/>
          <a:chOff x="0" y="0"/>
          <a:chExt cx="0" cy="0"/>
        </a:xfrm>
      </p:grpSpPr>
      <p:pic>
        <p:nvPicPr>
          <p:cNvPr id="223" name="Google Shape;223;p36"/>
          <p:cNvPicPr preferRelativeResize="0"/>
          <p:nvPr/>
        </p:nvPicPr>
        <p:blipFill>
          <a:blip r:embed="rId3">
            <a:alphaModFix/>
          </a:blip>
          <a:stretch>
            <a:fillRect/>
          </a:stretch>
        </p:blipFill>
        <p:spPr>
          <a:xfrm>
            <a:off x="5172650" y="0"/>
            <a:ext cx="3856875" cy="5079101"/>
          </a:xfrm>
          <a:prstGeom prst="rect">
            <a:avLst/>
          </a:prstGeom>
          <a:noFill/>
          <a:ln>
            <a:noFill/>
          </a:ln>
        </p:spPr>
      </p:pic>
      <p:sp>
        <p:nvSpPr>
          <p:cNvPr id="224" name="Google Shape;224;p36"/>
          <p:cNvSpPr txBox="1"/>
          <p:nvPr/>
        </p:nvSpPr>
        <p:spPr>
          <a:xfrm>
            <a:off x="481250" y="442700"/>
            <a:ext cx="3416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Lato"/>
                <a:ea typeface="Lato"/>
                <a:cs typeface="Lato"/>
                <a:sym typeface="Lato"/>
              </a:rPr>
              <a:t>Activity Diagram</a:t>
            </a:r>
            <a:endParaRPr b="1" sz="1600">
              <a:latin typeface="Lato"/>
              <a:ea typeface="Lato"/>
              <a:cs typeface="Lato"/>
              <a:sym typeface="Lato"/>
            </a:endParaRPr>
          </a:p>
        </p:txBody>
      </p:sp>
      <p:sp>
        <p:nvSpPr>
          <p:cNvPr id="225" name="Google Shape;225;p36"/>
          <p:cNvSpPr txBox="1"/>
          <p:nvPr/>
        </p:nvSpPr>
        <p:spPr>
          <a:xfrm>
            <a:off x="681375" y="938750"/>
            <a:ext cx="38568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Activity diagram for an agent accessing an organization. After logging in and confirming login validity, an agent is presented with different menu options.  Upon choosing to via an organization, the system checks the agent’s access type.  If the system confirms the agent is allowed to access that organization, it allows the agent to via cases associated with the organization.  If the system determines the agent does not have access to the organization, they are returned to the regular menu.</a:t>
            </a:r>
            <a:endParaRPr>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9" name="Shape 229"/>
        <p:cNvGrpSpPr/>
        <p:nvPr/>
      </p:nvGrpSpPr>
      <p:grpSpPr>
        <a:xfrm>
          <a:off x="0" y="0"/>
          <a:ext cx="0" cy="0"/>
          <a:chOff x="0" y="0"/>
          <a:chExt cx="0" cy="0"/>
        </a:xfrm>
      </p:grpSpPr>
      <p:sp>
        <p:nvSpPr>
          <p:cNvPr id="230" name="Google Shape;230;p37"/>
          <p:cNvSpPr txBox="1"/>
          <p:nvPr/>
        </p:nvSpPr>
        <p:spPr>
          <a:xfrm>
            <a:off x="481250" y="442700"/>
            <a:ext cx="3416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Lato"/>
                <a:ea typeface="Lato"/>
                <a:cs typeface="Lato"/>
                <a:sym typeface="Lato"/>
              </a:rPr>
              <a:t>Sequence Diagram</a:t>
            </a:r>
            <a:endParaRPr b="1" sz="1600">
              <a:latin typeface="Lato"/>
              <a:ea typeface="Lato"/>
              <a:cs typeface="Lato"/>
              <a:sym typeface="Lato"/>
            </a:endParaRPr>
          </a:p>
        </p:txBody>
      </p:sp>
      <p:sp>
        <p:nvSpPr>
          <p:cNvPr id="231" name="Google Shape;231;p37"/>
          <p:cNvSpPr txBox="1"/>
          <p:nvPr/>
        </p:nvSpPr>
        <p:spPr>
          <a:xfrm>
            <a:off x="681375" y="938750"/>
            <a:ext cx="385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pic>
        <p:nvPicPr>
          <p:cNvPr id="232" name="Google Shape;232;p37"/>
          <p:cNvPicPr preferRelativeResize="0"/>
          <p:nvPr/>
        </p:nvPicPr>
        <p:blipFill>
          <a:blip r:embed="rId3">
            <a:alphaModFix/>
          </a:blip>
          <a:stretch>
            <a:fillRect/>
          </a:stretch>
        </p:blipFill>
        <p:spPr>
          <a:xfrm>
            <a:off x="4812400" y="43476"/>
            <a:ext cx="4250030" cy="5100025"/>
          </a:xfrm>
          <a:prstGeom prst="rect">
            <a:avLst/>
          </a:prstGeom>
          <a:noFill/>
          <a:ln>
            <a:noFill/>
          </a:ln>
        </p:spPr>
      </p:pic>
      <p:sp>
        <p:nvSpPr>
          <p:cNvPr id="233" name="Google Shape;233;p37"/>
          <p:cNvSpPr txBox="1"/>
          <p:nvPr/>
        </p:nvSpPr>
        <p:spPr>
          <a:xfrm>
            <a:off x="689600" y="1403900"/>
            <a:ext cx="30000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00">
                <a:solidFill>
                  <a:schemeClr val="dk2"/>
                </a:solidFill>
              </a:rPr>
              <a:t>Agent accessing an organization.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graphicFrame>
        <p:nvGraphicFramePr>
          <p:cNvPr id="238" name="Google Shape;238;p38"/>
          <p:cNvGraphicFramePr/>
          <p:nvPr/>
        </p:nvGraphicFramePr>
        <p:xfrm>
          <a:off x="0" y="-25"/>
          <a:ext cx="3000000" cy="3000000"/>
        </p:xfrm>
        <a:graphic>
          <a:graphicData uri="http://schemas.openxmlformats.org/drawingml/2006/table">
            <a:tbl>
              <a:tblPr>
                <a:noFill/>
                <a:tableStyleId>{FD0C06CD-EC21-42FD-8E76-65B46850D262}</a:tableStyleId>
              </a:tblPr>
              <a:tblGrid>
                <a:gridCol w="4572000"/>
                <a:gridCol w="4572000"/>
              </a:tblGrid>
              <a:tr h="774800">
                <a:tc>
                  <a:txBody>
                    <a:bodyPr/>
                    <a:lstStyle/>
                    <a:p>
                      <a:pPr indent="0" lvl="0" marL="0" rtl="0" algn="l">
                        <a:spcBef>
                          <a:spcPts val="0"/>
                        </a:spcBef>
                        <a:spcAft>
                          <a:spcPts val="0"/>
                        </a:spcAft>
                        <a:buNone/>
                      </a:pPr>
                      <a:r>
                        <a:rPr b="1" lang="en" sz="1600"/>
                        <a:t>Events</a:t>
                      </a:r>
                      <a:r>
                        <a:rPr lang="en" sz="1600"/>
                        <a:t>-</a:t>
                      </a:r>
                      <a:r>
                        <a:rPr lang="en" sz="1300">
                          <a:solidFill>
                            <a:schemeClr val="dk2"/>
                          </a:solidFill>
                        </a:rPr>
                        <a:t>A listing of events (control, items) that will cause behavioral change within the system is presented.</a:t>
                      </a:r>
                      <a:endParaRPr sz="1300">
                        <a:solidFill>
                          <a:schemeClr val="dk2"/>
                        </a:solidFill>
                      </a:endParaRPr>
                    </a:p>
                    <a:p>
                      <a:pPr indent="0" lvl="0" marL="0" rtl="0" algn="l">
                        <a:spcBef>
                          <a:spcPts val="0"/>
                        </a:spcBef>
                        <a:spcAft>
                          <a:spcPts val="0"/>
                        </a:spcAft>
                        <a:buNone/>
                      </a:pPr>
                      <a:r>
                        <a:t/>
                      </a:r>
                      <a:endParaRPr sz="1600"/>
                    </a:p>
                  </a:txBody>
                  <a:tcPr marT="91425" marB="91425" marR="91425" marL="91425"/>
                </a:tc>
                <a:tc>
                  <a:txBody>
                    <a:bodyPr/>
                    <a:lstStyle/>
                    <a:p>
                      <a:pPr indent="0" lvl="0" marL="0" rtl="0" algn="l">
                        <a:spcBef>
                          <a:spcPts val="0"/>
                        </a:spcBef>
                        <a:spcAft>
                          <a:spcPts val="0"/>
                        </a:spcAft>
                        <a:buNone/>
                      </a:pPr>
                      <a:r>
                        <a:rPr b="1" lang="en" sz="1600"/>
                        <a:t>States </a:t>
                      </a:r>
                      <a:r>
                        <a:rPr lang="en" sz="1600"/>
                        <a:t>- </a:t>
                      </a:r>
                      <a:r>
                        <a:rPr lang="en" sz="1300">
                          <a:solidFill>
                            <a:schemeClr val="dk2"/>
                          </a:solidFill>
                        </a:rPr>
                        <a:t>A listing of states (modes of behavior) that will result as a consequence of events is presented.</a:t>
                      </a:r>
                      <a:endParaRPr sz="1600"/>
                    </a:p>
                  </a:txBody>
                  <a:tcPr marT="91425" marB="91425" marR="91425" marL="91425"/>
                </a:tc>
              </a:tr>
              <a:tr h="381575">
                <a:tc>
                  <a:txBody>
                    <a:bodyPr/>
                    <a:lstStyle/>
                    <a:p>
                      <a:pPr indent="-311150" lvl="0" marL="685800" rtl="0" algn="l">
                        <a:lnSpc>
                          <a:spcPct val="115000"/>
                        </a:lnSpc>
                        <a:spcBef>
                          <a:spcPts val="0"/>
                        </a:spcBef>
                        <a:spcAft>
                          <a:spcPts val="0"/>
                        </a:spcAft>
                        <a:buClr>
                          <a:schemeClr val="dk2"/>
                        </a:buClr>
                        <a:buSzPts val="1300"/>
                        <a:buFont typeface="Calibri"/>
                        <a:buChar char="●"/>
                      </a:pPr>
                      <a:r>
                        <a:rPr lang="en" sz="1300">
                          <a:solidFill>
                            <a:schemeClr val="dk2"/>
                          </a:solidFill>
                        </a:rPr>
                        <a:t>User Registration </a:t>
                      </a:r>
                      <a:endParaRPr sz="1600"/>
                    </a:p>
                  </a:txBody>
                  <a:tcPr marT="91425" marB="91425" marR="91425" marL="91425"/>
                </a:tc>
                <a:tc>
                  <a:txBody>
                    <a:bodyPr/>
                    <a:lstStyle/>
                    <a:p>
                      <a:pPr indent="-311150" lvl="0" marL="685800" rtl="0" algn="l">
                        <a:lnSpc>
                          <a:spcPct val="115000"/>
                        </a:lnSpc>
                        <a:spcBef>
                          <a:spcPts val="0"/>
                        </a:spcBef>
                        <a:spcAft>
                          <a:spcPts val="0"/>
                        </a:spcAft>
                        <a:buClr>
                          <a:schemeClr val="dk2"/>
                        </a:buClr>
                        <a:buSzPts val="1300"/>
                        <a:buFont typeface="Calibri"/>
                        <a:buChar char="●"/>
                      </a:pPr>
                      <a:r>
                        <a:rPr lang="en" sz="1300">
                          <a:solidFill>
                            <a:schemeClr val="dk2"/>
                          </a:solidFill>
                        </a:rPr>
                        <a:t>System Initialization </a:t>
                      </a:r>
                      <a:endParaRPr sz="1600"/>
                    </a:p>
                  </a:txBody>
                  <a:tcPr marT="91425" marB="91425" marR="91425" marL="91425"/>
                </a:tc>
              </a:tr>
              <a:tr h="381575">
                <a:tc>
                  <a:txBody>
                    <a:bodyPr/>
                    <a:lstStyle/>
                    <a:p>
                      <a:pPr indent="-311150" lvl="0" marL="685800" rtl="0" algn="l">
                        <a:lnSpc>
                          <a:spcPct val="115000"/>
                        </a:lnSpc>
                        <a:spcBef>
                          <a:spcPts val="0"/>
                        </a:spcBef>
                        <a:spcAft>
                          <a:spcPts val="0"/>
                        </a:spcAft>
                        <a:buClr>
                          <a:schemeClr val="dk2"/>
                        </a:buClr>
                        <a:buSzPts val="1300"/>
                        <a:buFont typeface="Calibri"/>
                        <a:buChar char="●"/>
                      </a:pPr>
                      <a:r>
                        <a:rPr lang="en" sz="1300">
                          <a:solidFill>
                            <a:schemeClr val="dk2"/>
                          </a:solidFill>
                        </a:rPr>
                        <a:t>User Login </a:t>
                      </a:r>
                      <a:endParaRPr sz="1600"/>
                    </a:p>
                  </a:txBody>
                  <a:tcPr marT="91425" marB="91425" marR="91425" marL="91425"/>
                </a:tc>
                <a:tc>
                  <a:txBody>
                    <a:bodyPr/>
                    <a:lstStyle/>
                    <a:p>
                      <a:pPr indent="-311150" lvl="0" marL="685800" rtl="0" algn="l">
                        <a:lnSpc>
                          <a:spcPct val="115000"/>
                        </a:lnSpc>
                        <a:spcBef>
                          <a:spcPts val="0"/>
                        </a:spcBef>
                        <a:spcAft>
                          <a:spcPts val="0"/>
                        </a:spcAft>
                        <a:buClr>
                          <a:schemeClr val="dk2"/>
                        </a:buClr>
                        <a:buSzPts val="1300"/>
                        <a:buFont typeface="Calibri"/>
                        <a:buChar char="●"/>
                      </a:pPr>
                      <a:r>
                        <a:rPr lang="en" sz="1300">
                          <a:solidFill>
                            <a:schemeClr val="dk2"/>
                          </a:solidFill>
                        </a:rPr>
                        <a:t>User Registration </a:t>
                      </a:r>
                      <a:endParaRPr sz="1600"/>
                    </a:p>
                  </a:txBody>
                  <a:tcPr marT="91425" marB="91425" marR="91425" marL="91425"/>
                </a:tc>
              </a:tr>
              <a:tr h="381575">
                <a:tc>
                  <a:txBody>
                    <a:bodyPr/>
                    <a:lstStyle/>
                    <a:p>
                      <a:pPr indent="-311150" lvl="0" marL="685800" rtl="0" algn="l">
                        <a:lnSpc>
                          <a:spcPct val="115000"/>
                        </a:lnSpc>
                        <a:spcBef>
                          <a:spcPts val="0"/>
                        </a:spcBef>
                        <a:spcAft>
                          <a:spcPts val="0"/>
                        </a:spcAft>
                        <a:buClr>
                          <a:schemeClr val="dk2"/>
                        </a:buClr>
                        <a:buSzPts val="1300"/>
                        <a:buFont typeface="Calibri"/>
                        <a:buChar char="●"/>
                      </a:pPr>
                      <a:r>
                        <a:rPr lang="en" sz="1300">
                          <a:solidFill>
                            <a:schemeClr val="dk2"/>
                          </a:solidFill>
                        </a:rPr>
                        <a:t>User Logout </a:t>
                      </a:r>
                      <a:endParaRPr sz="1600"/>
                    </a:p>
                  </a:txBody>
                  <a:tcPr marT="91425" marB="91425" marR="91425" marL="91425"/>
                </a:tc>
                <a:tc>
                  <a:txBody>
                    <a:bodyPr/>
                    <a:lstStyle/>
                    <a:p>
                      <a:pPr indent="-311150" lvl="0" marL="685800" rtl="0" algn="l">
                        <a:lnSpc>
                          <a:spcPct val="115000"/>
                        </a:lnSpc>
                        <a:spcBef>
                          <a:spcPts val="0"/>
                        </a:spcBef>
                        <a:spcAft>
                          <a:spcPts val="0"/>
                        </a:spcAft>
                        <a:buClr>
                          <a:schemeClr val="dk2"/>
                        </a:buClr>
                        <a:buSzPts val="1300"/>
                        <a:buFont typeface="Calibri"/>
                        <a:buChar char="●"/>
                      </a:pPr>
                      <a:r>
                        <a:rPr lang="en" sz="1300">
                          <a:solidFill>
                            <a:schemeClr val="dk2"/>
                          </a:solidFill>
                        </a:rPr>
                        <a:t>User Login </a:t>
                      </a:r>
                      <a:endParaRPr sz="1600"/>
                    </a:p>
                  </a:txBody>
                  <a:tcPr marT="91425" marB="91425" marR="91425" marL="91425"/>
                </a:tc>
              </a:tr>
              <a:tr h="381575">
                <a:tc>
                  <a:txBody>
                    <a:bodyPr/>
                    <a:lstStyle/>
                    <a:p>
                      <a:pPr indent="-311150" lvl="0" marL="685800" rtl="0" algn="l">
                        <a:lnSpc>
                          <a:spcPct val="115000"/>
                        </a:lnSpc>
                        <a:spcBef>
                          <a:spcPts val="0"/>
                        </a:spcBef>
                        <a:spcAft>
                          <a:spcPts val="0"/>
                        </a:spcAft>
                        <a:buClr>
                          <a:schemeClr val="dk2"/>
                        </a:buClr>
                        <a:buSzPts val="1300"/>
                        <a:buFont typeface="Calibri"/>
                        <a:buChar char="●"/>
                      </a:pPr>
                      <a:r>
                        <a:rPr lang="en" sz="1300">
                          <a:solidFill>
                            <a:schemeClr val="dk2"/>
                          </a:solidFill>
                        </a:rPr>
                        <a:t>Case Creation </a:t>
                      </a:r>
                      <a:endParaRPr sz="1600"/>
                    </a:p>
                  </a:txBody>
                  <a:tcPr marT="91425" marB="91425" marR="91425" marL="91425"/>
                </a:tc>
                <a:tc>
                  <a:txBody>
                    <a:bodyPr/>
                    <a:lstStyle/>
                    <a:p>
                      <a:pPr indent="-311150" lvl="0" marL="685800" rtl="0" algn="l">
                        <a:lnSpc>
                          <a:spcPct val="115000"/>
                        </a:lnSpc>
                        <a:spcBef>
                          <a:spcPts val="0"/>
                        </a:spcBef>
                        <a:spcAft>
                          <a:spcPts val="0"/>
                        </a:spcAft>
                        <a:buClr>
                          <a:schemeClr val="dk2"/>
                        </a:buClr>
                        <a:buSzPts val="1300"/>
                        <a:buFont typeface="Calibri"/>
                        <a:buChar char="●"/>
                      </a:pPr>
                      <a:r>
                        <a:rPr lang="en" sz="1300">
                          <a:solidFill>
                            <a:schemeClr val="dk2"/>
                          </a:solidFill>
                        </a:rPr>
                        <a:t>User Logout </a:t>
                      </a:r>
                      <a:endParaRPr sz="1600"/>
                    </a:p>
                  </a:txBody>
                  <a:tcPr marT="91425" marB="91425" marR="91425" marL="91425"/>
                </a:tc>
              </a:tr>
              <a:tr h="381575">
                <a:tc>
                  <a:txBody>
                    <a:bodyPr/>
                    <a:lstStyle/>
                    <a:p>
                      <a:pPr indent="-311150" lvl="0" marL="685800" rtl="0" algn="l">
                        <a:lnSpc>
                          <a:spcPct val="115000"/>
                        </a:lnSpc>
                        <a:spcBef>
                          <a:spcPts val="0"/>
                        </a:spcBef>
                        <a:spcAft>
                          <a:spcPts val="0"/>
                        </a:spcAft>
                        <a:buClr>
                          <a:schemeClr val="dk2"/>
                        </a:buClr>
                        <a:buSzPts val="1300"/>
                        <a:buFont typeface="Calibri"/>
                        <a:buChar char="●"/>
                      </a:pPr>
                      <a:r>
                        <a:rPr lang="en" sz="1300">
                          <a:solidFill>
                            <a:schemeClr val="dk2"/>
                          </a:solidFill>
                        </a:rPr>
                        <a:t>Case Update </a:t>
                      </a:r>
                      <a:endParaRPr sz="1600"/>
                    </a:p>
                  </a:txBody>
                  <a:tcPr marT="91425" marB="91425" marR="91425" marL="91425"/>
                </a:tc>
                <a:tc>
                  <a:txBody>
                    <a:bodyPr/>
                    <a:lstStyle/>
                    <a:p>
                      <a:pPr indent="-311150" lvl="0" marL="685800" rtl="0" algn="l">
                        <a:lnSpc>
                          <a:spcPct val="115000"/>
                        </a:lnSpc>
                        <a:spcBef>
                          <a:spcPts val="0"/>
                        </a:spcBef>
                        <a:spcAft>
                          <a:spcPts val="0"/>
                        </a:spcAft>
                        <a:buClr>
                          <a:schemeClr val="dk2"/>
                        </a:buClr>
                        <a:buSzPts val="1300"/>
                        <a:buFont typeface="Calibri"/>
                        <a:buChar char="●"/>
                      </a:pPr>
                      <a:r>
                        <a:rPr lang="en" sz="1300">
                          <a:solidFill>
                            <a:schemeClr val="dk2"/>
                          </a:solidFill>
                        </a:rPr>
                        <a:t>Case Creation </a:t>
                      </a:r>
                      <a:endParaRPr sz="1600"/>
                    </a:p>
                  </a:txBody>
                  <a:tcPr marT="91425" marB="91425" marR="91425" marL="91425"/>
                </a:tc>
              </a:tr>
              <a:tr h="381575">
                <a:tc>
                  <a:txBody>
                    <a:bodyPr/>
                    <a:lstStyle/>
                    <a:p>
                      <a:pPr indent="-311150" lvl="0" marL="685800" rtl="0" algn="l">
                        <a:lnSpc>
                          <a:spcPct val="115000"/>
                        </a:lnSpc>
                        <a:spcBef>
                          <a:spcPts val="0"/>
                        </a:spcBef>
                        <a:spcAft>
                          <a:spcPts val="0"/>
                        </a:spcAft>
                        <a:buClr>
                          <a:schemeClr val="dk2"/>
                        </a:buClr>
                        <a:buSzPts val="1300"/>
                        <a:buFont typeface="Calibri"/>
                        <a:buChar char="●"/>
                      </a:pPr>
                      <a:r>
                        <a:rPr lang="en" sz="1300">
                          <a:solidFill>
                            <a:schemeClr val="dk2"/>
                          </a:solidFill>
                        </a:rPr>
                        <a:t>Search Query </a:t>
                      </a:r>
                      <a:endParaRPr sz="1600"/>
                    </a:p>
                  </a:txBody>
                  <a:tcPr marT="91425" marB="91425" marR="91425" marL="91425"/>
                </a:tc>
                <a:tc>
                  <a:txBody>
                    <a:bodyPr/>
                    <a:lstStyle/>
                    <a:p>
                      <a:pPr indent="-311150" lvl="0" marL="685800" rtl="0" algn="l">
                        <a:lnSpc>
                          <a:spcPct val="115000"/>
                        </a:lnSpc>
                        <a:spcBef>
                          <a:spcPts val="0"/>
                        </a:spcBef>
                        <a:spcAft>
                          <a:spcPts val="0"/>
                        </a:spcAft>
                        <a:buClr>
                          <a:schemeClr val="dk2"/>
                        </a:buClr>
                        <a:buSzPts val="1300"/>
                        <a:buFont typeface="Calibri"/>
                        <a:buChar char="●"/>
                      </a:pPr>
                      <a:r>
                        <a:rPr lang="en" sz="1300">
                          <a:solidFill>
                            <a:schemeClr val="dk2"/>
                          </a:solidFill>
                        </a:rPr>
                        <a:t>Case Modification </a:t>
                      </a:r>
                      <a:endParaRPr sz="1600"/>
                    </a:p>
                  </a:txBody>
                  <a:tcPr marT="91425" marB="91425" marR="91425" marL="91425"/>
                </a:tc>
              </a:tr>
              <a:tr h="381575">
                <a:tc>
                  <a:txBody>
                    <a:bodyPr/>
                    <a:lstStyle/>
                    <a:p>
                      <a:pPr indent="-311150" lvl="0" marL="685800" rtl="0" algn="l">
                        <a:lnSpc>
                          <a:spcPct val="115000"/>
                        </a:lnSpc>
                        <a:spcBef>
                          <a:spcPts val="0"/>
                        </a:spcBef>
                        <a:spcAft>
                          <a:spcPts val="0"/>
                        </a:spcAft>
                        <a:buClr>
                          <a:schemeClr val="dk2"/>
                        </a:buClr>
                        <a:buSzPts val="1300"/>
                        <a:buFont typeface="Calibri"/>
                        <a:buChar char="●"/>
                      </a:pPr>
                      <a:r>
                        <a:rPr lang="en" sz="1300">
                          <a:solidFill>
                            <a:schemeClr val="dk2"/>
                          </a:solidFill>
                        </a:rPr>
                        <a:t>Report Generation </a:t>
                      </a:r>
                      <a:endParaRPr sz="1600"/>
                    </a:p>
                  </a:txBody>
                  <a:tcPr marT="91425" marB="91425" marR="91425" marL="91425"/>
                </a:tc>
                <a:tc>
                  <a:txBody>
                    <a:bodyPr/>
                    <a:lstStyle/>
                    <a:p>
                      <a:pPr indent="-311150" lvl="0" marL="685800" rtl="0" algn="l">
                        <a:lnSpc>
                          <a:spcPct val="115000"/>
                        </a:lnSpc>
                        <a:spcBef>
                          <a:spcPts val="0"/>
                        </a:spcBef>
                        <a:spcAft>
                          <a:spcPts val="0"/>
                        </a:spcAft>
                        <a:buClr>
                          <a:schemeClr val="dk2"/>
                        </a:buClr>
                        <a:buSzPts val="1300"/>
                        <a:buFont typeface="Calibri"/>
                        <a:buChar char="●"/>
                      </a:pPr>
                      <a:r>
                        <a:rPr lang="en" sz="1300">
                          <a:solidFill>
                            <a:schemeClr val="dk2"/>
                          </a:solidFill>
                        </a:rPr>
                        <a:t>Search Results </a:t>
                      </a:r>
                      <a:endParaRPr sz="1800"/>
                    </a:p>
                  </a:txBody>
                  <a:tcPr marT="91425" marB="91425" marR="91425" marL="91425"/>
                </a:tc>
              </a:tr>
              <a:tr h="381575">
                <a:tc>
                  <a:txBody>
                    <a:bodyPr/>
                    <a:lstStyle/>
                    <a:p>
                      <a:pPr indent="-311150" lvl="0" marL="685800" rtl="0" algn="l">
                        <a:lnSpc>
                          <a:spcPct val="115000"/>
                        </a:lnSpc>
                        <a:spcBef>
                          <a:spcPts val="0"/>
                        </a:spcBef>
                        <a:spcAft>
                          <a:spcPts val="0"/>
                        </a:spcAft>
                        <a:buClr>
                          <a:schemeClr val="dk2"/>
                        </a:buClr>
                        <a:buSzPts val="1300"/>
                        <a:buFont typeface="Calibri"/>
                        <a:buChar char="●"/>
                      </a:pPr>
                      <a:r>
                        <a:rPr lang="en" sz="1300">
                          <a:solidFill>
                            <a:schemeClr val="dk2"/>
                          </a:solidFill>
                        </a:rPr>
                        <a:t>Email Generation </a:t>
                      </a:r>
                      <a:endParaRPr sz="1600"/>
                    </a:p>
                  </a:txBody>
                  <a:tcPr marT="91425" marB="91425" marR="91425" marL="91425"/>
                </a:tc>
                <a:tc>
                  <a:txBody>
                    <a:bodyPr/>
                    <a:lstStyle/>
                    <a:p>
                      <a:pPr indent="-311150" lvl="0" marL="685800" rtl="0" algn="l">
                        <a:lnSpc>
                          <a:spcPct val="115000"/>
                        </a:lnSpc>
                        <a:spcBef>
                          <a:spcPts val="0"/>
                        </a:spcBef>
                        <a:spcAft>
                          <a:spcPts val="0"/>
                        </a:spcAft>
                        <a:buClr>
                          <a:schemeClr val="dk2"/>
                        </a:buClr>
                        <a:buSzPts val="1300"/>
                        <a:buFont typeface="Calibri"/>
                        <a:buChar char="●"/>
                      </a:pPr>
                      <a:r>
                        <a:rPr lang="en" sz="1300">
                          <a:solidFill>
                            <a:schemeClr val="dk2"/>
                          </a:solidFill>
                        </a:rPr>
                        <a:t>Report Generation </a:t>
                      </a:r>
                      <a:endParaRPr sz="1600"/>
                    </a:p>
                  </a:txBody>
                  <a:tcPr marT="91425" marB="91425" marR="91425" marL="91425"/>
                </a:tc>
              </a:tr>
              <a:tr h="381575">
                <a:tc>
                  <a:txBody>
                    <a:bodyPr/>
                    <a:lstStyle/>
                    <a:p>
                      <a:pPr indent="-311150" lvl="0" marL="685800" rtl="0" algn="l">
                        <a:lnSpc>
                          <a:spcPct val="115000"/>
                        </a:lnSpc>
                        <a:spcBef>
                          <a:spcPts val="0"/>
                        </a:spcBef>
                        <a:spcAft>
                          <a:spcPts val="0"/>
                        </a:spcAft>
                        <a:buClr>
                          <a:schemeClr val="dk2"/>
                        </a:buClr>
                        <a:buSzPts val="1300"/>
                        <a:buFont typeface="Calibri"/>
                        <a:buChar char="●"/>
                      </a:pPr>
                      <a:r>
                        <a:rPr lang="en" sz="1300">
                          <a:solidFill>
                            <a:schemeClr val="dk2"/>
                          </a:solidFill>
                        </a:rPr>
                        <a:t>Admin Access </a:t>
                      </a:r>
                      <a:endParaRPr sz="1600"/>
                    </a:p>
                  </a:txBody>
                  <a:tcPr marT="91425" marB="91425" marR="91425" marL="91425"/>
                </a:tc>
                <a:tc>
                  <a:txBody>
                    <a:bodyPr/>
                    <a:lstStyle/>
                    <a:p>
                      <a:pPr indent="-311150" lvl="0" marL="685800" rtl="0" algn="l">
                        <a:lnSpc>
                          <a:spcPct val="115000"/>
                        </a:lnSpc>
                        <a:spcBef>
                          <a:spcPts val="0"/>
                        </a:spcBef>
                        <a:spcAft>
                          <a:spcPts val="0"/>
                        </a:spcAft>
                        <a:buClr>
                          <a:schemeClr val="dk2"/>
                        </a:buClr>
                        <a:buSzPts val="1300"/>
                        <a:buFont typeface="Calibri"/>
                        <a:buChar char="●"/>
                      </a:pPr>
                      <a:r>
                        <a:rPr lang="en" sz="1300">
                          <a:solidFill>
                            <a:schemeClr val="dk2"/>
                          </a:solidFill>
                        </a:rPr>
                        <a:t>Email Sending </a:t>
                      </a:r>
                      <a:endParaRPr sz="1600"/>
                    </a:p>
                  </a:txBody>
                  <a:tcPr marT="91425" marB="91425" marR="91425" marL="91425"/>
                </a:tc>
              </a:tr>
              <a:tr h="381575">
                <a:tc>
                  <a:txBody>
                    <a:bodyPr/>
                    <a:lstStyle/>
                    <a:p>
                      <a:pPr indent="-311150" lvl="0" marL="685800" rtl="0" algn="l">
                        <a:lnSpc>
                          <a:spcPct val="115000"/>
                        </a:lnSpc>
                        <a:spcBef>
                          <a:spcPts val="0"/>
                        </a:spcBef>
                        <a:spcAft>
                          <a:spcPts val="0"/>
                        </a:spcAft>
                        <a:buClr>
                          <a:schemeClr val="dk2"/>
                        </a:buClr>
                        <a:buSzPts val="1300"/>
                        <a:buFont typeface="Calibri"/>
                        <a:buChar char="●"/>
                      </a:pPr>
                      <a:r>
                        <a:rPr lang="en" sz="1300">
                          <a:solidFill>
                            <a:schemeClr val="dk2"/>
                          </a:solidFill>
                        </a:rPr>
                        <a:t>Audit Logs </a:t>
                      </a:r>
                      <a:endParaRPr sz="1600"/>
                    </a:p>
                  </a:txBody>
                  <a:tcPr marT="91425" marB="91425" marR="91425" marL="91425"/>
                </a:tc>
                <a:tc>
                  <a:txBody>
                    <a:bodyPr/>
                    <a:lstStyle/>
                    <a:p>
                      <a:pPr indent="-311150" lvl="0" marL="685800" rtl="0" algn="l">
                        <a:lnSpc>
                          <a:spcPct val="115000"/>
                        </a:lnSpc>
                        <a:spcBef>
                          <a:spcPts val="0"/>
                        </a:spcBef>
                        <a:spcAft>
                          <a:spcPts val="0"/>
                        </a:spcAft>
                        <a:buClr>
                          <a:schemeClr val="dk2"/>
                        </a:buClr>
                        <a:buSzPts val="1300"/>
                        <a:buFont typeface="Calibri"/>
                        <a:buChar char="●"/>
                      </a:pPr>
                      <a:r>
                        <a:rPr lang="en" sz="1300">
                          <a:solidFill>
                            <a:schemeClr val="dk2"/>
                          </a:solidFill>
                        </a:rPr>
                        <a:t>Admin Access </a:t>
                      </a:r>
                      <a:endParaRPr sz="1600"/>
                    </a:p>
                  </a:txBody>
                  <a:tcPr marT="91425" marB="91425" marR="91425" marL="91425"/>
                </a:tc>
              </a:tr>
              <a:tr h="381575">
                <a:tc>
                  <a:txBody>
                    <a:bodyPr/>
                    <a:lstStyle/>
                    <a:p>
                      <a:pPr indent="0" lvl="0" marL="0" rtl="0" algn="l">
                        <a:spcBef>
                          <a:spcPts val="0"/>
                        </a:spcBef>
                        <a:spcAft>
                          <a:spcPts val="0"/>
                        </a:spcAft>
                        <a:buNone/>
                      </a:pPr>
                      <a:r>
                        <a:t/>
                      </a:r>
                      <a:endParaRPr sz="1600"/>
                    </a:p>
                  </a:txBody>
                  <a:tcPr marT="91425" marB="91425" marR="91425" marL="91425"/>
                </a:tc>
                <a:tc>
                  <a:txBody>
                    <a:bodyPr/>
                    <a:lstStyle/>
                    <a:p>
                      <a:pPr indent="-311150" lvl="0" marL="685800" rtl="0" algn="l">
                        <a:lnSpc>
                          <a:spcPct val="115000"/>
                        </a:lnSpc>
                        <a:spcBef>
                          <a:spcPts val="0"/>
                        </a:spcBef>
                        <a:spcAft>
                          <a:spcPts val="0"/>
                        </a:spcAft>
                        <a:buClr>
                          <a:schemeClr val="dk2"/>
                        </a:buClr>
                        <a:buSzPts val="1300"/>
                        <a:buFont typeface="Calibri"/>
                        <a:buChar char="●"/>
                      </a:pPr>
                      <a:r>
                        <a:rPr lang="en" sz="1300">
                          <a:solidFill>
                            <a:schemeClr val="dk2"/>
                          </a:solidFill>
                        </a:rPr>
                        <a:t>Audit Log Recording </a:t>
                      </a:r>
                      <a:endParaRPr sz="1600"/>
                    </a:p>
                  </a:txBody>
                  <a:tcPr marT="91425" marB="91425" marR="91425" marL="91425"/>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9"/>
          <p:cNvSpPr txBox="1"/>
          <p:nvPr/>
        </p:nvSpPr>
        <p:spPr>
          <a:xfrm>
            <a:off x="-85700" y="-74550"/>
            <a:ext cx="3753300" cy="44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600"/>
              </a:spcAft>
              <a:buNone/>
            </a:pPr>
            <a:r>
              <a:rPr b="1" lang="en" sz="1700">
                <a:solidFill>
                  <a:schemeClr val="dk2"/>
                </a:solidFill>
              </a:rPr>
              <a:t>5.2 State Transition Diagrams</a:t>
            </a:r>
            <a:endParaRPr b="1" sz="1500"/>
          </a:p>
        </p:txBody>
      </p:sp>
      <p:pic>
        <p:nvPicPr>
          <p:cNvPr id="244" name="Google Shape;244;p39"/>
          <p:cNvPicPr preferRelativeResize="0"/>
          <p:nvPr/>
        </p:nvPicPr>
        <p:blipFill>
          <a:blip r:embed="rId3">
            <a:alphaModFix/>
          </a:blip>
          <a:stretch>
            <a:fillRect/>
          </a:stretch>
        </p:blipFill>
        <p:spPr>
          <a:xfrm>
            <a:off x="521800" y="240425"/>
            <a:ext cx="8408500" cy="52314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pic>
        <p:nvPicPr>
          <p:cNvPr id="249" name="Google Shape;249;p40"/>
          <p:cNvPicPr preferRelativeResize="0"/>
          <p:nvPr/>
        </p:nvPicPr>
        <p:blipFill>
          <a:blip r:embed="rId3">
            <a:alphaModFix/>
          </a:blip>
          <a:stretch>
            <a:fillRect/>
          </a:stretch>
        </p:blipFill>
        <p:spPr>
          <a:xfrm>
            <a:off x="152400" y="152400"/>
            <a:ext cx="8991599" cy="380323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1"/>
          <p:cNvSpPr txBox="1"/>
          <p:nvPr/>
        </p:nvSpPr>
        <p:spPr>
          <a:xfrm>
            <a:off x="-85700" y="-74550"/>
            <a:ext cx="3753300" cy="44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600"/>
              </a:spcAft>
              <a:buNone/>
            </a:pPr>
            <a:r>
              <a:rPr b="1" lang="en" sz="1700">
                <a:solidFill>
                  <a:schemeClr val="dk2"/>
                </a:solidFill>
              </a:rPr>
              <a:t>5.2 State Transition Diagrams</a:t>
            </a:r>
            <a:endParaRPr b="1" sz="1500"/>
          </a:p>
        </p:txBody>
      </p:sp>
      <p:pic>
        <p:nvPicPr>
          <p:cNvPr id="255" name="Google Shape;255;p41"/>
          <p:cNvPicPr preferRelativeResize="0"/>
          <p:nvPr/>
        </p:nvPicPr>
        <p:blipFill>
          <a:blip r:embed="rId3">
            <a:alphaModFix/>
          </a:blip>
          <a:stretch>
            <a:fillRect/>
          </a:stretch>
        </p:blipFill>
        <p:spPr>
          <a:xfrm>
            <a:off x="521800" y="240425"/>
            <a:ext cx="8408500" cy="52314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type="title"/>
          </p:nvPr>
        </p:nvSpPr>
        <p:spPr>
          <a:xfrm>
            <a:off x="2400250" y="445175"/>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1.0 Introduction: Scope</a:t>
            </a:r>
            <a:endParaRPr/>
          </a:p>
        </p:txBody>
      </p:sp>
      <p:graphicFrame>
        <p:nvGraphicFramePr>
          <p:cNvPr id="85" name="Google Shape;85;p15"/>
          <p:cNvGraphicFramePr/>
          <p:nvPr/>
        </p:nvGraphicFramePr>
        <p:xfrm>
          <a:off x="499125" y="1015202"/>
          <a:ext cx="3000000" cy="3000000"/>
        </p:xfrm>
        <a:graphic>
          <a:graphicData uri="http://schemas.openxmlformats.org/drawingml/2006/table">
            <a:tbl>
              <a:tblPr>
                <a:noFill/>
                <a:tableStyleId>{FD0C06CD-EC21-42FD-8E76-65B46850D262}</a:tableStyleId>
              </a:tblPr>
              <a:tblGrid>
                <a:gridCol w="3852825"/>
                <a:gridCol w="4369900"/>
              </a:tblGrid>
              <a:tr h="434950">
                <a:tc>
                  <a:txBody>
                    <a:bodyPr/>
                    <a:lstStyle/>
                    <a:p>
                      <a:pPr indent="0" lvl="0" marL="0" rtl="0" algn="ctr">
                        <a:spcBef>
                          <a:spcPts val="0"/>
                        </a:spcBef>
                        <a:spcAft>
                          <a:spcPts val="0"/>
                        </a:spcAft>
                        <a:buNone/>
                      </a:pPr>
                      <a:r>
                        <a:rPr b="1" lang="en" sz="1800">
                          <a:latin typeface="Raleway"/>
                          <a:ea typeface="Raleway"/>
                          <a:cs typeface="Raleway"/>
                          <a:sym typeface="Raleway"/>
                        </a:rPr>
                        <a:t>Database Creation</a:t>
                      </a:r>
                      <a:endParaRPr b="1" sz="1800">
                        <a:latin typeface="Raleway"/>
                        <a:ea typeface="Raleway"/>
                        <a:cs typeface="Raleway"/>
                        <a:sym typeface="Raleway"/>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rPr b="1" lang="en" sz="1800">
                          <a:latin typeface="Raleway"/>
                          <a:ea typeface="Raleway"/>
                          <a:cs typeface="Raleway"/>
                          <a:sym typeface="Raleway"/>
                        </a:rPr>
                        <a:t>General Requirements</a:t>
                      </a:r>
                      <a:endParaRPr b="1" sz="1800">
                        <a:latin typeface="Raleway"/>
                        <a:ea typeface="Raleway"/>
                        <a:cs typeface="Raleway"/>
                        <a:sym typeface="Raleway"/>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accent5"/>
                    </a:solidFill>
                  </a:tcPr>
                </a:tc>
              </a:tr>
              <a:tr h="3180375">
                <a:tc>
                  <a:txBody>
                    <a:bodyPr/>
                    <a:lstStyle/>
                    <a:p>
                      <a:pPr indent="0" lvl="0" marL="0" rtl="0" algn="l">
                        <a:lnSpc>
                          <a:spcPct val="115000"/>
                        </a:lnSpc>
                        <a:spcBef>
                          <a:spcPts val="0"/>
                        </a:spcBef>
                        <a:spcAft>
                          <a:spcPts val="0"/>
                        </a:spcAft>
                        <a:buNone/>
                      </a:pPr>
                      <a:r>
                        <a:rPr b="1" lang="en" sz="1300">
                          <a:solidFill>
                            <a:schemeClr val="dk2"/>
                          </a:solidFill>
                          <a:latin typeface="Raleway"/>
                          <a:ea typeface="Raleway"/>
                          <a:cs typeface="Raleway"/>
                          <a:sym typeface="Raleway"/>
                        </a:rPr>
                        <a:t>Client Tracking: </a:t>
                      </a:r>
                      <a:r>
                        <a:rPr lang="en" sz="1300">
                          <a:solidFill>
                            <a:schemeClr val="dk2"/>
                          </a:solidFill>
                          <a:latin typeface="Raleway"/>
                          <a:ea typeface="Raleway"/>
                          <a:cs typeface="Raleway"/>
                          <a:sym typeface="Raleway"/>
                        </a:rPr>
                        <a:t>Client name, address, phone number, attorney information,and additional notes.</a:t>
                      </a:r>
                      <a:endParaRPr sz="1300">
                        <a:solidFill>
                          <a:schemeClr val="dk2"/>
                        </a:solidFill>
                        <a:latin typeface="Raleway"/>
                        <a:ea typeface="Raleway"/>
                        <a:cs typeface="Raleway"/>
                        <a:sym typeface="Raleway"/>
                      </a:endParaRPr>
                    </a:p>
                    <a:p>
                      <a:pPr indent="0" lvl="0" marL="0" rtl="0" algn="l">
                        <a:lnSpc>
                          <a:spcPct val="115000"/>
                        </a:lnSpc>
                        <a:spcBef>
                          <a:spcPts val="0"/>
                        </a:spcBef>
                        <a:spcAft>
                          <a:spcPts val="0"/>
                        </a:spcAft>
                        <a:buNone/>
                      </a:pPr>
                      <a:r>
                        <a:rPr b="1" lang="en" sz="1300">
                          <a:solidFill>
                            <a:schemeClr val="dk2"/>
                          </a:solidFill>
                          <a:latin typeface="Raleway"/>
                          <a:ea typeface="Raleway"/>
                          <a:cs typeface="Raleway"/>
                          <a:sym typeface="Raleway"/>
                        </a:rPr>
                        <a:t>Case Tracking: </a:t>
                      </a:r>
                      <a:r>
                        <a:rPr lang="en" sz="1300">
                          <a:solidFill>
                            <a:schemeClr val="dk2"/>
                          </a:solidFill>
                          <a:latin typeface="Raleway"/>
                          <a:ea typeface="Raleway"/>
                          <a:cs typeface="Raleway"/>
                          <a:sym typeface="Raleway"/>
                        </a:rPr>
                        <a:t>Case numbers, Purpose, date, reports, photos/videos, and additional notes.</a:t>
                      </a:r>
                      <a:endParaRPr sz="1300">
                        <a:solidFill>
                          <a:schemeClr val="dk2"/>
                        </a:solidFill>
                        <a:latin typeface="Raleway"/>
                        <a:ea typeface="Raleway"/>
                        <a:cs typeface="Raleway"/>
                        <a:sym typeface="Raleway"/>
                      </a:endParaRPr>
                    </a:p>
                    <a:p>
                      <a:pPr indent="0" lvl="0" marL="0" rtl="0" algn="l">
                        <a:lnSpc>
                          <a:spcPct val="115000"/>
                        </a:lnSpc>
                        <a:spcBef>
                          <a:spcPts val="0"/>
                        </a:spcBef>
                        <a:spcAft>
                          <a:spcPts val="0"/>
                        </a:spcAft>
                        <a:buNone/>
                      </a:pPr>
                      <a:r>
                        <a:rPr b="1" lang="en" sz="1300">
                          <a:solidFill>
                            <a:schemeClr val="dk2"/>
                          </a:solidFill>
                          <a:latin typeface="Raleway"/>
                          <a:ea typeface="Raleway"/>
                          <a:cs typeface="Raleway"/>
                          <a:sym typeface="Raleway"/>
                        </a:rPr>
                        <a:t>Subject Tracking: </a:t>
                      </a:r>
                      <a:r>
                        <a:rPr lang="en" sz="1300">
                          <a:solidFill>
                            <a:schemeClr val="dk2"/>
                          </a:solidFill>
                          <a:latin typeface="Raleway"/>
                          <a:ea typeface="Raleway"/>
                          <a:cs typeface="Raleway"/>
                          <a:sym typeface="Raleway"/>
                        </a:rPr>
                        <a:t>Subject name, associates, phone number, place of work, vehicle information (license plate number, type of car), lawyer information, locations visited, repeated locations, background reports, photos/videos, and any other additional notes.</a:t>
                      </a:r>
                      <a:endParaRPr sz="1300">
                        <a:solidFill>
                          <a:schemeClr val="dk2"/>
                        </a:solidFill>
                        <a:latin typeface="Raleway"/>
                        <a:ea typeface="Raleway"/>
                        <a:cs typeface="Raleway"/>
                        <a:sym typeface="Raleway"/>
                      </a:endParaRPr>
                    </a:p>
                    <a:p>
                      <a:pPr indent="0" lvl="0" marL="0" rtl="0" algn="l">
                        <a:lnSpc>
                          <a:spcPct val="115000"/>
                        </a:lnSpc>
                        <a:spcBef>
                          <a:spcPts val="0"/>
                        </a:spcBef>
                        <a:spcAft>
                          <a:spcPts val="0"/>
                        </a:spcAft>
                        <a:buNone/>
                      </a:pPr>
                      <a:r>
                        <a:rPr b="1" lang="en" sz="1300">
                          <a:solidFill>
                            <a:schemeClr val="dk2"/>
                          </a:solidFill>
                          <a:latin typeface="Raleway"/>
                          <a:ea typeface="Raleway"/>
                          <a:cs typeface="Raleway"/>
                          <a:sym typeface="Raleway"/>
                        </a:rPr>
                        <a:t>Agent Tracking: </a:t>
                      </a:r>
                      <a:r>
                        <a:rPr lang="en" sz="1300">
                          <a:solidFill>
                            <a:schemeClr val="dk2"/>
                          </a:solidFill>
                          <a:latin typeface="Raleway"/>
                          <a:ea typeface="Raleway"/>
                          <a:cs typeface="Raleway"/>
                          <a:sym typeface="Raleway"/>
                        </a:rPr>
                        <a:t>Badge number and case numbers.</a:t>
                      </a:r>
                      <a:endParaRPr sz="1600">
                        <a:latin typeface="Raleway"/>
                        <a:ea typeface="Raleway"/>
                        <a:cs typeface="Raleway"/>
                        <a:sym typeface="Raleway"/>
                      </a:endParaRPr>
                    </a:p>
                  </a:txBody>
                  <a:tcPr marT="91425" marB="91425" marR="91425" marL="91425">
                    <a:lnT cap="flat" cmpd="sng" w="9525">
                      <a:solidFill>
                        <a:srgbClr val="9E9E9E"/>
                      </a:solidFill>
                      <a:prstDash val="solid"/>
                      <a:round/>
                      <a:headEnd len="sm" w="sm" type="none"/>
                      <a:tailEnd len="sm" w="sm" type="none"/>
                    </a:lnT>
                  </a:tcPr>
                </a:tc>
                <a:tc>
                  <a:txBody>
                    <a:bodyPr/>
                    <a:lstStyle/>
                    <a:p>
                      <a:pPr indent="-311150" lvl="0" marL="457200" rtl="0" algn="l">
                        <a:lnSpc>
                          <a:spcPct val="115000"/>
                        </a:lnSpc>
                        <a:spcBef>
                          <a:spcPts val="0"/>
                        </a:spcBef>
                        <a:spcAft>
                          <a:spcPts val="0"/>
                        </a:spcAft>
                        <a:buClr>
                          <a:schemeClr val="dk2"/>
                        </a:buClr>
                        <a:buSzPts val="1300"/>
                        <a:buFont typeface="Raleway"/>
                        <a:buChar char="●"/>
                      </a:pPr>
                      <a:r>
                        <a:rPr lang="en" sz="1300">
                          <a:solidFill>
                            <a:schemeClr val="dk2"/>
                          </a:solidFill>
                          <a:latin typeface="Raleway"/>
                          <a:ea typeface="Raleway"/>
                          <a:cs typeface="Raleway"/>
                          <a:sym typeface="Raleway"/>
                        </a:rPr>
                        <a:t>A way in which agents can log in with credentials </a:t>
                      </a:r>
                      <a:endParaRPr sz="1300">
                        <a:solidFill>
                          <a:schemeClr val="dk2"/>
                        </a:solidFill>
                        <a:latin typeface="Raleway"/>
                        <a:ea typeface="Raleway"/>
                        <a:cs typeface="Raleway"/>
                        <a:sym typeface="Raleway"/>
                      </a:endParaRPr>
                    </a:p>
                    <a:p>
                      <a:pPr indent="-311150" lvl="0" marL="457200" rtl="0" algn="l">
                        <a:lnSpc>
                          <a:spcPct val="115000"/>
                        </a:lnSpc>
                        <a:spcBef>
                          <a:spcPts val="0"/>
                        </a:spcBef>
                        <a:spcAft>
                          <a:spcPts val="0"/>
                        </a:spcAft>
                        <a:buClr>
                          <a:schemeClr val="dk2"/>
                        </a:buClr>
                        <a:buSzPts val="1300"/>
                        <a:buFont typeface="Raleway"/>
                        <a:buChar char="●"/>
                      </a:pPr>
                      <a:r>
                        <a:rPr lang="en" sz="1300">
                          <a:solidFill>
                            <a:schemeClr val="dk2"/>
                          </a:solidFill>
                          <a:latin typeface="Raleway"/>
                          <a:ea typeface="Raleway"/>
                          <a:cs typeface="Raleway"/>
                          <a:sym typeface="Raleway"/>
                        </a:rPr>
                        <a:t>A way in which agents can remotely access the system</a:t>
                      </a:r>
                      <a:endParaRPr sz="1300">
                        <a:solidFill>
                          <a:schemeClr val="dk2"/>
                        </a:solidFill>
                        <a:latin typeface="Raleway"/>
                        <a:ea typeface="Raleway"/>
                        <a:cs typeface="Raleway"/>
                        <a:sym typeface="Raleway"/>
                      </a:endParaRPr>
                    </a:p>
                    <a:p>
                      <a:pPr indent="-311150" lvl="0" marL="457200" rtl="0" algn="l">
                        <a:lnSpc>
                          <a:spcPct val="115000"/>
                        </a:lnSpc>
                        <a:spcBef>
                          <a:spcPts val="0"/>
                        </a:spcBef>
                        <a:spcAft>
                          <a:spcPts val="0"/>
                        </a:spcAft>
                        <a:buClr>
                          <a:schemeClr val="dk2"/>
                        </a:buClr>
                        <a:buSzPts val="1300"/>
                        <a:buFont typeface="Raleway"/>
                        <a:buChar char="●"/>
                      </a:pPr>
                      <a:r>
                        <a:rPr lang="en" sz="1300">
                          <a:solidFill>
                            <a:schemeClr val="dk2"/>
                          </a:solidFill>
                          <a:latin typeface="Raleway"/>
                          <a:ea typeface="Raleway"/>
                          <a:cs typeface="Raleway"/>
                          <a:sym typeface="Raleway"/>
                        </a:rPr>
                        <a:t>Ability to search for any parameter within the database</a:t>
                      </a:r>
                      <a:endParaRPr sz="1300">
                        <a:solidFill>
                          <a:schemeClr val="dk2"/>
                        </a:solidFill>
                        <a:latin typeface="Raleway"/>
                        <a:ea typeface="Raleway"/>
                        <a:cs typeface="Raleway"/>
                        <a:sym typeface="Raleway"/>
                      </a:endParaRPr>
                    </a:p>
                    <a:p>
                      <a:pPr indent="-311150" lvl="0" marL="457200" rtl="0" algn="l">
                        <a:lnSpc>
                          <a:spcPct val="115000"/>
                        </a:lnSpc>
                        <a:spcBef>
                          <a:spcPts val="0"/>
                        </a:spcBef>
                        <a:spcAft>
                          <a:spcPts val="0"/>
                        </a:spcAft>
                        <a:buClr>
                          <a:schemeClr val="dk2"/>
                        </a:buClr>
                        <a:buSzPts val="1300"/>
                        <a:buFont typeface="Raleway"/>
                        <a:buChar char="●"/>
                      </a:pPr>
                      <a:r>
                        <a:rPr lang="en" sz="1300">
                          <a:solidFill>
                            <a:schemeClr val="dk2"/>
                          </a:solidFill>
                          <a:latin typeface="Raleway"/>
                          <a:ea typeface="Raleway"/>
                          <a:cs typeface="Raleway"/>
                          <a:sym typeface="Raleway"/>
                        </a:rPr>
                        <a:t>A way in which data that was previously entered into the database can be clearly viewed</a:t>
                      </a:r>
                      <a:endParaRPr sz="1300">
                        <a:solidFill>
                          <a:schemeClr val="dk2"/>
                        </a:solidFill>
                        <a:latin typeface="Raleway"/>
                        <a:ea typeface="Raleway"/>
                        <a:cs typeface="Raleway"/>
                        <a:sym typeface="Raleway"/>
                      </a:endParaRPr>
                    </a:p>
                    <a:p>
                      <a:pPr indent="-311150" lvl="0" marL="457200" rtl="0" algn="l">
                        <a:lnSpc>
                          <a:spcPct val="115000"/>
                        </a:lnSpc>
                        <a:spcBef>
                          <a:spcPts val="0"/>
                        </a:spcBef>
                        <a:spcAft>
                          <a:spcPts val="0"/>
                        </a:spcAft>
                        <a:buClr>
                          <a:schemeClr val="dk2"/>
                        </a:buClr>
                        <a:buSzPts val="1300"/>
                        <a:buFont typeface="Raleway"/>
                        <a:buChar char="●"/>
                      </a:pPr>
                      <a:r>
                        <a:rPr lang="en" sz="1300">
                          <a:solidFill>
                            <a:schemeClr val="dk2"/>
                          </a:solidFill>
                          <a:latin typeface="Raleway"/>
                          <a:ea typeface="Raleway"/>
                          <a:cs typeface="Raleway"/>
                          <a:sym typeface="Raleway"/>
                        </a:rPr>
                        <a:t>A way in which an admin user can view audit logs</a:t>
                      </a:r>
                      <a:endParaRPr sz="1300">
                        <a:solidFill>
                          <a:schemeClr val="dk2"/>
                        </a:solidFill>
                        <a:latin typeface="Raleway"/>
                        <a:ea typeface="Raleway"/>
                        <a:cs typeface="Raleway"/>
                        <a:sym typeface="Raleway"/>
                      </a:endParaRPr>
                    </a:p>
                    <a:p>
                      <a:pPr indent="-311150" lvl="0" marL="457200" rtl="0" algn="l">
                        <a:lnSpc>
                          <a:spcPct val="115000"/>
                        </a:lnSpc>
                        <a:spcBef>
                          <a:spcPts val="0"/>
                        </a:spcBef>
                        <a:spcAft>
                          <a:spcPts val="0"/>
                        </a:spcAft>
                        <a:buClr>
                          <a:schemeClr val="dk2"/>
                        </a:buClr>
                        <a:buSzPts val="1300"/>
                        <a:buFont typeface="Raleway"/>
                        <a:buChar char="●"/>
                      </a:pPr>
                      <a:r>
                        <a:rPr lang="en" sz="1300">
                          <a:solidFill>
                            <a:schemeClr val="dk2"/>
                          </a:solidFill>
                          <a:latin typeface="Raleway"/>
                          <a:ea typeface="Raleway"/>
                          <a:cs typeface="Raleway"/>
                          <a:sym typeface="Raleway"/>
                        </a:rPr>
                        <a:t>A way in which mass emails can be generated</a:t>
                      </a:r>
                      <a:endParaRPr sz="1300">
                        <a:solidFill>
                          <a:schemeClr val="dk2"/>
                        </a:solidFill>
                        <a:latin typeface="Raleway"/>
                        <a:ea typeface="Raleway"/>
                        <a:cs typeface="Raleway"/>
                        <a:sym typeface="Raleway"/>
                      </a:endParaRPr>
                    </a:p>
                    <a:p>
                      <a:pPr indent="-311150" lvl="0" marL="457200" rtl="0" algn="l">
                        <a:lnSpc>
                          <a:spcPct val="115000"/>
                        </a:lnSpc>
                        <a:spcBef>
                          <a:spcPts val="0"/>
                        </a:spcBef>
                        <a:spcAft>
                          <a:spcPts val="0"/>
                        </a:spcAft>
                        <a:buClr>
                          <a:schemeClr val="dk2"/>
                        </a:buClr>
                        <a:buSzPts val="1300"/>
                        <a:buFont typeface="Raleway"/>
                        <a:buChar char="●"/>
                      </a:pPr>
                      <a:r>
                        <a:rPr lang="en" sz="1300">
                          <a:solidFill>
                            <a:schemeClr val="dk2"/>
                          </a:solidFill>
                          <a:latin typeface="Raleway"/>
                          <a:ea typeface="Raleway"/>
                          <a:cs typeface="Raleway"/>
                          <a:sym typeface="Raleway"/>
                        </a:rPr>
                        <a:t>A way in which PDF can be generated</a:t>
                      </a:r>
                      <a:endParaRPr sz="1600">
                        <a:solidFill>
                          <a:schemeClr val="dk2"/>
                        </a:solidFill>
                        <a:latin typeface="Raleway"/>
                        <a:ea typeface="Raleway"/>
                        <a:cs typeface="Raleway"/>
                        <a:sym typeface="Raleway"/>
                      </a:endParaRPr>
                    </a:p>
                  </a:txBody>
                  <a:tcPr marT="91425" marB="91425" marR="91425" marL="91425">
                    <a:lnT cap="flat" cmpd="sng" w="9525">
                      <a:solidFill>
                        <a:srgbClr val="9E9E9E"/>
                      </a:solidFill>
                      <a:prstDash val="solid"/>
                      <a:round/>
                      <a:headEnd len="sm" w="sm" type="none"/>
                      <a:tailEnd len="sm" w="sm" type="none"/>
                    </a:lnT>
                  </a:tcP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2"/>
          <p:cNvSpPr txBox="1"/>
          <p:nvPr>
            <p:ph type="title"/>
          </p:nvPr>
        </p:nvSpPr>
        <p:spPr>
          <a:xfrm>
            <a:off x="149075" y="432475"/>
            <a:ext cx="6838500" cy="566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Clr>
                <a:schemeClr val="dk2"/>
              </a:buClr>
              <a:buSzPct val="60365"/>
              <a:buFont typeface="Arial"/>
              <a:buNone/>
            </a:pPr>
            <a:r>
              <a:rPr b="0" lang="en" sz="1822">
                <a:latin typeface="Arial"/>
                <a:ea typeface="Arial"/>
                <a:cs typeface="Arial"/>
                <a:sym typeface="Arial"/>
              </a:rPr>
              <a:t>5.3 Control specification (CSPEC) </a:t>
            </a:r>
            <a:endParaRPr b="0" sz="1822">
              <a:latin typeface="Arial"/>
              <a:ea typeface="Arial"/>
              <a:cs typeface="Arial"/>
              <a:sym typeface="Arial"/>
            </a:endParaRPr>
          </a:p>
          <a:p>
            <a:pPr indent="0" lvl="0" marL="0" rtl="0" algn="l">
              <a:spcBef>
                <a:spcPts val="600"/>
              </a:spcBef>
              <a:spcAft>
                <a:spcPts val="0"/>
              </a:spcAft>
              <a:buNone/>
            </a:pPr>
            <a:r>
              <a:t/>
            </a:r>
            <a:endParaRPr/>
          </a:p>
        </p:txBody>
      </p:sp>
      <p:sp>
        <p:nvSpPr>
          <p:cNvPr id="261" name="Google Shape;261;p42"/>
          <p:cNvSpPr txBox="1"/>
          <p:nvPr>
            <p:ph idx="1" type="body"/>
          </p:nvPr>
        </p:nvSpPr>
        <p:spPr>
          <a:xfrm>
            <a:off x="149075" y="864700"/>
            <a:ext cx="8583000" cy="3965700"/>
          </a:xfrm>
          <a:prstGeom prst="rect">
            <a:avLst/>
          </a:prstGeom>
        </p:spPr>
        <p:txBody>
          <a:bodyPr anchorCtr="0" anchor="t" bIns="91425" lIns="91425" spcFirstLastPara="1" rIns="91425" wrap="square" tIns="91425">
            <a:noAutofit/>
          </a:bodyPr>
          <a:lstStyle/>
          <a:p>
            <a:pPr indent="-311150" lvl="0" marL="685800" rtl="0" algn="l">
              <a:spcBef>
                <a:spcPts val="0"/>
              </a:spcBef>
              <a:spcAft>
                <a:spcPts val="0"/>
              </a:spcAft>
              <a:buSzPts val="1300"/>
              <a:buFont typeface="Calibri"/>
              <a:buChar char="●"/>
            </a:pPr>
            <a:r>
              <a:rPr b="1" lang="en" sz="1300">
                <a:latin typeface="Arial"/>
                <a:ea typeface="Arial"/>
                <a:cs typeface="Arial"/>
                <a:sym typeface="Arial"/>
              </a:rPr>
              <a:t>User Authentication</a:t>
            </a:r>
            <a:r>
              <a:rPr lang="en" sz="1300">
                <a:latin typeface="Arial"/>
                <a:ea typeface="Arial"/>
                <a:cs typeface="Arial"/>
                <a:sym typeface="Arial"/>
              </a:rPr>
              <a:t> </a:t>
            </a:r>
            <a:br>
              <a:rPr lang="en" sz="1300">
                <a:latin typeface="Arial"/>
                <a:ea typeface="Arial"/>
                <a:cs typeface="Arial"/>
                <a:sym typeface="Arial"/>
              </a:rPr>
            </a:br>
            <a:r>
              <a:rPr lang="en" sz="1300">
                <a:latin typeface="Arial"/>
                <a:ea typeface="Arial"/>
                <a:cs typeface="Arial"/>
                <a:sym typeface="Arial"/>
              </a:rPr>
              <a:t>-  Granting access to only authorized users</a:t>
            </a:r>
            <a:endParaRPr sz="1300">
              <a:latin typeface="Arial"/>
              <a:ea typeface="Arial"/>
              <a:cs typeface="Arial"/>
              <a:sym typeface="Arial"/>
            </a:endParaRPr>
          </a:p>
          <a:p>
            <a:pPr indent="-311150" lvl="0" marL="685800" rtl="0" algn="l">
              <a:spcBef>
                <a:spcPts val="0"/>
              </a:spcBef>
              <a:spcAft>
                <a:spcPts val="0"/>
              </a:spcAft>
              <a:buSzPts val="1300"/>
              <a:buFont typeface="Calibri"/>
              <a:buChar char="●"/>
            </a:pPr>
            <a:r>
              <a:rPr b="1" lang="en" sz="1300">
                <a:latin typeface="Arial"/>
                <a:ea typeface="Arial"/>
                <a:cs typeface="Arial"/>
                <a:sym typeface="Arial"/>
              </a:rPr>
              <a:t>User Roles and Permissions</a:t>
            </a:r>
            <a:r>
              <a:rPr lang="en" sz="1300">
                <a:latin typeface="Arial"/>
                <a:ea typeface="Arial"/>
                <a:cs typeface="Arial"/>
                <a:sym typeface="Arial"/>
              </a:rPr>
              <a:t> </a:t>
            </a:r>
            <a:br>
              <a:rPr lang="en" sz="1300">
                <a:latin typeface="Arial"/>
                <a:ea typeface="Arial"/>
                <a:cs typeface="Arial"/>
                <a:sym typeface="Arial"/>
              </a:rPr>
            </a:br>
            <a:r>
              <a:rPr lang="en" sz="1300">
                <a:latin typeface="Arial"/>
                <a:ea typeface="Arial"/>
                <a:cs typeface="Arial"/>
                <a:sym typeface="Arial"/>
              </a:rPr>
              <a:t>-  Admin has more permissions and has all the management access in the system.</a:t>
            </a:r>
            <a:endParaRPr sz="1300">
              <a:latin typeface="Arial"/>
              <a:ea typeface="Arial"/>
              <a:cs typeface="Arial"/>
              <a:sym typeface="Arial"/>
            </a:endParaRPr>
          </a:p>
          <a:p>
            <a:pPr indent="-311150" lvl="0" marL="685800" rtl="0" algn="l">
              <a:spcBef>
                <a:spcPts val="0"/>
              </a:spcBef>
              <a:spcAft>
                <a:spcPts val="0"/>
              </a:spcAft>
              <a:buSzPts val="1300"/>
              <a:buFont typeface="Calibri"/>
              <a:buChar char="●"/>
            </a:pPr>
            <a:r>
              <a:rPr b="1" lang="en" sz="1300">
                <a:latin typeface="Arial"/>
                <a:ea typeface="Arial"/>
                <a:cs typeface="Arial"/>
                <a:sym typeface="Arial"/>
              </a:rPr>
              <a:t>Access Control List</a:t>
            </a:r>
            <a:r>
              <a:rPr lang="en" sz="1300">
                <a:latin typeface="Arial"/>
                <a:ea typeface="Arial"/>
                <a:cs typeface="Arial"/>
                <a:sym typeface="Arial"/>
              </a:rPr>
              <a:t> </a:t>
            </a:r>
            <a:br>
              <a:rPr lang="en" sz="1300">
                <a:latin typeface="Arial"/>
                <a:ea typeface="Arial"/>
                <a:cs typeface="Arial"/>
                <a:sym typeface="Arial"/>
              </a:rPr>
            </a:br>
            <a:r>
              <a:rPr lang="en" sz="1300">
                <a:latin typeface="Arial"/>
                <a:ea typeface="Arial"/>
                <a:cs typeface="Arial"/>
                <a:sym typeface="Arial"/>
              </a:rPr>
              <a:t>- The system uses the ACL system to control the permission that which user can perform which tasks</a:t>
            </a:r>
            <a:endParaRPr sz="1300">
              <a:latin typeface="Arial"/>
              <a:ea typeface="Arial"/>
              <a:cs typeface="Arial"/>
              <a:sym typeface="Arial"/>
            </a:endParaRPr>
          </a:p>
          <a:p>
            <a:pPr indent="-311150" lvl="0" marL="685800" rtl="0" algn="l">
              <a:spcBef>
                <a:spcPts val="0"/>
              </a:spcBef>
              <a:spcAft>
                <a:spcPts val="0"/>
              </a:spcAft>
              <a:buSzPts val="1300"/>
              <a:buFont typeface="Calibri"/>
              <a:buChar char="●"/>
            </a:pPr>
            <a:r>
              <a:rPr b="1" lang="en" sz="1300">
                <a:latin typeface="Arial"/>
                <a:ea typeface="Arial"/>
                <a:cs typeface="Arial"/>
                <a:sym typeface="Arial"/>
              </a:rPr>
              <a:t>Session Management</a:t>
            </a:r>
            <a:r>
              <a:rPr lang="en" sz="1300">
                <a:latin typeface="Arial"/>
                <a:ea typeface="Arial"/>
                <a:cs typeface="Arial"/>
                <a:sym typeface="Arial"/>
              </a:rPr>
              <a:t> </a:t>
            </a:r>
            <a:br>
              <a:rPr lang="en" sz="1300">
                <a:latin typeface="Arial"/>
                <a:ea typeface="Arial"/>
                <a:cs typeface="Arial"/>
                <a:sym typeface="Arial"/>
              </a:rPr>
            </a:br>
            <a:r>
              <a:rPr lang="en" sz="1300">
                <a:latin typeface="Arial"/>
                <a:ea typeface="Arial"/>
                <a:cs typeface="Arial"/>
                <a:sym typeface="Arial"/>
              </a:rPr>
              <a:t>- This is to control the system access to only authorized users. The session ends when a user logouts. </a:t>
            </a:r>
            <a:endParaRPr sz="1300">
              <a:latin typeface="Arial"/>
              <a:ea typeface="Arial"/>
              <a:cs typeface="Arial"/>
              <a:sym typeface="Arial"/>
            </a:endParaRPr>
          </a:p>
          <a:p>
            <a:pPr indent="-311150" lvl="0" marL="685800" rtl="0" algn="l">
              <a:spcBef>
                <a:spcPts val="0"/>
              </a:spcBef>
              <a:spcAft>
                <a:spcPts val="0"/>
              </a:spcAft>
              <a:buSzPts val="1300"/>
              <a:buFont typeface="Calibri"/>
              <a:buChar char="●"/>
            </a:pPr>
            <a:r>
              <a:rPr b="1" lang="en" sz="1300">
                <a:latin typeface="Arial"/>
                <a:ea typeface="Arial"/>
                <a:cs typeface="Arial"/>
                <a:sym typeface="Arial"/>
              </a:rPr>
              <a:t>Workflow and Business Rules</a:t>
            </a:r>
            <a:r>
              <a:rPr lang="en" sz="1300">
                <a:latin typeface="Arial"/>
                <a:ea typeface="Arial"/>
                <a:cs typeface="Arial"/>
                <a:sym typeface="Arial"/>
              </a:rPr>
              <a:t> </a:t>
            </a:r>
            <a:br>
              <a:rPr lang="en" sz="1300">
                <a:latin typeface="Arial"/>
                <a:ea typeface="Arial"/>
                <a:cs typeface="Arial"/>
                <a:sym typeface="Arial"/>
              </a:rPr>
            </a:br>
            <a:r>
              <a:rPr lang="en" sz="1300">
                <a:latin typeface="Arial"/>
                <a:ea typeface="Arial"/>
                <a:cs typeface="Arial"/>
                <a:sym typeface="Arial"/>
              </a:rPr>
              <a:t>- It’s about the control over the system and all the actions that are performed are in sequence and being performed step by step</a:t>
            </a:r>
            <a:endParaRPr sz="1300">
              <a:latin typeface="Arial"/>
              <a:ea typeface="Arial"/>
              <a:cs typeface="Arial"/>
              <a:sym typeface="Arial"/>
            </a:endParaRPr>
          </a:p>
          <a:p>
            <a:pPr indent="-311150" lvl="0" marL="685800" rtl="0" algn="l">
              <a:spcBef>
                <a:spcPts val="0"/>
              </a:spcBef>
              <a:spcAft>
                <a:spcPts val="0"/>
              </a:spcAft>
              <a:buSzPts val="1300"/>
              <a:buFont typeface="Calibri"/>
              <a:buChar char="●"/>
            </a:pPr>
            <a:r>
              <a:rPr b="1" lang="en" sz="1300">
                <a:latin typeface="Arial"/>
                <a:ea typeface="Arial"/>
                <a:cs typeface="Arial"/>
                <a:sym typeface="Arial"/>
              </a:rPr>
              <a:t>Data Validation and Error Handling</a:t>
            </a:r>
            <a:r>
              <a:rPr lang="en" sz="1300">
                <a:latin typeface="Arial"/>
                <a:ea typeface="Arial"/>
                <a:cs typeface="Arial"/>
                <a:sym typeface="Arial"/>
              </a:rPr>
              <a:t> </a:t>
            </a:r>
            <a:br>
              <a:rPr lang="en" sz="1300">
                <a:latin typeface="Arial"/>
                <a:ea typeface="Arial"/>
                <a:cs typeface="Arial"/>
                <a:sym typeface="Arial"/>
              </a:rPr>
            </a:br>
            <a:r>
              <a:rPr lang="en" sz="1300">
                <a:latin typeface="Arial"/>
                <a:ea typeface="Arial"/>
                <a:cs typeface="Arial"/>
                <a:sym typeface="Arial"/>
              </a:rPr>
              <a:t>- To maintain the quality performance of the system, error handling and error prevention are implemented</a:t>
            </a:r>
            <a:endParaRPr sz="1300">
              <a:latin typeface="Arial"/>
              <a:ea typeface="Arial"/>
              <a:cs typeface="Arial"/>
              <a:sym typeface="Arial"/>
            </a:endParaRPr>
          </a:p>
          <a:p>
            <a:pPr indent="-311150" lvl="0" marL="685800" rtl="0" algn="l">
              <a:spcBef>
                <a:spcPts val="0"/>
              </a:spcBef>
              <a:spcAft>
                <a:spcPts val="0"/>
              </a:spcAft>
              <a:buSzPts val="1300"/>
              <a:buFont typeface="Calibri"/>
              <a:buChar char="●"/>
            </a:pPr>
            <a:r>
              <a:rPr b="1" lang="en" sz="1300">
                <a:latin typeface="Arial"/>
                <a:ea typeface="Arial"/>
                <a:cs typeface="Arial"/>
                <a:sym typeface="Arial"/>
              </a:rPr>
              <a:t>System Configuration</a:t>
            </a:r>
            <a:r>
              <a:rPr lang="en" sz="1300">
                <a:latin typeface="Arial"/>
                <a:ea typeface="Arial"/>
                <a:cs typeface="Arial"/>
                <a:sym typeface="Arial"/>
              </a:rPr>
              <a:t> </a:t>
            </a:r>
            <a:br>
              <a:rPr lang="en" sz="1300">
                <a:latin typeface="Arial"/>
                <a:ea typeface="Arial"/>
                <a:cs typeface="Arial"/>
                <a:sym typeface="Arial"/>
              </a:rPr>
            </a:br>
            <a:r>
              <a:rPr lang="en" sz="1300">
                <a:latin typeface="Arial"/>
                <a:ea typeface="Arial"/>
                <a:cs typeface="Arial"/>
                <a:sym typeface="Arial"/>
              </a:rPr>
              <a:t>-The configuration option is for the admin who can change the settings and rules and policies of the software.</a:t>
            </a:r>
            <a:endParaRPr sz="1300">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3"/>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6.0 Restrictions, Limitations, and Constraints</a:t>
            </a:r>
            <a:endParaRPr/>
          </a:p>
        </p:txBody>
      </p:sp>
      <p:sp>
        <p:nvSpPr>
          <p:cNvPr id="267" name="Google Shape;267;p43"/>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Funding</a:t>
            </a:r>
            <a:endParaRPr/>
          </a:p>
          <a:p>
            <a:pPr indent="-317500" lvl="1" marL="914400" rtl="0" algn="l">
              <a:spcBef>
                <a:spcPts val="0"/>
              </a:spcBef>
              <a:spcAft>
                <a:spcPts val="0"/>
              </a:spcAft>
              <a:buSzPts val="1400"/>
              <a:buChar char="○"/>
            </a:pPr>
            <a:r>
              <a:rPr lang="en"/>
              <a:t>Cloud-based web service costs anywhere from $10 to $50 a month</a:t>
            </a:r>
            <a:endParaRPr/>
          </a:p>
          <a:p>
            <a:pPr indent="-342900" lvl="0" marL="457200" rtl="0" algn="l">
              <a:spcBef>
                <a:spcPts val="0"/>
              </a:spcBef>
              <a:spcAft>
                <a:spcPts val="0"/>
              </a:spcAft>
              <a:buSzPts val="1800"/>
              <a:buChar char="●"/>
            </a:pPr>
            <a:r>
              <a:rPr lang="en"/>
              <a:t>Time</a:t>
            </a:r>
            <a:endParaRPr/>
          </a:p>
          <a:p>
            <a:pPr indent="-317500" lvl="1" marL="914400" rtl="0" algn="l">
              <a:spcBef>
                <a:spcPts val="0"/>
              </a:spcBef>
              <a:spcAft>
                <a:spcPts val="0"/>
              </a:spcAft>
              <a:buSzPts val="1400"/>
              <a:buChar char="○"/>
            </a:pPr>
            <a:r>
              <a:rPr lang="en"/>
              <a:t>8 month long project. This could impact improvements and additional features</a:t>
            </a:r>
            <a:endParaRPr/>
          </a:p>
          <a:p>
            <a:pPr indent="-342900" lvl="0" marL="457200" rtl="0" algn="l">
              <a:spcBef>
                <a:spcPts val="0"/>
              </a:spcBef>
              <a:spcAft>
                <a:spcPts val="0"/>
              </a:spcAft>
              <a:buSzPts val="1800"/>
              <a:buChar char="●"/>
            </a:pPr>
            <a:r>
              <a:rPr lang="en"/>
              <a:t>Experience </a:t>
            </a:r>
            <a:endParaRPr/>
          </a:p>
          <a:p>
            <a:pPr indent="-317500" lvl="1" marL="914400" rtl="0" algn="l">
              <a:spcBef>
                <a:spcPts val="0"/>
              </a:spcBef>
              <a:spcAft>
                <a:spcPts val="0"/>
              </a:spcAft>
              <a:buSzPts val="1400"/>
              <a:buChar char="○"/>
            </a:pPr>
            <a:r>
              <a:rPr lang="en"/>
              <a:t>The team member’s experience is limited in the area</a:t>
            </a:r>
            <a:endParaRPr/>
          </a:p>
        </p:txBody>
      </p:sp>
      <p:pic>
        <p:nvPicPr>
          <p:cNvPr id="268" name="Google Shape;268;p43"/>
          <p:cNvPicPr preferRelativeResize="0"/>
          <p:nvPr/>
        </p:nvPicPr>
        <p:blipFill>
          <a:blip r:embed="rId3">
            <a:alphaModFix/>
          </a:blip>
          <a:stretch>
            <a:fillRect/>
          </a:stretch>
        </p:blipFill>
        <p:spPr>
          <a:xfrm>
            <a:off x="105400" y="937975"/>
            <a:ext cx="2179525" cy="1633775"/>
          </a:xfrm>
          <a:prstGeom prst="rect">
            <a:avLst/>
          </a:prstGeom>
          <a:noFill/>
          <a:ln>
            <a:noFill/>
          </a:ln>
        </p:spPr>
      </p:pic>
      <p:pic>
        <p:nvPicPr>
          <p:cNvPr id="269" name="Google Shape;269;p43"/>
          <p:cNvPicPr preferRelativeResize="0"/>
          <p:nvPr/>
        </p:nvPicPr>
        <p:blipFill>
          <a:blip r:embed="rId4">
            <a:alphaModFix/>
          </a:blip>
          <a:stretch>
            <a:fillRect/>
          </a:stretch>
        </p:blipFill>
        <p:spPr>
          <a:xfrm>
            <a:off x="453200" y="3119167"/>
            <a:ext cx="2179526" cy="1307708"/>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4"/>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7.0 Validation Criteria</a:t>
            </a:r>
            <a:endParaRPr/>
          </a:p>
        </p:txBody>
      </p:sp>
      <p:graphicFrame>
        <p:nvGraphicFramePr>
          <p:cNvPr id="275" name="Google Shape;275;p44"/>
          <p:cNvGraphicFramePr/>
          <p:nvPr/>
        </p:nvGraphicFramePr>
        <p:xfrm>
          <a:off x="425350" y="1314052"/>
          <a:ext cx="3000000" cy="3000000"/>
        </p:xfrm>
        <a:graphic>
          <a:graphicData uri="http://schemas.openxmlformats.org/drawingml/2006/table">
            <a:tbl>
              <a:tblPr>
                <a:noFill/>
                <a:tableStyleId>{FD0C06CD-EC21-42FD-8E76-65B46850D262}</a:tableStyleId>
              </a:tblPr>
              <a:tblGrid>
                <a:gridCol w="3985700"/>
                <a:gridCol w="3985700"/>
              </a:tblGrid>
              <a:tr h="424150">
                <a:tc>
                  <a:txBody>
                    <a:bodyPr/>
                    <a:lstStyle/>
                    <a:p>
                      <a:pPr indent="0" lvl="0" marL="0" rtl="0" algn="ctr">
                        <a:spcBef>
                          <a:spcPts val="0"/>
                        </a:spcBef>
                        <a:spcAft>
                          <a:spcPts val="0"/>
                        </a:spcAft>
                        <a:buNone/>
                      </a:pPr>
                      <a:r>
                        <a:rPr b="1" lang="en" sz="1800">
                          <a:latin typeface="Raleway"/>
                          <a:ea typeface="Raleway"/>
                          <a:cs typeface="Raleway"/>
                          <a:sym typeface="Raleway"/>
                        </a:rPr>
                        <a:t>Classes of Tests</a:t>
                      </a:r>
                      <a:endParaRPr b="1" sz="1800">
                        <a:latin typeface="Raleway"/>
                        <a:ea typeface="Raleway"/>
                        <a:cs typeface="Raleway"/>
                        <a:sym typeface="Raleway"/>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rPr b="1" lang="en" sz="1800">
                          <a:latin typeface="Raleway"/>
                          <a:ea typeface="Raleway"/>
                          <a:cs typeface="Raleway"/>
                          <a:sym typeface="Raleway"/>
                        </a:rPr>
                        <a:t>Expected Software Response</a:t>
                      </a:r>
                      <a:endParaRPr b="1" sz="1800">
                        <a:latin typeface="Raleway"/>
                        <a:ea typeface="Raleway"/>
                        <a:cs typeface="Raleway"/>
                        <a:sym typeface="Raleway"/>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accent5"/>
                    </a:solidFill>
                  </a:tcPr>
                </a:tc>
              </a:tr>
              <a:tr h="2644075">
                <a:tc>
                  <a:txBody>
                    <a:bodyPr/>
                    <a:lstStyle/>
                    <a:p>
                      <a:pPr indent="-317500" lvl="0" marL="457200" rtl="0" algn="l">
                        <a:lnSpc>
                          <a:spcPct val="115000"/>
                        </a:lnSpc>
                        <a:spcBef>
                          <a:spcPts val="0"/>
                        </a:spcBef>
                        <a:spcAft>
                          <a:spcPts val="0"/>
                        </a:spcAft>
                        <a:buClr>
                          <a:schemeClr val="dk2"/>
                        </a:buClr>
                        <a:buSzPts val="1400"/>
                        <a:buFont typeface="Raleway"/>
                        <a:buChar char="●"/>
                      </a:pPr>
                      <a:r>
                        <a:rPr lang="en">
                          <a:solidFill>
                            <a:schemeClr val="dk2"/>
                          </a:solidFill>
                          <a:latin typeface="Raleway"/>
                          <a:ea typeface="Raleway"/>
                          <a:cs typeface="Raleway"/>
                          <a:sym typeface="Raleway"/>
                        </a:rPr>
                        <a:t>Black-Box Testing</a:t>
                      </a:r>
                      <a:endParaRPr>
                        <a:solidFill>
                          <a:schemeClr val="dk2"/>
                        </a:solidFill>
                        <a:latin typeface="Raleway"/>
                        <a:ea typeface="Raleway"/>
                        <a:cs typeface="Raleway"/>
                        <a:sym typeface="Raleway"/>
                      </a:endParaRPr>
                    </a:p>
                    <a:p>
                      <a:pPr indent="-317500" lvl="0" marL="457200" rtl="0" algn="l">
                        <a:lnSpc>
                          <a:spcPct val="115000"/>
                        </a:lnSpc>
                        <a:spcBef>
                          <a:spcPts val="0"/>
                        </a:spcBef>
                        <a:spcAft>
                          <a:spcPts val="0"/>
                        </a:spcAft>
                        <a:buClr>
                          <a:schemeClr val="dk2"/>
                        </a:buClr>
                        <a:buSzPts val="1400"/>
                        <a:buFont typeface="Raleway"/>
                        <a:buChar char="●"/>
                      </a:pPr>
                      <a:r>
                        <a:rPr lang="en">
                          <a:solidFill>
                            <a:schemeClr val="dk2"/>
                          </a:solidFill>
                          <a:latin typeface="Raleway"/>
                          <a:ea typeface="Raleway"/>
                          <a:cs typeface="Raleway"/>
                          <a:sym typeface="Raleway"/>
                        </a:rPr>
                        <a:t>Unit Testing</a:t>
                      </a:r>
                      <a:endParaRPr>
                        <a:solidFill>
                          <a:schemeClr val="dk2"/>
                        </a:solidFill>
                        <a:latin typeface="Raleway"/>
                        <a:ea typeface="Raleway"/>
                        <a:cs typeface="Raleway"/>
                        <a:sym typeface="Raleway"/>
                      </a:endParaRPr>
                    </a:p>
                    <a:p>
                      <a:pPr indent="-317500" lvl="0" marL="457200" rtl="0" algn="l">
                        <a:lnSpc>
                          <a:spcPct val="115000"/>
                        </a:lnSpc>
                        <a:spcBef>
                          <a:spcPts val="0"/>
                        </a:spcBef>
                        <a:spcAft>
                          <a:spcPts val="0"/>
                        </a:spcAft>
                        <a:buClr>
                          <a:schemeClr val="dk2"/>
                        </a:buClr>
                        <a:buSzPts val="1400"/>
                        <a:buFont typeface="Raleway"/>
                        <a:buChar char="●"/>
                      </a:pPr>
                      <a:r>
                        <a:rPr lang="en">
                          <a:solidFill>
                            <a:schemeClr val="dk2"/>
                          </a:solidFill>
                          <a:latin typeface="Raleway"/>
                          <a:ea typeface="Raleway"/>
                          <a:cs typeface="Raleway"/>
                          <a:sym typeface="Raleway"/>
                        </a:rPr>
                        <a:t>Integration Testing</a:t>
                      </a:r>
                      <a:endParaRPr>
                        <a:solidFill>
                          <a:schemeClr val="dk2"/>
                        </a:solidFill>
                        <a:latin typeface="Raleway"/>
                        <a:ea typeface="Raleway"/>
                        <a:cs typeface="Raleway"/>
                        <a:sym typeface="Raleway"/>
                      </a:endParaRPr>
                    </a:p>
                    <a:p>
                      <a:pPr indent="-317500" lvl="0" marL="457200" rtl="0" algn="l">
                        <a:lnSpc>
                          <a:spcPct val="115000"/>
                        </a:lnSpc>
                        <a:spcBef>
                          <a:spcPts val="0"/>
                        </a:spcBef>
                        <a:spcAft>
                          <a:spcPts val="0"/>
                        </a:spcAft>
                        <a:buClr>
                          <a:schemeClr val="dk2"/>
                        </a:buClr>
                        <a:buSzPts val="1400"/>
                        <a:buFont typeface="Raleway"/>
                        <a:buChar char="●"/>
                      </a:pPr>
                      <a:r>
                        <a:rPr lang="en">
                          <a:solidFill>
                            <a:schemeClr val="dk2"/>
                          </a:solidFill>
                          <a:latin typeface="Raleway"/>
                          <a:ea typeface="Raleway"/>
                          <a:cs typeface="Raleway"/>
                          <a:sym typeface="Raleway"/>
                        </a:rPr>
                        <a:t>Performance Testing</a:t>
                      </a:r>
                      <a:endParaRPr>
                        <a:solidFill>
                          <a:schemeClr val="dk2"/>
                        </a:solidFill>
                        <a:latin typeface="Raleway"/>
                        <a:ea typeface="Raleway"/>
                        <a:cs typeface="Raleway"/>
                        <a:sym typeface="Raleway"/>
                      </a:endParaRPr>
                    </a:p>
                    <a:p>
                      <a:pPr indent="-317500" lvl="0" marL="457200" rtl="0" algn="l">
                        <a:lnSpc>
                          <a:spcPct val="115000"/>
                        </a:lnSpc>
                        <a:spcBef>
                          <a:spcPts val="0"/>
                        </a:spcBef>
                        <a:spcAft>
                          <a:spcPts val="0"/>
                        </a:spcAft>
                        <a:buClr>
                          <a:schemeClr val="dk2"/>
                        </a:buClr>
                        <a:buSzPts val="1400"/>
                        <a:buFont typeface="Raleway"/>
                        <a:buChar char="●"/>
                      </a:pPr>
                      <a:r>
                        <a:rPr lang="en">
                          <a:solidFill>
                            <a:schemeClr val="dk2"/>
                          </a:solidFill>
                          <a:latin typeface="Raleway"/>
                          <a:ea typeface="Raleway"/>
                          <a:cs typeface="Raleway"/>
                          <a:sym typeface="Raleway"/>
                        </a:rPr>
                        <a:t>Validation Testing</a:t>
                      </a:r>
                      <a:endParaRPr>
                        <a:solidFill>
                          <a:schemeClr val="dk2"/>
                        </a:solidFill>
                        <a:latin typeface="Raleway"/>
                        <a:ea typeface="Raleway"/>
                        <a:cs typeface="Raleway"/>
                        <a:sym typeface="Raleway"/>
                      </a:endParaRPr>
                    </a:p>
                  </a:txBody>
                  <a:tcPr marT="91425" marB="91425" marR="91425" marL="91425">
                    <a:lnT cap="flat" cmpd="sng" w="9525">
                      <a:solidFill>
                        <a:srgbClr val="9E9E9E"/>
                      </a:solidFill>
                      <a:prstDash val="solid"/>
                      <a:round/>
                      <a:headEnd len="sm" w="sm" type="none"/>
                      <a:tailEnd len="sm" w="sm" type="none"/>
                    </a:lnT>
                  </a:tcPr>
                </a:tc>
                <a:tc>
                  <a:txBody>
                    <a:bodyPr/>
                    <a:lstStyle/>
                    <a:p>
                      <a:pPr indent="-317500" lvl="0" marL="457200" rtl="0" algn="l">
                        <a:lnSpc>
                          <a:spcPct val="115000"/>
                        </a:lnSpc>
                        <a:spcBef>
                          <a:spcPts val="0"/>
                        </a:spcBef>
                        <a:spcAft>
                          <a:spcPts val="0"/>
                        </a:spcAft>
                        <a:buClr>
                          <a:schemeClr val="dk2"/>
                        </a:buClr>
                        <a:buSzPts val="1400"/>
                        <a:buFont typeface="Raleway"/>
                        <a:buChar char="●"/>
                      </a:pPr>
                      <a:r>
                        <a:rPr lang="en">
                          <a:solidFill>
                            <a:schemeClr val="dk2"/>
                          </a:solidFill>
                          <a:latin typeface="Raleway"/>
                          <a:ea typeface="Raleway"/>
                          <a:cs typeface="Raleway"/>
                          <a:sym typeface="Raleway"/>
                        </a:rPr>
                        <a:t>Performance Testing: System able to handle traffic &amp; usage</a:t>
                      </a:r>
                      <a:endParaRPr>
                        <a:solidFill>
                          <a:schemeClr val="dk2"/>
                        </a:solidFill>
                        <a:latin typeface="Raleway"/>
                        <a:ea typeface="Raleway"/>
                        <a:cs typeface="Raleway"/>
                        <a:sym typeface="Raleway"/>
                      </a:endParaRPr>
                    </a:p>
                    <a:p>
                      <a:pPr indent="0" lvl="0" marL="457200" rtl="0" algn="l">
                        <a:lnSpc>
                          <a:spcPct val="115000"/>
                        </a:lnSpc>
                        <a:spcBef>
                          <a:spcPts val="0"/>
                        </a:spcBef>
                        <a:spcAft>
                          <a:spcPts val="0"/>
                        </a:spcAft>
                        <a:buNone/>
                      </a:pPr>
                      <a:r>
                        <a:t/>
                      </a:r>
                      <a:endParaRPr>
                        <a:solidFill>
                          <a:schemeClr val="dk2"/>
                        </a:solidFill>
                        <a:latin typeface="Raleway"/>
                        <a:ea typeface="Raleway"/>
                        <a:cs typeface="Raleway"/>
                        <a:sym typeface="Raleway"/>
                      </a:endParaRPr>
                    </a:p>
                    <a:p>
                      <a:pPr indent="-317500" lvl="0" marL="457200" rtl="0" algn="l">
                        <a:lnSpc>
                          <a:spcPct val="115000"/>
                        </a:lnSpc>
                        <a:spcBef>
                          <a:spcPts val="0"/>
                        </a:spcBef>
                        <a:spcAft>
                          <a:spcPts val="0"/>
                        </a:spcAft>
                        <a:buClr>
                          <a:schemeClr val="dk2"/>
                        </a:buClr>
                        <a:buSzPts val="1400"/>
                        <a:buFont typeface="Raleway"/>
                        <a:buChar char="●"/>
                      </a:pPr>
                      <a:r>
                        <a:rPr lang="en">
                          <a:solidFill>
                            <a:schemeClr val="dk2"/>
                          </a:solidFill>
                          <a:latin typeface="Raleway"/>
                          <a:ea typeface="Raleway"/>
                          <a:cs typeface="Raleway"/>
                          <a:sym typeface="Raleway"/>
                        </a:rPr>
                        <a:t>Unit &amp; Integration Testing: Small errors and bugs that are easily detected and fixed in development process</a:t>
                      </a:r>
                      <a:endParaRPr>
                        <a:latin typeface="Raleway"/>
                        <a:ea typeface="Raleway"/>
                        <a:cs typeface="Raleway"/>
                        <a:sym typeface="Raleway"/>
                      </a:endParaRPr>
                    </a:p>
                  </a:txBody>
                  <a:tcPr marT="91425" marB="91425" marR="91425" marL="91425">
                    <a:lnT cap="flat" cmpd="sng" w="9525">
                      <a:solidFill>
                        <a:srgbClr val="9E9E9E"/>
                      </a:solidFill>
                      <a:prstDash val="solid"/>
                      <a:round/>
                      <a:headEnd len="sm" w="sm" type="none"/>
                      <a:tailEnd len="sm" w="sm" type="none"/>
                    </a:lnT>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5"/>
          <p:cNvSpPr txBox="1"/>
          <p:nvPr>
            <p:ph type="title"/>
          </p:nvPr>
        </p:nvSpPr>
        <p:spPr>
          <a:xfrm>
            <a:off x="303300" y="411575"/>
            <a:ext cx="8840700" cy="639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7.2 Expected Software Response: Black Box Testing</a:t>
            </a:r>
            <a:endParaRPr/>
          </a:p>
        </p:txBody>
      </p:sp>
      <p:pic>
        <p:nvPicPr>
          <p:cNvPr id="281" name="Google Shape;281;p45"/>
          <p:cNvPicPr preferRelativeResize="0"/>
          <p:nvPr/>
        </p:nvPicPr>
        <p:blipFill>
          <a:blip r:embed="rId3">
            <a:alphaModFix/>
          </a:blip>
          <a:stretch>
            <a:fillRect/>
          </a:stretch>
        </p:blipFill>
        <p:spPr>
          <a:xfrm>
            <a:off x="303300" y="1051175"/>
            <a:ext cx="3981161" cy="3787525"/>
          </a:xfrm>
          <a:prstGeom prst="rect">
            <a:avLst/>
          </a:prstGeom>
          <a:noFill/>
          <a:ln>
            <a:noFill/>
          </a:ln>
        </p:spPr>
      </p:pic>
      <p:pic>
        <p:nvPicPr>
          <p:cNvPr id="282" name="Google Shape;282;p45"/>
          <p:cNvPicPr preferRelativeResize="0"/>
          <p:nvPr/>
        </p:nvPicPr>
        <p:blipFill>
          <a:blip r:embed="rId4">
            <a:alphaModFix/>
          </a:blip>
          <a:stretch>
            <a:fillRect/>
          </a:stretch>
        </p:blipFill>
        <p:spPr>
          <a:xfrm>
            <a:off x="4710525" y="1051175"/>
            <a:ext cx="3756851" cy="37875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6"/>
          <p:cNvSpPr txBox="1"/>
          <p:nvPr>
            <p:ph type="title"/>
          </p:nvPr>
        </p:nvSpPr>
        <p:spPr>
          <a:xfrm>
            <a:off x="303300" y="411575"/>
            <a:ext cx="8746500" cy="639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36666"/>
              <a:buFont typeface="Arial"/>
              <a:buNone/>
            </a:pPr>
            <a:r>
              <a:rPr lang="en"/>
              <a:t>7.2 Expected Software Response: Black Box Testing</a:t>
            </a:r>
            <a:endParaRPr/>
          </a:p>
        </p:txBody>
      </p:sp>
      <p:pic>
        <p:nvPicPr>
          <p:cNvPr id="288" name="Google Shape;288;p46"/>
          <p:cNvPicPr preferRelativeResize="0"/>
          <p:nvPr/>
        </p:nvPicPr>
        <p:blipFill>
          <a:blip r:embed="rId3">
            <a:alphaModFix/>
          </a:blip>
          <a:stretch>
            <a:fillRect/>
          </a:stretch>
        </p:blipFill>
        <p:spPr>
          <a:xfrm>
            <a:off x="2335950" y="1099700"/>
            <a:ext cx="3693101" cy="38011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7"/>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7.3 Performance Bounds</a:t>
            </a:r>
            <a:endParaRPr/>
          </a:p>
        </p:txBody>
      </p:sp>
      <p:sp>
        <p:nvSpPr>
          <p:cNvPr id="294" name="Google Shape;294;p47"/>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3-4 agents using system on a weekly or daily basis</a:t>
            </a:r>
            <a:endParaRPr/>
          </a:p>
          <a:p>
            <a:pPr indent="-342900" lvl="0" marL="457200" rtl="0" algn="l">
              <a:spcBef>
                <a:spcPts val="0"/>
              </a:spcBef>
              <a:spcAft>
                <a:spcPts val="0"/>
              </a:spcAft>
              <a:buSzPts val="1800"/>
              <a:buChar char="●"/>
            </a:pPr>
            <a:r>
              <a:rPr lang="en"/>
              <a:t>Number of agents will possibly grow over time</a:t>
            </a:r>
            <a:endParaRPr/>
          </a:p>
          <a:p>
            <a:pPr indent="-342900" lvl="0" marL="457200" rtl="0" algn="l">
              <a:spcBef>
                <a:spcPts val="0"/>
              </a:spcBef>
              <a:spcAft>
                <a:spcPts val="0"/>
              </a:spcAft>
              <a:buSzPts val="1800"/>
              <a:buChar char="●"/>
            </a:pPr>
            <a:r>
              <a:rPr lang="en"/>
              <a:t>Amount of cases agents work on a year ranges from 10 to 300, depending on complexity </a:t>
            </a:r>
            <a:endParaRPr/>
          </a:p>
          <a:p>
            <a:pPr indent="-342900" lvl="0" marL="457200" rtl="0" algn="l">
              <a:spcBef>
                <a:spcPts val="0"/>
              </a:spcBef>
              <a:spcAft>
                <a:spcPts val="0"/>
              </a:spcAft>
              <a:buSzPts val="1800"/>
              <a:buChar char="●"/>
            </a:pPr>
            <a:r>
              <a:rPr lang="en"/>
              <a:t>Investigations can take anywhere from 1 to 20 hours of labor</a:t>
            </a:r>
            <a:endParaRPr/>
          </a:p>
          <a:p>
            <a:pPr indent="-342900" lvl="0" marL="457200" rtl="0" algn="l">
              <a:spcBef>
                <a:spcPts val="0"/>
              </a:spcBef>
              <a:spcAft>
                <a:spcPts val="0"/>
              </a:spcAft>
              <a:buSzPts val="1800"/>
              <a:buChar char="●"/>
            </a:pPr>
            <a:r>
              <a:rPr lang="en"/>
              <a:t>System will need to be able to handle a variety of cases</a:t>
            </a:r>
            <a:endParaRPr/>
          </a:p>
          <a:p>
            <a:pPr indent="-342900" lvl="0" marL="457200" rtl="0" algn="l">
              <a:spcBef>
                <a:spcPts val="0"/>
              </a:spcBef>
              <a:spcAft>
                <a:spcPts val="0"/>
              </a:spcAft>
              <a:buSzPts val="1800"/>
              <a:buChar char="●"/>
            </a:pPr>
            <a:r>
              <a:rPr lang="en"/>
              <a:t>Admin will need to be able to generate audit logs on information being changed in the database</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8"/>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8.0 Appendix</a:t>
            </a:r>
            <a:endParaRPr/>
          </a:p>
        </p:txBody>
      </p:sp>
      <p:sp>
        <p:nvSpPr>
          <p:cNvPr id="300" name="Google Shape;300;p48"/>
          <p:cNvSpPr txBox="1"/>
          <p:nvPr>
            <p:ph idx="1" type="body"/>
          </p:nvPr>
        </p:nvSpPr>
        <p:spPr>
          <a:xfrm>
            <a:off x="1785950" y="1211350"/>
            <a:ext cx="6945600" cy="331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latin typeface="Arial"/>
                <a:ea typeface="Arial"/>
                <a:cs typeface="Arial"/>
                <a:sym typeface="Arial"/>
              </a:rPr>
              <a:t>Presents information that supplements the Requirements Specification</a:t>
            </a:r>
            <a:endParaRPr sz="1900">
              <a:latin typeface="Arial"/>
              <a:ea typeface="Arial"/>
              <a:cs typeface="Arial"/>
              <a:sym typeface="Arial"/>
            </a:endParaRPr>
          </a:p>
          <a:p>
            <a:pPr indent="-349250" lvl="0" marL="457200" rtl="0" algn="l">
              <a:spcBef>
                <a:spcPts val="1800"/>
              </a:spcBef>
              <a:spcAft>
                <a:spcPts val="0"/>
              </a:spcAft>
              <a:buSzPts val="1900"/>
              <a:buFont typeface="Arial"/>
              <a:buChar char="-"/>
            </a:pPr>
            <a:r>
              <a:rPr lang="en" sz="1600">
                <a:latin typeface="Arial"/>
                <a:ea typeface="Arial"/>
                <a:cs typeface="Arial"/>
                <a:sym typeface="Arial"/>
              </a:rPr>
              <a:t>System traceability matrix</a:t>
            </a:r>
            <a:endParaRPr sz="1600">
              <a:latin typeface="Arial"/>
              <a:ea typeface="Arial"/>
              <a:cs typeface="Arial"/>
              <a:sym typeface="Arial"/>
            </a:endParaRPr>
          </a:p>
          <a:p>
            <a:pPr indent="-349250" lvl="0" marL="457200" rtl="0" algn="l">
              <a:spcBef>
                <a:spcPts val="0"/>
              </a:spcBef>
              <a:spcAft>
                <a:spcPts val="0"/>
              </a:spcAft>
              <a:buSzPts val="1900"/>
              <a:buFont typeface="Arial"/>
              <a:buChar char="-"/>
            </a:pPr>
            <a:r>
              <a:rPr lang="en" sz="1600">
                <a:latin typeface="Arial"/>
                <a:ea typeface="Arial"/>
                <a:cs typeface="Arial"/>
                <a:sym typeface="Arial"/>
              </a:rPr>
              <a:t>Product Strategies</a:t>
            </a:r>
            <a:endParaRPr sz="1600">
              <a:latin typeface="Arial"/>
              <a:ea typeface="Arial"/>
              <a:cs typeface="Arial"/>
              <a:sym typeface="Arial"/>
            </a:endParaRPr>
          </a:p>
          <a:p>
            <a:pPr indent="-330200" lvl="0" marL="457200" rtl="0" algn="l">
              <a:spcBef>
                <a:spcPts val="0"/>
              </a:spcBef>
              <a:spcAft>
                <a:spcPts val="0"/>
              </a:spcAft>
              <a:buSzPts val="1600"/>
              <a:buFont typeface="Arial"/>
              <a:buChar char="-"/>
            </a:pPr>
            <a:r>
              <a:rPr lang="en" sz="1600">
                <a:latin typeface="Arial"/>
                <a:ea typeface="Arial"/>
                <a:cs typeface="Arial"/>
                <a:sym typeface="Arial"/>
              </a:rPr>
              <a:t>Analysis metrics to be used</a:t>
            </a:r>
            <a:endParaRPr sz="1600">
              <a:latin typeface="Arial"/>
              <a:ea typeface="Arial"/>
              <a:cs typeface="Arial"/>
              <a:sym typeface="Arial"/>
            </a:endParaRPr>
          </a:p>
          <a:p>
            <a:pPr indent="-330200" lvl="0" marL="457200" rtl="0" algn="l">
              <a:spcBef>
                <a:spcPts val="0"/>
              </a:spcBef>
              <a:spcAft>
                <a:spcPts val="0"/>
              </a:spcAft>
              <a:buSzPts val="1600"/>
              <a:buFont typeface="Arial"/>
              <a:buChar char="-"/>
            </a:pPr>
            <a:r>
              <a:rPr lang="en" sz="1600">
                <a:latin typeface="Arial"/>
                <a:ea typeface="Arial"/>
                <a:cs typeface="Arial"/>
                <a:sym typeface="Arial"/>
              </a:rPr>
              <a:t>Supplementary information (as required)</a:t>
            </a:r>
            <a:endParaRPr sz="1600">
              <a:latin typeface="Arial"/>
              <a:ea typeface="Arial"/>
              <a:cs typeface="Arial"/>
              <a:sym typeface="Arial"/>
            </a:endParaRPr>
          </a:p>
          <a:p>
            <a:pPr indent="0" lvl="0" marL="0" rtl="0" algn="l">
              <a:spcBef>
                <a:spcPts val="600"/>
              </a:spcBef>
              <a:spcAft>
                <a:spcPts val="120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9"/>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p>
            <a:pPr indent="0" lvl="0" marL="0" rtl="0" algn="l">
              <a:lnSpc>
                <a:spcPct val="115000"/>
              </a:lnSpc>
              <a:spcBef>
                <a:spcPts val="1800"/>
              </a:spcBef>
              <a:spcAft>
                <a:spcPts val="600"/>
              </a:spcAft>
              <a:buClr>
                <a:schemeClr val="dk2"/>
              </a:buClr>
              <a:buSzPts val="1100"/>
              <a:buFont typeface="Arial"/>
              <a:buNone/>
            </a:pPr>
            <a:r>
              <a:rPr b="0" lang="en" sz="1600">
                <a:latin typeface="Arial"/>
                <a:ea typeface="Arial"/>
                <a:cs typeface="Arial"/>
                <a:sym typeface="Arial"/>
              </a:rPr>
              <a:t>8.1 System traceability matrix</a:t>
            </a:r>
            <a:endParaRPr/>
          </a:p>
        </p:txBody>
      </p:sp>
      <p:sp>
        <p:nvSpPr>
          <p:cNvPr id="306" name="Google Shape;306;p49"/>
          <p:cNvSpPr txBox="1"/>
          <p:nvPr/>
        </p:nvSpPr>
        <p:spPr>
          <a:xfrm>
            <a:off x="304800" y="30480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900"/>
              <a:t> </a:t>
            </a:r>
            <a:endParaRPr/>
          </a:p>
        </p:txBody>
      </p:sp>
      <p:pic>
        <p:nvPicPr>
          <p:cNvPr id="307" name="Google Shape;307;p49"/>
          <p:cNvPicPr preferRelativeResize="0"/>
          <p:nvPr/>
        </p:nvPicPr>
        <p:blipFill>
          <a:blip r:embed="rId3">
            <a:alphaModFix/>
          </a:blip>
          <a:stretch>
            <a:fillRect/>
          </a:stretch>
        </p:blipFill>
        <p:spPr>
          <a:xfrm>
            <a:off x="1200875" y="1029350"/>
            <a:ext cx="6902574" cy="3489049"/>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50"/>
          <p:cNvSpPr txBox="1"/>
          <p:nvPr>
            <p:ph type="title"/>
          </p:nvPr>
        </p:nvSpPr>
        <p:spPr>
          <a:xfrm>
            <a:off x="671525" y="604525"/>
            <a:ext cx="7650300" cy="667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Clr>
                <a:schemeClr val="dk2"/>
              </a:buClr>
              <a:buSzPct val="44196"/>
              <a:buFont typeface="Arial"/>
              <a:buNone/>
            </a:pPr>
            <a:r>
              <a:rPr lang="en" sz="2488">
                <a:latin typeface="Times New Roman"/>
                <a:ea typeface="Times New Roman"/>
                <a:cs typeface="Times New Roman"/>
                <a:sym typeface="Times New Roman"/>
              </a:rPr>
              <a:t>8.2 Product Strategies</a:t>
            </a:r>
            <a:endParaRPr sz="2488">
              <a:latin typeface="Times New Roman"/>
              <a:ea typeface="Times New Roman"/>
              <a:cs typeface="Times New Roman"/>
              <a:sym typeface="Times New Roman"/>
            </a:endParaRPr>
          </a:p>
          <a:p>
            <a:pPr indent="0" lvl="0" marL="0" rtl="0" algn="l">
              <a:spcBef>
                <a:spcPts val="600"/>
              </a:spcBef>
              <a:spcAft>
                <a:spcPts val="0"/>
              </a:spcAft>
              <a:buNone/>
            </a:pPr>
            <a:r>
              <a:t/>
            </a:r>
            <a:endParaRPr/>
          </a:p>
        </p:txBody>
      </p:sp>
      <p:sp>
        <p:nvSpPr>
          <p:cNvPr id="313" name="Google Shape;313;p50"/>
          <p:cNvSpPr txBox="1"/>
          <p:nvPr>
            <p:ph idx="1" type="body"/>
          </p:nvPr>
        </p:nvSpPr>
        <p:spPr>
          <a:xfrm>
            <a:off x="671525" y="1271725"/>
            <a:ext cx="8060100" cy="332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400">
                <a:latin typeface="Arial"/>
                <a:ea typeface="Arial"/>
                <a:cs typeface="Arial"/>
                <a:sym typeface="Arial"/>
              </a:rPr>
              <a:t>User-Focused Design: </a:t>
            </a:r>
            <a:r>
              <a:rPr lang="en" sz="1400">
                <a:latin typeface="Arial"/>
                <a:ea typeface="Arial"/>
                <a:cs typeface="Arial"/>
                <a:sym typeface="Arial"/>
              </a:rPr>
              <a:t>System users like admins and agents must have a user-friendly and easy-to-use interface so they don’t face any difficulties while performing a task.</a:t>
            </a:r>
            <a:endParaRPr sz="1400">
              <a:latin typeface="Arial"/>
              <a:ea typeface="Arial"/>
              <a:cs typeface="Arial"/>
              <a:sym typeface="Arial"/>
            </a:endParaRPr>
          </a:p>
          <a:p>
            <a:pPr indent="0" lvl="0" marL="0" rtl="0" algn="just">
              <a:spcBef>
                <a:spcPts val="0"/>
              </a:spcBef>
              <a:spcAft>
                <a:spcPts val="0"/>
              </a:spcAft>
              <a:buNone/>
            </a:pPr>
            <a:r>
              <a:t/>
            </a:r>
            <a:endParaRPr sz="1400">
              <a:latin typeface="Arial"/>
              <a:ea typeface="Arial"/>
              <a:cs typeface="Arial"/>
              <a:sym typeface="Arial"/>
            </a:endParaRPr>
          </a:p>
          <a:p>
            <a:pPr indent="0" lvl="0" marL="0" rtl="0" algn="just">
              <a:spcBef>
                <a:spcPts val="0"/>
              </a:spcBef>
              <a:spcAft>
                <a:spcPts val="0"/>
              </a:spcAft>
              <a:buNone/>
            </a:pPr>
            <a:r>
              <a:rPr b="1" lang="en" sz="1400">
                <a:latin typeface="Arial"/>
                <a:ea typeface="Arial"/>
                <a:cs typeface="Arial"/>
                <a:sym typeface="Arial"/>
              </a:rPr>
              <a:t>Data Security and Privacy</a:t>
            </a:r>
            <a:r>
              <a:rPr b="1" lang="en" sz="1400">
                <a:latin typeface="Arial"/>
                <a:ea typeface="Arial"/>
                <a:cs typeface="Arial"/>
                <a:sym typeface="Arial"/>
              </a:rPr>
              <a:t>:</a:t>
            </a:r>
            <a:r>
              <a:rPr lang="en" sz="1400">
                <a:latin typeface="Arial"/>
                <a:ea typeface="Arial"/>
                <a:cs typeface="Arial"/>
                <a:sym typeface="Arial"/>
              </a:rPr>
              <a:t> The system should meet security and protection standards and implement a reliable user authentication that has a secret encryption function to keep the passwords and protection keys safe. </a:t>
            </a:r>
            <a:endParaRPr sz="1400">
              <a:latin typeface="Arial"/>
              <a:ea typeface="Arial"/>
              <a:cs typeface="Arial"/>
              <a:sym typeface="Arial"/>
            </a:endParaRPr>
          </a:p>
          <a:p>
            <a:pPr indent="0" lvl="0" marL="0" rtl="0" algn="just">
              <a:spcBef>
                <a:spcPts val="0"/>
              </a:spcBef>
              <a:spcAft>
                <a:spcPts val="0"/>
              </a:spcAft>
              <a:buNone/>
            </a:pPr>
            <a:r>
              <a:t/>
            </a:r>
            <a:endParaRPr sz="1400">
              <a:latin typeface="Arial"/>
              <a:ea typeface="Arial"/>
              <a:cs typeface="Arial"/>
              <a:sym typeface="Arial"/>
            </a:endParaRPr>
          </a:p>
          <a:p>
            <a:pPr indent="0" lvl="0" marL="0" rtl="0" algn="just">
              <a:spcBef>
                <a:spcPts val="0"/>
              </a:spcBef>
              <a:spcAft>
                <a:spcPts val="0"/>
              </a:spcAft>
              <a:buNone/>
            </a:pPr>
            <a:r>
              <a:rPr b="1" lang="en" sz="1400">
                <a:latin typeface="Arial"/>
                <a:ea typeface="Arial"/>
                <a:cs typeface="Arial"/>
                <a:sym typeface="Arial"/>
              </a:rPr>
              <a:t>Remote Access and Cloud Deployment</a:t>
            </a:r>
            <a:r>
              <a:rPr b="1" lang="en" sz="1400">
                <a:latin typeface="Arial"/>
                <a:ea typeface="Arial"/>
                <a:cs typeface="Arial"/>
                <a:sym typeface="Arial"/>
              </a:rPr>
              <a:t>:</a:t>
            </a:r>
            <a:r>
              <a:rPr lang="en" sz="1400">
                <a:latin typeface="Arial"/>
                <a:ea typeface="Arial"/>
                <a:cs typeface="Arial"/>
                <a:sym typeface="Arial"/>
              </a:rPr>
              <a:t> According to the requirements system must be available for users from any place and any system like computers or mobile phones so they can perform their tasks remotely.</a:t>
            </a:r>
            <a:endParaRPr sz="1400">
              <a:latin typeface="Arial"/>
              <a:ea typeface="Arial"/>
              <a:cs typeface="Arial"/>
              <a:sym typeface="Arial"/>
            </a:endParaRPr>
          </a:p>
          <a:p>
            <a:pPr indent="0" lvl="0" marL="0" rtl="0" algn="just">
              <a:spcBef>
                <a:spcPts val="0"/>
              </a:spcBef>
              <a:spcAft>
                <a:spcPts val="0"/>
              </a:spcAft>
              <a:buNone/>
            </a:pPr>
            <a:r>
              <a:t/>
            </a:r>
            <a:endParaRPr sz="1400">
              <a:latin typeface="Arial"/>
              <a:ea typeface="Arial"/>
              <a:cs typeface="Arial"/>
              <a:sym typeface="Arial"/>
            </a:endParaRPr>
          </a:p>
          <a:p>
            <a:pPr indent="0" lvl="0" marL="0" rtl="0" algn="just">
              <a:spcBef>
                <a:spcPts val="0"/>
              </a:spcBef>
              <a:spcAft>
                <a:spcPts val="0"/>
              </a:spcAft>
              <a:buNone/>
            </a:pPr>
            <a:r>
              <a:rPr b="1" lang="en" sz="1400">
                <a:latin typeface="Arial"/>
                <a:ea typeface="Arial"/>
                <a:cs typeface="Arial"/>
                <a:sym typeface="Arial"/>
              </a:rPr>
              <a:t>Comprehensive Case Tracking</a:t>
            </a:r>
            <a:r>
              <a:rPr lang="en" sz="1400">
                <a:latin typeface="Arial"/>
                <a:ea typeface="Arial"/>
                <a:cs typeface="Arial"/>
                <a:sym typeface="Arial"/>
              </a:rPr>
              <a:t>: The agent is one of the main stakeholders of the system, he should be able to add data about the new clients and cases. </a:t>
            </a:r>
            <a:endParaRPr sz="1400">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51"/>
          <p:cNvSpPr txBox="1"/>
          <p:nvPr>
            <p:ph idx="1" type="body"/>
          </p:nvPr>
        </p:nvSpPr>
        <p:spPr>
          <a:xfrm>
            <a:off x="285750" y="685800"/>
            <a:ext cx="8445900" cy="3912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400">
                <a:latin typeface="Arial"/>
                <a:ea typeface="Arial"/>
                <a:cs typeface="Arial"/>
                <a:sym typeface="Arial"/>
              </a:rPr>
              <a:t>Reporting and Communication: </a:t>
            </a:r>
            <a:r>
              <a:rPr lang="en" sz="1400">
                <a:latin typeface="Arial"/>
                <a:ea typeface="Arial"/>
                <a:cs typeface="Arial"/>
                <a:sym typeface="Arial"/>
              </a:rPr>
              <a:t>The feature of generating reports in pdf form also should be available for agents and they should be allowed to send these reports to clients and related authorities.</a:t>
            </a:r>
            <a:br>
              <a:rPr lang="en" sz="1400">
                <a:latin typeface="Arial"/>
                <a:ea typeface="Arial"/>
                <a:cs typeface="Arial"/>
                <a:sym typeface="Arial"/>
              </a:rPr>
            </a:br>
            <a:br>
              <a:rPr lang="en" sz="1400">
                <a:latin typeface="Arial"/>
                <a:ea typeface="Arial"/>
                <a:cs typeface="Arial"/>
                <a:sym typeface="Arial"/>
              </a:rPr>
            </a:br>
            <a:r>
              <a:rPr b="1" lang="en" sz="1400">
                <a:latin typeface="Arial"/>
                <a:ea typeface="Arial"/>
                <a:cs typeface="Arial"/>
                <a:sym typeface="Arial"/>
              </a:rPr>
              <a:t>Audit Logs and Admin Controls:</a:t>
            </a:r>
            <a:r>
              <a:rPr lang="en" sz="1400">
                <a:latin typeface="Arial"/>
                <a:ea typeface="Arial"/>
                <a:cs typeface="Arial"/>
                <a:sym typeface="Arial"/>
              </a:rPr>
              <a:t> There should be also an admin of the system who has access to all the information and changes agents do in the system.</a:t>
            </a:r>
            <a:endParaRPr sz="1400">
              <a:latin typeface="Arial"/>
              <a:ea typeface="Arial"/>
              <a:cs typeface="Arial"/>
              <a:sym typeface="Arial"/>
            </a:endParaRPr>
          </a:p>
          <a:p>
            <a:pPr indent="0" lvl="0" marL="0" rtl="0" algn="just">
              <a:spcBef>
                <a:spcPts val="0"/>
              </a:spcBef>
              <a:spcAft>
                <a:spcPts val="0"/>
              </a:spcAft>
              <a:buNone/>
            </a:pPr>
            <a:r>
              <a:t/>
            </a:r>
            <a:endParaRPr sz="1400">
              <a:latin typeface="Arial"/>
              <a:ea typeface="Arial"/>
              <a:cs typeface="Arial"/>
              <a:sym typeface="Arial"/>
            </a:endParaRPr>
          </a:p>
          <a:p>
            <a:pPr indent="0" lvl="0" marL="0" rtl="0" algn="just">
              <a:spcBef>
                <a:spcPts val="0"/>
              </a:spcBef>
              <a:spcAft>
                <a:spcPts val="0"/>
              </a:spcAft>
              <a:buNone/>
            </a:pPr>
            <a:r>
              <a:rPr b="1" lang="en" sz="1400">
                <a:latin typeface="Arial"/>
                <a:ea typeface="Arial"/>
                <a:cs typeface="Arial"/>
                <a:sym typeface="Arial"/>
              </a:rPr>
              <a:t>Scalability and Performance:</a:t>
            </a:r>
            <a:r>
              <a:rPr lang="en" sz="1400">
                <a:latin typeface="Arial"/>
                <a:ea typeface="Arial"/>
                <a:cs typeface="Arial"/>
                <a:sym typeface="Arial"/>
              </a:rPr>
              <a:t> The system must have the ability to deal with a large number of users.</a:t>
            </a:r>
            <a:endParaRPr sz="1400">
              <a:latin typeface="Arial"/>
              <a:ea typeface="Arial"/>
              <a:cs typeface="Arial"/>
              <a:sym typeface="Arial"/>
            </a:endParaRPr>
          </a:p>
          <a:p>
            <a:pPr indent="0" lvl="0" marL="0" rtl="0" algn="just">
              <a:spcBef>
                <a:spcPts val="0"/>
              </a:spcBef>
              <a:spcAft>
                <a:spcPts val="0"/>
              </a:spcAft>
              <a:buNone/>
            </a:pPr>
            <a:r>
              <a:t/>
            </a:r>
            <a:endParaRPr sz="1400">
              <a:latin typeface="Arial"/>
              <a:ea typeface="Arial"/>
              <a:cs typeface="Arial"/>
              <a:sym typeface="Arial"/>
            </a:endParaRPr>
          </a:p>
          <a:p>
            <a:pPr indent="0" lvl="0" marL="0" rtl="0" algn="just">
              <a:spcBef>
                <a:spcPts val="0"/>
              </a:spcBef>
              <a:spcAft>
                <a:spcPts val="0"/>
              </a:spcAft>
              <a:buNone/>
            </a:pPr>
            <a:r>
              <a:rPr b="1" lang="en" sz="1400">
                <a:latin typeface="Arial"/>
                <a:ea typeface="Arial"/>
                <a:cs typeface="Arial"/>
                <a:sym typeface="Arial"/>
              </a:rPr>
              <a:t>Documentation and Training</a:t>
            </a:r>
            <a:r>
              <a:rPr lang="en" sz="1400">
                <a:latin typeface="Arial"/>
                <a:ea typeface="Arial"/>
                <a:cs typeface="Arial"/>
                <a:sym typeface="Arial"/>
              </a:rPr>
              <a:t>: To provide a better user experience there must be documentation for users to guide them on how to use the system and how they can perform their desired task.</a:t>
            </a:r>
            <a:endParaRPr sz="1400">
              <a:latin typeface="Arial"/>
              <a:ea typeface="Arial"/>
              <a:cs typeface="Arial"/>
              <a:sym typeface="Arial"/>
            </a:endParaRPr>
          </a:p>
          <a:p>
            <a:pPr indent="0" lvl="0" marL="0" rtl="0" algn="just">
              <a:spcBef>
                <a:spcPts val="0"/>
              </a:spcBef>
              <a:spcAft>
                <a:spcPts val="0"/>
              </a:spcAft>
              <a:buNone/>
            </a:pPr>
            <a:r>
              <a:t/>
            </a:r>
            <a:endParaRPr sz="1400">
              <a:latin typeface="Arial"/>
              <a:ea typeface="Arial"/>
              <a:cs typeface="Arial"/>
              <a:sym typeface="Arial"/>
            </a:endParaRPr>
          </a:p>
          <a:p>
            <a:pPr indent="0" lvl="0" marL="0" rtl="0" algn="just">
              <a:spcBef>
                <a:spcPts val="0"/>
              </a:spcBef>
              <a:spcAft>
                <a:spcPts val="0"/>
              </a:spcAft>
              <a:buNone/>
            </a:pPr>
            <a:r>
              <a:rPr b="1" lang="en" sz="1400">
                <a:latin typeface="Arial"/>
                <a:ea typeface="Arial"/>
                <a:cs typeface="Arial"/>
                <a:sym typeface="Arial"/>
              </a:rPr>
              <a:t>Continuous Improvement and Maintenance:</a:t>
            </a:r>
            <a:r>
              <a:rPr lang="en" sz="1400">
                <a:latin typeface="Arial"/>
                <a:ea typeface="Arial"/>
                <a:cs typeface="Arial"/>
                <a:sym typeface="Arial"/>
              </a:rPr>
              <a:t> For the system's betterment and improvement there should be user feedback and in case of bugs and errors it also will help to improve system performance. </a:t>
            </a:r>
            <a:endParaRPr sz="1400">
              <a:latin typeface="Arial"/>
              <a:ea typeface="Arial"/>
              <a:cs typeface="Arial"/>
              <a:sym typeface="Arial"/>
            </a:endParaRPr>
          </a:p>
          <a:p>
            <a:pPr indent="0" lvl="0" marL="0" rtl="0" algn="just">
              <a:spcBef>
                <a:spcPts val="0"/>
              </a:spcBef>
              <a:spcAft>
                <a:spcPts val="0"/>
              </a:spcAft>
              <a:buClr>
                <a:schemeClr val="dk2"/>
              </a:buClr>
              <a:buSzPts val="1100"/>
              <a:buFont typeface="Arial"/>
              <a:buNone/>
            </a:pPr>
            <a:r>
              <a:t/>
            </a:r>
            <a:endParaRPr sz="11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6"/>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1.0 Introduction</a:t>
            </a:r>
            <a:endParaRPr/>
          </a:p>
        </p:txBody>
      </p:sp>
      <p:sp>
        <p:nvSpPr>
          <p:cNvPr id="91" name="Google Shape;91;p16"/>
          <p:cNvSpPr txBox="1"/>
          <p:nvPr>
            <p:ph idx="1" type="body"/>
          </p:nvPr>
        </p:nvSpPr>
        <p:spPr>
          <a:xfrm>
            <a:off x="848900" y="1385700"/>
            <a:ext cx="2702400" cy="28053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 sz="2300">
                <a:solidFill>
                  <a:schemeClr val="dk1"/>
                </a:solidFill>
              </a:rPr>
              <a:t>Software Context</a:t>
            </a:r>
            <a:endParaRPr b="1" sz="2300">
              <a:solidFill>
                <a:schemeClr val="dk1"/>
              </a:solidFill>
            </a:endParaRPr>
          </a:p>
          <a:p>
            <a:pPr indent="-341788" lvl="0" marL="457200" rtl="0" algn="l">
              <a:spcBef>
                <a:spcPts val="1200"/>
              </a:spcBef>
              <a:spcAft>
                <a:spcPts val="0"/>
              </a:spcAft>
              <a:buSzPct val="100000"/>
              <a:buChar char="●"/>
            </a:pPr>
            <a:r>
              <a:rPr b="1" lang="en" sz="2300"/>
              <a:t>Deployment</a:t>
            </a:r>
            <a:endParaRPr b="1" sz="2300"/>
          </a:p>
          <a:p>
            <a:pPr indent="-341788" lvl="0" marL="457200" rtl="0" algn="l">
              <a:spcBef>
                <a:spcPts val="0"/>
              </a:spcBef>
              <a:spcAft>
                <a:spcPts val="0"/>
              </a:spcAft>
              <a:buSzPct val="100000"/>
              <a:buChar char="●"/>
            </a:pPr>
            <a:r>
              <a:rPr b="1" lang="en" sz="2300"/>
              <a:t>Security</a:t>
            </a:r>
            <a:endParaRPr b="1" sz="2300"/>
          </a:p>
          <a:p>
            <a:pPr indent="0" lvl="0" marL="0" rtl="0" algn="l">
              <a:spcBef>
                <a:spcPts val="1200"/>
              </a:spcBef>
              <a:spcAft>
                <a:spcPts val="0"/>
              </a:spcAft>
              <a:buNone/>
            </a:pPr>
            <a:r>
              <a:rPr b="1" lang="en" sz="2300">
                <a:solidFill>
                  <a:schemeClr val="dk1"/>
                </a:solidFill>
              </a:rPr>
              <a:t>Major Constraints</a:t>
            </a:r>
            <a:endParaRPr b="1" sz="2300">
              <a:solidFill>
                <a:schemeClr val="dk1"/>
              </a:solidFill>
            </a:endParaRPr>
          </a:p>
          <a:p>
            <a:pPr indent="-341788" lvl="0" marL="457200" rtl="0" algn="l">
              <a:spcBef>
                <a:spcPts val="1200"/>
              </a:spcBef>
              <a:spcAft>
                <a:spcPts val="0"/>
              </a:spcAft>
              <a:buSzPct val="100000"/>
              <a:buChar char="●"/>
            </a:pPr>
            <a:r>
              <a:rPr b="1" lang="en" sz="2300"/>
              <a:t>Funding</a:t>
            </a:r>
            <a:endParaRPr b="1" sz="2300"/>
          </a:p>
          <a:p>
            <a:pPr indent="-341788" lvl="0" marL="457200" rtl="0" algn="l">
              <a:spcBef>
                <a:spcPts val="0"/>
              </a:spcBef>
              <a:spcAft>
                <a:spcPts val="0"/>
              </a:spcAft>
              <a:buSzPct val="100000"/>
              <a:buChar char="●"/>
            </a:pPr>
            <a:r>
              <a:rPr b="1" lang="en" sz="2300"/>
              <a:t>Time</a:t>
            </a:r>
            <a:endParaRPr b="1" sz="2300"/>
          </a:p>
          <a:p>
            <a:pPr indent="-341788" lvl="0" marL="457200" rtl="0" algn="l">
              <a:spcBef>
                <a:spcPts val="0"/>
              </a:spcBef>
              <a:spcAft>
                <a:spcPts val="0"/>
              </a:spcAft>
              <a:buSzPct val="100000"/>
              <a:buChar char="●"/>
            </a:pPr>
            <a:r>
              <a:rPr b="1" lang="en" sz="2300"/>
              <a:t>Experience</a:t>
            </a:r>
            <a:endParaRPr b="1" sz="2300"/>
          </a:p>
          <a:p>
            <a:pPr indent="0" lvl="0" marL="0" rtl="0" algn="l">
              <a:spcBef>
                <a:spcPts val="1200"/>
              </a:spcBef>
              <a:spcAft>
                <a:spcPts val="1200"/>
              </a:spcAft>
              <a:buNone/>
            </a:pPr>
            <a:r>
              <a:t/>
            </a:r>
            <a:endParaRPr b="1">
              <a:solidFill>
                <a:schemeClr val="dk1"/>
              </a:solidFill>
            </a:endParaRPr>
          </a:p>
        </p:txBody>
      </p:sp>
      <p:pic>
        <p:nvPicPr>
          <p:cNvPr id="92" name="Google Shape;92;p16"/>
          <p:cNvPicPr preferRelativeResize="0"/>
          <p:nvPr/>
        </p:nvPicPr>
        <p:blipFill>
          <a:blip r:embed="rId3">
            <a:alphaModFix/>
          </a:blip>
          <a:stretch>
            <a:fillRect/>
          </a:stretch>
        </p:blipFill>
        <p:spPr>
          <a:xfrm>
            <a:off x="3319475" y="1560050"/>
            <a:ext cx="2847875" cy="1819477"/>
          </a:xfrm>
          <a:prstGeom prst="rect">
            <a:avLst/>
          </a:prstGeom>
          <a:noFill/>
          <a:ln>
            <a:noFill/>
          </a:ln>
        </p:spPr>
      </p:pic>
      <p:pic>
        <p:nvPicPr>
          <p:cNvPr id="93" name="Google Shape;93;p16"/>
          <p:cNvPicPr preferRelativeResize="0"/>
          <p:nvPr/>
        </p:nvPicPr>
        <p:blipFill>
          <a:blip r:embed="rId4">
            <a:alphaModFix/>
          </a:blip>
          <a:stretch>
            <a:fillRect/>
          </a:stretch>
        </p:blipFill>
        <p:spPr>
          <a:xfrm>
            <a:off x="6167350" y="699025"/>
            <a:ext cx="1949998" cy="1949998"/>
          </a:xfrm>
          <a:prstGeom prst="rect">
            <a:avLst/>
          </a:prstGeom>
          <a:noFill/>
          <a:ln>
            <a:noFill/>
          </a:ln>
        </p:spPr>
      </p:pic>
      <p:pic>
        <p:nvPicPr>
          <p:cNvPr id="94" name="Google Shape;94;p16"/>
          <p:cNvPicPr preferRelativeResize="0"/>
          <p:nvPr/>
        </p:nvPicPr>
        <p:blipFill>
          <a:blip r:embed="rId5">
            <a:alphaModFix/>
          </a:blip>
          <a:stretch>
            <a:fillRect/>
          </a:stretch>
        </p:blipFill>
        <p:spPr>
          <a:xfrm>
            <a:off x="5806875" y="2571750"/>
            <a:ext cx="2847865" cy="1900950"/>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2"/>
          <p:cNvSpPr txBox="1"/>
          <p:nvPr>
            <p:ph type="title"/>
          </p:nvPr>
        </p:nvSpPr>
        <p:spPr>
          <a:xfrm>
            <a:off x="449100" y="436150"/>
            <a:ext cx="7793100" cy="3639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Clr>
                <a:schemeClr val="dk2"/>
              </a:buClr>
              <a:buSzPct val="46261"/>
              <a:buFont typeface="Arial"/>
              <a:buNone/>
            </a:pPr>
            <a:r>
              <a:rPr lang="en" sz="2377">
                <a:latin typeface="Times New Roman"/>
                <a:ea typeface="Times New Roman"/>
                <a:cs typeface="Times New Roman"/>
                <a:sym typeface="Times New Roman"/>
              </a:rPr>
              <a:t>8.3 Analysis metrics to be used</a:t>
            </a:r>
            <a:endParaRPr sz="2377">
              <a:latin typeface="Times New Roman"/>
              <a:ea typeface="Times New Roman"/>
              <a:cs typeface="Times New Roman"/>
              <a:sym typeface="Times New Roman"/>
            </a:endParaRPr>
          </a:p>
          <a:p>
            <a:pPr indent="0" lvl="0" marL="0" rtl="0" algn="l">
              <a:spcBef>
                <a:spcPts val="600"/>
              </a:spcBef>
              <a:spcAft>
                <a:spcPts val="0"/>
              </a:spcAft>
              <a:buNone/>
            </a:pPr>
            <a:r>
              <a:t/>
            </a:r>
            <a:endParaRPr/>
          </a:p>
        </p:txBody>
      </p:sp>
      <p:sp>
        <p:nvSpPr>
          <p:cNvPr id="324" name="Google Shape;324;p52"/>
          <p:cNvSpPr txBox="1"/>
          <p:nvPr>
            <p:ph idx="1" type="body"/>
          </p:nvPr>
        </p:nvSpPr>
        <p:spPr>
          <a:xfrm>
            <a:off x="449100" y="800050"/>
            <a:ext cx="8245800" cy="42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00">
                <a:latin typeface="Arial"/>
                <a:ea typeface="Arial"/>
                <a:cs typeface="Arial"/>
                <a:sym typeface="Arial"/>
              </a:rPr>
              <a:t>User Adoption Rate:</a:t>
            </a:r>
            <a:r>
              <a:rPr lang="en" sz="1300">
                <a:latin typeface="Arial"/>
                <a:ea typeface="Arial"/>
                <a:cs typeface="Arial"/>
                <a:sym typeface="Arial"/>
              </a:rPr>
              <a:t> To know about the system's acceptability we use the user adoption rate matrix because this is based on the number of sign-ups and signs on the system during a particular time frame. It’s directly proportional to the system's acceptability.  </a:t>
            </a:r>
            <a:br>
              <a:rPr lang="en" sz="1300">
                <a:latin typeface="Arial"/>
                <a:ea typeface="Arial"/>
                <a:cs typeface="Arial"/>
                <a:sym typeface="Arial"/>
              </a:rPr>
            </a:br>
            <a:br>
              <a:rPr lang="en" sz="1300">
                <a:latin typeface="Arial"/>
                <a:ea typeface="Arial"/>
                <a:cs typeface="Arial"/>
                <a:sym typeface="Arial"/>
              </a:rPr>
            </a:br>
            <a:r>
              <a:rPr b="1" lang="en" sz="1300">
                <a:latin typeface="Arial"/>
                <a:ea typeface="Arial"/>
                <a:cs typeface="Arial"/>
                <a:sym typeface="Arial"/>
              </a:rPr>
              <a:t>User Engagement:</a:t>
            </a:r>
            <a:r>
              <a:rPr lang="en" sz="1300">
                <a:latin typeface="Arial"/>
                <a:ea typeface="Arial"/>
                <a:cs typeface="Arial"/>
                <a:sym typeface="Arial"/>
              </a:rPr>
              <a:t> User engagement as it’s clear by its name that it’s about the user interaction on the system. We use this metric to calculate how much the system is useful for the users. </a:t>
            </a:r>
            <a:endParaRPr sz="1300">
              <a:latin typeface="Arial"/>
              <a:ea typeface="Arial"/>
              <a:cs typeface="Arial"/>
              <a:sym typeface="Arial"/>
            </a:endParaRPr>
          </a:p>
          <a:p>
            <a:pPr indent="0" lvl="0" marL="0" rtl="0" algn="just">
              <a:spcBef>
                <a:spcPts val="0"/>
              </a:spcBef>
              <a:spcAft>
                <a:spcPts val="0"/>
              </a:spcAft>
              <a:buNone/>
            </a:pPr>
            <a:r>
              <a:t/>
            </a:r>
            <a:endParaRPr sz="1300">
              <a:latin typeface="Arial"/>
              <a:ea typeface="Arial"/>
              <a:cs typeface="Arial"/>
              <a:sym typeface="Arial"/>
            </a:endParaRPr>
          </a:p>
          <a:p>
            <a:pPr indent="0" lvl="0" marL="0" rtl="0" algn="just">
              <a:spcBef>
                <a:spcPts val="0"/>
              </a:spcBef>
              <a:spcAft>
                <a:spcPts val="0"/>
              </a:spcAft>
              <a:buNone/>
            </a:pPr>
            <a:r>
              <a:rPr b="1" lang="en" sz="1300">
                <a:latin typeface="Arial"/>
                <a:ea typeface="Arial"/>
                <a:cs typeface="Arial"/>
                <a:sym typeface="Arial"/>
              </a:rPr>
              <a:t>System Performance</a:t>
            </a:r>
            <a:r>
              <a:rPr lang="en" sz="1300">
                <a:latin typeface="Arial"/>
                <a:ea typeface="Arial"/>
                <a:cs typeface="Arial"/>
                <a:sym typeface="Arial"/>
              </a:rPr>
              <a:t>: To ensure the full use of the system it’s a must to keep check on system performance.</a:t>
            </a:r>
            <a:endParaRPr sz="1300">
              <a:latin typeface="Arial"/>
              <a:ea typeface="Arial"/>
              <a:cs typeface="Arial"/>
              <a:sym typeface="Arial"/>
            </a:endParaRPr>
          </a:p>
          <a:p>
            <a:pPr indent="0" lvl="0" marL="0" rtl="0" algn="just">
              <a:spcBef>
                <a:spcPts val="0"/>
              </a:spcBef>
              <a:spcAft>
                <a:spcPts val="0"/>
              </a:spcAft>
              <a:buNone/>
            </a:pPr>
            <a:r>
              <a:t/>
            </a:r>
            <a:endParaRPr sz="1300">
              <a:latin typeface="Arial"/>
              <a:ea typeface="Arial"/>
              <a:cs typeface="Arial"/>
              <a:sym typeface="Arial"/>
            </a:endParaRPr>
          </a:p>
          <a:p>
            <a:pPr indent="0" lvl="0" marL="0" rtl="0" algn="just">
              <a:spcBef>
                <a:spcPts val="0"/>
              </a:spcBef>
              <a:spcAft>
                <a:spcPts val="0"/>
              </a:spcAft>
              <a:buNone/>
            </a:pPr>
            <a:r>
              <a:rPr b="1" lang="en" sz="1300">
                <a:latin typeface="Arial"/>
                <a:ea typeface="Arial"/>
                <a:cs typeface="Arial"/>
                <a:sym typeface="Arial"/>
              </a:rPr>
              <a:t>Error Rate:</a:t>
            </a:r>
            <a:r>
              <a:rPr lang="en" sz="1300">
                <a:latin typeface="Arial"/>
                <a:ea typeface="Arial"/>
                <a:cs typeface="Arial"/>
                <a:sym typeface="Arial"/>
              </a:rPr>
              <a:t> To improve the software every day and make it more efficient we need to reduce the bugs and errors in the system, that’s why we use this metric to solve the bugs in software. </a:t>
            </a:r>
            <a:endParaRPr sz="1300">
              <a:latin typeface="Arial"/>
              <a:ea typeface="Arial"/>
              <a:cs typeface="Arial"/>
              <a:sym typeface="Arial"/>
            </a:endParaRPr>
          </a:p>
          <a:p>
            <a:pPr indent="0" lvl="0" marL="0" rtl="0" algn="just">
              <a:spcBef>
                <a:spcPts val="0"/>
              </a:spcBef>
              <a:spcAft>
                <a:spcPts val="0"/>
              </a:spcAft>
              <a:buNone/>
            </a:pPr>
            <a:r>
              <a:t/>
            </a:r>
            <a:endParaRPr sz="1300">
              <a:latin typeface="Arial"/>
              <a:ea typeface="Arial"/>
              <a:cs typeface="Arial"/>
              <a:sym typeface="Arial"/>
            </a:endParaRPr>
          </a:p>
          <a:p>
            <a:pPr indent="0" lvl="0" marL="0" rtl="0" algn="just">
              <a:spcBef>
                <a:spcPts val="0"/>
              </a:spcBef>
              <a:spcAft>
                <a:spcPts val="0"/>
              </a:spcAft>
              <a:buNone/>
            </a:pPr>
            <a:r>
              <a:rPr b="1" lang="en" sz="1300">
                <a:latin typeface="Arial"/>
                <a:ea typeface="Arial"/>
                <a:cs typeface="Arial"/>
                <a:sym typeface="Arial"/>
              </a:rPr>
              <a:t>Search Efficiency:</a:t>
            </a:r>
            <a:r>
              <a:rPr lang="en" sz="1300">
                <a:latin typeface="Arial"/>
                <a:ea typeface="Arial"/>
                <a:cs typeface="Arial"/>
                <a:sym typeface="Arial"/>
              </a:rPr>
              <a:t> It's one of the main features of this software because whenever a user would track a case or admin or other users want to see some information or data.</a:t>
            </a:r>
            <a:endParaRPr sz="1300">
              <a:latin typeface="Arial"/>
              <a:ea typeface="Arial"/>
              <a:cs typeface="Arial"/>
              <a:sym typeface="Arial"/>
            </a:endParaRPr>
          </a:p>
          <a:p>
            <a:pPr indent="0" lvl="0" marL="0" rtl="0" algn="just">
              <a:spcBef>
                <a:spcPts val="0"/>
              </a:spcBef>
              <a:spcAft>
                <a:spcPts val="0"/>
              </a:spcAft>
              <a:buNone/>
            </a:pPr>
            <a:r>
              <a:t/>
            </a:r>
            <a:endParaRPr sz="1300">
              <a:latin typeface="Arial"/>
              <a:ea typeface="Arial"/>
              <a:cs typeface="Arial"/>
              <a:sym typeface="Arial"/>
            </a:endParaRPr>
          </a:p>
          <a:p>
            <a:pPr indent="0" lvl="0" marL="0" rtl="0" algn="just">
              <a:spcBef>
                <a:spcPts val="0"/>
              </a:spcBef>
              <a:spcAft>
                <a:spcPts val="0"/>
              </a:spcAft>
              <a:buClr>
                <a:schemeClr val="dk2"/>
              </a:buClr>
              <a:buSzPts val="1100"/>
              <a:buFont typeface="Arial"/>
              <a:buNone/>
            </a:pPr>
            <a:r>
              <a:rPr b="1" lang="en" sz="1300">
                <a:latin typeface="Arial"/>
                <a:ea typeface="Arial"/>
                <a:cs typeface="Arial"/>
                <a:sym typeface="Arial"/>
              </a:rPr>
              <a:t>Security and Privacy:</a:t>
            </a:r>
            <a:r>
              <a:rPr lang="en" sz="1300">
                <a:latin typeface="Arial"/>
                <a:ea typeface="Arial"/>
                <a:cs typeface="Arial"/>
                <a:sym typeface="Arial"/>
              </a:rPr>
              <a:t> Security is the one of the main aspects of the system so to ensure the protection of the data from unauthorized users</a:t>
            </a:r>
            <a:endParaRPr sz="1300">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53"/>
          <p:cNvSpPr txBox="1"/>
          <p:nvPr>
            <p:ph type="title"/>
          </p:nvPr>
        </p:nvSpPr>
        <p:spPr>
          <a:xfrm>
            <a:off x="542925" y="442925"/>
            <a:ext cx="8178900" cy="5715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Clr>
                <a:schemeClr val="dk2"/>
              </a:buClr>
              <a:buSzPct val="48529"/>
              <a:buFont typeface="Arial"/>
              <a:buNone/>
            </a:pPr>
            <a:r>
              <a:rPr lang="en" sz="2266">
                <a:latin typeface="Times New Roman"/>
                <a:ea typeface="Times New Roman"/>
                <a:cs typeface="Times New Roman"/>
                <a:sym typeface="Times New Roman"/>
              </a:rPr>
              <a:t>8.4 Supplementary information (as required)</a:t>
            </a:r>
            <a:endParaRPr sz="2266">
              <a:latin typeface="Times New Roman"/>
              <a:ea typeface="Times New Roman"/>
              <a:cs typeface="Times New Roman"/>
              <a:sym typeface="Times New Roman"/>
            </a:endParaRPr>
          </a:p>
          <a:p>
            <a:pPr indent="0" lvl="0" marL="0" rtl="0" algn="l">
              <a:spcBef>
                <a:spcPts val="600"/>
              </a:spcBef>
              <a:spcAft>
                <a:spcPts val="0"/>
              </a:spcAft>
              <a:buNone/>
            </a:pPr>
            <a:r>
              <a:t/>
            </a:r>
            <a:endParaRPr/>
          </a:p>
        </p:txBody>
      </p:sp>
      <p:sp>
        <p:nvSpPr>
          <p:cNvPr id="330" name="Google Shape;330;p53"/>
          <p:cNvSpPr txBox="1"/>
          <p:nvPr>
            <p:ph idx="1" type="body"/>
          </p:nvPr>
        </p:nvSpPr>
        <p:spPr>
          <a:xfrm>
            <a:off x="457200" y="1014550"/>
            <a:ext cx="8274600" cy="3583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300">
                <a:latin typeface="Arial"/>
                <a:ea typeface="Arial"/>
                <a:cs typeface="Arial"/>
                <a:sym typeface="Arial"/>
              </a:rPr>
              <a:t>User Feedback:</a:t>
            </a:r>
            <a:r>
              <a:rPr lang="en" sz="1300">
                <a:latin typeface="Arial"/>
                <a:ea typeface="Arial"/>
                <a:cs typeface="Arial"/>
                <a:sym typeface="Arial"/>
              </a:rPr>
              <a:t> To improve software quality and performance user feedback is very crucial because they are using it in an actual environment and can give a fair opinion about the performance and issues in the system.</a:t>
            </a:r>
            <a:endParaRPr sz="1300">
              <a:latin typeface="Arial"/>
              <a:ea typeface="Arial"/>
              <a:cs typeface="Arial"/>
              <a:sym typeface="Arial"/>
            </a:endParaRPr>
          </a:p>
          <a:p>
            <a:pPr indent="0" lvl="0" marL="0" rtl="0" algn="just">
              <a:spcBef>
                <a:spcPts val="0"/>
              </a:spcBef>
              <a:spcAft>
                <a:spcPts val="0"/>
              </a:spcAft>
              <a:buNone/>
            </a:pPr>
            <a:r>
              <a:t/>
            </a:r>
            <a:endParaRPr sz="1300">
              <a:latin typeface="Arial"/>
              <a:ea typeface="Arial"/>
              <a:cs typeface="Arial"/>
              <a:sym typeface="Arial"/>
            </a:endParaRPr>
          </a:p>
          <a:p>
            <a:pPr indent="0" lvl="0" marL="0" rtl="0" algn="just">
              <a:spcBef>
                <a:spcPts val="0"/>
              </a:spcBef>
              <a:spcAft>
                <a:spcPts val="0"/>
              </a:spcAft>
              <a:buNone/>
            </a:pPr>
            <a:r>
              <a:rPr b="1" lang="en" sz="1300">
                <a:latin typeface="Arial"/>
                <a:ea typeface="Arial"/>
                <a:cs typeface="Arial"/>
                <a:sym typeface="Arial"/>
              </a:rPr>
              <a:t>User Demographics:</a:t>
            </a:r>
            <a:r>
              <a:rPr lang="en" sz="1300">
                <a:latin typeface="Arial"/>
                <a:ea typeface="Arial"/>
                <a:cs typeface="Arial"/>
                <a:sym typeface="Arial"/>
              </a:rPr>
              <a:t> For a better understanding of the unique demands and preferences of users of the system it will be helpful to learn about the demographics of the end user.</a:t>
            </a:r>
            <a:br>
              <a:rPr lang="en" sz="1300">
                <a:latin typeface="Arial"/>
                <a:ea typeface="Arial"/>
                <a:cs typeface="Arial"/>
                <a:sym typeface="Arial"/>
              </a:rPr>
            </a:br>
            <a:br>
              <a:rPr lang="en" sz="1300">
                <a:latin typeface="Arial"/>
                <a:ea typeface="Arial"/>
                <a:cs typeface="Arial"/>
                <a:sym typeface="Arial"/>
              </a:rPr>
            </a:br>
            <a:r>
              <a:rPr b="1" lang="en" sz="1300">
                <a:latin typeface="Arial"/>
                <a:ea typeface="Arial"/>
                <a:cs typeface="Arial"/>
                <a:sym typeface="Arial"/>
              </a:rPr>
              <a:t>Training and Support Materials:</a:t>
            </a:r>
            <a:r>
              <a:rPr lang="en" sz="1300">
                <a:latin typeface="Arial"/>
                <a:ea typeface="Arial"/>
                <a:cs typeface="Arial"/>
                <a:sym typeface="Arial"/>
              </a:rPr>
              <a:t> For better user experience this is the best idea to give the training and some helpful material that will help them to use the system and perform their specific tasks using this software.</a:t>
            </a:r>
            <a:endParaRPr sz="1300">
              <a:latin typeface="Arial"/>
              <a:ea typeface="Arial"/>
              <a:cs typeface="Arial"/>
              <a:sym typeface="Arial"/>
            </a:endParaRPr>
          </a:p>
          <a:p>
            <a:pPr indent="0" lvl="0" marL="0" rtl="0" algn="just">
              <a:spcBef>
                <a:spcPts val="0"/>
              </a:spcBef>
              <a:spcAft>
                <a:spcPts val="0"/>
              </a:spcAft>
              <a:buNone/>
            </a:pPr>
            <a:r>
              <a:t/>
            </a:r>
            <a:endParaRPr sz="1300">
              <a:latin typeface="Arial"/>
              <a:ea typeface="Arial"/>
              <a:cs typeface="Arial"/>
              <a:sym typeface="Arial"/>
            </a:endParaRPr>
          </a:p>
          <a:p>
            <a:pPr indent="0" lvl="0" marL="0" rtl="0" algn="just">
              <a:spcBef>
                <a:spcPts val="0"/>
              </a:spcBef>
              <a:spcAft>
                <a:spcPts val="0"/>
              </a:spcAft>
              <a:buNone/>
            </a:pPr>
            <a:r>
              <a:rPr b="1" lang="en" sz="1300">
                <a:latin typeface="Arial"/>
                <a:ea typeface="Arial"/>
                <a:cs typeface="Arial"/>
                <a:sym typeface="Arial"/>
              </a:rPr>
              <a:t>System Usage Data: </a:t>
            </a:r>
            <a:r>
              <a:rPr lang="en" sz="1300">
                <a:latin typeface="Arial"/>
                <a:ea typeface="Arial"/>
                <a:cs typeface="Arial"/>
                <a:sym typeface="Arial"/>
              </a:rPr>
              <a:t>Collecting data on system usage can provide valuable insights into user behavior and patterns. </a:t>
            </a:r>
            <a:endParaRPr sz="1300">
              <a:latin typeface="Arial"/>
              <a:ea typeface="Arial"/>
              <a:cs typeface="Arial"/>
              <a:sym typeface="Arial"/>
            </a:endParaRPr>
          </a:p>
          <a:p>
            <a:pPr indent="0" lvl="0" marL="0" rtl="0" algn="just">
              <a:spcBef>
                <a:spcPts val="0"/>
              </a:spcBef>
              <a:spcAft>
                <a:spcPts val="0"/>
              </a:spcAft>
              <a:buNone/>
            </a:pPr>
            <a:r>
              <a:t/>
            </a:r>
            <a:endParaRPr sz="1300">
              <a:latin typeface="Arial"/>
              <a:ea typeface="Arial"/>
              <a:cs typeface="Arial"/>
              <a:sym typeface="Arial"/>
            </a:endParaRPr>
          </a:p>
          <a:p>
            <a:pPr indent="0" lvl="0" marL="0" rtl="0" algn="just">
              <a:spcBef>
                <a:spcPts val="0"/>
              </a:spcBef>
              <a:spcAft>
                <a:spcPts val="0"/>
              </a:spcAft>
              <a:buNone/>
            </a:pPr>
            <a:r>
              <a:rPr b="1" lang="en" sz="1300">
                <a:latin typeface="Arial"/>
                <a:ea typeface="Arial"/>
                <a:cs typeface="Arial"/>
                <a:sym typeface="Arial"/>
              </a:rPr>
              <a:t>System Updates and Enhancements:</a:t>
            </a:r>
            <a:r>
              <a:rPr lang="en" sz="1300">
                <a:latin typeface="Arial"/>
                <a:ea typeface="Arial"/>
                <a:cs typeface="Arial"/>
                <a:sym typeface="Arial"/>
              </a:rPr>
              <a:t> Changes according to the needs and feedback of the users must be kept on record because that is the record of how we have upgraded the system as per the end user’s needs. </a:t>
            </a:r>
            <a:endParaRPr sz="1300">
              <a:latin typeface="Arial"/>
              <a:ea typeface="Arial"/>
              <a:cs typeface="Arial"/>
              <a:sym typeface="Arial"/>
            </a:endParaRPr>
          </a:p>
          <a:p>
            <a:pPr indent="0" lvl="0" marL="0" rtl="0" algn="just">
              <a:spcBef>
                <a:spcPts val="0"/>
              </a:spcBef>
              <a:spcAft>
                <a:spcPts val="0"/>
              </a:spcAft>
              <a:buClr>
                <a:schemeClr val="dk2"/>
              </a:buClr>
              <a:buSzPts val="1100"/>
              <a:buFont typeface="Arial"/>
              <a:buNone/>
            </a:pPr>
            <a:r>
              <a:t/>
            </a:r>
            <a:endParaRPr sz="1300">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54"/>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336" name="Google Shape;336;p54"/>
          <p:cNvSpPr txBox="1"/>
          <p:nvPr>
            <p:ph idx="1" type="body"/>
          </p:nvPr>
        </p:nvSpPr>
        <p:spPr>
          <a:xfrm>
            <a:off x="2400262" y="1665276"/>
            <a:ext cx="6321600" cy="3002400"/>
          </a:xfrm>
          <a:prstGeom prst="rect">
            <a:avLst/>
          </a:prstGeom>
        </p:spPr>
        <p:txBody>
          <a:bodyPr anchorCtr="0" anchor="t" bIns="91425" lIns="91425" spcFirstLastPara="1" rIns="91425" wrap="square" tIns="91425">
            <a:normAutofit/>
          </a:bodyPr>
          <a:lstStyle/>
          <a:p>
            <a:pPr indent="-304800" lvl="0" marL="457200" rtl="0" algn="l">
              <a:spcBef>
                <a:spcPts val="1200"/>
              </a:spcBef>
              <a:spcAft>
                <a:spcPts val="0"/>
              </a:spcAft>
              <a:buSzPts val="1200"/>
              <a:buFont typeface="Arial"/>
              <a:buChar char="●"/>
            </a:pPr>
            <a:r>
              <a:rPr lang="en" sz="1200">
                <a:latin typeface="Arial"/>
                <a:ea typeface="Arial"/>
                <a:cs typeface="Arial"/>
                <a:sym typeface="Arial"/>
              </a:rPr>
              <a:t>R. S. Pressman, “Document Templates: Software Requirements Specification,” </a:t>
            </a:r>
            <a:r>
              <a:rPr i="1" lang="en" sz="1200">
                <a:latin typeface="Arial"/>
                <a:ea typeface="Arial"/>
                <a:cs typeface="Arial"/>
                <a:sym typeface="Arial"/>
              </a:rPr>
              <a:t>R.S. Pressman &amp; Associates, Inc..</a:t>
            </a:r>
            <a:r>
              <a:rPr lang="en" sz="1200">
                <a:latin typeface="Arial"/>
                <a:ea typeface="Arial"/>
                <a:cs typeface="Arial"/>
                <a:sym typeface="Arial"/>
              </a:rPr>
              <a:t> [Online]. Available: </a:t>
            </a:r>
            <a:r>
              <a:rPr lang="en" sz="1200" u="sng">
                <a:solidFill>
                  <a:srgbClr val="1155CC"/>
                </a:solidFill>
                <a:latin typeface="Arial"/>
                <a:ea typeface="Arial"/>
                <a:cs typeface="Arial"/>
                <a:sym typeface="Arial"/>
                <a:hlinkClick r:id="rId3">
                  <a:extLst>
                    <a:ext uri="{A12FA001-AC4F-418D-AE19-62706E023703}">
                      <ahyp:hlinkClr val="tx"/>
                    </a:ext>
                  </a:extLst>
                </a:hlinkClick>
              </a:rPr>
              <a:t>http://www.rspa.com/docs/Reqmspec.html</a:t>
            </a:r>
            <a:r>
              <a:rPr lang="en" sz="1200">
                <a:latin typeface="Arial"/>
                <a:ea typeface="Arial"/>
                <a:cs typeface="Arial"/>
                <a:sym typeface="Arial"/>
              </a:rPr>
              <a:t>. [Accessed: 14-June-2023]. </a:t>
            </a: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lang="en" sz="1200">
                <a:latin typeface="Arial"/>
                <a:ea typeface="Arial"/>
                <a:cs typeface="Arial"/>
                <a:sym typeface="Arial"/>
              </a:rPr>
              <a:t>“Software requirements specification,” </a:t>
            </a:r>
            <a:r>
              <a:rPr i="1" lang="en" sz="1200">
                <a:latin typeface="Arial"/>
                <a:ea typeface="Arial"/>
                <a:cs typeface="Arial"/>
                <a:sym typeface="Arial"/>
              </a:rPr>
              <a:t>McGraw Hill Higher Education</a:t>
            </a:r>
            <a:r>
              <a:rPr lang="en" sz="1200">
                <a:latin typeface="Arial"/>
                <a:ea typeface="Arial"/>
                <a:cs typeface="Arial"/>
                <a:sym typeface="Arial"/>
              </a:rPr>
              <a:t>. [Online]. Available: </a:t>
            </a:r>
            <a:r>
              <a:rPr lang="en" sz="1200" u="sng">
                <a:solidFill>
                  <a:srgbClr val="1155CC"/>
                </a:solidFill>
                <a:latin typeface="Arial"/>
                <a:ea typeface="Arial"/>
                <a:cs typeface="Arial"/>
                <a:sym typeface="Arial"/>
                <a:hlinkClick r:id="rId4">
                  <a:extLst>
                    <a:ext uri="{A12FA001-AC4F-418D-AE19-62706E023703}">
                      <ahyp:hlinkClr val="tx"/>
                    </a:ext>
                  </a:extLst>
                </a:hlinkClick>
              </a:rPr>
              <a:t>http://www.mhhe.com/engcs/compsci/pressman/graphics/Pressman5sepa/common/cs1/sw-req.pdf</a:t>
            </a:r>
            <a:r>
              <a:rPr lang="en" sz="1200">
                <a:latin typeface="Arial"/>
                <a:ea typeface="Arial"/>
                <a:cs typeface="Arial"/>
                <a:sym typeface="Arial"/>
              </a:rPr>
              <a:t>. [Accessed: 14-June-2023]. </a:t>
            </a: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lang="en" sz="1200">
                <a:latin typeface="Arial"/>
                <a:ea typeface="Arial"/>
                <a:cs typeface="Arial"/>
                <a:sym typeface="Arial"/>
              </a:rPr>
              <a:t>Pressman, Roger S., and Bruce R. Maxim. </a:t>
            </a:r>
            <a:r>
              <a:rPr i="1" lang="en" sz="1200">
                <a:latin typeface="Arial"/>
                <a:ea typeface="Arial"/>
                <a:cs typeface="Arial"/>
                <a:sym typeface="Arial"/>
              </a:rPr>
              <a:t>Software Engineering: A Practitioner's Approach </a:t>
            </a:r>
            <a:r>
              <a:rPr lang="en" sz="1200">
                <a:latin typeface="Arial"/>
                <a:ea typeface="Arial"/>
                <a:cs typeface="Arial"/>
                <a:sym typeface="Arial"/>
              </a:rPr>
              <a:t>. Vol. 9, McGraw-Hill Education , 2020. </a:t>
            </a:r>
            <a:endParaRPr sz="19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5"/>
          <p:cNvSpPr txBox="1"/>
          <p:nvPr>
            <p:ph idx="1" type="body"/>
          </p:nvPr>
        </p:nvSpPr>
        <p:spPr>
          <a:xfrm>
            <a:off x="428621" y="700100"/>
            <a:ext cx="8303100" cy="389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a:t>
            </a:r>
            <a:r>
              <a:rPr lang="en" sz="3300">
                <a:latin typeface="Times New Roman"/>
                <a:ea typeface="Times New Roman"/>
                <a:cs typeface="Times New Roman"/>
                <a:sym typeface="Times New Roman"/>
              </a:rPr>
              <a:t>THANK YOU!</a:t>
            </a:r>
            <a:endParaRPr sz="33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2.0 Usage Scenario- User Profiles</a:t>
            </a:r>
            <a:endParaRPr/>
          </a:p>
        </p:txBody>
      </p:sp>
      <p:sp>
        <p:nvSpPr>
          <p:cNvPr id="100" name="Google Shape;100;p17"/>
          <p:cNvSpPr txBox="1"/>
          <p:nvPr>
            <p:ph idx="1" type="body"/>
          </p:nvPr>
        </p:nvSpPr>
        <p:spPr>
          <a:xfrm>
            <a:off x="796900" y="1350925"/>
            <a:ext cx="1742100" cy="268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b="1" lang="en" sz="1700">
                <a:latin typeface="Arial"/>
                <a:ea typeface="Arial"/>
                <a:cs typeface="Arial"/>
                <a:sym typeface="Arial"/>
              </a:rPr>
              <a:t>Users</a:t>
            </a:r>
            <a:r>
              <a:rPr lang="en" sz="1700">
                <a:latin typeface="Arial"/>
                <a:ea typeface="Arial"/>
                <a:cs typeface="Arial"/>
                <a:sym typeface="Arial"/>
              </a:rPr>
              <a:t>:</a:t>
            </a:r>
            <a:endParaRPr sz="1700">
              <a:latin typeface="Arial"/>
              <a:ea typeface="Arial"/>
              <a:cs typeface="Arial"/>
              <a:sym typeface="Arial"/>
            </a:endParaRPr>
          </a:p>
          <a:p>
            <a:pPr indent="457200" lvl="0" marL="0" rtl="0" algn="l">
              <a:spcBef>
                <a:spcPts val="0"/>
              </a:spcBef>
              <a:spcAft>
                <a:spcPts val="0"/>
              </a:spcAft>
              <a:buClr>
                <a:schemeClr val="dk2"/>
              </a:buClr>
              <a:buSzPts val="1100"/>
              <a:buFont typeface="Arial"/>
              <a:buNone/>
            </a:pPr>
            <a:r>
              <a:rPr lang="en" sz="1700">
                <a:latin typeface="Arial"/>
                <a:ea typeface="Arial"/>
                <a:cs typeface="Arial"/>
                <a:sym typeface="Arial"/>
              </a:rPr>
              <a:t>Admin</a:t>
            </a:r>
            <a:endParaRPr sz="1700">
              <a:latin typeface="Arial"/>
              <a:ea typeface="Arial"/>
              <a:cs typeface="Arial"/>
              <a:sym typeface="Arial"/>
            </a:endParaRPr>
          </a:p>
          <a:p>
            <a:pPr indent="457200" lvl="0" marL="0" rtl="0" algn="l">
              <a:spcBef>
                <a:spcPts val="0"/>
              </a:spcBef>
              <a:spcAft>
                <a:spcPts val="0"/>
              </a:spcAft>
              <a:buClr>
                <a:schemeClr val="dk2"/>
              </a:buClr>
              <a:buSzPts val="1100"/>
              <a:buFont typeface="Arial"/>
              <a:buNone/>
            </a:pPr>
            <a:r>
              <a:rPr lang="en" sz="1700">
                <a:latin typeface="Arial"/>
                <a:ea typeface="Arial"/>
                <a:cs typeface="Arial"/>
                <a:sym typeface="Arial"/>
              </a:rPr>
              <a:t>User</a:t>
            </a:r>
            <a:endParaRPr sz="1700">
              <a:latin typeface="Arial"/>
              <a:ea typeface="Arial"/>
              <a:cs typeface="Arial"/>
              <a:sym typeface="Arial"/>
            </a:endParaRPr>
          </a:p>
          <a:p>
            <a:pPr indent="457200" lvl="0" marL="0" rtl="0" algn="l">
              <a:spcBef>
                <a:spcPts val="0"/>
              </a:spcBef>
              <a:spcAft>
                <a:spcPts val="0"/>
              </a:spcAft>
              <a:buClr>
                <a:schemeClr val="dk2"/>
              </a:buClr>
              <a:buSzPts val="1100"/>
              <a:buFont typeface="Arial"/>
              <a:buNone/>
            </a:pPr>
            <a:r>
              <a:rPr lang="en" sz="1700">
                <a:latin typeface="Arial"/>
                <a:ea typeface="Arial"/>
                <a:cs typeface="Arial"/>
                <a:sym typeface="Arial"/>
              </a:rPr>
              <a:t>System</a:t>
            </a:r>
            <a:endParaRPr sz="1700">
              <a:latin typeface="Arial"/>
              <a:ea typeface="Arial"/>
              <a:cs typeface="Arial"/>
              <a:sym typeface="Arial"/>
            </a:endParaRPr>
          </a:p>
          <a:p>
            <a:pPr indent="457200" lvl="0" marL="0" rtl="0" algn="l">
              <a:spcBef>
                <a:spcPts val="0"/>
              </a:spcBef>
              <a:spcAft>
                <a:spcPts val="0"/>
              </a:spcAft>
              <a:buClr>
                <a:schemeClr val="dk2"/>
              </a:buClr>
              <a:buSzPts val="1100"/>
              <a:buFont typeface="Arial"/>
              <a:buNone/>
            </a:pPr>
            <a:r>
              <a:t/>
            </a:r>
            <a:endParaRPr sz="1600">
              <a:latin typeface="Arial"/>
              <a:ea typeface="Arial"/>
              <a:cs typeface="Arial"/>
              <a:sym typeface="Arial"/>
            </a:endParaRPr>
          </a:p>
          <a:p>
            <a:pPr indent="0" lvl="0" marL="0" rtl="0" algn="l">
              <a:spcBef>
                <a:spcPts val="0"/>
              </a:spcBef>
              <a:spcAft>
                <a:spcPts val="0"/>
              </a:spcAft>
              <a:buClr>
                <a:schemeClr val="dk2"/>
              </a:buClr>
              <a:buSzPts val="1100"/>
              <a:buFont typeface="Arial"/>
              <a:buNone/>
            </a:pPr>
            <a:r>
              <a:t/>
            </a:r>
            <a:endParaRPr/>
          </a:p>
        </p:txBody>
      </p:sp>
      <p:sp>
        <p:nvSpPr>
          <p:cNvPr id="101" name="Google Shape;101;p17"/>
          <p:cNvSpPr txBox="1"/>
          <p:nvPr/>
        </p:nvSpPr>
        <p:spPr>
          <a:xfrm>
            <a:off x="3229300" y="1775325"/>
            <a:ext cx="4472100" cy="1376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600"/>
              </a:spcBef>
              <a:spcAft>
                <a:spcPts val="0"/>
              </a:spcAft>
              <a:buClr>
                <a:schemeClr val="dk2"/>
              </a:buClr>
              <a:buSzPts val="1100"/>
              <a:buFont typeface="Arial"/>
              <a:buNone/>
            </a:pPr>
            <a:r>
              <a:rPr b="1" lang="en" sz="1600">
                <a:solidFill>
                  <a:srgbClr val="434343"/>
                </a:solidFill>
              </a:rPr>
              <a:t>There will be two levels of users</a:t>
            </a:r>
            <a:r>
              <a:rPr lang="en" sz="1500">
                <a:solidFill>
                  <a:srgbClr val="434343"/>
                </a:solidFill>
              </a:rPr>
              <a:t>:</a:t>
            </a:r>
            <a:endParaRPr sz="1500">
              <a:solidFill>
                <a:srgbClr val="434343"/>
              </a:solidFill>
            </a:endParaRPr>
          </a:p>
          <a:p>
            <a:pPr indent="0" lvl="0" marL="0" rtl="0" algn="l">
              <a:lnSpc>
                <a:spcPct val="115000"/>
              </a:lnSpc>
              <a:spcBef>
                <a:spcPts val="400"/>
              </a:spcBef>
              <a:spcAft>
                <a:spcPts val="0"/>
              </a:spcAft>
              <a:buClr>
                <a:schemeClr val="dk2"/>
              </a:buClr>
              <a:buSzPts val="1100"/>
              <a:buFont typeface="Arial"/>
              <a:buNone/>
            </a:pPr>
            <a:r>
              <a:rPr b="1" lang="en" sz="1300">
                <a:solidFill>
                  <a:schemeClr val="dk2"/>
                </a:solidFill>
              </a:rPr>
              <a:t>Full Control:</a:t>
            </a:r>
            <a:endParaRPr b="1" sz="1300">
              <a:solidFill>
                <a:schemeClr val="dk2"/>
              </a:solidFill>
            </a:endParaRPr>
          </a:p>
          <a:p>
            <a:pPr indent="0" lvl="0" marL="0" rtl="0" algn="l">
              <a:lnSpc>
                <a:spcPct val="115000"/>
              </a:lnSpc>
              <a:spcBef>
                <a:spcPts val="0"/>
              </a:spcBef>
              <a:spcAft>
                <a:spcPts val="0"/>
              </a:spcAft>
              <a:buClr>
                <a:schemeClr val="dk2"/>
              </a:buClr>
              <a:buSzPts val="1100"/>
              <a:buFont typeface="Arial"/>
              <a:buNone/>
            </a:pPr>
            <a:r>
              <a:rPr lang="en" sz="1200">
                <a:solidFill>
                  <a:schemeClr val="dk2"/>
                </a:solidFill>
              </a:rPr>
              <a:t>	Administrator</a:t>
            </a:r>
            <a:endParaRPr sz="1200">
              <a:solidFill>
                <a:schemeClr val="dk2"/>
              </a:solidFill>
            </a:endParaRPr>
          </a:p>
          <a:p>
            <a:pPr indent="0" lvl="0" marL="0" rtl="0" algn="l">
              <a:lnSpc>
                <a:spcPct val="115000"/>
              </a:lnSpc>
              <a:spcBef>
                <a:spcPts val="0"/>
              </a:spcBef>
              <a:spcAft>
                <a:spcPts val="0"/>
              </a:spcAft>
              <a:buClr>
                <a:schemeClr val="dk2"/>
              </a:buClr>
              <a:buSzPts val="1100"/>
              <a:buFont typeface="Arial"/>
              <a:buNone/>
            </a:pPr>
            <a:r>
              <a:rPr b="1" lang="en" sz="1300">
                <a:solidFill>
                  <a:schemeClr val="dk2"/>
                </a:solidFill>
              </a:rPr>
              <a:t>Read Only</a:t>
            </a:r>
            <a:r>
              <a:rPr lang="en" sz="1200">
                <a:solidFill>
                  <a:schemeClr val="dk2"/>
                </a:solidFill>
              </a:rPr>
              <a:t>:</a:t>
            </a:r>
            <a:endParaRPr sz="1200">
              <a:solidFill>
                <a:schemeClr val="dk2"/>
              </a:solidFill>
            </a:endParaRPr>
          </a:p>
          <a:p>
            <a:pPr indent="0" lvl="0" marL="0" rtl="0" algn="l">
              <a:lnSpc>
                <a:spcPct val="115000"/>
              </a:lnSpc>
              <a:spcBef>
                <a:spcPts val="0"/>
              </a:spcBef>
              <a:spcAft>
                <a:spcPts val="0"/>
              </a:spcAft>
              <a:buClr>
                <a:schemeClr val="dk2"/>
              </a:buClr>
              <a:buSzPts val="1100"/>
              <a:buFont typeface="Arial"/>
              <a:buNone/>
            </a:pPr>
            <a:r>
              <a:rPr lang="en" sz="1200">
                <a:solidFill>
                  <a:schemeClr val="dk2"/>
                </a:solidFill>
              </a:rPr>
              <a:t>	General Public</a:t>
            </a:r>
            <a:endParaRPr sz="15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8"/>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Special Usage Considerations</a:t>
            </a:r>
            <a:endParaRPr/>
          </a:p>
        </p:txBody>
      </p:sp>
      <p:sp>
        <p:nvSpPr>
          <p:cNvPr id="107" name="Google Shape;107;p18"/>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latin typeface="Arial"/>
                <a:ea typeface="Arial"/>
                <a:cs typeface="Arial"/>
                <a:sym typeface="Arial"/>
              </a:rPr>
              <a:t>Accessibility</a:t>
            </a:r>
            <a:endParaRPr b="1" sz="1400">
              <a:latin typeface="Arial"/>
              <a:ea typeface="Arial"/>
              <a:cs typeface="Arial"/>
              <a:sym typeface="Arial"/>
            </a:endParaRPr>
          </a:p>
          <a:p>
            <a:pPr indent="0" lvl="0" marL="0" rtl="0" algn="l">
              <a:spcBef>
                <a:spcPts val="0"/>
              </a:spcBef>
              <a:spcAft>
                <a:spcPts val="0"/>
              </a:spcAft>
              <a:buClr>
                <a:schemeClr val="dk2"/>
              </a:buClr>
              <a:buSzPts val="1100"/>
              <a:buFont typeface="Arial"/>
              <a:buNone/>
            </a:pPr>
            <a:r>
              <a:rPr lang="en" sz="1400">
                <a:latin typeface="Arial"/>
                <a:ea typeface="Arial"/>
                <a:cs typeface="Arial"/>
                <a:sym typeface="Arial"/>
              </a:rPr>
              <a:t>Because the people using this software may be unfamiliar with case management systems, we should make sure the interface is easily navigable and understandable. We need to clearly display all information needed and possibly offer a help section or tutorial on how to use the software. </a:t>
            </a:r>
            <a:endParaRPr sz="19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9"/>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3.0 Data Model &amp; Description</a:t>
            </a:r>
            <a:endParaRPr/>
          </a:p>
        </p:txBody>
      </p:sp>
      <p:sp>
        <p:nvSpPr>
          <p:cNvPr id="113" name="Google Shape;113;p19"/>
          <p:cNvSpPr txBox="1"/>
          <p:nvPr>
            <p:ph idx="1" type="body"/>
          </p:nvPr>
        </p:nvSpPr>
        <p:spPr>
          <a:xfrm>
            <a:off x="492775" y="1158800"/>
            <a:ext cx="8048100" cy="3345000"/>
          </a:xfrm>
          <a:prstGeom prst="rect">
            <a:avLst/>
          </a:prstGeom>
        </p:spPr>
        <p:txBody>
          <a:bodyPr anchorCtr="0" anchor="t" bIns="91425" lIns="91425" spcFirstLastPara="1" rIns="91425" wrap="square" tIns="91425">
            <a:noAutofit/>
          </a:bodyPr>
          <a:lstStyle/>
          <a:p>
            <a:pPr indent="0" lvl="0" marL="0" rtl="0" algn="l">
              <a:lnSpc>
                <a:spcPct val="200000"/>
              </a:lnSpc>
              <a:spcBef>
                <a:spcPts val="1200"/>
              </a:spcBef>
              <a:spcAft>
                <a:spcPts val="0"/>
              </a:spcAft>
              <a:buNone/>
            </a:pPr>
            <a:r>
              <a:rPr b="1" lang="en" sz="1900">
                <a:solidFill>
                  <a:schemeClr val="accent5"/>
                </a:solidFill>
                <a:latin typeface="Arial"/>
                <a:ea typeface="Arial"/>
                <a:cs typeface="Arial"/>
                <a:sym typeface="Arial"/>
              </a:rPr>
              <a:t>Data Objects</a:t>
            </a:r>
            <a:endParaRPr b="1" sz="1900">
              <a:solidFill>
                <a:schemeClr val="accent5"/>
              </a:solidFill>
              <a:latin typeface="Arial"/>
              <a:ea typeface="Arial"/>
              <a:cs typeface="Arial"/>
              <a:sym typeface="Arial"/>
            </a:endParaRPr>
          </a:p>
          <a:p>
            <a:pPr indent="-311150" lvl="0" marL="457200" rtl="0" algn="l">
              <a:lnSpc>
                <a:spcPct val="100000"/>
              </a:lnSpc>
              <a:spcBef>
                <a:spcPts val="1200"/>
              </a:spcBef>
              <a:spcAft>
                <a:spcPts val="0"/>
              </a:spcAft>
              <a:buSzPts val="1300"/>
              <a:buFont typeface="Arial"/>
              <a:buChar char="❖"/>
            </a:pPr>
            <a:r>
              <a:rPr lang="en" sz="1300">
                <a:latin typeface="Arial"/>
                <a:ea typeface="Arial"/>
                <a:cs typeface="Arial"/>
                <a:sym typeface="Arial"/>
              </a:rPr>
              <a:t>Client</a:t>
            </a:r>
            <a:endParaRPr sz="1300">
              <a:latin typeface="Arial"/>
              <a:ea typeface="Arial"/>
              <a:cs typeface="Arial"/>
              <a:sym typeface="Arial"/>
            </a:endParaRPr>
          </a:p>
          <a:p>
            <a:pPr indent="-311150" lvl="1" marL="914400" rtl="0" algn="l">
              <a:lnSpc>
                <a:spcPct val="100000"/>
              </a:lnSpc>
              <a:spcBef>
                <a:spcPts val="0"/>
              </a:spcBef>
              <a:spcAft>
                <a:spcPts val="0"/>
              </a:spcAft>
              <a:buSzPts val="1300"/>
              <a:buFont typeface="Arial"/>
              <a:buChar char="➢"/>
            </a:pPr>
            <a:r>
              <a:rPr lang="en" sz="1300">
                <a:latin typeface="Arial"/>
                <a:ea typeface="Arial"/>
                <a:cs typeface="Arial"/>
                <a:sym typeface="Arial"/>
              </a:rPr>
              <a:t> A person who employs the Metro Detective Agency for a case.</a:t>
            </a:r>
            <a:endParaRPr sz="1300">
              <a:latin typeface="Arial"/>
              <a:ea typeface="Arial"/>
              <a:cs typeface="Arial"/>
              <a:sym typeface="Arial"/>
            </a:endParaRPr>
          </a:p>
          <a:p>
            <a:pPr indent="-311150" lvl="0" marL="457200" rtl="0" algn="l">
              <a:lnSpc>
                <a:spcPct val="100000"/>
              </a:lnSpc>
              <a:spcBef>
                <a:spcPts val="0"/>
              </a:spcBef>
              <a:spcAft>
                <a:spcPts val="0"/>
              </a:spcAft>
              <a:buSzPts val="1300"/>
              <a:buFont typeface="Arial"/>
              <a:buChar char="❖"/>
            </a:pPr>
            <a:r>
              <a:rPr lang="en" sz="1300">
                <a:latin typeface="Arial"/>
                <a:ea typeface="Arial"/>
                <a:cs typeface="Arial"/>
                <a:sym typeface="Arial"/>
              </a:rPr>
              <a:t>Case</a:t>
            </a:r>
            <a:endParaRPr sz="1300">
              <a:latin typeface="Arial"/>
              <a:ea typeface="Arial"/>
              <a:cs typeface="Arial"/>
              <a:sym typeface="Arial"/>
            </a:endParaRPr>
          </a:p>
          <a:p>
            <a:pPr indent="-311150" lvl="1" marL="914400" rtl="0" algn="l">
              <a:lnSpc>
                <a:spcPct val="100000"/>
              </a:lnSpc>
              <a:spcBef>
                <a:spcPts val="0"/>
              </a:spcBef>
              <a:spcAft>
                <a:spcPts val="0"/>
              </a:spcAft>
              <a:buSzPts val="1300"/>
              <a:buFont typeface="Arial"/>
              <a:buChar char="➢"/>
            </a:pPr>
            <a:r>
              <a:rPr lang="en" sz="1300">
                <a:latin typeface="Arial"/>
                <a:ea typeface="Arial"/>
                <a:cs typeface="Arial"/>
                <a:sym typeface="Arial"/>
              </a:rPr>
              <a:t>Each case will hold information containing its purpose, locations, media, retainers, agents working on each case, client for the case, and subjects for each case.</a:t>
            </a:r>
            <a:endParaRPr sz="1300">
              <a:latin typeface="Arial"/>
              <a:ea typeface="Arial"/>
              <a:cs typeface="Arial"/>
              <a:sym typeface="Arial"/>
            </a:endParaRPr>
          </a:p>
          <a:p>
            <a:pPr indent="-311150" lvl="0" marL="457200" rtl="0" algn="l">
              <a:lnSpc>
                <a:spcPct val="100000"/>
              </a:lnSpc>
              <a:spcBef>
                <a:spcPts val="0"/>
              </a:spcBef>
              <a:spcAft>
                <a:spcPts val="0"/>
              </a:spcAft>
              <a:buSzPts val="1300"/>
              <a:buFont typeface="Arial"/>
              <a:buChar char="❖"/>
            </a:pPr>
            <a:r>
              <a:rPr lang="en" sz="1300">
                <a:latin typeface="Arial"/>
                <a:ea typeface="Arial"/>
                <a:cs typeface="Arial"/>
                <a:sym typeface="Arial"/>
              </a:rPr>
              <a:t>Subject</a:t>
            </a:r>
            <a:endParaRPr sz="1300">
              <a:latin typeface="Arial"/>
              <a:ea typeface="Arial"/>
              <a:cs typeface="Arial"/>
              <a:sym typeface="Arial"/>
            </a:endParaRPr>
          </a:p>
          <a:p>
            <a:pPr indent="-311150" lvl="1" marL="914400" rtl="0" algn="l">
              <a:lnSpc>
                <a:spcPct val="100000"/>
              </a:lnSpc>
              <a:spcBef>
                <a:spcPts val="0"/>
              </a:spcBef>
              <a:spcAft>
                <a:spcPts val="0"/>
              </a:spcAft>
              <a:buSzPts val="1300"/>
              <a:buFont typeface="Arial"/>
              <a:buChar char="➢"/>
            </a:pPr>
            <a:r>
              <a:rPr lang="en" sz="1300">
                <a:latin typeface="Arial"/>
                <a:ea typeface="Arial"/>
                <a:cs typeface="Arial"/>
                <a:sym typeface="Arial"/>
              </a:rPr>
              <a:t>The subject of a case and relevant details such as place of work, vehicle, name, address, etc.</a:t>
            </a:r>
            <a:endParaRPr sz="1300">
              <a:latin typeface="Arial"/>
              <a:ea typeface="Arial"/>
              <a:cs typeface="Arial"/>
              <a:sym typeface="Arial"/>
            </a:endParaRPr>
          </a:p>
          <a:p>
            <a:pPr indent="-311150" lvl="0" marL="457200" rtl="0" algn="l">
              <a:lnSpc>
                <a:spcPct val="100000"/>
              </a:lnSpc>
              <a:spcBef>
                <a:spcPts val="0"/>
              </a:spcBef>
              <a:spcAft>
                <a:spcPts val="0"/>
              </a:spcAft>
              <a:buSzPts val="1300"/>
              <a:buFont typeface="Arial"/>
              <a:buChar char="❖"/>
            </a:pPr>
            <a:r>
              <a:rPr lang="en" sz="1300">
                <a:latin typeface="Arial"/>
                <a:ea typeface="Arial"/>
                <a:cs typeface="Arial"/>
                <a:sym typeface="Arial"/>
              </a:rPr>
              <a:t>Agent</a:t>
            </a:r>
            <a:endParaRPr sz="1300">
              <a:latin typeface="Arial"/>
              <a:ea typeface="Arial"/>
              <a:cs typeface="Arial"/>
              <a:sym typeface="Arial"/>
            </a:endParaRPr>
          </a:p>
          <a:p>
            <a:pPr indent="-311150" lvl="1" marL="914400" rtl="0" algn="l">
              <a:lnSpc>
                <a:spcPct val="100000"/>
              </a:lnSpc>
              <a:spcBef>
                <a:spcPts val="0"/>
              </a:spcBef>
              <a:spcAft>
                <a:spcPts val="0"/>
              </a:spcAft>
              <a:buSzPts val="1300"/>
              <a:buFont typeface="Arial"/>
              <a:buChar char="➢"/>
            </a:pPr>
            <a:r>
              <a:rPr lang="en" sz="1300">
                <a:latin typeface="Arial"/>
                <a:ea typeface="Arial"/>
                <a:cs typeface="Arial"/>
                <a:sym typeface="Arial"/>
              </a:rPr>
              <a:t>An employee of Metro Detective Agency who works on cases.  An agent is allowed access to groups of clients under organization if admin has cleared them to do so.</a:t>
            </a:r>
            <a:endParaRPr sz="1300">
              <a:latin typeface="Arial"/>
              <a:ea typeface="Arial"/>
              <a:cs typeface="Arial"/>
              <a:sym typeface="Arial"/>
            </a:endParaRPr>
          </a:p>
          <a:p>
            <a:pPr indent="-311150" lvl="0" marL="457200" rtl="0" algn="l">
              <a:lnSpc>
                <a:spcPct val="100000"/>
              </a:lnSpc>
              <a:spcBef>
                <a:spcPts val="0"/>
              </a:spcBef>
              <a:spcAft>
                <a:spcPts val="0"/>
              </a:spcAft>
              <a:buSzPts val="1300"/>
              <a:buFont typeface="Arial"/>
              <a:buChar char="❖"/>
            </a:pPr>
            <a:r>
              <a:rPr lang="en" sz="1300">
                <a:latin typeface="Arial"/>
                <a:ea typeface="Arial"/>
                <a:cs typeface="Arial"/>
                <a:sym typeface="Arial"/>
              </a:rPr>
              <a:t>Organization</a:t>
            </a:r>
            <a:endParaRPr sz="1300">
              <a:latin typeface="Arial"/>
              <a:ea typeface="Arial"/>
              <a:cs typeface="Arial"/>
              <a:sym typeface="Arial"/>
            </a:endParaRPr>
          </a:p>
          <a:p>
            <a:pPr indent="-311150" lvl="1" marL="914400" rtl="0" algn="l">
              <a:lnSpc>
                <a:spcPct val="100000"/>
              </a:lnSpc>
              <a:spcBef>
                <a:spcPts val="0"/>
              </a:spcBef>
              <a:spcAft>
                <a:spcPts val="0"/>
              </a:spcAft>
              <a:buSzPts val="1300"/>
              <a:buFont typeface="Arial"/>
              <a:buChar char="➢"/>
            </a:pPr>
            <a:r>
              <a:rPr lang="en" sz="1300">
                <a:latin typeface="Arial"/>
                <a:ea typeface="Arial"/>
                <a:cs typeface="Arial"/>
                <a:sym typeface="Arial"/>
              </a:rPr>
              <a:t>Each organization contains groups of clients categorized by admin.</a:t>
            </a:r>
            <a:endParaRPr sz="13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7" name="Shape 117"/>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Relationships</a:t>
            </a:r>
            <a:endParaRPr/>
          </a:p>
        </p:txBody>
      </p:sp>
      <p:graphicFrame>
        <p:nvGraphicFramePr>
          <p:cNvPr id="123" name="Google Shape;123;p21"/>
          <p:cNvGraphicFramePr/>
          <p:nvPr/>
        </p:nvGraphicFramePr>
        <p:xfrm>
          <a:off x="619250" y="1623300"/>
          <a:ext cx="3000000" cy="3000000"/>
        </p:xfrm>
        <a:graphic>
          <a:graphicData uri="http://schemas.openxmlformats.org/drawingml/2006/table">
            <a:tbl>
              <a:tblPr>
                <a:noFill/>
                <a:tableStyleId>{FD0C06CD-EC21-42FD-8E76-65B46850D262}</a:tableStyleId>
              </a:tblPr>
              <a:tblGrid>
                <a:gridCol w="1521600"/>
                <a:gridCol w="1521600"/>
                <a:gridCol w="1521600"/>
                <a:gridCol w="1521600"/>
                <a:gridCol w="1521600"/>
              </a:tblGrid>
              <a:tr h="430000">
                <a:tc>
                  <a:txBody>
                    <a:bodyPr/>
                    <a:lstStyle/>
                    <a:p>
                      <a:pPr indent="0" lvl="0" marL="0" rtl="0" algn="l">
                        <a:spcBef>
                          <a:spcPts val="0"/>
                        </a:spcBef>
                        <a:spcAft>
                          <a:spcPts val="0"/>
                        </a:spcAft>
                        <a:buNone/>
                      </a:pPr>
                      <a:r>
                        <a:t/>
                      </a:r>
                      <a:endParaRPr b="1">
                        <a:solidFill>
                          <a:schemeClr val="dk2"/>
                        </a:solidFill>
                      </a:endParaRPr>
                    </a:p>
                  </a:txBody>
                  <a:tcPr marT="91425" marB="91425" marR="91425" marL="91425">
                    <a:solidFill>
                      <a:schemeClr val="accent5"/>
                    </a:solidFill>
                  </a:tcPr>
                </a:tc>
                <a:tc>
                  <a:txBody>
                    <a:bodyPr/>
                    <a:lstStyle/>
                    <a:p>
                      <a:pPr indent="0" lvl="0" marL="0" rtl="0" algn="l">
                        <a:spcBef>
                          <a:spcPts val="0"/>
                        </a:spcBef>
                        <a:spcAft>
                          <a:spcPts val="0"/>
                        </a:spcAft>
                        <a:buNone/>
                      </a:pPr>
                      <a:r>
                        <a:rPr b="1" lang="en">
                          <a:solidFill>
                            <a:schemeClr val="dk2"/>
                          </a:solidFill>
                        </a:rPr>
                        <a:t>Client</a:t>
                      </a:r>
                      <a:endParaRPr b="1">
                        <a:solidFill>
                          <a:schemeClr val="dk2"/>
                        </a:solidFill>
                      </a:endParaRPr>
                    </a:p>
                  </a:txBody>
                  <a:tcPr marT="91425" marB="91425" marR="91425" marL="91425">
                    <a:solidFill>
                      <a:schemeClr val="accent5"/>
                    </a:solidFill>
                  </a:tcPr>
                </a:tc>
                <a:tc>
                  <a:txBody>
                    <a:bodyPr/>
                    <a:lstStyle/>
                    <a:p>
                      <a:pPr indent="0" lvl="0" marL="0" rtl="0" algn="l">
                        <a:spcBef>
                          <a:spcPts val="0"/>
                        </a:spcBef>
                        <a:spcAft>
                          <a:spcPts val="0"/>
                        </a:spcAft>
                        <a:buNone/>
                      </a:pPr>
                      <a:r>
                        <a:rPr b="1" lang="en">
                          <a:solidFill>
                            <a:schemeClr val="dk2"/>
                          </a:solidFill>
                        </a:rPr>
                        <a:t>Case</a:t>
                      </a:r>
                      <a:endParaRPr b="1">
                        <a:solidFill>
                          <a:schemeClr val="dk2"/>
                        </a:solidFill>
                      </a:endParaRPr>
                    </a:p>
                  </a:txBody>
                  <a:tcPr marT="91425" marB="91425" marR="91425" marL="91425">
                    <a:solidFill>
                      <a:schemeClr val="accent5"/>
                    </a:solidFill>
                  </a:tcPr>
                </a:tc>
                <a:tc>
                  <a:txBody>
                    <a:bodyPr/>
                    <a:lstStyle/>
                    <a:p>
                      <a:pPr indent="0" lvl="0" marL="0" rtl="0" algn="l">
                        <a:spcBef>
                          <a:spcPts val="0"/>
                        </a:spcBef>
                        <a:spcAft>
                          <a:spcPts val="0"/>
                        </a:spcAft>
                        <a:buNone/>
                      </a:pPr>
                      <a:r>
                        <a:rPr b="1" lang="en">
                          <a:solidFill>
                            <a:schemeClr val="dk2"/>
                          </a:solidFill>
                        </a:rPr>
                        <a:t>Subject</a:t>
                      </a:r>
                      <a:endParaRPr b="1">
                        <a:solidFill>
                          <a:schemeClr val="dk2"/>
                        </a:solidFill>
                      </a:endParaRPr>
                    </a:p>
                  </a:txBody>
                  <a:tcPr marT="91425" marB="91425" marR="91425" marL="91425">
                    <a:solidFill>
                      <a:schemeClr val="accent5"/>
                    </a:solidFill>
                  </a:tcPr>
                </a:tc>
                <a:tc>
                  <a:txBody>
                    <a:bodyPr/>
                    <a:lstStyle/>
                    <a:p>
                      <a:pPr indent="0" lvl="0" marL="0" rtl="0" algn="l">
                        <a:spcBef>
                          <a:spcPts val="0"/>
                        </a:spcBef>
                        <a:spcAft>
                          <a:spcPts val="0"/>
                        </a:spcAft>
                        <a:buNone/>
                      </a:pPr>
                      <a:r>
                        <a:rPr b="1" lang="en">
                          <a:solidFill>
                            <a:schemeClr val="dk2"/>
                          </a:solidFill>
                        </a:rPr>
                        <a:t>Agent</a:t>
                      </a:r>
                      <a:endParaRPr b="1">
                        <a:solidFill>
                          <a:schemeClr val="dk2"/>
                        </a:solidFill>
                      </a:endParaRPr>
                    </a:p>
                  </a:txBody>
                  <a:tcPr marT="91425" marB="91425" marR="91425" marL="91425">
                    <a:solidFill>
                      <a:schemeClr val="accent5"/>
                    </a:solidFill>
                  </a:tcPr>
                </a:tc>
              </a:tr>
              <a:tr h="510000">
                <a:tc>
                  <a:txBody>
                    <a:bodyPr/>
                    <a:lstStyle/>
                    <a:p>
                      <a:pPr indent="0" lvl="0" marL="0" rtl="0" algn="l">
                        <a:spcBef>
                          <a:spcPts val="0"/>
                        </a:spcBef>
                        <a:spcAft>
                          <a:spcPts val="0"/>
                        </a:spcAft>
                        <a:buNone/>
                      </a:pPr>
                      <a:r>
                        <a:rPr b="1" lang="en" sz="1800"/>
                        <a:t>Required</a:t>
                      </a:r>
                      <a:endParaRPr b="1" sz="1800"/>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Client</a:t>
                      </a:r>
                      <a:endParaRPr/>
                    </a:p>
                  </a:txBody>
                  <a:tcPr marT="91425" marB="91425" marR="91425" marL="91425"/>
                </a:tc>
                <a:tc>
                  <a:txBody>
                    <a:bodyPr/>
                    <a:lstStyle/>
                    <a:p>
                      <a:pPr indent="0" lvl="0" marL="0" rtl="0" algn="l">
                        <a:spcBef>
                          <a:spcPts val="0"/>
                        </a:spcBef>
                        <a:spcAft>
                          <a:spcPts val="0"/>
                        </a:spcAft>
                        <a:buNone/>
                      </a:pPr>
                      <a:r>
                        <a:rPr lang="en"/>
                        <a:t>Case</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549450">
                <a:tc>
                  <a:txBody>
                    <a:bodyPr/>
                    <a:lstStyle/>
                    <a:p>
                      <a:pPr indent="0" lvl="0" marL="0" rtl="0" algn="l">
                        <a:spcBef>
                          <a:spcPts val="0"/>
                        </a:spcBef>
                        <a:spcAft>
                          <a:spcPts val="0"/>
                        </a:spcAft>
                        <a:buNone/>
                      </a:pPr>
                      <a:r>
                        <a:rPr b="1" lang="en" sz="1800"/>
                        <a:t>Optional</a:t>
                      </a:r>
                      <a:endParaRPr b="1" sz="1800"/>
                    </a:p>
                  </a:txBody>
                  <a:tcPr marT="91425" marB="91425" marR="91425" marL="91425"/>
                </a:tc>
                <a:tc>
                  <a:txBody>
                    <a:bodyPr/>
                    <a:lstStyle/>
                    <a:p>
                      <a:pPr indent="0" lvl="0" marL="0" rtl="0" algn="l">
                        <a:spcBef>
                          <a:spcPts val="0"/>
                        </a:spcBef>
                        <a:spcAft>
                          <a:spcPts val="0"/>
                        </a:spcAft>
                        <a:buNone/>
                      </a:pPr>
                      <a:r>
                        <a:rPr lang="en"/>
                        <a:t>Case, Tags</a:t>
                      </a:r>
                      <a:endParaRPr/>
                    </a:p>
                  </a:txBody>
                  <a:tcPr marT="91425" marB="91425" marR="91425" marL="91425"/>
                </a:tc>
                <a:tc>
                  <a:txBody>
                    <a:bodyPr/>
                    <a:lstStyle/>
                    <a:p>
                      <a:pPr indent="0" lvl="0" marL="0" rtl="0" algn="l">
                        <a:spcBef>
                          <a:spcPts val="0"/>
                        </a:spcBef>
                        <a:spcAft>
                          <a:spcPts val="0"/>
                        </a:spcAft>
                        <a:buNone/>
                      </a:pPr>
                      <a:r>
                        <a:rPr lang="en"/>
                        <a:t>Subject, Agent, Tags</a:t>
                      </a:r>
                      <a:endParaRPr/>
                    </a:p>
                  </a:txBody>
                  <a:tcPr marT="91425" marB="91425" marR="91425" marL="91425"/>
                </a:tc>
                <a:tc>
                  <a:txBody>
                    <a:bodyPr/>
                    <a:lstStyle/>
                    <a:p>
                      <a:pPr indent="0" lvl="0" marL="0" rtl="0" algn="l">
                        <a:spcBef>
                          <a:spcPts val="0"/>
                        </a:spcBef>
                        <a:spcAft>
                          <a:spcPts val="0"/>
                        </a:spcAft>
                        <a:buNone/>
                      </a:pPr>
                      <a:r>
                        <a:rPr lang="en"/>
                        <a:t>Tags</a:t>
                      </a:r>
                      <a:endParaRPr/>
                    </a:p>
                  </a:txBody>
                  <a:tcPr marT="91425" marB="91425" marR="91425" marL="91425"/>
                </a:tc>
                <a:tc>
                  <a:txBody>
                    <a:bodyPr/>
                    <a:lstStyle/>
                    <a:p>
                      <a:pPr indent="0" lvl="0" marL="0" rtl="0" algn="l">
                        <a:spcBef>
                          <a:spcPts val="0"/>
                        </a:spcBef>
                        <a:spcAft>
                          <a:spcPts val="0"/>
                        </a:spcAft>
                        <a:buNone/>
                      </a:pPr>
                      <a:r>
                        <a:rPr lang="en"/>
                        <a:t>Case, Tags</a:t>
                      </a:r>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