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5" r:id="rId8"/>
    <p:sldId id="277" r:id="rId9"/>
    <p:sldId id="261" r:id="rId10"/>
    <p:sldId id="266" r:id="rId11"/>
    <p:sldId id="278" r:id="rId12"/>
    <p:sldId id="267" r:id="rId13"/>
    <p:sldId id="269" r:id="rId14"/>
    <p:sldId id="268" r:id="rId15"/>
    <p:sldId id="272" r:id="rId16"/>
    <p:sldId id="270" r:id="rId17"/>
    <p:sldId id="271" r:id="rId18"/>
    <p:sldId id="273" r:id="rId19"/>
    <p:sldId id="274" r:id="rId20"/>
    <p:sldId id="275" r:id="rId21"/>
    <p:sldId id="276"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5" name="Picture 4">
            <a:extLst>
              <a:ext uri="{FF2B5EF4-FFF2-40B4-BE49-F238E27FC236}">
                <a16:creationId xmlns:a16="http://schemas.microsoft.com/office/drawing/2014/main" id="{E1A59C79-A157-C128-D081-A3020A604787}"/>
              </a:ext>
            </a:extLst>
          </p:cNvPr>
          <p:cNvPicPr>
            <a:picLocks noChangeAspect="1"/>
          </p:cNvPicPr>
          <p:nvPr/>
        </p:nvPicPr>
        <p:blipFill rotWithShape="1">
          <a:blip r:embed="rId2"/>
          <a:srcRect l="46312" r="2962"/>
          <a:stretch/>
        </p:blipFill>
        <p:spPr>
          <a:xfrm>
            <a:off x="436589"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6"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9EBC6C80-6F0D-7047-B571-25AD9C9A7805}"/>
              </a:ext>
            </a:extLst>
          </p:cNvPr>
          <p:cNvSpPr>
            <a:spLocks noGrp="1"/>
          </p:cNvSpPr>
          <p:nvPr>
            <p:ph type="ctrTitle"/>
          </p:nvPr>
        </p:nvSpPr>
        <p:spPr>
          <a:xfrm>
            <a:off x="5695061" y="1241266"/>
            <a:ext cx="5428551" cy="3153753"/>
          </a:xfrm>
        </p:spPr>
        <p:txBody>
          <a:bodyPr>
            <a:normAutofit/>
          </a:bodyPr>
          <a:lstStyle/>
          <a:p>
            <a:r>
              <a:rPr lang="en-US" sz="4600" dirty="0"/>
              <a:t>ACCESSIBLE ACCOMODATION</a:t>
            </a:r>
          </a:p>
        </p:txBody>
      </p:sp>
      <p:sp>
        <p:nvSpPr>
          <p:cNvPr id="3" name="Subtitle 2">
            <a:extLst>
              <a:ext uri="{FF2B5EF4-FFF2-40B4-BE49-F238E27FC236}">
                <a16:creationId xmlns:a16="http://schemas.microsoft.com/office/drawing/2014/main" id="{588E3EA0-7A44-5E0F-EC25-98EA059697E8}"/>
              </a:ext>
            </a:extLst>
          </p:cNvPr>
          <p:cNvSpPr>
            <a:spLocks noGrp="1"/>
          </p:cNvSpPr>
          <p:nvPr>
            <p:ph type="subTitle" idx="1"/>
          </p:nvPr>
        </p:nvSpPr>
        <p:spPr>
          <a:xfrm>
            <a:off x="5695061" y="4591665"/>
            <a:ext cx="5428551" cy="1622322"/>
          </a:xfrm>
        </p:spPr>
        <p:txBody>
          <a:bodyPr>
            <a:normAutofit/>
          </a:bodyPr>
          <a:lstStyle/>
          <a:p>
            <a:r>
              <a:rPr lang="en-US" dirty="0"/>
              <a:t>MAKING ACCOMODATION EASILY ACCESSIBLE TO ALL INDIVIDUALS</a:t>
            </a:r>
          </a:p>
        </p:txBody>
      </p:sp>
      <p:sp>
        <p:nvSpPr>
          <p:cNvPr id="18" name="Rectangle 17">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5332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3F523-804C-8B66-AD9C-567D7F5889F9}"/>
              </a:ext>
            </a:extLst>
          </p:cNvPr>
          <p:cNvSpPr txBox="1"/>
          <p:nvPr/>
        </p:nvSpPr>
        <p:spPr>
          <a:xfrm>
            <a:off x="715618" y="968924"/>
            <a:ext cx="9965634" cy="5731121"/>
          </a:xfrm>
          <a:prstGeom prst="rect">
            <a:avLst/>
          </a:prstGeom>
          <a:noFill/>
        </p:spPr>
        <p:txBody>
          <a:bodyPr wrap="square">
            <a:spAutoFit/>
          </a:bodyPr>
          <a:lstStyle/>
          <a:p>
            <a:pPr marL="0" marR="0" algn="ctr">
              <a:lnSpc>
                <a:spcPct val="107000"/>
              </a:lnSpc>
              <a:spcBef>
                <a:spcPts val="0"/>
              </a:spcBef>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STRUCTURE OF </a:t>
            </a:r>
            <a:r>
              <a:rPr lang="en-US" sz="2400" b="1" u="sng" dirty="0">
                <a:latin typeface="Times New Roman" panose="02020603050405020304" pitchFamily="18" charset="0"/>
                <a:ea typeface="Calibri" panose="020F0502020204030204" pitchFamily="34" charset="0"/>
                <a:cs typeface="Times New Roman" panose="02020603050405020304" pitchFamily="18" charset="0"/>
              </a:rPr>
              <a:t>DATABASE</a:t>
            </a:r>
          </a:p>
          <a:p>
            <a:pPr marL="0" marR="0" algn="ctr">
              <a:lnSpc>
                <a:spcPct val="107000"/>
              </a:lnSpc>
              <a:spcBef>
                <a:spcPts val="0"/>
              </a:spcBef>
              <a:spcAft>
                <a:spcPts val="800"/>
              </a:spcAft>
            </a:pPr>
            <a:r>
              <a:rPr lang="en-US" sz="2400" b="1" u="sng" dirty="0">
                <a:latin typeface="Times New Roman" panose="02020603050405020304" pitchFamily="18" charset="0"/>
                <a:ea typeface="Calibri" panose="020F0502020204030204" pitchFamily="34" charset="0"/>
                <a:cs typeface="Times New Roman" panose="02020603050405020304" pitchFamily="18" charset="0"/>
              </a:rPr>
              <a:t>SCHEMA</a:t>
            </a:r>
          </a:p>
          <a:p>
            <a:pPr marL="457200" marR="0" indent="-4572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Category ( </a:t>
            </a:r>
            <a:r>
              <a:rPr lang="en-US" sz="2400" dirty="0" err="1">
                <a:latin typeface="Times New Roman" panose="02020603050405020304" pitchFamily="18" charset="0"/>
                <a:cs typeface="Times New Roman" panose="02020603050405020304" pitchFamily="18" charset="0"/>
              </a:rPr>
              <a:t>category_id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category_name</a:t>
            </a:r>
            <a:r>
              <a:rPr lang="en-US" sz="2400" dirty="0">
                <a:latin typeface="Times New Roman" panose="02020603050405020304" pitchFamily="18" charset="0"/>
                <a:cs typeface="Times New Roman" panose="02020603050405020304" pitchFamily="18" charset="0"/>
              </a:rPr>
              <a:t>, description) </a:t>
            </a:r>
          </a:p>
          <a:p>
            <a:pPr marL="457200" marR="0" indent="-4572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Vendor (</a:t>
            </a:r>
            <a:r>
              <a:rPr lang="en-US" sz="2400" dirty="0" err="1">
                <a:latin typeface="Times New Roman" panose="02020603050405020304" pitchFamily="18" charset="0"/>
                <a:cs typeface="Times New Roman" panose="02020603050405020304" pitchFamily="18" charset="0"/>
              </a:rPr>
              <a:t>vendor_id</a:t>
            </a:r>
            <a:r>
              <a:rPr lang="en-US" sz="2400" dirty="0">
                <a:latin typeface="Times New Roman" panose="02020603050405020304" pitchFamily="18" charset="0"/>
                <a:cs typeface="Times New Roman" panose="02020603050405020304" pitchFamily="18" charset="0"/>
              </a:rPr>
              <a:t>. Name, </a:t>
            </a:r>
            <a:r>
              <a:rPr lang="en-US" sz="2400" dirty="0" err="1">
                <a:latin typeface="Times New Roman" panose="02020603050405020304" pitchFamily="18" charset="0"/>
                <a:cs typeface="Times New Roman" panose="02020603050405020304" pitchFamily="18" charset="0"/>
              </a:rPr>
              <a:t>tel_number</a:t>
            </a:r>
            <a:r>
              <a:rPr lang="en-US" sz="2400" dirty="0">
                <a:latin typeface="Times New Roman" panose="02020603050405020304" pitchFamily="18" charset="0"/>
                <a:cs typeface="Times New Roman" panose="02020603050405020304" pitchFamily="18" charset="0"/>
              </a:rPr>
              <a:t>, email) </a:t>
            </a:r>
          </a:p>
          <a:p>
            <a:pPr marL="457200" marR="0" indent="-4572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Room (</a:t>
            </a:r>
            <a:r>
              <a:rPr lang="en-US" sz="2400" dirty="0" err="1">
                <a:latin typeface="Times New Roman" panose="02020603050405020304" pitchFamily="18" charset="0"/>
                <a:cs typeface="Times New Roman" panose="02020603050405020304" pitchFamily="18" charset="0"/>
              </a:rPr>
              <a:t>room_id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room_name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vendor_id</a:t>
            </a:r>
            <a:r>
              <a:rPr lang="en-US" sz="2400" dirty="0">
                <a:latin typeface="Times New Roman" panose="02020603050405020304" pitchFamily="18" charset="0"/>
                <a:cs typeface="Times New Roman" panose="02020603050405020304" pitchFamily="18" charset="0"/>
              </a:rPr>
              <a:t>, location, price)</a:t>
            </a:r>
          </a:p>
          <a:p>
            <a:pPr marL="457200" marR="0" indent="-4572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Room_payment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payment_id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room_id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vendor_id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account_number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momo_number</a:t>
            </a:r>
            <a:r>
              <a:rPr lang="en-US" sz="2400" dirty="0">
                <a:latin typeface="Times New Roman" panose="02020603050405020304" pitchFamily="18" charset="0"/>
                <a:cs typeface="Times New Roman" panose="02020603050405020304" pitchFamily="18" charset="0"/>
              </a:rPr>
              <a:t>)</a:t>
            </a:r>
          </a:p>
          <a:p>
            <a:pPr marL="457200" marR="0" indent="-4572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Applicant ( </a:t>
            </a:r>
            <a:r>
              <a:rPr lang="en-US" sz="2400" dirty="0" err="1">
                <a:latin typeface="Times New Roman" panose="02020603050405020304" pitchFamily="18" charset="0"/>
                <a:cs typeface="Times New Roman" panose="02020603050405020304" pitchFamily="18" charset="0"/>
              </a:rPr>
              <a:t>applicant_id</a:t>
            </a:r>
            <a:r>
              <a:rPr lang="en-US" sz="2400" dirty="0">
                <a:latin typeface="Times New Roman" panose="02020603050405020304" pitchFamily="18" charset="0"/>
                <a:cs typeface="Times New Roman" panose="02020603050405020304" pitchFamily="18" charset="0"/>
              </a:rPr>
              <a:t>, name, age, school, level, </a:t>
            </a:r>
            <a:r>
              <a:rPr lang="en-US" sz="2400" dirty="0" err="1">
                <a:latin typeface="Times New Roman" panose="02020603050405020304" pitchFamily="18" charset="0"/>
                <a:cs typeface="Times New Roman" panose="02020603050405020304" pitchFamily="18" charset="0"/>
              </a:rPr>
              <a:t>school_id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tel_number</a:t>
            </a:r>
            <a:r>
              <a:rPr lang="en-US" sz="2400" dirty="0">
                <a:latin typeface="Times New Roman" panose="02020603050405020304" pitchFamily="18" charset="0"/>
                <a:cs typeface="Times New Roman" panose="02020603050405020304" pitchFamily="18" charset="0"/>
              </a:rPr>
              <a:t>, email)</a:t>
            </a:r>
          </a:p>
          <a:p>
            <a:pPr marL="457200" marR="0" indent="-4572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Applicant_room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applicant_id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room_id</a:t>
            </a:r>
            <a:endParaRPr lang="en-US" sz="24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ctr">
              <a:lnSpc>
                <a:spcPct val="107000"/>
              </a:lnSpc>
              <a:spcBef>
                <a:spcPts val="0"/>
              </a:spcBef>
              <a:spcAft>
                <a:spcPts val="800"/>
              </a:spcAft>
              <a:buFont typeface="Arial" panose="020B0604020202020204" pitchFamily="34" charset="0"/>
              <a:buChar char="•"/>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24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4" name="Picture 3" descr="Graphical user interface, application&#10;&#10;Description automatically generated">
            <a:extLst>
              <a:ext uri="{FF2B5EF4-FFF2-40B4-BE49-F238E27FC236}">
                <a16:creationId xmlns:a16="http://schemas.microsoft.com/office/drawing/2014/main" id="{E59990EC-D2F2-76A7-EFD8-313A0D217390}"/>
              </a:ext>
            </a:extLst>
          </p:cNvPr>
          <p:cNvPicPr>
            <a:picLocks noChangeAspect="1"/>
          </p:cNvPicPr>
          <p:nvPr/>
        </p:nvPicPr>
        <p:blipFill rotWithShape="1">
          <a:blip r:embed="rId3"/>
          <a:srcRect t="21186" b="20523"/>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7"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 name="TextBox 2">
            <a:extLst>
              <a:ext uri="{FF2B5EF4-FFF2-40B4-BE49-F238E27FC236}">
                <a16:creationId xmlns:a16="http://schemas.microsoft.com/office/drawing/2014/main" id="{FA53F523-804C-8B66-AD9C-567D7F5889F9}"/>
              </a:ext>
            </a:extLst>
          </p:cNvPr>
          <p:cNvSpPr txBox="1"/>
          <p:nvPr/>
        </p:nvSpPr>
        <p:spPr>
          <a:xfrm>
            <a:off x="5695061" y="2857500"/>
            <a:ext cx="5428551" cy="3153753"/>
          </a:xfrm>
          <a:prstGeom prst="rect">
            <a:avLst/>
          </a:prstGeom>
        </p:spPr>
        <p:txBody>
          <a:bodyPr vert="horz" lIns="91440" tIns="45720" rIns="91440" bIns="45720" rtlCol="0" anchor="b">
            <a:normAutofit fontScale="92500" lnSpcReduction="20000"/>
          </a:bodyPr>
          <a:lstStyle/>
          <a:p>
            <a:pPr marL="0" marR="0">
              <a:lnSpc>
                <a:spcPct val="90000"/>
              </a:lnSpc>
              <a:spcBef>
                <a:spcPct val="0"/>
              </a:spcBef>
              <a:spcAft>
                <a:spcPts val="800"/>
              </a:spcAft>
            </a:pPr>
            <a:r>
              <a:rPr lang="en-US" sz="5000" dirty="0">
                <a:solidFill>
                  <a:schemeClr val="bg2"/>
                </a:solidFill>
                <a:effectLst/>
                <a:latin typeface="+mj-lt"/>
                <a:ea typeface="+mj-ea"/>
                <a:cs typeface="+mj-cs"/>
              </a:rPr>
              <a:t>STRUCTURE OF </a:t>
            </a:r>
            <a:r>
              <a:rPr lang="en-US" sz="5000" dirty="0">
                <a:solidFill>
                  <a:schemeClr val="bg2"/>
                </a:solidFill>
                <a:latin typeface="+mj-lt"/>
                <a:ea typeface="+mj-ea"/>
                <a:cs typeface="+mj-cs"/>
              </a:rPr>
              <a:t>DATABASE</a:t>
            </a:r>
          </a:p>
          <a:p>
            <a:pPr marL="0" marR="0">
              <a:lnSpc>
                <a:spcPct val="90000"/>
              </a:lnSpc>
              <a:spcBef>
                <a:spcPct val="0"/>
              </a:spcBef>
              <a:spcAft>
                <a:spcPts val="800"/>
              </a:spcAft>
            </a:pPr>
            <a:endParaRPr lang="en-US" sz="5000" dirty="0">
              <a:solidFill>
                <a:schemeClr val="bg2"/>
              </a:solidFill>
              <a:latin typeface="+mj-lt"/>
              <a:ea typeface="+mj-ea"/>
              <a:cs typeface="+mj-cs"/>
            </a:endParaRPr>
          </a:p>
          <a:p>
            <a:pPr marL="0" marR="0">
              <a:lnSpc>
                <a:spcPct val="90000"/>
              </a:lnSpc>
              <a:spcBef>
                <a:spcPct val="0"/>
              </a:spcBef>
              <a:spcAft>
                <a:spcPts val="800"/>
              </a:spcAft>
            </a:pPr>
            <a:r>
              <a:rPr lang="en-US" sz="5000" dirty="0">
                <a:solidFill>
                  <a:schemeClr val="bg2"/>
                </a:solidFill>
                <a:latin typeface="+mj-lt"/>
                <a:ea typeface="+mj-ea"/>
                <a:cs typeface="+mj-cs"/>
              </a:rPr>
              <a:t>ALL RELATIONS AND FUNCTIONS</a:t>
            </a:r>
          </a:p>
          <a:p>
            <a:pPr marL="0" marR="0">
              <a:lnSpc>
                <a:spcPct val="90000"/>
              </a:lnSpc>
              <a:spcBef>
                <a:spcPct val="0"/>
              </a:spcBef>
              <a:spcAft>
                <a:spcPts val="800"/>
              </a:spcAft>
            </a:pPr>
            <a:endParaRPr lang="en-US" sz="5000" dirty="0">
              <a:solidFill>
                <a:schemeClr val="bg2"/>
              </a:solidFill>
              <a:latin typeface="+mj-lt"/>
              <a:ea typeface="+mj-ea"/>
              <a:cs typeface="+mj-cs"/>
            </a:endParaRPr>
          </a:p>
          <a:p>
            <a:pPr marL="342900" marR="0" indent="-342900">
              <a:lnSpc>
                <a:spcPct val="90000"/>
              </a:lnSpc>
              <a:spcBef>
                <a:spcPct val="0"/>
              </a:spcBef>
              <a:spcAft>
                <a:spcPts val="800"/>
              </a:spcAft>
            </a:pPr>
            <a:endParaRPr lang="en-US" sz="5000" dirty="0">
              <a:solidFill>
                <a:schemeClr val="bg2"/>
              </a:solidFill>
              <a:latin typeface="+mj-lt"/>
              <a:ea typeface="+mj-ea"/>
              <a:cs typeface="+mj-cs"/>
            </a:endParaRPr>
          </a:p>
          <a:p>
            <a:pPr marR="0">
              <a:lnSpc>
                <a:spcPct val="90000"/>
              </a:lnSpc>
              <a:spcBef>
                <a:spcPct val="0"/>
              </a:spcBef>
              <a:spcAft>
                <a:spcPts val="800"/>
              </a:spcAft>
            </a:pPr>
            <a:endParaRPr lang="en-US" sz="5000" dirty="0">
              <a:solidFill>
                <a:schemeClr val="bg2"/>
              </a:solidFill>
              <a:latin typeface="+mj-lt"/>
              <a:ea typeface="+mj-ea"/>
              <a:cs typeface="+mj-cs"/>
            </a:endParaRPr>
          </a:p>
        </p:txBody>
      </p:sp>
      <p:sp>
        <p:nvSpPr>
          <p:cNvPr id="19" name="Rectangle 18">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051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8382055" y="1241266"/>
            <a:ext cx="3161016" cy="3153753"/>
          </a:xfrm>
          <a:prstGeom prst="rect">
            <a:avLst/>
          </a:prstGeom>
        </p:spPr>
        <p:txBody>
          <a:bodyPr vert="horz" lIns="91440" tIns="45720" rIns="91440" bIns="45720" rtlCol="0" anchor="b">
            <a:normAutofit fontScale="85000" lnSpcReduction="20000"/>
          </a:bodyPr>
          <a:lstStyle/>
          <a:p>
            <a:pPr marL="0" marR="0">
              <a:lnSpc>
                <a:spcPct val="90000"/>
              </a:lnSpc>
              <a:spcBef>
                <a:spcPct val="0"/>
              </a:spcBef>
              <a:spcAft>
                <a:spcPts val="800"/>
              </a:spcAft>
            </a:pPr>
            <a:endParaRPr lang="en-US" sz="3800" b="0" i="0" kern="1200" dirty="0">
              <a:solidFill>
                <a:srgbClr val="EBEBEB"/>
              </a:solidFill>
              <a:effectLst/>
              <a:latin typeface="+mj-lt"/>
              <a:ea typeface="+mj-ea"/>
              <a:cs typeface="+mj-cs"/>
            </a:endParaRPr>
          </a:p>
          <a:p>
            <a:pPr marL="0" marR="0">
              <a:lnSpc>
                <a:spcPct val="90000"/>
              </a:lnSpc>
              <a:spcBef>
                <a:spcPct val="0"/>
              </a:spcBef>
              <a:spcAft>
                <a:spcPts val="800"/>
              </a:spcAft>
            </a:pPr>
            <a:r>
              <a:rPr lang="en-US" sz="3800" b="0" i="0" kern="1200" dirty="0">
                <a:solidFill>
                  <a:srgbClr val="EBEBEB"/>
                </a:solidFill>
                <a:effectLst/>
                <a:latin typeface="+mj-lt"/>
                <a:ea typeface="+mj-ea"/>
                <a:cs typeface="+mj-cs"/>
              </a:rPr>
              <a:t>STRUCTURE OF </a:t>
            </a:r>
            <a:r>
              <a:rPr lang="en-US" sz="3800" b="0" i="0" kern="1200" dirty="0">
                <a:solidFill>
                  <a:srgbClr val="EBEBEB"/>
                </a:solidFill>
                <a:latin typeface="+mj-lt"/>
                <a:ea typeface="+mj-ea"/>
                <a:cs typeface="+mj-cs"/>
              </a:rPr>
              <a:t>DATABASE</a:t>
            </a:r>
          </a:p>
          <a:p>
            <a:pPr marL="0" marR="0">
              <a:lnSpc>
                <a:spcPct val="90000"/>
              </a:lnSpc>
              <a:spcBef>
                <a:spcPct val="0"/>
              </a:spcBef>
              <a:spcAft>
                <a:spcPts val="800"/>
              </a:spcAft>
            </a:pPr>
            <a:endParaRPr lang="en-US" sz="3800" b="0" i="0" kern="1200" dirty="0">
              <a:solidFill>
                <a:srgbClr val="EBEBEB"/>
              </a:solidFill>
              <a:latin typeface="+mj-lt"/>
              <a:ea typeface="+mj-ea"/>
              <a:cs typeface="+mj-cs"/>
            </a:endParaRPr>
          </a:p>
          <a:p>
            <a:pPr marL="0" marR="0">
              <a:lnSpc>
                <a:spcPct val="90000"/>
              </a:lnSpc>
              <a:spcBef>
                <a:spcPct val="0"/>
              </a:spcBef>
              <a:spcAft>
                <a:spcPts val="800"/>
              </a:spcAft>
            </a:pPr>
            <a:endParaRPr lang="en-US" sz="3800" b="0" i="0" kern="1200" dirty="0">
              <a:solidFill>
                <a:srgbClr val="EBEBEB"/>
              </a:solidFill>
              <a:latin typeface="+mj-lt"/>
              <a:ea typeface="+mj-ea"/>
              <a:cs typeface="+mj-cs"/>
            </a:endParaRPr>
          </a:p>
          <a:p>
            <a:pPr marL="0" marR="0">
              <a:lnSpc>
                <a:spcPct val="90000"/>
              </a:lnSpc>
              <a:spcBef>
                <a:spcPct val="0"/>
              </a:spcBef>
              <a:spcAft>
                <a:spcPts val="800"/>
              </a:spcAft>
            </a:pPr>
            <a:r>
              <a:rPr lang="en-US" sz="3800" b="0" i="0" kern="1200" dirty="0">
                <a:solidFill>
                  <a:srgbClr val="EBEBEB"/>
                </a:solidFill>
                <a:latin typeface="+mj-lt"/>
                <a:ea typeface="+mj-ea"/>
                <a:cs typeface="+mj-cs"/>
              </a:rPr>
              <a:t>APPLICANT TABLE</a:t>
            </a:r>
          </a:p>
          <a:p>
            <a:pPr marL="0" marR="0">
              <a:lnSpc>
                <a:spcPct val="90000"/>
              </a:lnSpc>
              <a:spcBef>
                <a:spcPct val="0"/>
              </a:spcBef>
              <a:spcAft>
                <a:spcPts val="800"/>
              </a:spcAft>
            </a:pPr>
            <a:endParaRPr lang="en-US" sz="3800" b="0" i="0" kern="1200" dirty="0">
              <a:solidFill>
                <a:srgbClr val="EBEBEB"/>
              </a:solidFill>
              <a:latin typeface="+mj-lt"/>
              <a:ea typeface="+mj-ea"/>
              <a:cs typeface="+mj-cs"/>
            </a:endParaRPr>
          </a:p>
          <a:p>
            <a:pPr marL="0" marR="0">
              <a:lnSpc>
                <a:spcPct val="90000"/>
              </a:lnSpc>
              <a:spcBef>
                <a:spcPct val="0"/>
              </a:spcBef>
              <a:spcAft>
                <a:spcPts val="800"/>
              </a:spcAft>
            </a:pPr>
            <a:endParaRPr lang="en-US" sz="3800" b="0" i="0" kern="1200" dirty="0">
              <a:solidFill>
                <a:srgbClr val="EBEBEB"/>
              </a:solidFill>
              <a:latin typeface="+mj-lt"/>
              <a:ea typeface="+mj-ea"/>
              <a:cs typeface="+mj-cs"/>
            </a:endParaRPr>
          </a:p>
        </p:txBody>
      </p:sp>
      <p:grpSp>
        <p:nvGrpSpPr>
          <p:cNvPr id="23"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Graphical user interface, text, application, table">
            <a:extLst>
              <a:ext uri="{FF2B5EF4-FFF2-40B4-BE49-F238E27FC236}">
                <a16:creationId xmlns:a16="http://schemas.microsoft.com/office/drawing/2014/main" id="{3213CADF-6875-BF7E-BA2C-3AFB8467E17A}"/>
              </a:ext>
            </a:extLst>
          </p:cNvPr>
          <p:cNvPicPr>
            <a:picLocks noChangeAspect="1"/>
          </p:cNvPicPr>
          <p:nvPr/>
        </p:nvPicPr>
        <p:blipFill>
          <a:blip r:embed="rId3"/>
          <a:stretch>
            <a:fillRect/>
          </a:stretch>
        </p:blipFill>
        <p:spPr>
          <a:xfrm>
            <a:off x="543898" y="1241266"/>
            <a:ext cx="7405098" cy="4170993"/>
          </a:xfrm>
          <a:prstGeom prst="rect">
            <a:avLst/>
          </a:prstGeom>
        </p:spPr>
      </p:pic>
    </p:spTree>
    <p:extLst>
      <p:ext uri="{BB962C8B-B14F-4D97-AF65-F5344CB8AC3E}">
        <p14:creationId xmlns:p14="http://schemas.microsoft.com/office/powerpoint/2010/main" val="24210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8382055" y="1241266"/>
            <a:ext cx="3161016" cy="3153753"/>
          </a:xfrm>
          <a:prstGeom prst="rect">
            <a:avLst/>
          </a:prstGeom>
        </p:spPr>
        <p:txBody>
          <a:bodyPr vert="horz" lIns="91440" tIns="45720" rIns="91440" bIns="45720" rtlCol="0" anchor="b">
            <a:normAutofit/>
          </a:bodyPr>
          <a:lstStyle/>
          <a:p>
            <a:pPr marL="0" marR="0">
              <a:spcBef>
                <a:spcPct val="0"/>
              </a:spcBef>
              <a:spcAft>
                <a:spcPts val="800"/>
              </a:spcAft>
            </a:pPr>
            <a:r>
              <a:rPr lang="en-US" sz="5400" b="0" i="0" u="sng" kern="1200">
                <a:solidFill>
                  <a:srgbClr val="EBEBEB"/>
                </a:solidFill>
                <a:latin typeface="+mj-lt"/>
                <a:ea typeface="+mj-ea"/>
                <a:cs typeface="+mj-cs"/>
              </a:rPr>
              <a:t>VENDOR TABLE</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Table&#10;&#10;Description automatically generated with medium confidence">
            <a:extLst>
              <a:ext uri="{FF2B5EF4-FFF2-40B4-BE49-F238E27FC236}">
                <a16:creationId xmlns:a16="http://schemas.microsoft.com/office/drawing/2014/main" id="{2895A6A6-649C-3A68-E8F0-47C95CBDE147}"/>
              </a:ext>
            </a:extLst>
          </p:cNvPr>
          <p:cNvPicPr>
            <a:picLocks noChangeAspect="1"/>
          </p:cNvPicPr>
          <p:nvPr/>
        </p:nvPicPr>
        <p:blipFill>
          <a:blip r:embed="rId3"/>
          <a:stretch>
            <a:fillRect/>
          </a:stretch>
        </p:blipFill>
        <p:spPr>
          <a:xfrm>
            <a:off x="423332" y="859477"/>
            <a:ext cx="7589626" cy="4990178"/>
          </a:xfrm>
          <a:prstGeom prst="rect">
            <a:avLst/>
          </a:prstGeom>
        </p:spPr>
      </p:pic>
    </p:spTree>
    <p:extLst>
      <p:ext uri="{BB962C8B-B14F-4D97-AF65-F5344CB8AC3E}">
        <p14:creationId xmlns:p14="http://schemas.microsoft.com/office/powerpoint/2010/main" val="415416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3" name="Rectangle 3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7007145" y="1241266"/>
            <a:ext cx="4535926" cy="3153753"/>
          </a:xfrm>
          <a:prstGeom prst="rect">
            <a:avLst/>
          </a:prstGeom>
        </p:spPr>
        <p:txBody>
          <a:bodyPr vert="horz" lIns="91440" tIns="45720" rIns="91440" bIns="45720" rtlCol="0" anchor="b">
            <a:normAutofit/>
          </a:bodyPr>
          <a:lstStyle/>
          <a:p>
            <a:pPr marL="0" marR="0">
              <a:spcBef>
                <a:spcPct val="0"/>
              </a:spcBef>
              <a:spcAft>
                <a:spcPts val="800"/>
              </a:spcAft>
            </a:pPr>
            <a:r>
              <a:rPr lang="en-US" sz="5400" b="0" i="0" kern="1200" dirty="0">
                <a:solidFill>
                  <a:srgbClr val="EBEBEB"/>
                </a:solidFill>
                <a:latin typeface="+mj-lt"/>
                <a:ea typeface="+mj-ea"/>
                <a:cs typeface="+mj-cs"/>
              </a:rPr>
              <a:t>   CATEGORY</a:t>
            </a:r>
          </a:p>
          <a:p>
            <a:pPr marL="0" marR="0">
              <a:spcBef>
                <a:spcPct val="0"/>
              </a:spcBef>
              <a:spcAft>
                <a:spcPts val="800"/>
              </a:spcAft>
            </a:pPr>
            <a:r>
              <a:rPr lang="en-US" sz="5400" b="0" i="0" kern="1200" dirty="0">
                <a:solidFill>
                  <a:srgbClr val="EBEBEB"/>
                </a:solidFill>
                <a:latin typeface="+mj-lt"/>
                <a:ea typeface="+mj-ea"/>
                <a:cs typeface="+mj-cs"/>
              </a:rPr>
              <a:t>    TABLE</a:t>
            </a:r>
          </a:p>
          <a:p>
            <a:pPr marL="0" marR="0">
              <a:spcBef>
                <a:spcPct val="0"/>
              </a:spcBef>
              <a:spcAft>
                <a:spcPts val="800"/>
              </a:spcAft>
            </a:pPr>
            <a:endParaRPr lang="en-US" sz="5400" b="0" i="0" kern="1200" dirty="0">
              <a:solidFill>
                <a:srgbClr val="EBEBEB"/>
              </a:solidFill>
              <a:latin typeface="+mj-lt"/>
              <a:ea typeface="+mj-ea"/>
              <a:cs typeface="+mj-cs"/>
            </a:endParaRPr>
          </a:p>
        </p:txBody>
      </p:sp>
      <p:grpSp>
        <p:nvGrpSpPr>
          <p:cNvPr id="35" name="Group 34">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36" name="Rectangle 35">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8"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descr="Text&#10;&#10;Description automatically generated with medium confidence">
            <a:extLst>
              <a:ext uri="{FF2B5EF4-FFF2-40B4-BE49-F238E27FC236}">
                <a16:creationId xmlns:a16="http://schemas.microsoft.com/office/drawing/2014/main" id="{3426C07A-8C33-1B21-1A27-25E97A757A0E}"/>
              </a:ext>
            </a:extLst>
          </p:cNvPr>
          <p:cNvPicPr>
            <a:picLocks noChangeAspect="1"/>
          </p:cNvPicPr>
          <p:nvPr/>
        </p:nvPicPr>
        <p:blipFill>
          <a:blip r:embed="rId3"/>
          <a:stretch>
            <a:fillRect/>
          </a:stretch>
        </p:blipFill>
        <p:spPr>
          <a:xfrm>
            <a:off x="33337" y="963494"/>
            <a:ext cx="6452282" cy="4848584"/>
          </a:xfrm>
          <a:prstGeom prst="rect">
            <a:avLst/>
          </a:prstGeom>
        </p:spPr>
      </p:pic>
    </p:spTree>
    <p:extLst>
      <p:ext uri="{BB962C8B-B14F-4D97-AF65-F5344CB8AC3E}">
        <p14:creationId xmlns:p14="http://schemas.microsoft.com/office/powerpoint/2010/main" val="279539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8382055" y="1241266"/>
            <a:ext cx="3161016" cy="3153753"/>
          </a:xfrm>
          <a:prstGeom prst="rect">
            <a:avLst/>
          </a:prstGeom>
        </p:spPr>
        <p:txBody>
          <a:bodyPr vert="horz" lIns="91440" tIns="45720" rIns="91440" bIns="45720" rtlCol="0" anchor="b">
            <a:normAutofit/>
          </a:bodyPr>
          <a:lstStyle/>
          <a:p>
            <a:pPr marL="0" marR="0">
              <a:spcBef>
                <a:spcPct val="0"/>
              </a:spcBef>
              <a:spcAft>
                <a:spcPts val="800"/>
              </a:spcAft>
            </a:pPr>
            <a:r>
              <a:rPr lang="en-US" sz="5400" b="0" i="0" kern="1200" dirty="0">
                <a:solidFill>
                  <a:srgbClr val="EBEBEB"/>
                </a:solidFill>
                <a:latin typeface="+mj-lt"/>
                <a:ea typeface="+mj-ea"/>
                <a:cs typeface="+mj-cs"/>
              </a:rPr>
              <a:t>ROOM TABLE</a:t>
            </a:r>
          </a:p>
          <a:p>
            <a:pPr marL="0" marR="0">
              <a:spcBef>
                <a:spcPct val="0"/>
              </a:spcBef>
              <a:spcAft>
                <a:spcPts val="800"/>
              </a:spcAft>
            </a:pPr>
            <a:endParaRPr lang="en-US" sz="5400" b="0" i="0" kern="1200" dirty="0">
              <a:solidFill>
                <a:srgbClr val="EBEBEB"/>
              </a:solidFill>
              <a:latin typeface="+mj-lt"/>
              <a:ea typeface="+mj-ea"/>
              <a:cs typeface="+mj-cs"/>
            </a:endParaRP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Table&#10;&#10;Description automatically generated">
            <a:extLst>
              <a:ext uri="{FF2B5EF4-FFF2-40B4-BE49-F238E27FC236}">
                <a16:creationId xmlns:a16="http://schemas.microsoft.com/office/drawing/2014/main" id="{FED3F32F-B2E0-5274-A476-1724DA97F127}"/>
              </a:ext>
            </a:extLst>
          </p:cNvPr>
          <p:cNvPicPr>
            <a:picLocks noChangeAspect="1"/>
          </p:cNvPicPr>
          <p:nvPr/>
        </p:nvPicPr>
        <p:blipFill>
          <a:blip r:embed="rId3"/>
          <a:stretch>
            <a:fillRect/>
          </a:stretch>
        </p:blipFill>
        <p:spPr>
          <a:xfrm>
            <a:off x="1109763" y="1181941"/>
            <a:ext cx="6443180" cy="4494118"/>
          </a:xfrm>
          <a:prstGeom prst="rect">
            <a:avLst/>
          </a:prstGeom>
        </p:spPr>
      </p:pic>
    </p:spTree>
    <p:extLst>
      <p:ext uri="{BB962C8B-B14F-4D97-AF65-F5344CB8AC3E}">
        <p14:creationId xmlns:p14="http://schemas.microsoft.com/office/powerpoint/2010/main" val="335069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8101241" y="1241266"/>
            <a:ext cx="3441830" cy="3153753"/>
          </a:xfrm>
          <a:prstGeom prst="rect">
            <a:avLst/>
          </a:prstGeom>
        </p:spPr>
        <p:txBody>
          <a:bodyPr vert="horz" lIns="91440" tIns="45720" rIns="91440" bIns="45720" rtlCol="0" anchor="b">
            <a:normAutofit/>
          </a:bodyPr>
          <a:lstStyle/>
          <a:p>
            <a:pPr marL="0" marR="0">
              <a:spcBef>
                <a:spcPct val="0"/>
              </a:spcBef>
              <a:spcAft>
                <a:spcPts val="800"/>
              </a:spcAft>
            </a:pPr>
            <a:r>
              <a:rPr lang="en-US" sz="5400" b="0" i="0" kern="1200" dirty="0">
                <a:solidFill>
                  <a:srgbClr val="EBEBEB"/>
                </a:solidFill>
                <a:latin typeface="+mj-lt"/>
                <a:ea typeface="+mj-ea"/>
                <a:cs typeface="+mj-cs"/>
              </a:rPr>
              <a:t>PAYMENT TABLE</a:t>
            </a:r>
          </a:p>
          <a:p>
            <a:pPr marL="0" marR="0">
              <a:spcBef>
                <a:spcPct val="0"/>
              </a:spcBef>
              <a:spcAft>
                <a:spcPts val="800"/>
              </a:spcAft>
            </a:pPr>
            <a:endParaRPr lang="en-US" sz="5400" b="0" i="0" kern="1200" dirty="0">
              <a:solidFill>
                <a:srgbClr val="EBEBEB"/>
              </a:solidFill>
              <a:latin typeface="+mj-lt"/>
              <a:ea typeface="+mj-ea"/>
              <a:cs typeface="+mj-cs"/>
            </a:endParaRPr>
          </a:p>
        </p:txBody>
      </p:sp>
      <p:grpSp>
        <p:nvGrpSpPr>
          <p:cNvPr id="28" name="Group 2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9" name="Rectangle 2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Table&#10;&#10;Description automatically generated">
            <a:extLst>
              <a:ext uri="{FF2B5EF4-FFF2-40B4-BE49-F238E27FC236}">
                <a16:creationId xmlns:a16="http://schemas.microsoft.com/office/drawing/2014/main" id="{20C8D2CB-DD79-4CF3-826E-456C2F0F20B5}"/>
              </a:ext>
            </a:extLst>
          </p:cNvPr>
          <p:cNvPicPr>
            <a:picLocks noChangeAspect="1"/>
          </p:cNvPicPr>
          <p:nvPr/>
        </p:nvPicPr>
        <p:blipFill>
          <a:blip r:embed="rId3"/>
          <a:stretch>
            <a:fillRect/>
          </a:stretch>
        </p:blipFill>
        <p:spPr>
          <a:xfrm>
            <a:off x="266700" y="951283"/>
            <a:ext cx="7643025" cy="4929751"/>
          </a:xfrm>
          <a:prstGeom prst="rect">
            <a:avLst/>
          </a:prstGeom>
        </p:spPr>
      </p:pic>
    </p:spTree>
    <p:extLst>
      <p:ext uri="{BB962C8B-B14F-4D97-AF65-F5344CB8AC3E}">
        <p14:creationId xmlns:p14="http://schemas.microsoft.com/office/powerpoint/2010/main" val="1840150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7007145" y="1241266"/>
            <a:ext cx="4535926" cy="3153753"/>
          </a:xfrm>
          <a:prstGeom prst="rect">
            <a:avLst/>
          </a:prstGeom>
        </p:spPr>
        <p:txBody>
          <a:bodyPr vert="horz" lIns="91440" tIns="45720" rIns="91440" bIns="45720" rtlCol="0" anchor="b">
            <a:normAutofit/>
          </a:bodyPr>
          <a:lstStyle/>
          <a:p>
            <a:pPr marL="0" marR="0">
              <a:spcBef>
                <a:spcPct val="0"/>
              </a:spcBef>
              <a:spcAft>
                <a:spcPts val="800"/>
              </a:spcAft>
            </a:pPr>
            <a:r>
              <a:rPr lang="en-US" sz="5400" b="0" i="0" kern="1200">
                <a:solidFill>
                  <a:srgbClr val="EBEBEB"/>
                </a:solidFill>
                <a:latin typeface="+mj-lt"/>
                <a:ea typeface="+mj-ea"/>
                <a:cs typeface="+mj-cs"/>
              </a:rPr>
              <a:t>APPLICANT ROOM TABLE</a:t>
            </a:r>
          </a:p>
          <a:p>
            <a:pPr marL="0" marR="0">
              <a:spcBef>
                <a:spcPct val="0"/>
              </a:spcBef>
              <a:spcAft>
                <a:spcPts val="800"/>
              </a:spcAft>
            </a:pPr>
            <a:endParaRPr lang="en-US" sz="5400" b="0" i="0" kern="1200">
              <a:solidFill>
                <a:srgbClr val="EBEBEB"/>
              </a:solidFill>
              <a:latin typeface="+mj-lt"/>
              <a:ea typeface="+mj-ea"/>
              <a:cs typeface="+mj-cs"/>
            </a:endParaRPr>
          </a:p>
        </p:txBody>
      </p:sp>
      <p:grpSp>
        <p:nvGrpSpPr>
          <p:cNvPr id="15" name="Group 14">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6" name="Rectangle 15">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Graphical user interface, text, application&#10;&#10;Description automatically generated">
            <a:extLst>
              <a:ext uri="{FF2B5EF4-FFF2-40B4-BE49-F238E27FC236}">
                <a16:creationId xmlns:a16="http://schemas.microsoft.com/office/drawing/2014/main" id="{96D7AC8E-9787-96E6-1A25-3A8B9E37CD96}"/>
              </a:ext>
            </a:extLst>
          </p:cNvPr>
          <p:cNvPicPr>
            <a:picLocks noChangeAspect="1"/>
          </p:cNvPicPr>
          <p:nvPr/>
        </p:nvPicPr>
        <p:blipFill>
          <a:blip r:embed="rId3"/>
          <a:stretch>
            <a:fillRect/>
          </a:stretch>
        </p:blipFill>
        <p:spPr>
          <a:xfrm>
            <a:off x="376216" y="722459"/>
            <a:ext cx="6122367" cy="4776298"/>
          </a:xfrm>
          <a:prstGeom prst="rect">
            <a:avLst/>
          </a:prstGeom>
        </p:spPr>
      </p:pic>
    </p:spTree>
    <p:extLst>
      <p:ext uri="{BB962C8B-B14F-4D97-AF65-F5344CB8AC3E}">
        <p14:creationId xmlns:p14="http://schemas.microsoft.com/office/powerpoint/2010/main" val="250743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Shape 2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4" name="Picture 3" descr="Graphical user interface&#10;&#10;Description automatically generated">
            <a:extLst>
              <a:ext uri="{FF2B5EF4-FFF2-40B4-BE49-F238E27FC236}">
                <a16:creationId xmlns:a16="http://schemas.microsoft.com/office/drawing/2014/main" id="{09142127-8D6E-264E-8C62-A1C1011DE1AB}"/>
              </a:ext>
            </a:extLst>
          </p:cNvPr>
          <p:cNvPicPr>
            <a:picLocks noChangeAspect="1"/>
          </p:cNvPicPr>
          <p:nvPr/>
        </p:nvPicPr>
        <p:blipFill rotWithShape="1">
          <a:blip r:embed="rId3"/>
          <a:srcRect r="8703" b="2"/>
          <a:stretch/>
        </p:blipFill>
        <p:spPr>
          <a:xfrm>
            <a:off x="4984131" y="630849"/>
            <a:ext cx="6602010" cy="5423400"/>
          </a:xfrm>
          <a:prstGeom prst="rect">
            <a:avLst/>
          </a:prstGeom>
        </p:spPr>
      </p:pic>
      <p:sp>
        <p:nvSpPr>
          <p:cNvPr id="28" name="Rectangle 2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1154955" y="2120900"/>
            <a:ext cx="3133726" cy="3898900"/>
          </a:xfrm>
          <a:prstGeom prst="rect">
            <a:avLst/>
          </a:prstGeom>
        </p:spPr>
        <p:txBody>
          <a:bodyPr vert="horz" lIns="91440" tIns="45720" rIns="91440" bIns="45720" rtlCol="0">
            <a:normAutofit/>
          </a:bodyPr>
          <a:lstStyle/>
          <a:p>
            <a:pPr marR="0">
              <a:spcBef>
                <a:spcPts val="1000"/>
              </a:spcBef>
              <a:buClr>
                <a:schemeClr val="accent1"/>
              </a:buClr>
              <a:buSzPct val="80000"/>
              <a:buFont typeface="Wingdings 3" charset="2"/>
              <a:buChar char=""/>
            </a:pPr>
            <a:r>
              <a:rPr lang="en-US" sz="2000" dirty="0">
                <a:latin typeface="Times New Roman" panose="02020603050405020304" pitchFamily="18" charset="0"/>
                <a:cs typeface="Times New Roman" panose="02020603050405020304" pitchFamily="18" charset="0"/>
              </a:rPr>
              <a:t>QUERY FOR THE RETRIEVAL OF APPLICANTS AND INFO ABOUT THEIR RESPECTIVE ROOMS</a:t>
            </a:r>
          </a:p>
          <a:p>
            <a:pPr marR="0">
              <a:spcBef>
                <a:spcPts val="1000"/>
              </a:spcBef>
              <a:buClr>
                <a:schemeClr val="accent1"/>
              </a:buClr>
              <a:buSzPct val="80000"/>
              <a:buFont typeface="Wingdings 3" charset="2"/>
              <a:buChar char=""/>
            </a:pPr>
            <a:endParaRPr lang="en-US" sz="2000" dirty="0">
              <a:latin typeface="Times New Roman" panose="02020603050405020304" pitchFamily="18" charset="0"/>
              <a:cs typeface="Times New Roman" panose="02020603050405020304" pitchFamily="18" charset="0"/>
            </a:endParaRPr>
          </a:p>
          <a:p>
            <a:pPr marR="0">
              <a:spcBef>
                <a:spcPts val="1000"/>
              </a:spcBef>
              <a:buClr>
                <a:schemeClr val="accent1"/>
              </a:buClr>
              <a:buSzPct val="80000"/>
              <a:buFont typeface="Wingdings 3" charset="2"/>
              <a:buChar char=""/>
            </a:pPr>
            <a:endParaRPr lang="en-US" sz="2000" dirty="0">
              <a:latin typeface="Times New Roman" panose="02020603050405020304" pitchFamily="18" charset="0"/>
              <a:cs typeface="Times New Roman" panose="02020603050405020304" pitchFamily="18" charset="0"/>
            </a:endParaRPr>
          </a:p>
          <a:p>
            <a:pPr marR="0">
              <a:spcBef>
                <a:spcPts val="1000"/>
              </a:spcBef>
              <a:buClr>
                <a:schemeClr val="accent1"/>
              </a:buClr>
              <a:buSzPct val="80000"/>
              <a:buFont typeface="Wingdings 3" charset="2"/>
              <a:buChar char=""/>
            </a:pPr>
            <a:endParaRPr lang="en-US" sz="2000" dirty="0">
              <a:latin typeface="Times New Roman" panose="02020603050405020304" pitchFamily="18" charset="0"/>
              <a:cs typeface="Times New Roman" panose="02020603050405020304" pitchFamily="18" charset="0"/>
            </a:endParaRPr>
          </a:p>
          <a:p>
            <a:pPr marR="0">
              <a:spcBef>
                <a:spcPts val="1000"/>
              </a:spcBef>
              <a:buClr>
                <a:schemeClr val="accent1"/>
              </a:buClr>
              <a:buSzPct val="80000"/>
              <a:buFont typeface="Wingdings 3" charset="2"/>
              <a:buChar char=""/>
            </a:pPr>
            <a:endParaRPr lang="en-US" sz="2000" dirty="0">
              <a:latin typeface="Times New Roman" panose="02020603050405020304" pitchFamily="18" charset="0"/>
              <a:cs typeface="Times New Roman" panose="02020603050405020304" pitchFamily="18" charset="0"/>
            </a:endParaRPr>
          </a:p>
          <a:p>
            <a:pPr marR="0">
              <a:spcBef>
                <a:spcPts val="1000"/>
              </a:spcBef>
              <a:buClr>
                <a:schemeClr val="accent1"/>
              </a:buClr>
              <a:buSzPct val="80000"/>
              <a:buFont typeface="Wingdings 3" charset="2"/>
              <a:buChar char=""/>
            </a:pPr>
            <a:endParaRPr lang="en-US" sz="2000" dirty="0">
              <a:latin typeface="Times New Roman" panose="02020603050405020304" pitchFamily="18" charset="0"/>
              <a:cs typeface="Times New Roman" panose="02020603050405020304" pitchFamily="18" charset="0"/>
            </a:endParaRPr>
          </a:p>
          <a:p>
            <a:pPr marR="0">
              <a:spcBef>
                <a:spcPts val="1000"/>
              </a:spcBef>
              <a:buClr>
                <a:schemeClr val="accent1"/>
              </a:buClr>
              <a:buSzPct val="80000"/>
              <a:buFont typeface="Wingdings 3" charset="2"/>
              <a:buChar char=""/>
            </a:pPr>
            <a:endParaRPr lang="en-US" sz="2000" dirty="0">
              <a:latin typeface="Times New Roman" panose="02020603050405020304" pitchFamily="18" charset="0"/>
              <a:cs typeface="Times New Roman" panose="02020603050405020304" pitchFamily="18" charset="0"/>
            </a:endParaRPr>
          </a:p>
          <a:p>
            <a:pPr marR="0">
              <a:spcBef>
                <a:spcPts val="1000"/>
              </a:spcBef>
              <a:buClr>
                <a:schemeClr val="accent1"/>
              </a:buClr>
              <a:buSzPct val="80000"/>
              <a:buFont typeface="Wingdings 3" charset="2"/>
              <a:buChar char=""/>
            </a:pPr>
            <a:endParaRPr lang="en-US" sz="2000" dirty="0">
              <a:latin typeface="Times New Roman" panose="02020603050405020304" pitchFamily="18" charset="0"/>
              <a:cs typeface="Times New Roman" panose="02020603050405020304" pitchFamily="18" charset="0"/>
            </a:endParaRPr>
          </a:p>
          <a:p>
            <a:pPr marR="0">
              <a:spcBef>
                <a:spcPts val="1000"/>
              </a:spcBef>
              <a:buClr>
                <a:schemeClr val="accent1"/>
              </a:buClr>
              <a:buSzPct val="80000"/>
              <a:buFont typeface="Wingdings 3" charset="2"/>
              <a:buChar char=""/>
            </a:pPr>
            <a:endParaRPr lang="en-US" sz="2000" dirty="0">
              <a:latin typeface="Times New Roman" panose="02020603050405020304" pitchFamily="18" charset="0"/>
              <a:cs typeface="Times New Roman" panose="02020603050405020304" pitchFamily="18" charset="0"/>
            </a:endParaRPr>
          </a:p>
          <a:p>
            <a:pPr marR="0">
              <a:spcBef>
                <a:spcPts val="1000"/>
              </a:spcBef>
              <a:buClr>
                <a:schemeClr val="accent1"/>
              </a:buClr>
              <a:buSzPct val="80000"/>
              <a:buFont typeface="Wingdings 3" charset="2"/>
              <a:buChar char=""/>
            </a:pPr>
            <a:endParaRPr lang="en-US" sz="2000" dirty="0">
              <a:latin typeface="Times New Roman" panose="02020603050405020304" pitchFamily="18" charset="0"/>
              <a:cs typeface="Times New Roman" panose="02020603050405020304" pitchFamily="18" charset="0"/>
            </a:endParaRPr>
          </a:p>
        </p:txBody>
      </p:sp>
      <p:sp>
        <p:nvSpPr>
          <p:cNvPr id="3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07753593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Shape 2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4" name="Picture 3" descr="Graphical user interface, table&#10;&#10;Description automatically generated">
            <a:extLst>
              <a:ext uri="{FF2B5EF4-FFF2-40B4-BE49-F238E27FC236}">
                <a16:creationId xmlns:a16="http://schemas.microsoft.com/office/drawing/2014/main" id="{A0C6F273-3389-8BDB-1A90-2AF5FF3204F0}"/>
              </a:ext>
            </a:extLst>
          </p:cNvPr>
          <p:cNvPicPr>
            <a:picLocks noChangeAspect="1"/>
          </p:cNvPicPr>
          <p:nvPr/>
        </p:nvPicPr>
        <p:blipFill rotWithShape="1">
          <a:blip r:embed="rId3"/>
          <a:srcRect l="10915" r="6306" b="-2"/>
          <a:stretch/>
        </p:blipFill>
        <p:spPr>
          <a:xfrm>
            <a:off x="5194607" y="803751"/>
            <a:ext cx="6391533" cy="5250498"/>
          </a:xfrm>
          <a:prstGeom prst="rect">
            <a:avLst/>
          </a:prstGeom>
        </p:spPr>
      </p:pic>
      <p:sp>
        <p:nvSpPr>
          <p:cNvPr id="28" name="Rectangle 2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1083098" y="1358900"/>
            <a:ext cx="3133726" cy="3898900"/>
          </a:xfrm>
          <a:prstGeom prst="rect">
            <a:avLst/>
          </a:prstGeom>
        </p:spPr>
        <p:txBody>
          <a:bodyPr vert="horz" lIns="91440" tIns="45720" rIns="91440" bIns="45720" rtlCol="0">
            <a:normAutofit fontScale="92500" lnSpcReduction="20000"/>
          </a:bodyPr>
          <a:lstStyle/>
          <a:p>
            <a:pPr marR="0">
              <a:lnSpc>
                <a:spcPct val="90000"/>
              </a:lnSpc>
              <a:spcBef>
                <a:spcPts val="1000"/>
              </a:spcBef>
              <a:buClr>
                <a:schemeClr val="accent1"/>
              </a:buClr>
              <a:buSzPct val="80000"/>
              <a:buFont typeface="Wingdings 3" charset="2"/>
              <a:buChar char=""/>
            </a:pPr>
            <a:r>
              <a:rPr lang="en-US" dirty="0"/>
              <a:t>SQL query that retrieves information about vendors of   the various rooms, the various rooms with </a:t>
            </a:r>
            <a:r>
              <a:rPr lang="en-US" dirty="0" err="1"/>
              <a:t>discription</a:t>
            </a:r>
            <a:r>
              <a:rPr lang="en-US" dirty="0"/>
              <a:t> and price</a:t>
            </a:r>
          </a:p>
          <a:p>
            <a:pPr marR="0">
              <a:lnSpc>
                <a:spcPct val="90000"/>
              </a:lnSpc>
              <a:spcBef>
                <a:spcPts val="1000"/>
              </a:spcBef>
              <a:buClr>
                <a:schemeClr val="accent1"/>
              </a:buClr>
              <a:buSzPct val="80000"/>
              <a:buFont typeface="Wingdings 3" charset="2"/>
              <a:buChar char=""/>
            </a:pPr>
            <a:r>
              <a:rPr lang="en-US" dirty="0"/>
              <a:t> SELECT name, </a:t>
            </a:r>
            <a:r>
              <a:rPr lang="en-US" dirty="0" err="1"/>
              <a:t>category_name</a:t>
            </a:r>
            <a:r>
              <a:rPr lang="en-US" dirty="0"/>
              <a:t>, </a:t>
            </a:r>
            <a:r>
              <a:rPr lang="en-US" dirty="0" err="1"/>
              <a:t>location,description</a:t>
            </a:r>
            <a:r>
              <a:rPr lang="en-US" dirty="0"/>
              <a:t>, "</a:t>
            </a:r>
            <a:r>
              <a:rPr lang="en-US" dirty="0" err="1"/>
              <a:t>price_in_gh</a:t>
            </a:r>
            <a:r>
              <a:rPr lang="en-US" dirty="0"/>
              <a:t>₵“</a:t>
            </a:r>
          </a:p>
          <a:p>
            <a:pPr marR="0">
              <a:lnSpc>
                <a:spcPct val="90000"/>
              </a:lnSpc>
              <a:spcBef>
                <a:spcPts val="1000"/>
              </a:spcBef>
              <a:buClr>
                <a:schemeClr val="accent1"/>
              </a:buClr>
              <a:buSzPct val="80000"/>
              <a:buFont typeface="Wingdings 3" charset="2"/>
              <a:buChar char=""/>
            </a:pPr>
            <a:r>
              <a:rPr lang="en-US" dirty="0"/>
              <a:t>FROM room</a:t>
            </a:r>
          </a:p>
          <a:p>
            <a:pPr marR="0">
              <a:lnSpc>
                <a:spcPct val="90000"/>
              </a:lnSpc>
              <a:spcBef>
                <a:spcPts val="1000"/>
              </a:spcBef>
              <a:buClr>
                <a:schemeClr val="accent1"/>
              </a:buClr>
              <a:buSzPct val="80000"/>
              <a:buFont typeface="Wingdings 3" charset="2"/>
              <a:buChar char=""/>
            </a:pPr>
            <a:r>
              <a:rPr lang="en-US" dirty="0"/>
              <a:t>JOIN vendor ON </a:t>
            </a:r>
            <a:r>
              <a:rPr lang="en-US" dirty="0" err="1"/>
              <a:t>room.vendor_id</a:t>
            </a:r>
            <a:r>
              <a:rPr lang="en-US" dirty="0"/>
              <a:t> = </a:t>
            </a:r>
            <a:r>
              <a:rPr lang="en-US" dirty="0" err="1"/>
              <a:t>vendor.vendor_id</a:t>
            </a:r>
            <a:endParaRPr lang="en-US" dirty="0"/>
          </a:p>
          <a:p>
            <a:pPr marR="0">
              <a:lnSpc>
                <a:spcPct val="90000"/>
              </a:lnSpc>
              <a:spcBef>
                <a:spcPts val="1000"/>
              </a:spcBef>
              <a:buClr>
                <a:schemeClr val="accent1"/>
              </a:buClr>
              <a:buSzPct val="80000"/>
              <a:buFont typeface="Wingdings 3" charset="2"/>
              <a:buChar char=""/>
            </a:pPr>
            <a:r>
              <a:rPr lang="en-US" dirty="0"/>
              <a:t>JOIN category ON </a:t>
            </a:r>
            <a:r>
              <a:rPr lang="en-US" dirty="0" err="1"/>
              <a:t>room.category_id</a:t>
            </a:r>
            <a:r>
              <a:rPr lang="en-US" dirty="0"/>
              <a:t> = </a:t>
            </a:r>
            <a:r>
              <a:rPr lang="en-US" dirty="0" err="1"/>
              <a:t>category.category_id</a:t>
            </a:r>
            <a:r>
              <a:rPr lang="en-US" dirty="0"/>
              <a:t>;</a:t>
            </a:r>
          </a:p>
          <a:p>
            <a:pPr marR="0">
              <a:lnSpc>
                <a:spcPct val="90000"/>
              </a:lnSpc>
              <a:spcBef>
                <a:spcPts val="1000"/>
              </a:spcBef>
              <a:buClr>
                <a:schemeClr val="accent1"/>
              </a:buClr>
              <a:buSzPct val="80000"/>
              <a:buFont typeface="Wingdings 3" charset="2"/>
              <a:buChar char=""/>
            </a:pPr>
            <a:endParaRPr lang="en-US" dirty="0"/>
          </a:p>
          <a:p>
            <a:pPr marR="0">
              <a:lnSpc>
                <a:spcPct val="90000"/>
              </a:lnSpc>
              <a:spcBef>
                <a:spcPts val="1000"/>
              </a:spcBef>
              <a:buClr>
                <a:schemeClr val="accent1"/>
              </a:buClr>
              <a:buSzPct val="80000"/>
              <a:buFont typeface="Wingdings 3" charset="2"/>
              <a:buChar char=""/>
            </a:pPr>
            <a:endParaRPr lang="en-US" dirty="0"/>
          </a:p>
          <a:p>
            <a:pPr marR="0">
              <a:lnSpc>
                <a:spcPct val="90000"/>
              </a:lnSpc>
              <a:spcBef>
                <a:spcPts val="1000"/>
              </a:spcBef>
              <a:buClr>
                <a:schemeClr val="accent1"/>
              </a:buClr>
              <a:buSzPct val="80000"/>
              <a:buFont typeface="Wingdings 3" charset="2"/>
              <a:buChar char=""/>
            </a:pPr>
            <a:endParaRPr lang="en-US" dirty="0"/>
          </a:p>
          <a:p>
            <a:pPr marR="0">
              <a:lnSpc>
                <a:spcPct val="90000"/>
              </a:lnSpc>
              <a:spcBef>
                <a:spcPts val="1000"/>
              </a:spcBef>
              <a:buClr>
                <a:schemeClr val="accent1"/>
              </a:buClr>
              <a:buSzPct val="80000"/>
              <a:buFont typeface="Wingdings 3" charset="2"/>
              <a:buChar char=""/>
            </a:pPr>
            <a:endParaRPr lang="en-US" dirty="0"/>
          </a:p>
          <a:p>
            <a:pPr marR="0">
              <a:lnSpc>
                <a:spcPct val="90000"/>
              </a:lnSpc>
              <a:spcBef>
                <a:spcPts val="1000"/>
              </a:spcBef>
              <a:buClr>
                <a:schemeClr val="accent1"/>
              </a:buClr>
              <a:buSzPct val="80000"/>
              <a:buFont typeface="Wingdings 3" charset="2"/>
              <a:buChar char=""/>
            </a:pPr>
            <a:endParaRPr lang="en-US" dirty="0"/>
          </a:p>
          <a:p>
            <a:pPr marR="0">
              <a:lnSpc>
                <a:spcPct val="90000"/>
              </a:lnSpc>
              <a:spcBef>
                <a:spcPts val="1000"/>
              </a:spcBef>
              <a:buClr>
                <a:schemeClr val="accent1"/>
              </a:buClr>
              <a:buSzPct val="80000"/>
              <a:buFont typeface="Wingdings 3" charset="2"/>
              <a:buChar char=""/>
            </a:pPr>
            <a:endParaRPr lang="en-US" dirty="0"/>
          </a:p>
          <a:p>
            <a:pPr marR="0">
              <a:lnSpc>
                <a:spcPct val="90000"/>
              </a:lnSpc>
              <a:spcBef>
                <a:spcPts val="1000"/>
              </a:spcBef>
              <a:buClr>
                <a:schemeClr val="accent1"/>
              </a:buClr>
              <a:buSzPct val="80000"/>
              <a:buFont typeface="Wingdings 3" charset="2"/>
              <a:buChar char=""/>
            </a:pPr>
            <a:endParaRPr lang="en-US" dirty="0"/>
          </a:p>
          <a:p>
            <a:pPr marR="0">
              <a:lnSpc>
                <a:spcPct val="90000"/>
              </a:lnSpc>
              <a:spcBef>
                <a:spcPts val="1000"/>
              </a:spcBef>
              <a:buClr>
                <a:schemeClr val="accent1"/>
              </a:buClr>
              <a:buSzPct val="80000"/>
              <a:buFont typeface="Wingdings 3" charset="2"/>
              <a:buChar char=""/>
            </a:pPr>
            <a:endParaRPr lang="en-US" dirty="0"/>
          </a:p>
          <a:p>
            <a:pPr marR="0">
              <a:lnSpc>
                <a:spcPct val="90000"/>
              </a:lnSpc>
              <a:spcBef>
                <a:spcPts val="1000"/>
              </a:spcBef>
              <a:buClr>
                <a:schemeClr val="accent1"/>
              </a:buClr>
              <a:buSzPct val="80000"/>
              <a:buFont typeface="Wingdings 3" charset="2"/>
              <a:buChar char=""/>
            </a:pPr>
            <a:endParaRPr lang="en-US" dirty="0"/>
          </a:p>
          <a:p>
            <a:pPr marR="0">
              <a:lnSpc>
                <a:spcPct val="90000"/>
              </a:lnSpc>
              <a:spcBef>
                <a:spcPts val="1000"/>
              </a:spcBef>
              <a:buClr>
                <a:schemeClr val="accent1"/>
              </a:buClr>
              <a:buSzPct val="80000"/>
              <a:buFont typeface="Wingdings 3" charset="2"/>
              <a:buChar char=""/>
            </a:pPr>
            <a:endParaRPr lang="en-US" dirty="0"/>
          </a:p>
        </p:txBody>
      </p:sp>
      <p:sp>
        <p:nvSpPr>
          <p:cNvPr id="3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4164439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6E8621B-1874-330D-6F50-049234E0AAA6}"/>
              </a:ext>
            </a:extLst>
          </p:cNvPr>
          <p:cNvSpPr>
            <a:spLocks noChangeArrowheads="1"/>
          </p:cNvSpPr>
          <p:nvPr/>
        </p:nvSpPr>
        <p:spPr bwMode="auto">
          <a:xfrm>
            <a:off x="4791456" y="3383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zh-CN" sz="1200" b="1" i="0" u="none" strike="noStrike" cap="none" normalizeH="0" baseline="0">
                <a:ln>
                  <a:noFill/>
                </a:ln>
                <a:solidFill>
                  <a:schemeClr val="tx1"/>
                </a:solidFill>
                <a:effectLst/>
                <a:latin typeface="Times New Roman" panose="02020603050405020304" pitchFamily="18" charset="0"/>
                <a:ea typeface="Songti SC"/>
                <a:cs typeface="Times New Roman" panose="02020603050405020304" pitchFamily="18" charset="0"/>
              </a:rPr>
              <a:t>        </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C4B14328-CCA8-71CD-CA8F-F514278E1B1A}"/>
              </a:ext>
            </a:extLst>
          </p:cNvPr>
          <p:cNvSpPr>
            <a:spLocks noChangeArrowheads="1"/>
          </p:cNvSpPr>
          <p:nvPr/>
        </p:nvSpPr>
        <p:spPr bwMode="auto">
          <a:xfrm>
            <a:off x="9022937" y="1292845"/>
            <a:ext cx="7386638" cy="37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38088" numCol="1" anchor="ctr" anchorCtr="0" compatLnSpc="1">
            <a:prstTxWarp prst="textNoShape">
              <a:avLst/>
            </a:prstTxWarp>
            <a:spAutoFit/>
          </a:bodyPr>
          <a:lstStyle>
            <a:lvl1pPr eaLnBrk="0" fontAlgn="base" hangingPunct="0">
              <a:spcBef>
                <a:spcPct val="0"/>
              </a:spcBef>
              <a:spcAft>
                <a:spcPct val="0"/>
              </a:spcAft>
              <a:tabLst>
                <a:tab pos="7315200" algn="r"/>
              </a:tabLst>
              <a:defRPr>
                <a:solidFill>
                  <a:schemeClr val="tx1"/>
                </a:solidFill>
                <a:latin typeface="Arial" panose="020B0604020202020204" pitchFamily="34" charset="0"/>
              </a:defRPr>
            </a:lvl1pPr>
            <a:lvl2pPr eaLnBrk="0" fontAlgn="base" hangingPunct="0">
              <a:spcBef>
                <a:spcPct val="0"/>
              </a:spcBef>
              <a:spcAft>
                <a:spcPct val="0"/>
              </a:spcAft>
              <a:tabLst>
                <a:tab pos="7315200" algn="r"/>
              </a:tabLst>
              <a:defRPr>
                <a:solidFill>
                  <a:schemeClr val="tx1"/>
                </a:solidFill>
                <a:latin typeface="Arial" panose="020B0604020202020204" pitchFamily="34" charset="0"/>
              </a:defRPr>
            </a:lvl2pPr>
            <a:lvl3pPr eaLnBrk="0" fontAlgn="base" hangingPunct="0">
              <a:spcBef>
                <a:spcPct val="0"/>
              </a:spcBef>
              <a:spcAft>
                <a:spcPct val="0"/>
              </a:spcAft>
              <a:tabLst>
                <a:tab pos="7315200" algn="r"/>
              </a:tabLst>
              <a:defRPr>
                <a:solidFill>
                  <a:schemeClr val="tx1"/>
                </a:solidFill>
                <a:latin typeface="Arial" panose="020B0604020202020204" pitchFamily="34" charset="0"/>
              </a:defRPr>
            </a:lvl3pPr>
            <a:lvl4pPr eaLnBrk="0" fontAlgn="base" hangingPunct="0">
              <a:spcBef>
                <a:spcPct val="0"/>
              </a:spcBef>
              <a:spcAft>
                <a:spcPct val="0"/>
              </a:spcAft>
              <a:tabLst>
                <a:tab pos="7315200" algn="r"/>
              </a:tabLst>
              <a:defRPr>
                <a:solidFill>
                  <a:schemeClr val="tx1"/>
                </a:solidFill>
                <a:latin typeface="Arial" panose="020B0604020202020204" pitchFamily="34" charset="0"/>
              </a:defRPr>
            </a:lvl4pPr>
            <a:lvl5pPr eaLnBrk="0" fontAlgn="base" hangingPunct="0">
              <a:spcBef>
                <a:spcPct val="0"/>
              </a:spcBef>
              <a:spcAft>
                <a:spcPct val="0"/>
              </a:spcAft>
              <a:tabLst>
                <a:tab pos="7315200" algn="r"/>
              </a:tabLst>
              <a:defRPr>
                <a:solidFill>
                  <a:schemeClr val="tx1"/>
                </a:solidFill>
                <a:latin typeface="Arial" panose="020B0604020202020204" pitchFamily="34" charset="0"/>
              </a:defRPr>
            </a:lvl5pPr>
            <a:lvl6pPr eaLnBrk="0" fontAlgn="base" hangingPunct="0">
              <a:spcBef>
                <a:spcPct val="0"/>
              </a:spcBef>
              <a:spcAft>
                <a:spcPct val="0"/>
              </a:spcAft>
              <a:tabLst>
                <a:tab pos="7315200" algn="r"/>
              </a:tabLst>
              <a:defRPr>
                <a:solidFill>
                  <a:schemeClr val="tx1"/>
                </a:solidFill>
                <a:latin typeface="Arial" panose="020B0604020202020204" pitchFamily="34" charset="0"/>
              </a:defRPr>
            </a:lvl6pPr>
            <a:lvl7pPr eaLnBrk="0" fontAlgn="base" hangingPunct="0">
              <a:spcBef>
                <a:spcPct val="0"/>
              </a:spcBef>
              <a:spcAft>
                <a:spcPct val="0"/>
              </a:spcAft>
              <a:tabLst>
                <a:tab pos="7315200" algn="r"/>
              </a:tabLst>
              <a:defRPr>
                <a:solidFill>
                  <a:schemeClr val="tx1"/>
                </a:solidFill>
                <a:latin typeface="Arial" panose="020B0604020202020204" pitchFamily="34" charset="0"/>
              </a:defRPr>
            </a:lvl7pPr>
            <a:lvl8pPr eaLnBrk="0" fontAlgn="base" hangingPunct="0">
              <a:spcBef>
                <a:spcPct val="0"/>
              </a:spcBef>
              <a:spcAft>
                <a:spcPct val="0"/>
              </a:spcAft>
              <a:tabLst>
                <a:tab pos="7315200" algn="r"/>
              </a:tabLst>
              <a:defRPr>
                <a:solidFill>
                  <a:schemeClr val="tx1"/>
                </a:solidFill>
                <a:latin typeface="Arial" panose="020B0604020202020204" pitchFamily="34" charset="0"/>
              </a:defRPr>
            </a:lvl8pPr>
            <a:lvl9pPr eaLnBrk="0" fontAlgn="base" hangingPunct="0">
              <a:spcBef>
                <a:spcPct val="0"/>
              </a:spcBef>
              <a:spcAft>
                <a:spcPct val="0"/>
              </a:spcAft>
              <a:tabLst>
                <a:tab pos="7315200" algn="r"/>
              </a:tabLs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r>
              <a:rPr kumimoji="0" lang="en-GB" altLang="zh-CN" sz="1200" b="0" i="0" u="none" strike="noStrike" cap="none" normalizeH="0" baseline="0" dirty="0">
                <a:ln>
                  <a:noFill/>
                </a:ln>
                <a:solidFill>
                  <a:schemeClr val="tx1"/>
                </a:solidFill>
                <a:effectLst/>
                <a:latin typeface="Times New Roman" panose="02020603050405020304" pitchFamily="18" charset="0"/>
                <a:ea typeface="Songti SC"/>
                <a:cs typeface="Times New Roman" panose="02020603050405020304" pitchFamily="18" charset="0"/>
              </a:rPr>
              <a:t>	</a:t>
            </a:r>
            <a:endParaRPr kumimoji="0" lang="en-US" altLang="zh-CN" sz="800" b="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C31E194E-1CBE-C63E-4B61-BB1675C61702}"/>
              </a:ext>
            </a:extLst>
          </p:cNvPr>
          <p:cNvSpPr txBox="1"/>
          <p:nvPr/>
        </p:nvSpPr>
        <p:spPr>
          <a:xfrm>
            <a:off x="4245102" y="2558082"/>
            <a:ext cx="8490204" cy="584775"/>
          </a:xfrm>
          <a:prstGeom prst="rect">
            <a:avLst/>
          </a:prstGeom>
          <a:noFill/>
        </p:spPr>
        <p:txBody>
          <a:bodyPr wrap="square">
            <a:spAutoFit/>
          </a:bodyPr>
          <a:lstStyle/>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endParaRPr kumimoji="0" lang="en-GB" altLang="zh-CN" sz="1600" b="1" i="0" u="none" strike="noStrike" cap="none" normalizeH="0" baseline="0" dirty="0">
              <a:ln>
                <a:noFill/>
              </a:ln>
              <a:solidFill>
                <a:schemeClr val="tx1"/>
              </a:solidFill>
              <a:effectLst/>
              <a:latin typeface="Times New Roman" panose="02020603050405020304" pitchFamily="18" charset="0"/>
              <a:ea typeface="Songti SC"/>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endParaRPr lang="en-GB" altLang="zh-CN" sz="1600" b="1" dirty="0">
              <a:latin typeface="Times New Roman" panose="02020603050405020304" pitchFamily="18" charset="0"/>
              <a:ea typeface="Songti SC"/>
              <a:cs typeface="Times New Roman" panose="02020603050405020304" pitchFamily="18" charset="0"/>
            </a:endParaRPr>
          </a:p>
        </p:txBody>
      </p:sp>
      <p:sp>
        <p:nvSpPr>
          <p:cNvPr id="7" name="TextBox 6">
            <a:extLst>
              <a:ext uri="{FF2B5EF4-FFF2-40B4-BE49-F238E27FC236}">
                <a16:creationId xmlns:a16="http://schemas.microsoft.com/office/drawing/2014/main" id="{85914ABC-82B1-6D04-4DCE-C080CABB2D85}"/>
              </a:ext>
            </a:extLst>
          </p:cNvPr>
          <p:cNvSpPr txBox="1"/>
          <p:nvPr/>
        </p:nvSpPr>
        <p:spPr>
          <a:xfrm>
            <a:off x="4315968" y="2798064"/>
            <a:ext cx="5303520" cy="584775"/>
          </a:xfrm>
          <a:prstGeom prst="rect">
            <a:avLst/>
          </a:prstGeom>
          <a:noFill/>
        </p:spPr>
        <p:txBody>
          <a:bodyPr wrap="square">
            <a:spAutoFit/>
          </a:bodyPr>
          <a:lstStyle/>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endParaRPr lang="en-GB" altLang="zh-CN" sz="1600" b="1" dirty="0">
              <a:latin typeface="Times New Roman" panose="02020603050405020304" pitchFamily="18" charset="0"/>
              <a:ea typeface="Songti SC"/>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endParaRPr lang="en-GB" altLang="zh-CN" sz="1600" b="1" dirty="0">
              <a:latin typeface="Times New Roman" panose="02020603050405020304" pitchFamily="18" charset="0"/>
              <a:ea typeface="Songti SC"/>
              <a:cs typeface="Times New Roman" panose="02020603050405020304" pitchFamily="18" charset="0"/>
            </a:endParaRPr>
          </a:p>
        </p:txBody>
      </p:sp>
      <p:pic>
        <p:nvPicPr>
          <p:cNvPr id="2053" name="Picture 5" descr="University of Ghana Logo PNG Vector">
            <a:extLst>
              <a:ext uri="{FF2B5EF4-FFF2-40B4-BE49-F238E27FC236}">
                <a16:creationId xmlns:a16="http://schemas.microsoft.com/office/drawing/2014/main" id="{4833E658-7504-27A5-D424-5369674D3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813" y="566928"/>
            <a:ext cx="2222373" cy="26668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8753FD2-59EB-6CF4-927D-C819D9761B5D}"/>
              </a:ext>
            </a:extLst>
          </p:cNvPr>
          <p:cNvSpPr txBox="1"/>
          <p:nvPr/>
        </p:nvSpPr>
        <p:spPr>
          <a:xfrm>
            <a:off x="-777240" y="2558082"/>
            <a:ext cx="13512546" cy="2739211"/>
          </a:xfrm>
          <a:prstGeom prst="rect">
            <a:avLst/>
          </a:prstGeom>
          <a:noFill/>
        </p:spPr>
        <p:txBody>
          <a:bodyPr wrap="square">
            <a:spAutoFit/>
          </a:bodyPr>
          <a:lstStyle/>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endParaRPr kumimoji="0" lang="en-GB" altLang="zh-CN" sz="1600" b="1" i="0" u="none" strike="noStrike" cap="none" normalizeH="0" baseline="0" dirty="0">
              <a:ln>
                <a:noFill/>
              </a:ln>
              <a:solidFill>
                <a:schemeClr val="tx1"/>
              </a:solidFill>
              <a:effectLst/>
              <a:latin typeface="Times New Roman" panose="02020603050405020304" pitchFamily="18" charset="0"/>
              <a:ea typeface="Songti SC"/>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endParaRPr lang="en-GB" altLang="zh-CN" sz="1600" b="1" dirty="0">
              <a:latin typeface="Times New Roman" panose="02020603050405020304" pitchFamily="18" charset="0"/>
              <a:ea typeface="Songti SC"/>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endParaRPr kumimoji="0" lang="en-GB" altLang="zh-CN" sz="1600" b="1" i="0" u="none" strike="noStrike" cap="none" normalizeH="0" baseline="0" dirty="0">
              <a:ln>
                <a:noFill/>
              </a:ln>
              <a:solidFill>
                <a:schemeClr val="tx1"/>
              </a:solidFill>
              <a:effectLst/>
              <a:latin typeface="Times New Roman" panose="02020603050405020304" pitchFamily="18" charset="0"/>
              <a:ea typeface="Songti SC"/>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r>
              <a:rPr kumimoji="0" lang="en-GB" altLang="zh-CN" sz="1600" b="1" i="0" u="none" strike="noStrike" cap="none" normalizeH="0" baseline="0" dirty="0">
                <a:ln>
                  <a:noFill/>
                </a:ln>
                <a:solidFill>
                  <a:schemeClr val="tx1"/>
                </a:solidFill>
                <a:effectLst/>
                <a:latin typeface="Times New Roman" panose="02020603050405020304" pitchFamily="18" charset="0"/>
                <a:ea typeface="Songti SC"/>
                <a:cs typeface="Times New Roman" panose="02020603050405020304" pitchFamily="18" charset="0"/>
              </a:rPr>
              <a:t>UNIVERSITY OF GHANA, LEGON</a:t>
            </a:r>
            <a:endParaRPr kumimoji="0" lang="en-GB" altLang="zh-CN" sz="1800" b="1" i="0" u="none" strike="noStrike" cap="none" normalizeH="0" baseline="0" dirty="0">
              <a:ln>
                <a:noFill/>
              </a:ln>
              <a:solidFill>
                <a:schemeClr val="tx1"/>
              </a:solidFill>
              <a:effectLst/>
              <a:ea typeface="Calibri" panose="020F050202020403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r>
              <a:rPr kumimoji="0" lang="en-GB" altLang="zh-CN" sz="1800" b="0" i="1" u="none" strike="noStrike" cap="none" normalizeH="0" baseline="0" dirty="0">
                <a:ln>
                  <a:noFill/>
                </a:ln>
                <a:solidFill>
                  <a:schemeClr val="tx1"/>
                </a:solidFill>
                <a:effectLst/>
                <a:latin typeface="Arial" panose="020B0604020202020204" pitchFamily="34" charset="0"/>
                <a:ea typeface="Calibri" panose="020F0502020204030204" pitchFamily="34" charset="0"/>
              </a:rPr>
              <a:t>(All rights reserved)</a:t>
            </a:r>
            <a:endParaRPr kumimoji="0" lang="en-GB" altLang="zh-CN"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r>
              <a:rPr kumimoji="0" lang="en-GB" altLang="zh-CN" sz="1800" b="1" i="0" u="none" strike="noStrike" cap="none" normalizeH="0" baseline="0" dirty="0">
                <a:ln>
                  <a:noFill/>
                </a:ln>
                <a:solidFill>
                  <a:srgbClr val="000080"/>
                </a:solidFill>
                <a:effectLst/>
                <a:latin typeface="Times New Roman" panose="02020603050405020304" pitchFamily="18" charset="0"/>
                <a:ea typeface="Songti SC"/>
                <a:cs typeface="Times New Roman" panose="02020603050405020304" pitchFamily="18" charset="0"/>
              </a:rPr>
              <a:t>DEPARTMENT OF COMPUTER ENGINEERING</a:t>
            </a:r>
            <a:endParaRPr kumimoji="0" lang="en-US" altLang="zh-CN" sz="9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r>
              <a:rPr kumimoji="0" lang="en-GB" altLang="zh-CN" sz="1800" b="1" i="0" u="none" strike="noStrike" cap="none" normalizeH="0" baseline="0" dirty="0">
                <a:ln>
                  <a:noFill/>
                </a:ln>
                <a:solidFill>
                  <a:srgbClr val="000080"/>
                </a:solidFill>
                <a:effectLst/>
                <a:latin typeface="Times New Roman" panose="02020603050405020304" pitchFamily="18" charset="0"/>
                <a:ea typeface="Songti SC"/>
                <a:cs typeface="Times New Roman" panose="02020603050405020304" pitchFamily="18" charset="0"/>
              </a:rPr>
              <a:t>SCHOOL OF ENGINEERING</a:t>
            </a:r>
            <a:endParaRPr kumimoji="0" lang="en-US" altLang="zh-CN" sz="9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r>
              <a:rPr kumimoji="0" lang="en-GB" altLang="zh-CN" sz="1800" b="1" i="0" u="none" strike="noStrike" cap="none" normalizeH="0" baseline="0" dirty="0">
                <a:ln>
                  <a:noFill/>
                </a:ln>
                <a:solidFill>
                  <a:srgbClr val="000080"/>
                </a:solidFill>
                <a:effectLst/>
                <a:latin typeface="Times New Roman" panose="02020603050405020304" pitchFamily="18" charset="0"/>
                <a:ea typeface="Songti SC"/>
                <a:cs typeface="Times New Roman" panose="02020603050405020304" pitchFamily="18" charset="0"/>
              </a:rPr>
              <a:t>SEMESTER 1 2022/2023 ACADEMIC YEAR</a:t>
            </a:r>
            <a:endParaRPr kumimoji="0" lang="en-US" altLang="zh-CN" sz="9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r>
              <a:rPr kumimoji="0" lang="en-US" altLang="zh-CN" sz="1800" b="1" i="0" u="none" strike="noStrike" cap="none" normalizeH="0" baseline="0" dirty="0">
                <a:ln>
                  <a:noFill/>
                </a:ln>
                <a:solidFill>
                  <a:srgbClr val="000080"/>
                </a:solidFill>
                <a:effectLst/>
                <a:latin typeface="TimesNewRomanPS"/>
                <a:ea typeface="Songti SC"/>
                <a:cs typeface="Arial Unicode MS"/>
              </a:rPr>
              <a:t>UNIVERSITY OF GHANA </a:t>
            </a:r>
          </a:p>
          <a:p>
            <a:pPr marL="0" marR="0" lvl="0" indent="457200" algn="ctr" defTabSz="914400" rtl="0" eaLnBrk="0" fontAlgn="base" latinLnBrk="0" hangingPunct="0">
              <a:lnSpc>
                <a:spcPct val="100000"/>
              </a:lnSpc>
              <a:spcBef>
                <a:spcPct val="0"/>
              </a:spcBef>
              <a:spcAft>
                <a:spcPct val="0"/>
              </a:spcAft>
              <a:buClrTx/>
              <a:buSzTx/>
              <a:buFontTx/>
              <a:buNone/>
              <a:tabLst>
                <a:tab pos="7315200" algn="r"/>
              </a:tabLst>
            </a:pPr>
            <a:r>
              <a:rPr lang="en-US" altLang="zh-CN" b="1" dirty="0">
                <a:solidFill>
                  <a:srgbClr val="000080"/>
                </a:solidFill>
                <a:latin typeface="TimesNewRomanPS"/>
                <a:ea typeface="Songti SC"/>
                <a:cs typeface="Arial Unicode MS"/>
              </a:rPr>
              <a:t> </a:t>
            </a:r>
            <a:endParaRPr kumimoji="0" lang="en-US" altLang="zh-CN" sz="1800" b="1" i="0" u="none" strike="noStrike" cap="none" normalizeH="0" baseline="0" dirty="0">
              <a:ln>
                <a:noFill/>
              </a:ln>
              <a:solidFill>
                <a:srgbClr val="000080"/>
              </a:solidFill>
              <a:effectLst/>
              <a:latin typeface="TimesNewRomanPS"/>
              <a:ea typeface="Songti SC"/>
              <a:cs typeface="Arial Unicode MS"/>
            </a:endParaRPr>
          </a:p>
        </p:txBody>
      </p:sp>
      <p:sp>
        <p:nvSpPr>
          <p:cNvPr id="12" name="Rectangle 11">
            <a:extLst>
              <a:ext uri="{FF2B5EF4-FFF2-40B4-BE49-F238E27FC236}">
                <a16:creationId xmlns:a16="http://schemas.microsoft.com/office/drawing/2014/main" id="{AE05B8AD-7E00-ACF6-1C8D-F7DC9E306ADD}"/>
              </a:ext>
            </a:extLst>
          </p:cNvPr>
          <p:cNvSpPr/>
          <p:nvPr/>
        </p:nvSpPr>
        <p:spPr>
          <a:xfrm>
            <a:off x="2130552" y="5385816"/>
            <a:ext cx="8138160" cy="10058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COURSE CODE AND TITLE: </a:t>
            </a:r>
            <a:r>
              <a:rPr lang="en-GB" sz="1800" b="1" dirty="0">
                <a:effectLst/>
                <a:latin typeface="Times New Roman" panose="02020603050405020304" pitchFamily="18" charset="0"/>
                <a:ea typeface="Songti SC"/>
                <a:cs typeface="Arial Unicode MS"/>
              </a:rPr>
              <a:t>CPEN 211 Database System Design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COURSE INSTRUCTOR: John </a:t>
            </a:r>
            <a:r>
              <a:rPr lang="en-US" sz="1800" b="1" dirty="0" err="1">
                <a:effectLst/>
                <a:latin typeface="Times New Roman" panose="02020603050405020304" pitchFamily="18" charset="0"/>
                <a:ea typeface="Calibri" panose="020F0502020204030204" pitchFamily="34" charset="0"/>
              </a:rPr>
              <a:t>Korankye</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Assiamah</a:t>
            </a:r>
            <a:endParaRPr lang="en-US" sz="1800" b="1" dirty="0">
              <a:effectLst/>
              <a:latin typeface="Times New Roman" panose="02020603050405020304" pitchFamily="18" charset="0"/>
              <a:ea typeface="Calibri" panose="020F0502020204030204" pitchFamily="34" charset="0"/>
            </a:endParaRPr>
          </a:p>
          <a:p>
            <a:r>
              <a:rPr lang="en-US" b="1" dirty="0">
                <a:latin typeface="Times New Roman" panose="02020603050405020304" pitchFamily="18" charset="0"/>
              </a:rPr>
              <a:t>PROJECT: 1</a:t>
            </a:r>
            <a:endParaRPr lang="en-US" dirty="0"/>
          </a:p>
        </p:txBody>
      </p:sp>
    </p:spTree>
    <p:extLst>
      <p:ext uri="{BB962C8B-B14F-4D97-AF65-F5344CB8AC3E}">
        <p14:creationId xmlns:p14="http://schemas.microsoft.com/office/powerpoint/2010/main" val="161299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Shape 2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4" name="Picture 3" descr="Table&#10;&#10;Description automatically generated">
            <a:extLst>
              <a:ext uri="{FF2B5EF4-FFF2-40B4-BE49-F238E27FC236}">
                <a16:creationId xmlns:a16="http://schemas.microsoft.com/office/drawing/2014/main" id="{827C128A-0C0C-1FB2-43BE-3A4651E6E2C0}"/>
              </a:ext>
            </a:extLst>
          </p:cNvPr>
          <p:cNvPicPr>
            <a:picLocks noChangeAspect="1"/>
          </p:cNvPicPr>
          <p:nvPr/>
        </p:nvPicPr>
        <p:blipFill rotWithShape="1">
          <a:blip r:embed="rId3"/>
          <a:srcRect t="18459" r="21852"/>
          <a:stretch/>
        </p:blipFill>
        <p:spPr>
          <a:xfrm>
            <a:off x="5019189" y="1160733"/>
            <a:ext cx="6566952" cy="4248972"/>
          </a:xfrm>
          <a:prstGeom prst="rect">
            <a:avLst/>
          </a:prstGeom>
        </p:spPr>
      </p:pic>
      <p:sp>
        <p:nvSpPr>
          <p:cNvPr id="28" name="Rectangle 2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1041754" y="1335769"/>
            <a:ext cx="3133726" cy="3898900"/>
          </a:xfrm>
          <a:prstGeom prst="rect">
            <a:avLst/>
          </a:prstGeom>
        </p:spPr>
        <p:txBody>
          <a:bodyPr vert="horz" lIns="91440" tIns="45720" rIns="91440" bIns="45720" rtlCol="0">
            <a:normAutofit fontScale="92500" lnSpcReduction="20000"/>
          </a:bodyPr>
          <a:lstStyle/>
          <a:p>
            <a:pPr marR="0">
              <a:lnSpc>
                <a:spcPct val="90000"/>
              </a:lnSpc>
              <a:spcBef>
                <a:spcPts val="1000"/>
              </a:spcBef>
              <a:buClr>
                <a:schemeClr val="accent1"/>
              </a:buClr>
              <a:buSzPct val="80000"/>
              <a:buFont typeface="Wingdings 3" charset="2"/>
              <a:buChar char=""/>
            </a:pPr>
            <a:r>
              <a:rPr lang="en-US" sz="1700" dirty="0">
                <a:solidFill>
                  <a:srgbClr val="FFFFFF"/>
                </a:solidFill>
              </a:rPr>
              <a:t>This is a SQL query that retrieves information about payments made by applicants and category name(type of room).</a:t>
            </a:r>
          </a:p>
          <a:p>
            <a:pPr marR="0">
              <a:lnSpc>
                <a:spcPct val="90000"/>
              </a:lnSpc>
              <a:spcBef>
                <a:spcPts val="1000"/>
              </a:spcBef>
              <a:buClr>
                <a:schemeClr val="accent1"/>
              </a:buClr>
              <a:buSzPct val="80000"/>
              <a:buFont typeface="Wingdings 3" charset="2"/>
              <a:buChar char=""/>
            </a:pPr>
            <a:r>
              <a:rPr lang="en-US" sz="1700" dirty="0">
                <a:solidFill>
                  <a:srgbClr val="FFFFFF"/>
                </a:solidFill>
              </a:rPr>
              <a:t> SELECT CONCAT(</a:t>
            </a:r>
            <a:r>
              <a:rPr lang="en-US" sz="1700" dirty="0" err="1">
                <a:solidFill>
                  <a:srgbClr val="FFFFFF"/>
                </a:solidFill>
              </a:rPr>
              <a:t>firstname</a:t>
            </a:r>
            <a:r>
              <a:rPr lang="en-US" sz="1700" dirty="0">
                <a:solidFill>
                  <a:srgbClr val="FFFFFF"/>
                </a:solidFill>
              </a:rPr>
              <a:t>,' ',</a:t>
            </a:r>
            <a:r>
              <a:rPr lang="en-US" sz="1700" dirty="0" err="1">
                <a:solidFill>
                  <a:srgbClr val="FFFFFF"/>
                </a:solidFill>
              </a:rPr>
              <a:t>lastname</a:t>
            </a:r>
            <a:r>
              <a:rPr lang="en-US" sz="1700" dirty="0">
                <a:solidFill>
                  <a:srgbClr val="FFFFFF"/>
                </a:solidFill>
              </a:rPr>
              <a:t>) as </a:t>
            </a:r>
            <a:r>
              <a:rPr lang="en-US" sz="1700" dirty="0" err="1">
                <a:solidFill>
                  <a:srgbClr val="FFFFFF"/>
                </a:solidFill>
              </a:rPr>
              <a:t>fullname</a:t>
            </a:r>
            <a:r>
              <a:rPr lang="en-US" sz="1700" dirty="0">
                <a:solidFill>
                  <a:srgbClr val="FFFFFF"/>
                </a:solidFill>
              </a:rPr>
              <a:t>, </a:t>
            </a:r>
            <a:r>
              <a:rPr lang="en-US" sz="1700" dirty="0" err="1">
                <a:solidFill>
                  <a:srgbClr val="FFFFFF"/>
                </a:solidFill>
              </a:rPr>
              <a:t>payment_date,payment_method,category_name,amount_in_GH</a:t>
            </a:r>
            <a:r>
              <a:rPr lang="en-US" sz="1700" dirty="0">
                <a:solidFill>
                  <a:srgbClr val="FFFFFF"/>
                </a:solidFill>
              </a:rPr>
              <a:t>₵</a:t>
            </a:r>
          </a:p>
          <a:p>
            <a:pPr marR="0">
              <a:lnSpc>
                <a:spcPct val="90000"/>
              </a:lnSpc>
              <a:spcBef>
                <a:spcPts val="1000"/>
              </a:spcBef>
              <a:buClr>
                <a:schemeClr val="accent1"/>
              </a:buClr>
              <a:buSzPct val="80000"/>
              <a:buFont typeface="Wingdings 3" charset="2"/>
              <a:buChar char=""/>
            </a:pPr>
            <a:r>
              <a:rPr lang="en-US" sz="1700" dirty="0">
                <a:solidFill>
                  <a:srgbClr val="FFFFFF"/>
                </a:solidFill>
              </a:rPr>
              <a:t>FROM applicant</a:t>
            </a:r>
          </a:p>
          <a:p>
            <a:pPr marR="0">
              <a:lnSpc>
                <a:spcPct val="90000"/>
              </a:lnSpc>
              <a:spcBef>
                <a:spcPts val="1000"/>
              </a:spcBef>
              <a:buClr>
                <a:schemeClr val="accent1"/>
              </a:buClr>
              <a:buSzPct val="80000"/>
              <a:buFont typeface="Wingdings 3" charset="2"/>
              <a:buChar char=""/>
            </a:pPr>
            <a:r>
              <a:rPr lang="en-US" sz="1700" dirty="0">
                <a:solidFill>
                  <a:srgbClr val="FFFFFF"/>
                </a:solidFill>
              </a:rPr>
              <a:t>JOIN payment ON </a:t>
            </a:r>
            <a:r>
              <a:rPr lang="en-US" sz="1700" dirty="0" err="1">
                <a:solidFill>
                  <a:srgbClr val="FFFFFF"/>
                </a:solidFill>
              </a:rPr>
              <a:t>applicant.applicant_id</a:t>
            </a:r>
            <a:r>
              <a:rPr lang="en-US" sz="1700" dirty="0">
                <a:solidFill>
                  <a:srgbClr val="FFFFFF"/>
                </a:solidFill>
              </a:rPr>
              <a:t> = </a:t>
            </a:r>
            <a:r>
              <a:rPr lang="en-US" sz="1700" dirty="0" err="1">
                <a:solidFill>
                  <a:srgbClr val="FFFFFF"/>
                </a:solidFill>
              </a:rPr>
              <a:t>payment.applicant_id</a:t>
            </a: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r>
              <a:rPr lang="en-US" sz="1700" dirty="0">
                <a:solidFill>
                  <a:srgbClr val="FFFFFF"/>
                </a:solidFill>
              </a:rPr>
              <a:t>JOIN category ON </a:t>
            </a:r>
            <a:r>
              <a:rPr lang="en-US" sz="1700" dirty="0" err="1">
                <a:solidFill>
                  <a:srgbClr val="FFFFFF"/>
                </a:solidFill>
              </a:rPr>
              <a:t>applicant.applicant_id</a:t>
            </a:r>
            <a:r>
              <a:rPr lang="en-US" sz="1700" dirty="0">
                <a:solidFill>
                  <a:srgbClr val="FFFFFF"/>
                </a:solidFill>
              </a:rPr>
              <a:t> = </a:t>
            </a:r>
            <a:r>
              <a:rPr lang="en-US" sz="1700" dirty="0" err="1">
                <a:solidFill>
                  <a:srgbClr val="FFFFFF"/>
                </a:solidFill>
              </a:rPr>
              <a:t>category.category_id</a:t>
            </a:r>
            <a:r>
              <a:rPr lang="en-US" sz="1700" dirty="0">
                <a:solidFill>
                  <a:srgbClr val="FFFFFF"/>
                </a:solidFill>
              </a:rPr>
              <a:t>;</a:t>
            </a: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a:p>
            <a:pPr marR="0">
              <a:lnSpc>
                <a:spcPct val="90000"/>
              </a:lnSpc>
              <a:spcBef>
                <a:spcPts val="1000"/>
              </a:spcBef>
              <a:buClr>
                <a:schemeClr val="accent1"/>
              </a:buClr>
              <a:buSzPct val="80000"/>
              <a:buFont typeface="Wingdings 3" charset="2"/>
              <a:buChar char=""/>
            </a:pPr>
            <a:endParaRPr lang="en-US" sz="1700" dirty="0">
              <a:solidFill>
                <a:srgbClr val="FFFFFF"/>
              </a:solidFill>
            </a:endParaRPr>
          </a:p>
        </p:txBody>
      </p:sp>
      <p:sp>
        <p:nvSpPr>
          <p:cNvPr id="3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57028667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Shape 2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4" name="Picture 3" descr="Table&#10;&#10;Description automatically generated">
            <a:extLst>
              <a:ext uri="{FF2B5EF4-FFF2-40B4-BE49-F238E27FC236}">
                <a16:creationId xmlns:a16="http://schemas.microsoft.com/office/drawing/2014/main" id="{1107CFFF-5F2E-AF72-6763-1F2324EEE5F5}"/>
              </a:ext>
            </a:extLst>
          </p:cNvPr>
          <p:cNvPicPr>
            <a:picLocks noChangeAspect="1"/>
          </p:cNvPicPr>
          <p:nvPr/>
        </p:nvPicPr>
        <p:blipFill rotWithShape="1">
          <a:blip r:embed="rId3"/>
          <a:srcRect l="8025" t="10689" r="8889" b="279"/>
          <a:stretch/>
        </p:blipFill>
        <p:spPr>
          <a:xfrm>
            <a:off x="4905963" y="1160734"/>
            <a:ext cx="6680178" cy="4348632"/>
          </a:xfrm>
          <a:prstGeom prst="rect">
            <a:avLst/>
          </a:prstGeom>
        </p:spPr>
      </p:pic>
      <p:sp>
        <p:nvSpPr>
          <p:cNvPr id="28" name="Rectangle 2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989450" y="1238498"/>
            <a:ext cx="3201550" cy="4270868"/>
          </a:xfrm>
          <a:prstGeom prst="rect">
            <a:avLst/>
          </a:prstGeom>
        </p:spPr>
        <p:txBody>
          <a:bodyPr vert="horz" lIns="91440" tIns="45720" rIns="91440" bIns="45720" rtlCol="0">
            <a:noAutofit/>
          </a:bodyPr>
          <a:lstStyle/>
          <a:p>
            <a:pPr marR="0">
              <a:lnSpc>
                <a:spcPct val="90000"/>
              </a:lnSpc>
              <a:spcBef>
                <a:spcPts val="1000"/>
              </a:spcBef>
              <a:buClr>
                <a:schemeClr val="accent1"/>
              </a:buClr>
              <a:buSzPct val="80000"/>
              <a:buFont typeface="Wingdings 3" charset="2"/>
              <a:buChar char=""/>
            </a:pPr>
            <a:r>
              <a:rPr lang="en-US" sz="1400" dirty="0">
                <a:solidFill>
                  <a:srgbClr val="FFFFFF"/>
                </a:solidFill>
              </a:rPr>
              <a:t>This is a SQL query that retrieves information about the payment made by </a:t>
            </a:r>
            <a:r>
              <a:rPr lang="en-US" sz="1400" dirty="0" err="1">
                <a:solidFill>
                  <a:srgbClr val="FFFFFF"/>
                </a:solidFill>
              </a:rPr>
              <a:t>applicantsindicating</a:t>
            </a:r>
            <a:r>
              <a:rPr lang="en-US" sz="1400" dirty="0">
                <a:solidFill>
                  <a:srgbClr val="FFFFFF"/>
                </a:solidFill>
              </a:rPr>
              <a:t> the date for the payment, payment </a:t>
            </a:r>
            <a:r>
              <a:rPr lang="en-US" sz="1400" dirty="0" err="1">
                <a:solidFill>
                  <a:srgbClr val="FFFFFF"/>
                </a:solidFill>
              </a:rPr>
              <a:t>mthod</a:t>
            </a:r>
            <a:r>
              <a:rPr lang="en-US" sz="1400" dirty="0">
                <a:solidFill>
                  <a:srgbClr val="FFFFFF"/>
                </a:solidFill>
              </a:rPr>
              <a:t>, amount, room category and room description </a:t>
            </a:r>
          </a:p>
          <a:p>
            <a:pPr marR="0">
              <a:lnSpc>
                <a:spcPct val="90000"/>
              </a:lnSpc>
              <a:spcBef>
                <a:spcPts val="1000"/>
              </a:spcBef>
              <a:buClr>
                <a:schemeClr val="accent1"/>
              </a:buClr>
              <a:buSzPct val="80000"/>
              <a:buFont typeface="Wingdings 3" charset="2"/>
              <a:buChar char=""/>
            </a:pPr>
            <a:r>
              <a:rPr lang="en-US" sz="1400" dirty="0">
                <a:solidFill>
                  <a:srgbClr val="FFFFFF"/>
                </a:solidFill>
              </a:rPr>
              <a:t>SELECT CONCAT(</a:t>
            </a:r>
            <a:r>
              <a:rPr lang="en-US" sz="1400" dirty="0" err="1">
                <a:solidFill>
                  <a:srgbClr val="FFFFFF"/>
                </a:solidFill>
              </a:rPr>
              <a:t>firstname</a:t>
            </a:r>
            <a:r>
              <a:rPr lang="en-US" sz="1400" dirty="0">
                <a:solidFill>
                  <a:srgbClr val="FFFFFF"/>
                </a:solidFill>
              </a:rPr>
              <a:t>,' ',</a:t>
            </a:r>
            <a:r>
              <a:rPr lang="en-US" sz="1400" dirty="0" err="1">
                <a:solidFill>
                  <a:srgbClr val="FFFFFF"/>
                </a:solidFill>
              </a:rPr>
              <a:t>lastname</a:t>
            </a:r>
            <a:r>
              <a:rPr lang="en-US" sz="1400" dirty="0">
                <a:solidFill>
                  <a:srgbClr val="FFFFFF"/>
                </a:solidFill>
              </a:rPr>
              <a:t>) as </a:t>
            </a:r>
            <a:r>
              <a:rPr lang="en-US" sz="1400" dirty="0" err="1">
                <a:solidFill>
                  <a:srgbClr val="FFFFFF"/>
                </a:solidFill>
              </a:rPr>
              <a:t>fullname</a:t>
            </a:r>
            <a:r>
              <a:rPr lang="en-US" sz="1400" dirty="0">
                <a:solidFill>
                  <a:srgbClr val="FFFFFF"/>
                </a:solidFill>
              </a:rPr>
              <a:t>, </a:t>
            </a:r>
            <a:r>
              <a:rPr lang="en-US" sz="1400" dirty="0" err="1">
                <a:solidFill>
                  <a:srgbClr val="FFFFFF"/>
                </a:solidFill>
              </a:rPr>
              <a:t>payment_date</a:t>
            </a:r>
            <a:r>
              <a:rPr lang="en-US" sz="1400" dirty="0">
                <a:solidFill>
                  <a:srgbClr val="FFFFFF"/>
                </a:solidFill>
              </a:rPr>
              <a:t>, </a:t>
            </a:r>
            <a:r>
              <a:rPr lang="en-US" sz="1400" dirty="0" err="1">
                <a:solidFill>
                  <a:srgbClr val="FFFFFF"/>
                </a:solidFill>
              </a:rPr>
              <a:t>payment_method</a:t>
            </a:r>
            <a:r>
              <a:rPr lang="en-US" sz="1400" dirty="0">
                <a:solidFill>
                  <a:srgbClr val="FFFFFF"/>
                </a:solidFill>
              </a:rPr>
              <a:t>, </a:t>
            </a:r>
            <a:r>
              <a:rPr lang="en-US" sz="1400" dirty="0" err="1">
                <a:solidFill>
                  <a:srgbClr val="FFFFFF"/>
                </a:solidFill>
              </a:rPr>
              <a:t>category_name</a:t>
            </a:r>
            <a:r>
              <a:rPr lang="en-US" sz="1400" dirty="0">
                <a:solidFill>
                  <a:srgbClr val="FFFFFF"/>
                </a:solidFill>
              </a:rPr>
              <a:t>, description, </a:t>
            </a:r>
            <a:r>
              <a:rPr lang="en-US" sz="1400" dirty="0" err="1">
                <a:solidFill>
                  <a:srgbClr val="FFFFFF"/>
                </a:solidFill>
              </a:rPr>
              <a:t>amount_in_GH</a:t>
            </a:r>
            <a:r>
              <a:rPr lang="en-US" sz="1400" dirty="0">
                <a:solidFill>
                  <a:srgbClr val="FFFFFF"/>
                </a:solidFill>
              </a:rPr>
              <a:t>₵</a:t>
            </a:r>
          </a:p>
          <a:p>
            <a:pPr marR="0">
              <a:lnSpc>
                <a:spcPct val="90000"/>
              </a:lnSpc>
              <a:spcBef>
                <a:spcPts val="1000"/>
              </a:spcBef>
              <a:buClr>
                <a:schemeClr val="accent1"/>
              </a:buClr>
              <a:buSzPct val="80000"/>
              <a:buFont typeface="Wingdings 3" charset="2"/>
              <a:buChar char=""/>
            </a:pPr>
            <a:r>
              <a:rPr lang="en-US" sz="1400" dirty="0">
                <a:solidFill>
                  <a:srgbClr val="FFFFFF"/>
                </a:solidFill>
              </a:rPr>
              <a:t> FROM applicant </a:t>
            </a:r>
          </a:p>
          <a:p>
            <a:pPr marR="0">
              <a:lnSpc>
                <a:spcPct val="90000"/>
              </a:lnSpc>
              <a:spcBef>
                <a:spcPts val="1000"/>
              </a:spcBef>
              <a:buClr>
                <a:schemeClr val="accent1"/>
              </a:buClr>
              <a:buSzPct val="80000"/>
              <a:buFont typeface="Wingdings 3" charset="2"/>
              <a:buChar char=""/>
            </a:pPr>
            <a:r>
              <a:rPr lang="en-US" sz="1400" dirty="0">
                <a:solidFill>
                  <a:srgbClr val="FFFFFF"/>
                </a:solidFill>
              </a:rPr>
              <a:t>JOIN payment ON </a:t>
            </a:r>
            <a:r>
              <a:rPr lang="en-US" sz="1400" dirty="0" err="1">
                <a:solidFill>
                  <a:srgbClr val="FFFFFF"/>
                </a:solidFill>
              </a:rPr>
              <a:t>applicant.applicant_id</a:t>
            </a:r>
            <a:r>
              <a:rPr lang="en-US" sz="1400" dirty="0">
                <a:solidFill>
                  <a:srgbClr val="FFFFFF"/>
                </a:solidFill>
              </a:rPr>
              <a:t> = </a:t>
            </a:r>
            <a:r>
              <a:rPr lang="en-US" sz="1400" dirty="0" err="1">
                <a:solidFill>
                  <a:srgbClr val="FFFFFF"/>
                </a:solidFill>
              </a:rPr>
              <a:t>payment.applicant_id</a:t>
            </a:r>
            <a:r>
              <a:rPr lang="en-US" sz="1400" dirty="0">
                <a:solidFill>
                  <a:srgbClr val="FFFFFF"/>
                </a:solidFill>
              </a:rPr>
              <a:t> </a:t>
            </a:r>
          </a:p>
          <a:p>
            <a:pPr marR="0">
              <a:lnSpc>
                <a:spcPct val="90000"/>
              </a:lnSpc>
              <a:spcBef>
                <a:spcPts val="1000"/>
              </a:spcBef>
              <a:buClr>
                <a:schemeClr val="accent1"/>
              </a:buClr>
              <a:buSzPct val="80000"/>
              <a:buFont typeface="Wingdings 3" charset="2"/>
              <a:buChar char=""/>
            </a:pPr>
            <a:r>
              <a:rPr lang="en-US" sz="1400" dirty="0">
                <a:solidFill>
                  <a:srgbClr val="FFFFFF"/>
                </a:solidFill>
              </a:rPr>
              <a:t>JOIN room ON </a:t>
            </a:r>
            <a:r>
              <a:rPr lang="en-US" sz="1400" dirty="0" err="1">
                <a:solidFill>
                  <a:srgbClr val="FFFFFF"/>
                </a:solidFill>
              </a:rPr>
              <a:t>payment.room_id</a:t>
            </a:r>
            <a:r>
              <a:rPr lang="en-US" sz="1400" dirty="0">
                <a:solidFill>
                  <a:srgbClr val="FFFFFF"/>
                </a:solidFill>
              </a:rPr>
              <a:t> = </a:t>
            </a:r>
            <a:r>
              <a:rPr lang="en-US" sz="1400" dirty="0" err="1">
                <a:solidFill>
                  <a:srgbClr val="FFFFFF"/>
                </a:solidFill>
              </a:rPr>
              <a:t>room.room_id</a:t>
            </a:r>
            <a:r>
              <a:rPr lang="en-US" sz="1400" dirty="0">
                <a:solidFill>
                  <a:srgbClr val="FFFFFF"/>
                </a:solidFill>
              </a:rPr>
              <a:t> </a:t>
            </a:r>
          </a:p>
          <a:p>
            <a:pPr marR="0">
              <a:lnSpc>
                <a:spcPct val="90000"/>
              </a:lnSpc>
              <a:spcBef>
                <a:spcPts val="1000"/>
              </a:spcBef>
              <a:buClr>
                <a:schemeClr val="accent1"/>
              </a:buClr>
              <a:buSzPct val="80000"/>
              <a:buFont typeface="Wingdings 3" charset="2"/>
              <a:buChar char=""/>
            </a:pPr>
            <a:r>
              <a:rPr lang="en-US" sz="1400" dirty="0">
                <a:solidFill>
                  <a:srgbClr val="FFFFFF"/>
                </a:solidFill>
              </a:rPr>
              <a:t>JOIN category ON </a:t>
            </a:r>
            <a:r>
              <a:rPr lang="en-US" sz="1400" dirty="0" err="1">
                <a:solidFill>
                  <a:srgbClr val="FFFFFF"/>
                </a:solidFill>
              </a:rPr>
              <a:t>room.category_id</a:t>
            </a:r>
            <a:r>
              <a:rPr lang="en-US" sz="1400" dirty="0">
                <a:solidFill>
                  <a:srgbClr val="FFFFFF"/>
                </a:solidFill>
              </a:rPr>
              <a:t> = </a:t>
            </a:r>
            <a:r>
              <a:rPr lang="en-US" sz="1400" dirty="0" err="1">
                <a:solidFill>
                  <a:srgbClr val="FFFFFF"/>
                </a:solidFill>
              </a:rPr>
              <a:t>category.category_id</a:t>
            </a:r>
            <a:r>
              <a:rPr lang="en-US" sz="1400" dirty="0">
                <a:solidFill>
                  <a:srgbClr val="FFFFFF"/>
                </a:solidFill>
              </a:rPr>
              <a:t>;</a:t>
            </a:r>
          </a:p>
          <a:p>
            <a:pPr marR="0">
              <a:lnSpc>
                <a:spcPct val="90000"/>
              </a:lnSpc>
              <a:spcBef>
                <a:spcPts val="1000"/>
              </a:spcBef>
              <a:buClr>
                <a:schemeClr val="accent1"/>
              </a:buClr>
              <a:buSzPct val="80000"/>
              <a:buFont typeface="Wingdings 3" charset="2"/>
              <a:buChar char=""/>
            </a:pPr>
            <a:endParaRPr lang="en-US" sz="1400" dirty="0">
              <a:solidFill>
                <a:srgbClr val="FFFFFF"/>
              </a:solidFill>
            </a:endParaRPr>
          </a:p>
          <a:p>
            <a:pPr marR="0">
              <a:lnSpc>
                <a:spcPct val="90000"/>
              </a:lnSpc>
              <a:spcBef>
                <a:spcPts val="1000"/>
              </a:spcBef>
              <a:buClr>
                <a:schemeClr val="accent1"/>
              </a:buClr>
              <a:buSzPct val="80000"/>
              <a:buFont typeface="Wingdings 3" charset="2"/>
              <a:buChar char=""/>
            </a:pPr>
            <a:endParaRPr lang="en-US" sz="1400" dirty="0">
              <a:solidFill>
                <a:srgbClr val="FFFFFF"/>
              </a:solidFill>
            </a:endParaRPr>
          </a:p>
          <a:p>
            <a:pPr marR="0">
              <a:lnSpc>
                <a:spcPct val="90000"/>
              </a:lnSpc>
              <a:spcBef>
                <a:spcPts val="1000"/>
              </a:spcBef>
              <a:buClr>
                <a:schemeClr val="accent1"/>
              </a:buClr>
              <a:buSzPct val="80000"/>
              <a:buFont typeface="Wingdings 3" charset="2"/>
              <a:buChar char=""/>
            </a:pPr>
            <a:endParaRPr lang="en-US" sz="1400" dirty="0">
              <a:solidFill>
                <a:srgbClr val="FFFFFF"/>
              </a:solidFill>
            </a:endParaRPr>
          </a:p>
          <a:p>
            <a:pPr marR="0">
              <a:lnSpc>
                <a:spcPct val="90000"/>
              </a:lnSpc>
              <a:spcBef>
                <a:spcPts val="1000"/>
              </a:spcBef>
              <a:buClr>
                <a:schemeClr val="accent1"/>
              </a:buClr>
              <a:buSzPct val="80000"/>
              <a:buFont typeface="Wingdings 3" charset="2"/>
              <a:buChar char=""/>
            </a:pPr>
            <a:endParaRPr lang="en-US" sz="1400" dirty="0">
              <a:solidFill>
                <a:srgbClr val="FFFFFF"/>
              </a:solidFill>
            </a:endParaRPr>
          </a:p>
          <a:p>
            <a:pPr marR="0">
              <a:lnSpc>
                <a:spcPct val="90000"/>
              </a:lnSpc>
              <a:spcBef>
                <a:spcPts val="1000"/>
              </a:spcBef>
              <a:buClr>
                <a:schemeClr val="accent1"/>
              </a:buClr>
              <a:buSzPct val="80000"/>
              <a:buFont typeface="Wingdings 3" charset="2"/>
              <a:buChar char=""/>
            </a:pPr>
            <a:endParaRPr lang="en-US" sz="1400" dirty="0">
              <a:solidFill>
                <a:srgbClr val="FFFFFF"/>
              </a:solidFill>
            </a:endParaRPr>
          </a:p>
          <a:p>
            <a:pPr marR="0">
              <a:lnSpc>
                <a:spcPct val="90000"/>
              </a:lnSpc>
              <a:spcBef>
                <a:spcPts val="1000"/>
              </a:spcBef>
              <a:buClr>
                <a:schemeClr val="accent1"/>
              </a:buClr>
              <a:buSzPct val="80000"/>
              <a:buFont typeface="Wingdings 3" charset="2"/>
              <a:buChar char=""/>
            </a:pPr>
            <a:endParaRPr lang="en-US" sz="1400" dirty="0">
              <a:solidFill>
                <a:srgbClr val="FFFFFF"/>
              </a:solidFill>
            </a:endParaRPr>
          </a:p>
          <a:p>
            <a:pPr marR="0">
              <a:lnSpc>
                <a:spcPct val="90000"/>
              </a:lnSpc>
              <a:spcBef>
                <a:spcPts val="1000"/>
              </a:spcBef>
              <a:buClr>
                <a:schemeClr val="accent1"/>
              </a:buClr>
              <a:buSzPct val="80000"/>
              <a:buFont typeface="Wingdings 3" charset="2"/>
              <a:buChar char=""/>
            </a:pPr>
            <a:endParaRPr lang="en-US" sz="1400" dirty="0">
              <a:solidFill>
                <a:srgbClr val="FFFFFF"/>
              </a:solidFill>
            </a:endParaRPr>
          </a:p>
          <a:p>
            <a:pPr marR="0">
              <a:lnSpc>
                <a:spcPct val="90000"/>
              </a:lnSpc>
              <a:spcBef>
                <a:spcPts val="1000"/>
              </a:spcBef>
              <a:buClr>
                <a:schemeClr val="accent1"/>
              </a:buClr>
              <a:buSzPct val="80000"/>
              <a:buFont typeface="Wingdings 3" charset="2"/>
              <a:buChar char=""/>
            </a:pPr>
            <a:endParaRPr lang="en-US" sz="1400" dirty="0">
              <a:solidFill>
                <a:srgbClr val="FFFFFF"/>
              </a:solidFill>
            </a:endParaRPr>
          </a:p>
          <a:p>
            <a:pPr marR="0">
              <a:lnSpc>
                <a:spcPct val="90000"/>
              </a:lnSpc>
              <a:spcBef>
                <a:spcPts val="1000"/>
              </a:spcBef>
              <a:buClr>
                <a:schemeClr val="accent1"/>
              </a:buClr>
              <a:buSzPct val="80000"/>
              <a:buFont typeface="Wingdings 3" charset="2"/>
              <a:buChar char=""/>
            </a:pPr>
            <a:endParaRPr lang="en-US" sz="1400" dirty="0">
              <a:solidFill>
                <a:srgbClr val="FFFFFF"/>
              </a:solidFill>
            </a:endParaRPr>
          </a:p>
        </p:txBody>
      </p:sp>
      <p:sp>
        <p:nvSpPr>
          <p:cNvPr id="3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90654953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A53F523-804C-8B66-AD9C-567D7F5889F9}"/>
              </a:ext>
            </a:extLst>
          </p:cNvPr>
          <p:cNvSpPr txBox="1"/>
          <p:nvPr/>
        </p:nvSpPr>
        <p:spPr>
          <a:xfrm>
            <a:off x="1683171" y="1143000"/>
            <a:ext cx="8825658" cy="3389217"/>
          </a:xfrm>
          <a:prstGeom prst="rect">
            <a:avLst/>
          </a:prstGeom>
        </p:spPr>
        <p:txBody>
          <a:bodyPr vert="horz" lIns="91440" tIns="45720" rIns="91440" bIns="45720" rtlCol="0" anchor="ctr">
            <a:normAutofit/>
          </a:bodyPr>
          <a:lstStyle/>
          <a:p>
            <a:pPr marR="0" algn="ctr">
              <a:spcBef>
                <a:spcPct val="0"/>
              </a:spcBef>
              <a:spcAft>
                <a:spcPts val="800"/>
              </a:spcAft>
            </a:pPr>
            <a:r>
              <a:rPr lang="en-US" sz="6600" b="1" dirty="0">
                <a:solidFill>
                  <a:srgbClr val="FFFFFF"/>
                </a:solidFill>
                <a:latin typeface="Times New Roman" panose="02020603050405020304" pitchFamily="18" charset="0"/>
                <a:ea typeface="+mj-ea"/>
                <a:cs typeface="Times New Roman" panose="02020603050405020304" pitchFamily="18" charset="0"/>
              </a:rPr>
              <a:t>THE END</a:t>
            </a:r>
          </a:p>
        </p:txBody>
      </p:sp>
    </p:spTree>
    <p:extLst>
      <p:ext uri="{BB962C8B-B14F-4D97-AF65-F5344CB8AC3E}">
        <p14:creationId xmlns:p14="http://schemas.microsoft.com/office/powerpoint/2010/main" val="209865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 name="TextBox 2">
            <a:extLst>
              <a:ext uri="{FF2B5EF4-FFF2-40B4-BE49-F238E27FC236}">
                <a16:creationId xmlns:a16="http://schemas.microsoft.com/office/drawing/2014/main" id="{9652088E-A4DF-2B80-1DB3-3B0AA1393DB3}"/>
              </a:ext>
            </a:extLst>
          </p:cNvPr>
          <p:cNvSpPr txBox="1"/>
          <p:nvPr/>
        </p:nvSpPr>
        <p:spPr>
          <a:xfrm>
            <a:off x="5290077" y="437513"/>
            <a:ext cx="5502614" cy="5954325"/>
          </a:xfrm>
          <a:prstGeom prst="rect">
            <a:avLst/>
          </a:prstGeom>
        </p:spPr>
        <p:txBody>
          <a:bodyPr vert="horz" lIns="91440" tIns="45720" rIns="91440" bIns="45720" rtlCol="0" anchor="ctr">
            <a:normAutofit/>
          </a:bodyPr>
          <a:lstStyle/>
          <a:p>
            <a:pPr marL="0" marR="0">
              <a:spcBef>
                <a:spcPts val="1000"/>
              </a:spcBef>
              <a:buClr>
                <a:schemeClr val="accent1"/>
              </a:buClr>
              <a:buSzPct val="80000"/>
              <a:buFont typeface="Wingdings 3" charset="2"/>
              <a:buChar char=""/>
            </a:pPr>
            <a:r>
              <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rPr>
              <a:t>GROUP: 1</a:t>
            </a:r>
          </a:p>
          <a:p>
            <a:pPr marL="0" marR="0">
              <a:spcBef>
                <a:spcPts val="1000"/>
              </a:spcBef>
              <a:buClr>
                <a:schemeClr val="accent1"/>
              </a:buClr>
              <a:buSzPct val="80000"/>
              <a:buFont typeface="Wingdings 3" charset="2"/>
              <a:buChar char=""/>
            </a:pPr>
            <a:r>
              <a:rPr lang="en-US" sz="2000" u="sng"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Members</a:t>
            </a:r>
            <a:endPar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marR="0" lvl="0" indent="-342900">
              <a:spcBef>
                <a:spcPts val="1000"/>
              </a:spcBef>
              <a:buClr>
                <a:schemeClr val="accent1"/>
              </a:buClr>
              <a:buSzPct val="80000"/>
              <a:buFont typeface="Wingdings 3" charset="2"/>
              <a:buChar char=""/>
            </a:pPr>
            <a:r>
              <a:rPr lang="en-US" sz="2000" dirty="0" err="1">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Lawerteh</a:t>
            </a:r>
            <a:r>
              <a:rPr lang="en-US" sz="2000"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US" sz="2000" dirty="0" err="1">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Danso</a:t>
            </a:r>
            <a:r>
              <a:rPr lang="en-US" sz="2000"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Michael-10956332</a:t>
            </a:r>
            <a:endPar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marR="0" lvl="0" indent="-342900">
              <a:spcBef>
                <a:spcPts val="1000"/>
              </a:spcBef>
              <a:buClr>
                <a:schemeClr val="accent1"/>
              </a:buClr>
              <a:buSzPct val="80000"/>
              <a:buFont typeface="Wingdings 3" charset="2"/>
              <a:buChar char=""/>
            </a:pPr>
            <a:r>
              <a:rPr lang="en-US" sz="2000"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Doe </a:t>
            </a:r>
            <a:r>
              <a:rPr lang="en-US" sz="2000" dirty="0" err="1">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Agudey</a:t>
            </a:r>
            <a:r>
              <a:rPr lang="en-US" sz="2000"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Daniel-10956661</a:t>
            </a:r>
            <a:endPar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marR="0" lvl="0" indent="-342900">
              <a:spcBef>
                <a:spcPts val="1000"/>
              </a:spcBef>
              <a:buClr>
                <a:schemeClr val="accent1"/>
              </a:buClr>
              <a:buSzPct val="80000"/>
              <a:buFont typeface="Wingdings 3" charset="2"/>
              <a:buChar char=""/>
            </a:pPr>
            <a:r>
              <a:rPr lang="en-US" sz="2000"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Acquah Edward Ayirebi-10986982</a:t>
            </a:r>
            <a:endPar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marR="0" lvl="0" indent="-342900">
              <a:spcBef>
                <a:spcPts val="1000"/>
              </a:spcBef>
              <a:buClr>
                <a:schemeClr val="accent1"/>
              </a:buClr>
              <a:buSzPct val="80000"/>
              <a:buFont typeface="Wingdings 3" charset="2"/>
              <a:buChar char=""/>
            </a:pPr>
            <a:r>
              <a:rPr lang="en-US" sz="2000" dirty="0" err="1">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Danso</a:t>
            </a:r>
            <a:r>
              <a:rPr lang="en-US" sz="2000"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US" sz="2000" dirty="0" err="1">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Twum</a:t>
            </a:r>
            <a:r>
              <a:rPr lang="en-US" sz="2000"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Kwadjo-10947466</a:t>
            </a:r>
            <a:endPar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marR="0" lvl="0" indent="-342900">
              <a:spcBef>
                <a:spcPts val="1000"/>
              </a:spcBef>
              <a:buClr>
                <a:schemeClr val="accent1"/>
              </a:buClr>
              <a:buSzPct val="80000"/>
              <a:buFont typeface="Wingdings 3" charset="2"/>
              <a:buChar char=""/>
            </a:pPr>
            <a:r>
              <a:rPr lang="en-US" sz="2000"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Acquaah-Arhin Abba-10957499</a:t>
            </a:r>
            <a:endPar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marR="0" lvl="0" indent="-342900">
              <a:spcBef>
                <a:spcPts val="1000"/>
              </a:spcBef>
              <a:buClr>
                <a:schemeClr val="accent1"/>
              </a:buClr>
              <a:buSzPct val="80000"/>
              <a:buFont typeface="Wingdings 3" charset="2"/>
              <a:buChar char=""/>
            </a:pPr>
            <a:r>
              <a:rPr lang="en-US" sz="2000" dirty="0" err="1">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Eyiram</a:t>
            </a:r>
            <a:r>
              <a:rPr lang="en-US" sz="2000" dirty="0">
                <a:ln>
                  <a:noFill/>
                </a:ln>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Aba Agborson-10955078</a:t>
            </a:r>
          </a:p>
          <a:p>
            <a:pPr marL="342900" marR="0" lvl="0" indent="-342900">
              <a:spcBef>
                <a:spcPts val="1000"/>
              </a:spcBef>
              <a:buClr>
                <a:schemeClr val="accent1"/>
              </a:buClr>
              <a:buSzPct val="80000"/>
              <a:buFont typeface="Wingdings 3" charset="2"/>
              <a:buChar char=""/>
            </a:pPr>
            <a:r>
              <a:rPr lang="en-US" sz="2000" dirty="0" err="1">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Wurapa</a:t>
            </a:r>
            <a:r>
              <a:rPr lang="en-US" sz="2000" dirty="0">
                <a:solidFill>
                  <a:schemeClr val="tx1">
                    <a:lumMod val="95000"/>
                    <a:lumOff val="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Larry Kwabena - 10966173</a:t>
            </a:r>
            <a:endPar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29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3F523-804C-8B66-AD9C-567D7F5889F9}"/>
              </a:ext>
            </a:extLst>
          </p:cNvPr>
          <p:cNvSpPr txBox="1"/>
          <p:nvPr/>
        </p:nvSpPr>
        <p:spPr>
          <a:xfrm>
            <a:off x="1254033" y="505098"/>
            <a:ext cx="9492343" cy="5709127"/>
          </a:xfrm>
          <a:prstGeom prst="rect">
            <a:avLst/>
          </a:prstGeom>
          <a:noFill/>
        </p:spPr>
        <p:txBody>
          <a:bodyPr wrap="square">
            <a:spAutoFit/>
          </a:bodyPr>
          <a:lstStyle/>
          <a:p>
            <a:pPr marL="0" marR="0">
              <a:lnSpc>
                <a:spcPct val="107000"/>
              </a:lnSpc>
              <a:spcBef>
                <a:spcPts val="0"/>
              </a:spcBef>
              <a:spcAft>
                <a:spcPts val="800"/>
              </a:spcAft>
            </a:pPr>
            <a:endParaRPr lang="en-US" sz="1800" b="1" u="sng"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u="sng"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Problem: Lack of accommodation on campus.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Solution: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Accessible accommodation through a software or website advertisement platform.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software or website where students can log in and have access to all kinds of rooms around campus which are available for booking for a specific period.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Private hostels, public hostels and individuals who wish to transform their homes or rented homes into halls of residence, can also log in and advertise there.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an applicant can choose their room preference (number in a room, location, price etc.) based on this data, hostels or room that fit the applicant preference will be made available for the applicant to choose from. The applicant can also check up on all rooms manually.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such an app or website there will be at least enough rooms for a considerable number of students and staff to choose from.</a:t>
            </a:r>
          </a:p>
          <a:p>
            <a:pPr marL="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NOTE: In this first stage we are only creating a database for the whole project.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515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3F523-804C-8B66-AD9C-567D7F5889F9}"/>
              </a:ext>
            </a:extLst>
          </p:cNvPr>
          <p:cNvSpPr txBox="1"/>
          <p:nvPr/>
        </p:nvSpPr>
        <p:spPr>
          <a:xfrm>
            <a:off x="715618" y="968924"/>
            <a:ext cx="9965634" cy="4443011"/>
          </a:xfrm>
          <a:prstGeom prst="rect">
            <a:avLst/>
          </a:prstGeom>
          <a:noFill/>
        </p:spPr>
        <p:txBody>
          <a:bodyPr wrap="square">
            <a:spAutoFit/>
          </a:bodyPr>
          <a:lstStyle/>
          <a:p>
            <a:pPr marL="0" marR="0" algn="ctr">
              <a:lnSpc>
                <a:spcPct val="107000"/>
              </a:lnSpc>
              <a:spcBef>
                <a:spcPts val="0"/>
              </a:spcBef>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STRUCTURE OF </a:t>
            </a:r>
            <a:r>
              <a:rPr lang="en-US" sz="2400" b="1" u="sng" dirty="0">
                <a:latin typeface="Times New Roman" panose="02020603050405020304" pitchFamily="18" charset="0"/>
                <a:ea typeface="Calibri" panose="020F0502020204030204" pitchFamily="34" charset="0"/>
                <a:cs typeface="Times New Roman" panose="02020603050405020304" pitchFamily="18" charset="0"/>
              </a:rPr>
              <a:t>DATABASE</a:t>
            </a:r>
          </a:p>
          <a:p>
            <a:pPr marL="0" marR="0" algn="ctr">
              <a:lnSpc>
                <a:spcPct val="107000"/>
              </a:lnSpc>
              <a:spcBef>
                <a:spcPts val="0"/>
              </a:spcBef>
              <a:spcAft>
                <a:spcPts val="800"/>
              </a:spcAft>
            </a:pPr>
            <a:r>
              <a:rPr lang="en-US" sz="2400" b="1" u="sng" dirty="0">
                <a:latin typeface="Times New Roman" panose="02020603050405020304" pitchFamily="18" charset="0"/>
                <a:ea typeface="Calibri" panose="020F0502020204030204" pitchFamily="34" charset="0"/>
                <a:cs typeface="Times New Roman" panose="02020603050405020304" pitchFamily="18" charset="0"/>
              </a:rPr>
              <a:t>ENTITIES</a:t>
            </a:r>
          </a:p>
          <a:p>
            <a:pPr marL="0" marR="0" algn="ctr">
              <a:lnSpc>
                <a:spcPct val="107000"/>
              </a:lnSpc>
              <a:spcBef>
                <a:spcPts val="0"/>
              </a:spcBef>
              <a:spcAft>
                <a:spcPts val="800"/>
              </a:spcAft>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2400" dirty="0">
                <a:latin typeface="Times New Roman" panose="02020603050405020304" pitchFamily="18" charset="0"/>
                <a:ea typeface="Calibri" panose="020F0502020204030204" pitchFamily="34" charset="0"/>
                <a:cs typeface="Times New Roman" panose="02020603050405020304" pitchFamily="18" charset="0"/>
              </a:rPr>
              <a:t>ategory</a:t>
            </a:r>
          </a:p>
          <a:p>
            <a:pPr marL="342900" marR="0" indent="-3429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Vendor or room manager</a:t>
            </a:r>
          </a:p>
          <a:p>
            <a:pPr marL="342900" marR="0" indent="-3429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Room</a:t>
            </a:r>
          </a:p>
          <a:p>
            <a:pPr marL="342900" marR="0" indent="-3429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Applicant</a:t>
            </a:r>
          </a:p>
          <a:p>
            <a:pPr marL="342900" marR="0" indent="-342900">
              <a:lnSpc>
                <a:spcPct val="107000"/>
              </a:lnSpc>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400" dirty="0">
                <a:latin typeface="Times New Roman" panose="02020603050405020304" pitchFamily="18" charset="0"/>
                <a:ea typeface="Calibri" panose="020F0502020204030204" pitchFamily="34" charset="0"/>
                <a:cs typeface="Times New Roman" panose="02020603050405020304" pitchFamily="18" charset="0"/>
              </a:rPr>
              <a:t>ayment</a:t>
            </a:r>
          </a:p>
          <a:p>
            <a:pPr marL="342900" marR="0" indent="-3429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Applicant room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222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5172A-0BA0-ABC9-6ECC-E4E99C21256A}"/>
              </a:ext>
            </a:extLst>
          </p:cNvPr>
          <p:cNvSpPr txBox="1"/>
          <p:nvPr/>
        </p:nvSpPr>
        <p:spPr>
          <a:xfrm>
            <a:off x="3291840" y="840573"/>
            <a:ext cx="6090699" cy="344069"/>
          </a:xfrm>
          <a:prstGeom prst="rect">
            <a:avLst/>
          </a:prstGeom>
          <a:noFill/>
        </p:spPr>
        <p:txBody>
          <a:bodyPr wrap="square">
            <a:spAutoFit/>
          </a:bodyPr>
          <a:lstStyle/>
          <a:p>
            <a:pPr marL="0" marR="0">
              <a:lnSpc>
                <a:spcPct val="107000"/>
              </a:lnSpc>
              <a:spcBef>
                <a:spcPts val="0"/>
              </a:spcBef>
              <a:spcAft>
                <a:spcPts val="800"/>
              </a:spcAft>
            </a:pPr>
            <a:r>
              <a:rPr lang="en-US" sz="1600" b="1" u="sng"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ENTITIES AND THEIR VARIOUS ATTRIBUTES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2719E6E-7A6E-1917-1A78-CCC5F0353A78}"/>
              </a:ext>
            </a:extLst>
          </p:cNvPr>
          <p:cNvSpPr txBox="1"/>
          <p:nvPr/>
        </p:nvSpPr>
        <p:spPr>
          <a:xfrm>
            <a:off x="389236" y="1602596"/>
            <a:ext cx="5947953" cy="3554306"/>
          </a:xfrm>
          <a:prstGeom prst="rect">
            <a:avLst/>
          </a:prstGeom>
          <a:noFill/>
        </p:spPr>
        <p:txBody>
          <a:bodyPr wrap="square">
            <a:spAutoFit/>
          </a:bodyPr>
          <a:lstStyle/>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Attributes of the hostel manager or room vendor.</a:t>
            </a:r>
          </a:p>
          <a:p>
            <a:pPr marL="285750" marR="0" indent="-285750">
              <a:lnSpc>
                <a:spcPct val="107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Vendor id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Name.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Contact information (email, telephone number).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Attributes of the accommodation or room.</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Room id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Location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Type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price tag of the room per individual.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680C839-E406-69A9-54F0-E5F275EAEF2E}"/>
              </a:ext>
            </a:extLst>
          </p:cNvPr>
          <p:cNvSpPr txBox="1"/>
          <p:nvPr/>
        </p:nvSpPr>
        <p:spPr>
          <a:xfrm>
            <a:off x="6096000" y="1701098"/>
            <a:ext cx="5746521" cy="3925113"/>
          </a:xfrm>
          <a:prstGeom prst="rect">
            <a:avLst/>
          </a:prstGeom>
          <a:noFill/>
        </p:spPr>
        <p:txBody>
          <a:bodyPr wrap="square">
            <a:spAutoFit/>
          </a:bodyPr>
          <a:lstStyle/>
          <a:p>
            <a:pPr marR="0" lvl="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Attributes of applicant</a:t>
            </a:r>
          </a:p>
          <a:p>
            <a:pPr marL="285750" marR="0" lvl="0" indent="-285750">
              <a:lnSpc>
                <a:spcPct val="107000"/>
              </a:lnSpc>
              <a:spcBef>
                <a:spcPts val="0"/>
              </a:spcBef>
              <a:spcAft>
                <a:spcPts val="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Applicant id</a:t>
            </a:r>
          </a:p>
          <a:p>
            <a:pPr marL="285750" marR="0" lvl="0" indent="-28575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a:t>
            </a:r>
          </a:p>
          <a:p>
            <a:pPr marL="285750" marR="0" lvl="0" indent="-285750">
              <a:lnSpc>
                <a:spcPct val="107000"/>
              </a:lnSpc>
              <a:spcBef>
                <a:spcPts val="0"/>
              </a:spcBef>
              <a:spcAft>
                <a:spcPts val="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Age</a:t>
            </a:r>
          </a:p>
          <a:p>
            <a:pPr marL="285750" marR="0" lvl="0" indent="-285750">
              <a:lnSpc>
                <a:spcPct val="107000"/>
              </a:lnSpc>
              <a:spcBef>
                <a:spcPts val="0"/>
              </a:spcBef>
              <a:spcAft>
                <a:spcPts val="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School</a:t>
            </a:r>
          </a:p>
          <a:p>
            <a:pPr marL="285750" marR="0" lvl="0" indent="-28575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Level</a:t>
            </a:r>
          </a:p>
          <a:p>
            <a:pPr marL="285750" marR="0" lvl="0" indent="-285750">
              <a:lnSpc>
                <a:spcPct val="107000"/>
              </a:lnSpc>
              <a:spcBef>
                <a:spcPts val="0"/>
              </a:spcBef>
              <a:spcAft>
                <a:spcPts val="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School id</a:t>
            </a:r>
          </a:p>
          <a:p>
            <a:pPr marL="285750" indent="-285750">
              <a:lnSpc>
                <a:spcPct val="107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Contact information (email, telephone number). </a:t>
            </a:r>
          </a:p>
          <a:p>
            <a:pPr marL="285750" indent="-285750">
              <a:lnSpc>
                <a:spcPct val="107000"/>
              </a:lnSpc>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Attributes of applicant’s room</a:t>
            </a:r>
          </a:p>
          <a:p>
            <a:pPr marL="285750" indent="-285750">
              <a:lnSpc>
                <a:spcPct val="107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Applicant id</a:t>
            </a:r>
          </a:p>
          <a:p>
            <a:pPr marL="285750" indent="-285750">
              <a:lnSpc>
                <a:spcPct val="107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Room id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67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5172A-0BA0-ABC9-6ECC-E4E99C21256A}"/>
              </a:ext>
            </a:extLst>
          </p:cNvPr>
          <p:cNvSpPr txBox="1"/>
          <p:nvPr/>
        </p:nvSpPr>
        <p:spPr>
          <a:xfrm>
            <a:off x="3291840" y="840573"/>
            <a:ext cx="6090699" cy="344069"/>
          </a:xfrm>
          <a:prstGeom prst="rect">
            <a:avLst/>
          </a:prstGeom>
          <a:noFill/>
        </p:spPr>
        <p:txBody>
          <a:bodyPr wrap="square">
            <a:spAutoFit/>
          </a:bodyPr>
          <a:lstStyle/>
          <a:p>
            <a:pPr marL="0" marR="0">
              <a:lnSpc>
                <a:spcPct val="107000"/>
              </a:lnSpc>
              <a:spcBef>
                <a:spcPts val="0"/>
              </a:spcBef>
              <a:spcAft>
                <a:spcPts val="800"/>
              </a:spcAft>
            </a:pPr>
            <a:r>
              <a:rPr lang="en-US" sz="1600" b="1" u="sng"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ENTITIES AND THEIR VARIOUS ATTRIBUTES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2719E6E-7A6E-1917-1A78-CCC5F0353A78}"/>
              </a:ext>
            </a:extLst>
          </p:cNvPr>
          <p:cNvSpPr txBox="1"/>
          <p:nvPr/>
        </p:nvSpPr>
        <p:spPr>
          <a:xfrm>
            <a:off x="389236" y="1602596"/>
            <a:ext cx="5947953" cy="2767809"/>
          </a:xfrm>
          <a:prstGeom prst="rect">
            <a:avLst/>
          </a:prstGeom>
          <a:noFill/>
        </p:spPr>
        <p:txBody>
          <a:bodyPr wrap="square">
            <a:spAutoFit/>
          </a:bodyPr>
          <a:lstStyle/>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Attributes of </a:t>
            </a:r>
            <a:r>
              <a:rPr lang="en-US" b="1" dirty="0">
                <a:latin typeface="Times New Roman" panose="02020603050405020304" pitchFamily="18" charset="0"/>
                <a:ea typeface="Calibri" panose="020F0502020204030204" pitchFamily="34" charset="0"/>
                <a:cs typeface="Times New Roman" panose="02020603050405020304" pitchFamily="18" charset="0"/>
              </a:rPr>
              <a:t>category</a:t>
            </a:r>
          </a:p>
          <a:p>
            <a:pPr marL="285750" marR="0" indent="-285750">
              <a:lnSpc>
                <a:spcPct val="107000"/>
              </a:lnSpc>
              <a:spcBef>
                <a:spcPts val="0"/>
              </a:spcBef>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Category id</a:t>
            </a:r>
          </a:p>
          <a:p>
            <a:pPr marL="285750" marR="0" indent="-285750">
              <a:lnSpc>
                <a:spcPct val="107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a:t>
            </a:r>
            <a:r>
              <a:rPr lang="en-US" dirty="0">
                <a:latin typeface="Times New Roman" panose="02020603050405020304" pitchFamily="18" charset="0"/>
                <a:ea typeface="Calibri" panose="020F0502020204030204" pitchFamily="34" charset="0"/>
                <a:cs typeface="Times New Roman" panose="02020603050405020304" pitchFamily="18" charset="0"/>
              </a:rPr>
              <a:t>ategory name</a:t>
            </a:r>
          </a:p>
          <a:p>
            <a:pPr marL="285750" marR="0" indent="-285750">
              <a:lnSpc>
                <a:spcPct val="107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Description</a:t>
            </a:r>
          </a:p>
          <a:p>
            <a:pPr marL="285750" marR="0" indent="-285750">
              <a:lnSpc>
                <a:spcPct val="107000"/>
              </a:lnSpc>
              <a:spcBef>
                <a:spcPts val="0"/>
              </a:spcBef>
              <a:spcAft>
                <a:spcPts val="800"/>
              </a:spcAf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680C839-E406-69A9-54F0-E5F275EAEF2E}"/>
              </a:ext>
            </a:extLst>
          </p:cNvPr>
          <p:cNvSpPr txBox="1"/>
          <p:nvPr/>
        </p:nvSpPr>
        <p:spPr>
          <a:xfrm>
            <a:off x="6096000" y="1701098"/>
            <a:ext cx="5746521" cy="1257845"/>
          </a:xfrm>
          <a:prstGeom prst="rect">
            <a:avLst/>
          </a:prstGeom>
          <a:noFill/>
        </p:spPr>
        <p:txBody>
          <a:bodyPr wrap="square">
            <a:spAutoFit/>
          </a:bodyPr>
          <a:lstStyle/>
          <a:p>
            <a:pPr marR="0" lvl="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Attributes of payment</a:t>
            </a:r>
          </a:p>
          <a:p>
            <a:pPr marL="285750" marR="0" lvl="0" indent="-285750">
              <a:lnSpc>
                <a:spcPct val="107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Payment id</a:t>
            </a:r>
          </a:p>
          <a:p>
            <a:pPr marL="285750" marR="0" lvl="0" indent="-285750">
              <a:lnSpc>
                <a:spcPct val="107000"/>
              </a:lnSpc>
              <a:spcBef>
                <a:spcPts val="0"/>
              </a:spcBef>
              <a:spcAft>
                <a:spcPts val="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Payment method(</a:t>
            </a:r>
            <a:r>
              <a:rPr lang="en-US" dirty="0" err="1">
                <a:latin typeface="Times New Roman" panose="02020603050405020304" pitchFamily="18" charset="0"/>
                <a:ea typeface="Calibri" panose="020F0502020204030204" pitchFamily="34" charset="0"/>
                <a:cs typeface="Times New Roman" panose="02020603050405020304" pitchFamily="18" charset="0"/>
              </a:rPr>
              <a:t>momo</a:t>
            </a:r>
            <a:r>
              <a:rPr lang="en-US" dirty="0">
                <a:latin typeface="Times New Roman" panose="02020603050405020304" pitchFamily="18" charset="0"/>
                <a:ea typeface="Calibri" panose="020F0502020204030204" pitchFamily="34" charset="0"/>
                <a:cs typeface="Times New Roman" panose="02020603050405020304" pitchFamily="18" charset="0"/>
              </a:rPr>
              <a:t>, account number)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520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9471CB-547E-A6F9-D0BD-6973C0DAB9B2}"/>
              </a:ext>
            </a:extLst>
          </p:cNvPr>
          <p:cNvSpPr txBox="1"/>
          <p:nvPr/>
        </p:nvSpPr>
        <p:spPr>
          <a:xfrm>
            <a:off x="1092200" y="1196196"/>
            <a:ext cx="9156700" cy="767711"/>
          </a:xfrm>
          <a:prstGeom prst="rect">
            <a:avLst/>
          </a:prstGeom>
          <a:noFill/>
        </p:spPr>
        <p:txBody>
          <a:bodyPr wrap="square">
            <a:spAutoFit/>
          </a:bodyPr>
          <a:lstStyle/>
          <a:p>
            <a:pPr marL="0" marR="0">
              <a:lnSpc>
                <a:spcPct val="107000"/>
              </a:lnSpc>
              <a:spcBef>
                <a:spcPts val="0"/>
              </a:spcBef>
              <a:spcAft>
                <a:spcPts val="8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ENTITIES AND THE RELATIONSHIPS BETWEEN THEM</a:t>
            </a: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47C425DD-E432-17FA-6DA1-22AF9E6628D1}"/>
              </a:ext>
            </a:extLst>
          </p:cNvPr>
          <p:cNvGraphicFramePr>
            <a:graphicFrameLocks noGrp="1"/>
          </p:cNvGraphicFramePr>
          <p:nvPr>
            <p:extLst>
              <p:ext uri="{D42A27DB-BD31-4B8C-83A1-F6EECF244321}">
                <p14:modId xmlns:p14="http://schemas.microsoft.com/office/powerpoint/2010/main" val="553512546"/>
              </p:ext>
            </p:extLst>
          </p:nvPr>
        </p:nvGraphicFramePr>
        <p:xfrm>
          <a:off x="1066800" y="1963907"/>
          <a:ext cx="8801099" cy="4472454"/>
        </p:xfrm>
        <a:graphic>
          <a:graphicData uri="http://schemas.openxmlformats.org/drawingml/2006/table">
            <a:tbl>
              <a:tblPr firstRow="1" bandRow="1">
                <a:tableStyleId>{5C22544A-7EE6-4342-B048-85BDC9FD1C3A}</a:tableStyleId>
              </a:tblPr>
              <a:tblGrid>
                <a:gridCol w="2950633">
                  <a:extLst>
                    <a:ext uri="{9D8B030D-6E8A-4147-A177-3AD203B41FA5}">
                      <a16:colId xmlns:a16="http://schemas.microsoft.com/office/drawing/2014/main" val="2116550582"/>
                    </a:ext>
                  </a:extLst>
                </a:gridCol>
                <a:gridCol w="2925233">
                  <a:extLst>
                    <a:ext uri="{9D8B030D-6E8A-4147-A177-3AD203B41FA5}">
                      <a16:colId xmlns:a16="http://schemas.microsoft.com/office/drawing/2014/main" val="2885969174"/>
                    </a:ext>
                  </a:extLst>
                </a:gridCol>
                <a:gridCol w="2925233">
                  <a:extLst>
                    <a:ext uri="{9D8B030D-6E8A-4147-A177-3AD203B41FA5}">
                      <a16:colId xmlns:a16="http://schemas.microsoft.com/office/drawing/2014/main" val="2790199758"/>
                    </a:ext>
                  </a:extLst>
                </a:gridCol>
              </a:tblGrid>
              <a:tr h="532049">
                <a:tc>
                  <a:txBody>
                    <a:bodyPr/>
                    <a:lstStyle/>
                    <a:p>
                      <a:r>
                        <a:rPr lang="en-US" dirty="0">
                          <a:latin typeface="Times New Roman" panose="02020603050405020304" pitchFamily="18" charset="0"/>
                          <a:cs typeface="Times New Roman" panose="02020603050405020304" pitchFamily="18" charset="0"/>
                        </a:rPr>
                        <a:t>ENTITY</a:t>
                      </a:r>
                      <a:endParaRPr lang="en-GH" dirty="0">
                        <a:latin typeface="Times New Roman" panose="02020603050405020304" pitchFamily="18" charset="0"/>
                        <a:cs typeface="Times New Roman" panose="02020603050405020304" pitchFamily="18" charset="0"/>
                      </a:endParaRPr>
                    </a:p>
                  </a:txBody>
                  <a:tcPr/>
                </a:tc>
                <a:tc>
                  <a:txBody>
                    <a:bodyPr/>
                    <a:lstStyle/>
                    <a:p>
                      <a:r>
                        <a:rPr lang="en-US" dirty="0"/>
                        <a:t>RELATIONSHIP</a:t>
                      </a:r>
                      <a:endParaRPr lang="en-GH" dirty="0"/>
                    </a:p>
                  </a:txBody>
                  <a:tcPr/>
                </a:tc>
                <a:tc>
                  <a:txBody>
                    <a:bodyPr/>
                    <a:lstStyle/>
                    <a:p>
                      <a:r>
                        <a:rPr lang="en-US" dirty="0"/>
                        <a:t> ENTITY</a:t>
                      </a:r>
                      <a:endParaRPr lang="en-GH" dirty="0"/>
                    </a:p>
                  </a:txBody>
                  <a:tcPr/>
                </a:tc>
                <a:extLst>
                  <a:ext uri="{0D108BD9-81ED-4DB2-BD59-A6C34878D82A}">
                    <a16:rowId xmlns:a16="http://schemas.microsoft.com/office/drawing/2014/main" val="2779123943"/>
                  </a:ext>
                </a:extLst>
              </a:tr>
              <a:tr h="532049">
                <a:tc>
                  <a:txBody>
                    <a:bodyPr/>
                    <a:lstStyle/>
                    <a:p>
                      <a:r>
                        <a:rPr lang="en-US" dirty="0"/>
                        <a:t>VENDOR</a:t>
                      </a:r>
                      <a:endParaRPr lang="en-GH" dirty="0"/>
                    </a:p>
                  </a:txBody>
                  <a:tcPr/>
                </a:tc>
                <a:tc>
                  <a:txBody>
                    <a:bodyPr/>
                    <a:lstStyle/>
                    <a:p>
                      <a:r>
                        <a:rPr lang="en-US" dirty="0"/>
                        <a:t>OWNERSHIP AND ADVERTISING</a:t>
                      </a:r>
                      <a:endParaRPr lang="en-GH" dirty="0"/>
                    </a:p>
                  </a:txBody>
                  <a:tcPr/>
                </a:tc>
                <a:tc>
                  <a:txBody>
                    <a:bodyPr/>
                    <a:lstStyle/>
                    <a:p>
                      <a:r>
                        <a:rPr lang="en-US" dirty="0"/>
                        <a:t>ROOM</a:t>
                      </a:r>
                      <a:endParaRPr lang="en-GH" dirty="0"/>
                    </a:p>
                  </a:txBody>
                  <a:tcPr/>
                </a:tc>
                <a:extLst>
                  <a:ext uri="{0D108BD9-81ED-4DB2-BD59-A6C34878D82A}">
                    <a16:rowId xmlns:a16="http://schemas.microsoft.com/office/drawing/2014/main" val="437673480"/>
                  </a:ext>
                </a:extLst>
              </a:tr>
              <a:tr h="532049">
                <a:tc>
                  <a:txBody>
                    <a:bodyPr/>
                    <a:lstStyle/>
                    <a:p>
                      <a:r>
                        <a:rPr lang="en-US" dirty="0"/>
                        <a:t>VENDOR</a:t>
                      </a:r>
                      <a:endParaRPr lang="en-GH" dirty="0"/>
                    </a:p>
                  </a:txBody>
                  <a:tcPr/>
                </a:tc>
                <a:tc>
                  <a:txBody>
                    <a:bodyPr/>
                    <a:lstStyle/>
                    <a:p>
                      <a:r>
                        <a:rPr lang="en-US" dirty="0"/>
                        <a:t>LEASING</a:t>
                      </a:r>
                      <a:endParaRPr lang="en-GH" dirty="0"/>
                    </a:p>
                  </a:txBody>
                  <a:tcPr/>
                </a:tc>
                <a:tc>
                  <a:txBody>
                    <a:bodyPr/>
                    <a:lstStyle/>
                    <a:p>
                      <a:r>
                        <a:rPr lang="en-US" dirty="0"/>
                        <a:t>APPLICANT</a:t>
                      </a:r>
                      <a:endParaRPr lang="en-GH" dirty="0"/>
                    </a:p>
                  </a:txBody>
                  <a:tcPr/>
                </a:tc>
                <a:extLst>
                  <a:ext uri="{0D108BD9-81ED-4DB2-BD59-A6C34878D82A}">
                    <a16:rowId xmlns:a16="http://schemas.microsoft.com/office/drawing/2014/main" val="3519548312"/>
                  </a:ext>
                </a:extLst>
              </a:tr>
              <a:tr h="532049">
                <a:tc>
                  <a:txBody>
                    <a:bodyPr/>
                    <a:lstStyle/>
                    <a:p>
                      <a:r>
                        <a:rPr lang="en-US" dirty="0"/>
                        <a:t>CATEGORY</a:t>
                      </a:r>
                      <a:endParaRPr lang="en-GH" dirty="0"/>
                    </a:p>
                  </a:txBody>
                  <a:tcPr/>
                </a:tc>
                <a:tc>
                  <a:txBody>
                    <a:bodyPr/>
                    <a:lstStyle/>
                    <a:p>
                      <a:r>
                        <a:rPr lang="en-US" dirty="0"/>
                        <a:t>CLASSIFICATION</a:t>
                      </a:r>
                      <a:endParaRPr lang="en-GH" dirty="0"/>
                    </a:p>
                  </a:txBody>
                  <a:tcPr/>
                </a:tc>
                <a:tc>
                  <a:txBody>
                    <a:bodyPr/>
                    <a:lstStyle/>
                    <a:p>
                      <a:r>
                        <a:rPr lang="en-US" dirty="0"/>
                        <a:t>ROOM</a:t>
                      </a:r>
                      <a:endParaRPr lang="en-GH" dirty="0"/>
                    </a:p>
                  </a:txBody>
                  <a:tcPr/>
                </a:tc>
                <a:extLst>
                  <a:ext uri="{0D108BD9-81ED-4DB2-BD59-A6C34878D82A}">
                    <a16:rowId xmlns:a16="http://schemas.microsoft.com/office/drawing/2014/main" val="615275786"/>
                  </a:ext>
                </a:extLst>
              </a:tr>
              <a:tr h="532049">
                <a:tc>
                  <a:txBody>
                    <a:bodyPr/>
                    <a:lstStyle/>
                    <a:p>
                      <a:r>
                        <a:rPr lang="en-US" dirty="0"/>
                        <a:t>APPLICANT</a:t>
                      </a:r>
                      <a:endParaRPr lang="en-GH" dirty="0"/>
                    </a:p>
                  </a:txBody>
                  <a:tcPr/>
                </a:tc>
                <a:tc>
                  <a:txBody>
                    <a:bodyPr/>
                    <a:lstStyle/>
                    <a:p>
                      <a:r>
                        <a:rPr lang="en-US" dirty="0"/>
                        <a:t>MAKE</a:t>
                      </a:r>
                      <a:endParaRPr lang="en-GH" dirty="0"/>
                    </a:p>
                  </a:txBody>
                  <a:tcPr/>
                </a:tc>
                <a:tc>
                  <a:txBody>
                    <a:bodyPr/>
                    <a:lstStyle/>
                    <a:p>
                      <a:r>
                        <a:rPr lang="en-US" dirty="0"/>
                        <a:t>PAYMENT</a:t>
                      </a:r>
                      <a:endParaRPr lang="en-GH" dirty="0"/>
                    </a:p>
                  </a:txBody>
                  <a:tcPr/>
                </a:tc>
                <a:extLst>
                  <a:ext uri="{0D108BD9-81ED-4DB2-BD59-A6C34878D82A}">
                    <a16:rowId xmlns:a16="http://schemas.microsoft.com/office/drawing/2014/main" val="2749798564"/>
                  </a:ext>
                </a:extLst>
              </a:tr>
              <a:tr h="532049">
                <a:tc>
                  <a:txBody>
                    <a:bodyPr/>
                    <a:lstStyle/>
                    <a:p>
                      <a:r>
                        <a:rPr lang="en-US" dirty="0"/>
                        <a:t>VENDOR</a:t>
                      </a:r>
                      <a:endParaRPr lang="en-GH" dirty="0"/>
                    </a:p>
                  </a:txBody>
                  <a:tcPr/>
                </a:tc>
                <a:tc>
                  <a:txBody>
                    <a:bodyPr/>
                    <a:lstStyle/>
                    <a:p>
                      <a:r>
                        <a:rPr lang="en-US" dirty="0"/>
                        <a:t>RECEIVE</a:t>
                      </a:r>
                      <a:endParaRPr lang="en-GH" dirty="0"/>
                    </a:p>
                  </a:txBody>
                  <a:tcPr/>
                </a:tc>
                <a:tc>
                  <a:txBody>
                    <a:bodyPr/>
                    <a:lstStyle/>
                    <a:p>
                      <a:r>
                        <a:rPr lang="en-US" dirty="0"/>
                        <a:t>PAYMENT</a:t>
                      </a:r>
                      <a:endParaRPr lang="en-GH" dirty="0"/>
                    </a:p>
                  </a:txBody>
                  <a:tcPr/>
                </a:tc>
                <a:extLst>
                  <a:ext uri="{0D108BD9-81ED-4DB2-BD59-A6C34878D82A}">
                    <a16:rowId xmlns:a16="http://schemas.microsoft.com/office/drawing/2014/main" val="989450643"/>
                  </a:ext>
                </a:extLst>
              </a:tr>
              <a:tr h="532049">
                <a:tc>
                  <a:txBody>
                    <a:bodyPr/>
                    <a:lstStyle/>
                    <a:p>
                      <a:r>
                        <a:rPr lang="en-US" dirty="0"/>
                        <a:t>APPLICANT</a:t>
                      </a:r>
                      <a:endParaRPr lang="en-GH" dirty="0"/>
                    </a:p>
                  </a:txBody>
                  <a:tcPr/>
                </a:tc>
                <a:tc>
                  <a:txBody>
                    <a:bodyPr/>
                    <a:lstStyle/>
                    <a:p>
                      <a:r>
                        <a:rPr lang="en-US" dirty="0"/>
                        <a:t>RENTING OR HIRING</a:t>
                      </a:r>
                      <a:endParaRPr lang="en-GH" dirty="0"/>
                    </a:p>
                  </a:txBody>
                  <a:tcPr/>
                </a:tc>
                <a:tc>
                  <a:txBody>
                    <a:bodyPr/>
                    <a:lstStyle/>
                    <a:p>
                      <a:r>
                        <a:rPr lang="en-US" dirty="0"/>
                        <a:t>ROOM</a:t>
                      </a:r>
                      <a:endParaRPr lang="en-GH" dirty="0"/>
                    </a:p>
                  </a:txBody>
                  <a:tcPr/>
                </a:tc>
                <a:extLst>
                  <a:ext uri="{0D108BD9-81ED-4DB2-BD59-A6C34878D82A}">
                    <a16:rowId xmlns:a16="http://schemas.microsoft.com/office/drawing/2014/main" val="3505503535"/>
                  </a:ext>
                </a:extLst>
              </a:tr>
              <a:tr h="532049">
                <a:tc>
                  <a:txBody>
                    <a:bodyPr/>
                    <a:lstStyle/>
                    <a:p>
                      <a:r>
                        <a:rPr lang="en-US" dirty="0"/>
                        <a:t>APPLICANT_ROOM</a:t>
                      </a:r>
                      <a:endParaRPr lang="en-GH" dirty="0"/>
                    </a:p>
                  </a:txBody>
                  <a:tcPr/>
                </a:tc>
                <a:tc>
                  <a:txBody>
                    <a:bodyPr/>
                    <a:lstStyle/>
                    <a:p>
                      <a:r>
                        <a:rPr lang="en-US" dirty="0"/>
                        <a:t>ASSIGNMENT OR DEDICATE</a:t>
                      </a:r>
                      <a:endParaRPr lang="en-GH" dirty="0"/>
                    </a:p>
                  </a:txBody>
                  <a:tcPr/>
                </a:tc>
                <a:tc>
                  <a:txBody>
                    <a:bodyPr/>
                    <a:lstStyle/>
                    <a:p>
                      <a:r>
                        <a:rPr lang="en-US" dirty="0"/>
                        <a:t>ROOM</a:t>
                      </a:r>
                      <a:endParaRPr lang="en-GH" dirty="0"/>
                    </a:p>
                  </a:txBody>
                  <a:tcPr/>
                </a:tc>
                <a:extLst>
                  <a:ext uri="{0D108BD9-81ED-4DB2-BD59-A6C34878D82A}">
                    <a16:rowId xmlns:a16="http://schemas.microsoft.com/office/drawing/2014/main" val="4117167431"/>
                  </a:ext>
                </a:extLst>
              </a:tr>
            </a:tbl>
          </a:graphicData>
        </a:graphic>
      </p:graphicFrame>
    </p:spTree>
    <p:extLst>
      <p:ext uri="{BB962C8B-B14F-4D97-AF65-F5344CB8AC3E}">
        <p14:creationId xmlns:p14="http://schemas.microsoft.com/office/powerpoint/2010/main" val="184757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1FDE9-7FCF-8F04-29BB-AB9CA9F43616}"/>
              </a:ext>
            </a:extLst>
          </p:cNvPr>
          <p:cNvSpPr txBox="1"/>
          <p:nvPr/>
        </p:nvSpPr>
        <p:spPr>
          <a:xfrm>
            <a:off x="1523762" y="252457"/>
            <a:ext cx="8216348" cy="6353086"/>
          </a:xfrm>
          <a:prstGeom prst="rect">
            <a:avLst/>
          </a:prstGeom>
          <a:noFill/>
        </p:spPr>
        <p:txBody>
          <a:bodyPr wrap="square">
            <a:spAutoFit/>
          </a:bodyPr>
          <a:lstStyle/>
          <a:p>
            <a:pPr marL="0" marR="0">
              <a:lnSpc>
                <a:spcPct val="107000"/>
              </a:lnSpc>
              <a:spcBef>
                <a:spcPts val="0"/>
              </a:spcBef>
              <a:spcAft>
                <a:spcPts val="8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ENTITY RELATIONSHIP DIAGRAM</a:t>
            </a: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Diagram, engineering drawing&#10;&#10;Description automatically generated">
            <a:extLst>
              <a:ext uri="{FF2B5EF4-FFF2-40B4-BE49-F238E27FC236}">
                <a16:creationId xmlns:a16="http://schemas.microsoft.com/office/drawing/2014/main" id="{2CBBA0A5-6FDC-4223-CD72-E1505DF24AC4}"/>
              </a:ext>
            </a:extLst>
          </p:cNvPr>
          <p:cNvPicPr>
            <a:picLocks noChangeAspect="1"/>
          </p:cNvPicPr>
          <p:nvPr/>
        </p:nvPicPr>
        <p:blipFill>
          <a:blip r:embed="rId2"/>
          <a:stretch>
            <a:fillRect/>
          </a:stretch>
        </p:blipFill>
        <p:spPr>
          <a:xfrm>
            <a:off x="1899138" y="636477"/>
            <a:ext cx="6611816" cy="6221523"/>
          </a:xfrm>
          <a:prstGeom prst="rect">
            <a:avLst/>
          </a:prstGeom>
        </p:spPr>
      </p:pic>
    </p:spTree>
    <p:extLst>
      <p:ext uri="{BB962C8B-B14F-4D97-AF65-F5344CB8AC3E}">
        <p14:creationId xmlns:p14="http://schemas.microsoft.com/office/powerpoint/2010/main" val="1905429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309</TotalTime>
  <Words>822</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TimesNewRomanPS</vt:lpstr>
      <vt:lpstr>Wingdings 3</vt:lpstr>
      <vt:lpstr>Ion Boardroom</vt:lpstr>
      <vt:lpstr>ACCESSIBLE ACCOMODATION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DOE DANIEL</cp:lastModifiedBy>
  <cp:revision>7</cp:revision>
  <dcterms:created xsi:type="dcterms:W3CDTF">2023-03-14T19:43:08Z</dcterms:created>
  <dcterms:modified xsi:type="dcterms:W3CDTF">2023-03-15T07:24:43Z</dcterms:modified>
</cp:coreProperties>
</file>