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5" r:id="rId4"/>
    <p:sldId id="259" r:id="rId5"/>
    <p:sldId id="260" r:id="rId6"/>
    <p:sldId id="261" r:id="rId7"/>
    <p:sldId id="262" r:id="rId8"/>
    <p:sldId id="263" r:id="rId9"/>
    <p:sldId id="272" r:id="rId10"/>
    <p:sldId id="269" r:id="rId11"/>
    <p:sldId id="273" r:id="rId12"/>
    <p:sldId id="27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DDF7E82-93EF-4975-A9E6-B11B6B7897EC}">
          <p14:sldIdLst>
            <p14:sldId id="256"/>
            <p14:sldId id="264"/>
            <p14:sldId id="275"/>
            <p14:sldId id="259"/>
            <p14:sldId id="260"/>
            <p14:sldId id="261"/>
            <p14:sldId id="262"/>
            <p14:sldId id="263"/>
            <p14:sldId id="272"/>
            <p14:sldId id="269"/>
            <p14:sldId id="27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99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son Arabeyre" userId="ff250996250fffe5" providerId="LiveId" clId="{05789E03-9CA7-42C1-9342-1B82B6A38804}"/>
    <pc:docChg chg="modSld">
      <pc:chgData name="Nelson Arabeyre" userId="ff250996250fffe5" providerId="LiveId" clId="{05789E03-9CA7-42C1-9342-1B82B6A38804}" dt="2023-04-07T14:16:14.023" v="87" actId="14100"/>
      <pc:docMkLst>
        <pc:docMk/>
      </pc:docMkLst>
      <pc:sldChg chg="modSp mod">
        <pc:chgData name="Nelson Arabeyre" userId="ff250996250fffe5" providerId="LiveId" clId="{05789E03-9CA7-42C1-9342-1B82B6A38804}" dt="2023-04-07T14:16:02.455" v="86" actId="20577"/>
        <pc:sldMkLst>
          <pc:docMk/>
          <pc:sldMk cId="558936254" sldId="263"/>
        </pc:sldMkLst>
        <pc:spChg chg="mod">
          <ac:chgData name="Nelson Arabeyre" userId="ff250996250fffe5" providerId="LiveId" clId="{05789E03-9CA7-42C1-9342-1B82B6A38804}" dt="2023-04-07T14:16:02.455" v="86" actId="20577"/>
          <ac:spMkLst>
            <pc:docMk/>
            <pc:sldMk cId="558936254" sldId="263"/>
            <ac:spMk id="6" creationId="{1DB1494B-8B00-34C9-851C-BF3B22A09AD4}"/>
          </ac:spMkLst>
        </pc:spChg>
      </pc:sldChg>
      <pc:sldChg chg="modSp mod">
        <pc:chgData name="Nelson Arabeyre" userId="ff250996250fffe5" providerId="LiveId" clId="{05789E03-9CA7-42C1-9342-1B82B6A38804}" dt="2023-04-07T14:16:14.023" v="87" actId="14100"/>
        <pc:sldMkLst>
          <pc:docMk/>
          <pc:sldMk cId="1689439193" sldId="272"/>
        </pc:sldMkLst>
        <pc:spChg chg="mod">
          <ac:chgData name="Nelson Arabeyre" userId="ff250996250fffe5" providerId="LiveId" clId="{05789E03-9CA7-42C1-9342-1B82B6A38804}" dt="2023-04-07T14:16:14.023" v="87" actId="14100"/>
          <ac:spMkLst>
            <pc:docMk/>
            <pc:sldMk cId="1689439193" sldId="272"/>
            <ac:spMk id="2" creationId="{142FF73F-401A-AA6F-B27F-854A30A04E1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82C29-9FD0-4098-8DC3-081271C4F2E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16D367-1B62-46BE-AEF9-DD040205C3F2}">
      <dgm:prSet/>
      <dgm:spPr/>
      <dgm:t>
        <a:bodyPr/>
        <a:lstStyle/>
        <a:p>
          <a:r>
            <a:rPr lang="fr-FR"/>
            <a:t>Service</a:t>
          </a:r>
          <a:endParaRPr lang="en-US"/>
        </a:p>
      </dgm:t>
    </dgm:pt>
    <dgm:pt modelId="{192FB006-7549-4AA9-9132-612312C70682}" type="parTrans" cxnId="{35990057-9A80-4351-B018-0179619EF00E}">
      <dgm:prSet/>
      <dgm:spPr/>
      <dgm:t>
        <a:bodyPr/>
        <a:lstStyle/>
        <a:p>
          <a:endParaRPr lang="en-US"/>
        </a:p>
      </dgm:t>
    </dgm:pt>
    <dgm:pt modelId="{55307151-6F97-4085-B2AB-4D868E1EC287}" type="sibTrans" cxnId="{35990057-9A80-4351-B018-0179619EF00E}">
      <dgm:prSet/>
      <dgm:spPr/>
      <dgm:t>
        <a:bodyPr/>
        <a:lstStyle/>
        <a:p>
          <a:endParaRPr lang="en-US"/>
        </a:p>
      </dgm:t>
    </dgm:pt>
    <dgm:pt modelId="{C5C5056E-CC47-43AD-BF75-0363C89B98A6}">
      <dgm:prSet/>
      <dgm:spPr/>
      <dgm:t>
        <a:bodyPr/>
        <a:lstStyle/>
        <a:p>
          <a:r>
            <a:rPr lang="fr-FR"/>
            <a:t>Type de Contrat</a:t>
          </a:r>
          <a:endParaRPr lang="en-US"/>
        </a:p>
      </dgm:t>
    </dgm:pt>
    <dgm:pt modelId="{DD36DCE2-3297-4A48-9074-67BB5E04E903}" type="parTrans" cxnId="{F0656077-B863-4807-8EC9-A5756539138C}">
      <dgm:prSet/>
      <dgm:spPr/>
      <dgm:t>
        <a:bodyPr/>
        <a:lstStyle/>
        <a:p>
          <a:endParaRPr lang="en-US"/>
        </a:p>
      </dgm:t>
    </dgm:pt>
    <dgm:pt modelId="{42ABD4C2-5C61-4BFB-A75C-A00057F7F981}" type="sibTrans" cxnId="{F0656077-B863-4807-8EC9-A5756539138C}">
      <dgm:prSet/>
      <dgm:spPr/>
      <dgm:t>
        <a:bodyPr/>
        <a:lstStyle/>
        <a:p>
          <a:endParaRPr lang="en-US"/>
        </a:p>
      </dgm:t>
    </dgm:pt>
    <dgm:pt modelId="{4CFACC99-7AF4-469E-96A9-2D0916E0FEEB}">
      <dgm:prSet/>
      <dgm:spPr/>
      <dgm:t>
        <a:bodyPr/>
        <a:lstStyle/>
        <a:p>
          <a:r>
            <a:rPr lang="fr-FR"/>
            <a:t>Durée hebdomadaire </a:t>
          </a:r>
          <a:endParaRPr lang="en-US"/>
        </a:p>
      </dgm:t>
    </dgm:pt>
    <dgm:pt modelId="{2BF029D9-85FB-4DBB-A0E4-97B2F7C0CE89}" type="parTrans" cxnId="{1B800D92-FD27-44BF-93C1-B6D2B7B6C11B}">
      <dgm:prSet/>
      <dgm:spPr/>
      <dgm:t>
        <a:bodyPr/>
        <a:lstStyle/>
        <a:p>
          <a:endParaRPr lang="en-US"/>
        </a:p>
      </dgm:t>
    </dgm:pt>
    <dgm:pt modelId="{A02F34D9-7A82-420F-ACEE-1FE0A4E027FF}" type="sibTrans" cxnId="{1B800D92-FD27-44BF-93C1-B6D2B7B6C11B}">
      <dgm:prSet/>
      <dgm:spPr/>
      <dgm:t>
        <a:bodyPr/>
        <a:lstStyle/>
        <a:p>
          <a:endParaRPr lang="en-US"/>
        </a:p>
      </dgm:t>
    </dgm:pt>
    <dgm:pt modelId="{05A9D7E5-0550-4036-B6CE-73030E4208C6}">
      <dgm:prSet/>
      <dgm:spPr/>
      <dgm:t>
        <a:bodyPr/>
        <a:lstStyle/>
        <a:p>
          <a:r>
            <a:rPr lang="fr-FR"/>
            <a:t>Ancienneté</a:t>
          </a:r>
          <a:endParaRPr lang="en-US"/>
        </a:p>
      </dgm:t>
    </dgm:pt>
    <dgm:pt modelId="{D128ED01-9E19-4ADF-8901-20869583BEEE}" type="parTrans" cxnId="{7D3A5302-1795-4E52-A51D-6740F10C76AF}">
      <dgm:prSet/>
      <dgm:spPr/>
      <dgm:t>
        <a:bodyPr/>
        <a:lstStyle/>
        <a:p>
          <a:endParaRPr lang="en-US"/>
        </a:p>
      </dgm:t>
    </dgm:pt>
    <dgm:pt modelId="{3084E439-18D1-4965-98A2-8FB0DBD31F24}" type="sibTrans" cxnId="{7D3A5302-1795-4E52-A51D-6740F10C76AF}">
      <dgm:prSet/>
      <dgm:spPr/>
      <dgm:t>
        <a:bodyPr/>
        <a:lstStyle/>
        <a:p>
          <a:endParaRPr lang="en-US"/>
        </a:p>
      </dgm:t>
    </dgm:pt>
    <dgm:pt modelId="{E2B595B3-0EDF-41F5-B495-CBB85BFDA8CE}">
      <dgm:prSet/>
      <dgm:spPr>
        <a:solidFill>
          <a:srgbClr val="C00000"/>
        </a:solidFill>
      </dgm:spPr>
      <dgm:t>
        <a:bodyPr/>
        <a:lstStyle/>
        <a:p>
          <a:r>
            <a:rPr lang="fr-FR"/>
            <a:t>Promotion &amp; augmentation</a:t>
          </a:r>
          <a:endParaRPr lang="en-US"/>
        </a:p>
      </dgm:t>
    </dgm:pt>
    <dgm:pt modelId="{7A7BB30D-C884-407E-9676-188CE7240F20}" type="parTrans" cxnId="{9B86A2C8-20EF-4F71-B6B5-FB1019301BAD}">
      <dgm:prSet/>
      <dgm:spPr/>
      <dgm:t>
        <a:bodyPr/>
        <a:lstStyle/>
        <a:p>
          <a:endParaRPr lang="en-US"/>
        </a:p>
      </dgm:t>
    </dgm:pt>
    <dgm:pt modelId="{C30AD302-62FD-4938-9552-28FCFBB824E2}" type="sibTrans" cxnId="{9B86A2C8-20EF-4F71-B6B5-FB1019301BAD}">
      <dgm:prSet/>
      <dgm:spPr/>
      <dgm:t>
        <a:bodyPr/>
        <a:lstStyle/>
        <a:p>
          <a:endParaRPr lang="en-US"/>
        </a:p>
      </dgm:t>
    </dgm:pt>
    <dgm:pt modelId="{F10B9BE1-E012-4228-B9FB-35690A909CD5}">
      <dgm:prSet/>
      <dgm:spPr>
        <a:solidFill>
          <a:schemeClr val="accent6"/>
        </a:solidFill>
      </dgm:spPr>
      <dgm:t>
        <a:bodyPr/>
        <a:lstStyle/>
        <a:p>
          <a:r>
            <a:rPr lang="fr-FR"/>
            <a:t>Salaires</a:t>
          </a:r>
          <a:endParaRPr lang="en-US"/>
        </a:p>
      </dgm:t>
    </dgm:pt>
    <dgm:pt modelId="{9598CE46-571D-49C5-9EF2-D7AAFCDF37E4}" type="parTrans" cxnId="{EB71235F-E096-425E-A2D6-762615176AEF}">
      <dgm:prSet/>
      <dgm:spPr/>
      <dgm:t>
        <a:bodyPr/>
        <a:lstStyle/>
        <a:p>
          <a:endParaRPr lang="en-US"/>
        </a:p>
      </dgm:t>
    </dgm:pt>
    <dgm:pt modelId="{F2C56CE2-4170-429C-98D2-6D3D8980FFD3}" type="sibTrans" cxnId="{EB71235F-E096-425E-A2D6-762615176AEF}">
      <dgm:prSet/>
      <dgm:spPr/>
      <dgm:t>
        <a:bodyPr/>
        <a:lstStyle/>
        <a:p>
          <a:endParaRPr lang="en-US"/>
        </a:p>
      </dgm:t>
    </dgm:pt>
    <dgm:pt modelId="{B2BF880D-B17C-4ED9-8A97-1684701713F8}" type="pres">
      <dgm:prSet presAssocID="{60082C29-9FD0-4098-8DC3-081271C4F2E7}" presName="diagram" presStyleCnt="0">
        <dgm:presLayoutVars>
          <dgm:dir/>
          <dgm:resizeHandles val="exact"/>
        </dgm:presLayoutVars>
      </dgm:prSet>
      <dgm:spPr/>
    </dgm:pt>
    <dgm:pt modelId="{DE1EDB3D-39F2-48C9-BE4A-3334ED2FAE0F}" type="pres">
      <dgm:prSet presAssocID="{AF16D367-1B62-46BE-AEF9-DD040205C3F2}" presName="node" presStyleLbl="node1" presStyleIdx="0" presStyleCnt="6">
        <dgm:presLayoutVars>
          <dgm:bulletEnabled val="1"/>
        </dgm:presLayoutVars>
      </dgm:prSet>
      <dgm:spPr/>
    </dgm:pt>
    <dgm:pt modelId="{4552640D-F0B7-4CA8-AE3B-72A2949B6FFE}" type="pres">
      <dgm:prSet presAssocID="{55307151-6F97-4085-B2AB-4D868E1EC287}" presName="sibTrans" presStyleCnt="0"/>
      <dgm:spPr/>
    </dgm:pt>
    <dgm:pt modelId="{4E805DDC-D1C4-4DF1-955C-1F74537D75BD}" type="pres">
      <dgm:prSet presAssocID="{C5C5056E-CC47-43AD-BF75-0363C89B98A6}" presName="node" presStyleLbl="node1" presStyleIdx="1" presStyleCnt="6">
        <dgm:presLayoutVars>
          <dgm:bulletEnabled val="1"/>
        </dgm:presLayoutVars>
      </dgm:prSet>
      <dgm:spPr/>
    </dgm:pt>
    <dgm:pt modelId="{0FFEEA65-C089-44B9-85F5-328D2BE17833}" type="pres">
      <dgm:prSet presAssocID="{42ABD4C2-5C61-4BFB-A75C-A00057F7F981}" presName="sibTrans" presStyleCnt="0"/>
      <dgm:spPr/>
    </dgm:pt>
    <dgm:pt modelId="{2ADC4980-5573-4D13-86AB-424A908A3EF5}" type="pres">
      <dgm:prSet presAssocID="{4CFACC99-7AF4-469E-96A9-2D0916E0FEEB}" presName="node" presStyleLbl="node1" presStyleIdx="2" presStyleCnt="6">
        <dgm:presLayoutVars>
          <dgm:bulletEnabled val="1"/>
        </dgm:presLayoutVars>
      </dgm:prSet>
      <dgm:spPr/>
    </dgm:pt>
    <dgm:pt modelId="{7EFB4A2C-3032-4084-9F2B-4FA7AAECAEC5}" type="pres">
      <dgm:prSet presAssocID="{A02F34D9-7A82-420F-ACEE-1FE0A4E027FF}" presName="sibTrans" presStyleCnt="0"/>
      <dgm:spPr/>
    </dgm:pt>
    <dgm:pt modelId="{7826EB4F-AB45-44A3-AA05-BC51FE53FDA1}" type="pres">
      <dgm:prSet presAssocID="{05A9D7E5-0550-4036-B6CE-73030E4208C6}" presName="node" presStyleLbl="node1" presStyleIdx="3" presStyleCnt="6">
        <dgm:presLayoutVars>
          <dgm:bulletEnabled val="1"/>
        </dgm:presLayoutVars>
      </dgm:prSet>
      <dgm:spPr/>
    </dgm:pt>
    <dgm:pt modelId="{3F3D2C73-A4E3-45BF-9F8A-86C9B1D5D9B0}" type="pres">
      <dgm:prSet presAssocID="{3084E439-18D1-4965-98A2-8FB0DBD31F24}" presName="sibTrans" presStyleCnt="0"/>
      <dgm:spPr/>
    </dgm:pt>
    <dgm:pt modelId="{EF3268F7-1900-41FA-AC26-01BB3FB995E5}" type="pres">
      <dgm:prSet presAssocID="{E2B595B3-0EDF-41F5-B495-CBB85BFDA8CE}" presName="node" presStyleLbl="node1" presStyleIdx="4" presStyleCnt="6">
        <dgm:presLayoutVars>
          <dgm:bulletEnabled val="1"/>
        </dgm:presLayoutVars>
      </dgm:prSet>
      <dgm:spPr/>
    </dgm:pt>
    <dgm:pt modelId="{8EB3FF4D-577B-4756-9DFA-ADBC977FB419}" type="pres">
      <dgm:prSet presAssocID="{C30AD302-62FD-4938-9552-28FCFBB824E2}" presName="sibTrans" presStyleCnt="0"/>
      <dgm:spPr/>
    </dgm:pt>
    <dgm:pt modelId="{72BCCBE7-4F8D-45ED-B7A4-7CBE7B946D9E}" type="pres">
      <dgm:prSet presAssocID="{F10B9BE1-E012-4228-B9FB-35690A909CD5}" presName="node" presStyleLbl="node1" presStyleIdx="5" presStyleCnt="6">
        <dgm:presLayoutVars>
          <dgm:bulletEnabled val="1"/>
        </dgm:presLayoutVars>
      </dgm:prSet>
      <dgm:spPr/>
    </dgm:pt>
  </dgm:ptLst>
  <dgm:cxnLst>
    <dgm:cxn modelId="{7D3A5302-1795-4E52-A51D-6740F10C76AF}" srcId="{60082C29-9FD0-4098-8DC3-081271C4F2E7}" destId="{05A9D7E5-0550-4036-B6CE-73030E4208C6}" srcOrd="3" destOrd="0" parTransId="{D128ED01-9E19-4ADF-8901-20869583BEEE}" sibTransId="{3084E439-18D1-4965-98A2-8FB0DBD31F24}"/>
    <dgm:cxn modelId="{5781FB03-DE27-4B44-9204-88A1FD45C0B3}" type="presOf" srcId="{E2B595B3-0EDF-41F5-B495-CBB85BFDA8CE}" destId="{EF3268F7-1900-41FA-AC26-01BB3FB995E5}" srcOrd="0" destOrd="0" presId="urn:microsoft.com/office/officeart/2005/8/layout/default"/>
    <dgm:cxn modelId="{F8D08B0C-7B2E-4270-869D-3C38804A8AF6}" type="presOf" srcId="{05A9D7E5-0550-4036-B6CE-73030E4208C6}" destId="{7826EB4F-AB45-44A3-AA05-BC51FE53FDA1}" srcOrd="0" destOrd="0" presId="urn:microsoft.com/office/officeart/2005/8/layout/default"/>
    <dgm:cxn modelId="{EB71235F-E096-425E-A2D6-762615176AEF}" srcId="{60082C29-9FD0-4098-8DC3-081271C4F2E7}" destId="{F10B9BE1-E012-4228-B9FB-35690A909CD5}" srcOrd="5" destOrd="0" parTransId="{9598CE46-571D-49C5-9EF2-D7AAFCDF37E4}" sibTransId="{F2C56CE2-4170-429C-98D2-6D3D8980FFD3}"/>
    <dgm:cxn modelId="{2CF3474B-C17C-4896-B8AE-43F0ADB49C0F}" type="presOf" srcId="{60082C29-9FD0-4098-8DC3-081271C4F2E7}" destId="{B2BF880D-B17C-4ED9-8A97-1684701713F8}" srcOrd="0" destOrd="0" presId="urn:microsoft.com/office/officeart/2005/8/layout/default"/>
    <dgm:cxn modelId="{BEA5AB6C-8FFC-4A5E-AEB1-8400A3D466ED}" type="presOf" srcId="{C5C5056E-CC47-43AD-BF75-0363C89B98A6}" destId="{4E805DDC-D1C4-4DF1-955C-1F74537D75BD}" srcOrd="0" destOrd="0" presId="urn:microsoft.com/office/officeart/2005/8/layout/default"/>
    <dgm:cxn modelId="{35990057-9A80-4351-B018-0179619EF00E}" srcId="{60082C29-9FD0-4098-8DC3-081271C4F2E7}" destId="{AF16D367-1B62-46BE-AEF9-DD040205C3F2}" srcOrd="0" destOrd="0" parTransId="{192FB006-7549-4AA9-9132-612312C70682}" sibTransId="{55307151-6F97-4085-B2AB-4D868E1EC287}"/>
    <dgm:cxn modelId="{F0656077-B863-4807-8EC9-A5756539138C}" srcId="{60082C29-9FD0-4098-8DC3-081271C4F2E7}" destId="{C5C5056E-CC47-43AD-BF75-0363C89B98A6}" srcOrd="1" destOrd="0" parTransId="{DD36DCE2-3297-4A48-9074-67BB5E04E903}" sibTransId="{42ABD4C2-5C61-4BFB-A75C-A00057F7F981}"/>
    <dgm:cxn modelId="{1B800D92-FD27-44BF-93C1-B6D2B7B6C11B}" srcId="{60082C29-9FD0-4098-8DC3-081271C4F2E7}" destId="{4CFACC99-7AF4-469E-96A9-2D0916E0FEEB}" srcOrd="2" destOrd="0" parTransId="{2BF029D9-85FB-4DBB-A0E4-97B2F7C0CE89}" sibTransId="{A02F34D9-7A82-420F-ACEE-1FE0A4E027FF}"/>
    <dgm:cxn modelId="{40477C98-F2DE-40DB-B6A1-3159D2350D90}" type="presOf" srcId="{4CFACC99-7AF4-469E-96A9-2D0916E0FEEB}" destId="{2ADC4980-5573-4D13-86AB-424A908A3EF5}" srcOrd="0" destOrd="0" presId="urn:microsoft.com/office/officeart/2005/8/layout/default"/>
    <dgm:cxn modelId="{C239C39C-10B7-45B8-B1B2-153483A5016F}" type="presOf" srcId="{AF16D367-1B62-46BE-AEF9-DD040205C3F2}" destId="{DE1EDB3D-39F2-48C9-BE4A-3334ED2FAE0F}" srcOrd="0" destOrd="0" presId="urn:microsoft.com/office/officeart/2005/8/layout/default"/>
    <dgm:cxn modelId="{1841B7B8-3929-4AE5-96D8-96F321494C73}" type="presOf" srcId="{F10B9BE1-E012-4228-B9FB-35690A909CD5}" destId="{72BCCBE7-4F8D-45ED-B7A4-7CBE7B946D9E}" srcOrd="0" destOrd="0" presId="urn:microsoft.com/office/officeart/2005/8/layout/default"/>
    <dgm:cxn modelId="{9B86A2C8-20EF-4F71-B6B5-FB1019301BAD}" srcId="{60082C29-9FD0-4098-8DC3-081271C4F2E7}" destId="{E2B595B3-0EDF-41F5-B495-CBB85BFDA8CE}" srcOrd="4" destOrd="0" parTransId="{7A7BB30D-C884-407E-9676-188CE7240F20}" sibTransId="{C30AD302-62FD-4938-9552-28FCFBB824E2}"/>
    <dgm:cxn modelId="{F494AB1D-6C73-437F-91AF-14563BF0242C}" type="presParOf" srcId="{B2BF880D-B17C-4ED9-8A97-1684701713F8}" destId="{DE1EDB3D-39F2-48C9-BE4A-3334ED2FAE0F}" srcOrd="0" destOrd="0" presId="urn:microsoft.com/office/officeart/2005/8/layout/default"/>
    <dgm:cxn modelId="{5A49C98C-9C74-49A5-A783-AD84AD8ABE0F}" type="presParOf" srcId="{B2BF880D-B17C-4ED9-8A97-1684701713F8}" destId="{4552640D-F0B7-4CA8-AE3B-72A2949B6FFE}" srcOrd="1" destOrd="0" presId="urn:microsoft.com/office/officeart/2005/8/layout/default"/>
    <dgm:cxn modelId="{6AD03CC4-912F-419C-AB8C-8834F6FF199A}" type="presParOf" srcId="{B2BF880D-B17C-4ED9-8A97-1684701713F8}" destId="{4E805DDC-D1C4-4DF1-955C-1F74537D75BD}" srcOrd="2" destOrd="0" presId="urn:microsoft.com/office/officeart/2005/8/layout/default"/>
    <dgm:cxn modelId="{08467FB6-ABA5-4BA2-A957-55744EEEE7A6}" type="presParOf" srcId="{B2BF880D-B17C-4ED9-8A97-1684701713F8}" destId="{0FFEEA65-C089-44B9-85F5-328D2BE17833}" srcOrd="3" destOrd="0" presId="urn:microsoft.com/office/officeart/2005/8/layout/default"/>
    <dgm:cxn modelId="{800888D3-A904-4E7E-B125-741A6A595F3D}" type="presParOf" srcId="{B2BF880D-B17C-4ED9-8A97-1684701713F8}" destId="{2ADC4980-5573-4D13-86AB-424A908A3EF5}" srcOrd="4" destOrd="0" presId="urn:microsoft.com/office/officeart/2005/8/layout/default"/>
    <dgm:cxn modelId="{9EA683F0-0B83-4EC1-9850-C89456D2A5D4}" type="presParOf" srcId="{B2BF880D-B17C-4ED9-8A97-1684701713F8}" destId="{7EFB4A2C-3032-4084-9F2B-4FA7AAECAEC5}" srcOrd="5" destOrd="0" presId="urn:microsoft.com/office/officeart/2005/8/layout/default"/>
    <dgm:cxn modelId="{E37EE618-A6D7-4EAA-9427-A0EC25B336EB}" type="presParOf" srcId="{B2BF880D-B17C-4ED9-8A97-1684701713F8}" destId="{7826EB4F-AB45-44A3-AA05-BC51FE53FDA1}" srcOrd="6" destOrd="0" presId="urn:microsoft.com/office/officeart/2005/8/layout/default"/>
    <dgm:cxn modelId="{A9B26538-1F5E-4F6E-9F4F-BC873586FB51}" type="presParOf" srcId="{B2BF880D-B17C-4ED9-8A97-1684701713F8}" destId="{3F3D2C73-A4E3-45BF-9F8A-86C9B1D5D9B0}" srcOrd="7" destOrd="0" presId="urn:microsoft.com/office/officeart/2005/8/layout/default"/>
    <dgm:cxn modelId="{B431D7DE-7126-4ACF-8C71-B610F04FFF5C}" type="presParOf" srcId="{B2BF880D-B17C-4ED9-8A97-1684701713F8}" destId="{EF3268F7-1900-41FA-AC26-01BB3FB995E5}" srcOrd="8" destOrd="0" presId="urn:microsoft.com/office/officeart/2005/8/layout/default"/>
    <dgm:cxn modelId="{8D28AF51-2D57-4E1D-991E-F9A3DEA014EE}" type="presParOf" srcId="{B2BF880D-B17C-4ED9-8A97-1684701713F8}" destId="{8EB3FF4D-577B-4756-9DFA-ADBC977FB419}" srcOrd="9" destOrd="0" presId="urn:microsoft.com/office/officeart/2005/8/layout/default"/>
    <dgm:cxn modelId="{AFEE74AA-3100-46D3-8342-F0C07DC5AEB6}" type="presParOf" srcId="{B2BF880D-B17C-4ED9-8A97-1684701713F8}" destId="{72BCCBE7-4F8D-45ED-B7A4-7CBE7B946D9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8839B6-B08E-4EA1-9CEA-D4C0DE98C464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E254D12-0E7C-44A9-894C-FDC4648396FD}">
      <dgm:prSet/>
      <dgm:spPr>
        <a:solidFill>
          <a:schemeClr val="accent6"/>
        </a:solidFill>
        <a:ln>
          <a:solidFill>
            <a:schemeClr val="bg1"/>
          </a:solidFill>
        </a:ln>
      </dgm:spPr>
      <dgm:t>
        <a:bodyPr/>
        <a:lstStyle/>
        <a:p>
          <a:r>
            <a:rPr lang="fr-FR"/>
            <a:t>DOMAINES EGALITAIRES</a:t>
          </a:r>
          <a:endParaRPr lang="en-US"/>
        </a:p>
      </dgm:t>
    </dgm:pt>
    <dgm:pt modelId="{46B564D7-5BD2-4943-AE24-9A7CBA7E27EC}" type="parTrans" cxnId="{27B9BBDB-F6F3-4E70-921B-2AA9D357C47E}">
      <dgm:prSet/>
      <dgm:spPr/>
      <dgm:t>
        <a:bodyPr/>
        <a:lstStyle/>
        <a:p>
          <a:endParaRPr lang="en-US"/>
        </a:p>
      </dgm:t>
    </dgm:pt>
    <dgm:pt modelId="{8ABCE68C-6776-4BF2-AFCF-728D061A0161}" type="sibTrans" cxnId="{27B9BBDB-F6F3-4E70-921B-2AA9D357C47E}">
      <dgm:prSet/>
      <dgm:spPr/>
      <dgm:t>
        <a:bodyPr/>
        <a:lstStyle/>
        <a:p>
          <a:endParaRPr lang="en-US"/>
        </a:p>
      </dgm:t>
    </dgm:pt>
    <dgm:pt modelId="{F8655199-A4A7-4BD9-BDBF-0B7C232DF6D9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fr-FR" sz="2800"/>
            <a:t>Durée Hebdomadaire</a:t>
          </a:r>
          <a:endParaRPr lang="en-US" sz="2800"/>
        </a:p>
      </dgm:t>
    </dgm:pt>
    <dgm:pt modelId="{5909B7CB-0ABA-4AEE-9D04-899189B9170F}" type="parTrans" cxnId="{A3AEB165-738E-4A02-90D9-EFE333AA0443}">
      <dgm:prSet/>
      <dgm:spPr/>
      <dgm:t>
        <a:bodyPr/>
        <a:lstStyle/>
        <a:p>
          <a:endParaRPr lang="en-US"/>
        </a:p>
      </dgm:t>
    </dgm:pt>
    <dgm:pt modelId="{527BD4AA-0345-430C-BC0E-B8F5A3E4D663}" type="sibTrans" cxnId="{A3AEB165-738E-4A02-90D9-EFE333AA0443}">
      <dgm:prSet/>
      <dgm:spPr/>
      <dgm:t>
        <a:bodyPr/>
        <a:lstStyle/>
        <a:p>
          <a:endParaRPr lang="en-US"/>
        </a:p>
      </dgm:t>
    </dgm:pt>
    <dgm:pt modelId="{4AD4D9CB-1873-4A0A-93CA-9056C994B236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fr-FR" sz="2800"/>
            <a:t>Promotion &amp; Augmentation</a:t>
          </a:r>
          <a:endParaRPr lang="en-US" sz="2800"/>
        </a:p>
      </dgm:t>
    </dgm:pt>
    <dgm:pt modelId="{54D3D94E-0E52-4305-87D0-8A019A38268E}" type="parTrans" cxnId="{9DB58968-E66F-413E-9415-94CFB4EA4E12}">
      <dgm:prSet/>
      <dgm:spPr/>
      <dgm:t>
        <a:bodyPr/>
        <a:lstStyle/>
        <a:p>
          <a:endParaRPr lang="en-US"/>
        </a:p>
      </dgm:t>
    </dgm:pt>
    <dgm:pt modelId="{60927630-4320-49CA-BCE0-308EF0D2D9CF}" type="sibTrans" cxnId="{9DB58968-E66F-413E-9415-94CFB4EA4E12}">
      <dgm:prSet/>
      <dgm:spPr/>
      <dgm:t>
        <a:bodyPr/>
        <a:lstStyle/>
        <a:p>
          <a:endParaRPr lang="en-US"/>
        </a:p>
      </dgm:t>
    </dgm:pt>
    <dgm:pt modelId="{72303D1A-51F7-4171-BF84-654338815E05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fr-FR" sz="2800"/>
            <a:t>Salaire médian</a:t>
          </a:r>
          <a:endParaRPr lang="en-US" sz="2800"/>
        </a:p>
      </dgm:t>
    </dgm:pt>
    <dgm:pt modelId="{12882B5C-EBCC-4F62-98EE-BD4E6C8A3072}" type="parTrans" cxnId="{DE73B423-12A0-456A-A0AA-D653568B287B}">
      <dgm:prSet/>
      <dgm:spPr/>
      <dgm:t>
        <a:bodyPr/>
        <a:lstStyle/>
        <a:p>
          <a:endParaRPr lang="en-US"/>
        </a:p>
      </dgm:t>
    </dgm:pt>
    <dgm:pt modelId="{D7528288-92E9-4FAA-A9F7-B2E508DE68C5}" type="sibTrans" cxnId="{DE73B423-12A0-456A-A0AA-D653568B287B}">
      <dgm:prSet/>
      <dgm:spPr/>
      <dgm:t>
        <a:bodyPr/>
        <a:lstStyle/>
        <a:p>
          <a:endParaRPr lang="en-US"/>
        </a:p>
      </dgm:t>
    </dgm:pt>
    <dgm:pt modelId="{8019E6A3-54AE-4101-A509-711A67A22C59}">
      <dgm:prSet/>
      <dgm:spPr>
        <a:solidFill>
          <a:srgbClr val="C00000"/>
        </a:solidFill>
        <a:ln>
          <a:solidFill>
            <a:schemeClr val="bg1"/>
          </a:solidFill>
        </a:ln>
      </dgm:spPr>
      <dgm:t>
        <a:bodyPr/>
        <a:lstStyle/>
        <a:p>
          <a:r>
            <a:rPr lang="fr-FR"/>
            <a:t>DOMAINES INEGALITAIRES</a:t>
          </a:r>
          <a:endParaRPr lang="en-US"/>
        </a:p>
      </dgm:t>
    </dgm:pt>
    <dgm:pt modelId="{1863B100-972C-45BB-9A5B-BBFBFBB8D94F}" type="parTrans" cxnId="{564DD8F0-C7B4-458E-BBDA-0915DC3EE8C0}">
      <dgm:prSet/>
      <dgm:spPr/>
      <dgm:t>
        <a:bodyPr/>
        <a:lstStyle/>
        <a:p>
          <a:endParaRPr lang="en-US"/>
        </a:p>
      </dgm:t>
    </dgm:pt>
    <dgm:pt modelId="{FF77E55C-5B21-4BB9-9617-5BABDB8C44F9}" type="sibTrans" cxnId="{564DD8F0-C7B4-458E-BBDA-0915DC3EE8C0}">
      <dgm:prSet/>
      <dgm:spPr/>
      <dgm:t>
        <a:bodyPr/>
        <a:lstStyle/>
        <a:p>
          <a:endParaRPr lang="en-US"/>
        </a:p>
      </dgm:t>
    </dgm:pt>
    <dgm:pt modelId="{92F33744-695A-462D-A1B9-E33AB5BA1454}">
      <dgm:prSet custT="1"/>
      <dgm:spPr>
        <a:solidFill>
          <a:srgbClr val="FFCCCC">
            <a:alpha val="89804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fr-FR" sz="2800"/>
            <a:t>Type Contrat</a:t>
          </a:r>
          <a:endParaRPr lang="en-US" sz="2800"/>
        </a:p>
      </dgm:t>
    </dgm:pt>
    <dgm:pt modelId="{B7853F17-F79E-4487-B712-6E3C80315341}" type="parTrans" cxnId="{1F842441-112A-495A-BB8B-00DF7A97891E}">
      <dgm:prSet/>
      <dgm:spPr/>
      <dgm:t>
        <a:bodyPr/>
        <a:lstStyle/>
        <a:p>
          <a:endParaRPr lang="en-US"/>
        </a:p>
      </dgm:t>
    </dgm:pt>
    <dgm:pt modelId="{DE9CF2B0-D64F-4BF4-A086-D18FCFF722AF}" type="sibTrans" cxnId="{1F842441-112A-495A-BB8B-00DF7A97891E}">
      <dgm:prSet/>
      <dgm:spPr/>
      <dgm:t>
        <a:bodyPr/>
        <a:lstStyle/>
        <a:p>
          <a:endParaRPr lang="en-US"/>
        </a:p>
      </dgm:t>
    </dgm:pt>
    <dgm:pt modelId="{5889C165-3109-486B-9411-CA7CE80D9ECC}">
      <dgm:prSet custT="1"/>
      <dgm:spPr>
        <a:solidFill>
          <a:srgbClr val="FFCCCC">
            <a:alpha val="89804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fr-FR" sz="2800"/>
            <a:t>Service (surtout R&amp;D)</a:t>
          </a:r>
          <a:endParaRPr lang="en-US" sz="2800"/>
        </a:p>
      </dgm:t>
    </dgm:pt>
    <dgm:pt modelId="{824DD65B-FA2D-4BFE-B9B7-73010AD2E746}" type="parTrans" cxnId="{C6D57776-B515-4DFB-B6C0-AB1C2A4701D3}">
      <dgm:prSet/>
      <dgm:spPr/>
      <dgm:t>
        <a:bodyPr/>
        <a:lstStyle/>
        <a:p>
          <a:endParaRPr lang="en-US"/>
        </a:p>
      </dgm:t>
    </dgm:pt>
    <dgm:pt modelId="{723C40F3-DABE-4BF4-9D44-50F0899FA3B7}" type="sibTrans" cxnId="{C6D57776-B515-4DFB-B6C0-AB1C2A4701D3}">
      <dgm:prSet/>
      <dgm:spPr/>
      <dgm:t>
        <a:bodyPr/>
        <a:lstStyle/>
        <a:p>
          <a:endParaRPr lang="en-US"/>
        </a:p>
      </dgm:t>
    </dgm:pt>
    <dgm:pt modelId="{2BA12B2A-0063-4FF7-9956-DA4A598BACF5}">
      <dgm:prSet custT="1"/>
      <dgm:spPr>
        <a:solidFill>
          <a:srgbClr val="FFCCCC">
            <a:alpha val="89804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fr-FR" sz="2800"/>
            <a:t>Salaires élevés</a:t>
          </a:r>
          <a:endParaRPr lang="en-US" sz="2800"/>
        </a:p>
      </dgm:t>
    </dgm:pt>
    <dgm:pt modelId="{9F0A1B60-3A47-40DA-8B43-A8CD147C5ABE}" type="parTrans" cxnId="{58F4AE9C-4333-4743-BEB5-062F96DF89A3}">
      <dgm:prSet/>
      <dgm:spPr/>
      <dgm:t>
        <a:bodyPr/>
        <a:lstStyle/>
        <a:p>
          <a:endParaRPr lang="en-US"/>
        </a:p>
      </dgm:t>
    </dgm:pt>
    <dgm:pt modelId="{4A2171DA-6432-4B30-A7D8-67E8D17E83DA}" type="sibTrans" cxnId="{58F4AE9C-4333-4743-BEB5-062F96DF89A3}">
      <dgm:prSet/>
      <dgm:spPr/>
      <dgm:t>
        <a:bodyPr/>
        <a:lstStyle/>
        <a:p>
          <a:endParaRPr lang="en-US"/>
        </a:p>
      </dgm:t>
    </dgm:pt>
    <dgm:pt modelId="{F219AF76-93D9-4FEE-834B-D91DB36E12D1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sz="2800"/>
            <a:t>Effectif total</a:t>
          </a:r>
        </a:p>
      </dgm:t>
    </dgm:pt>
    <dgm:pt modelId="{49DBD8FF-0620-4D25-A082-B0C6C394A7E2}" type="parTrans" cxnId="{BC4DA439-B570-4715-B1C6-99139DF492E8}">
      <dgm:prSet/>
      <dgm:spPr/>
      <dgm:t>
        <a:bodyPr/>
        <a:lstStyle/>
        <a:p>
          <a:endParaRPr lang="fr-FR"/>
        </a:p>
      </dgm:t>
    </dgm:pt>
    <dgm:pt modelId="{E23916E4-3552-46D8-B71C-9B782646BE33}" type="sibTrans" cxnId="{BC4DA439-B570-4715-B1C6-99139DF492E8}">
      <dgm:prSet/>
      <dgm:spPr/>
      <dgm:t>
        <a:bodyPr/>
        <a:lstStyle/>
        <a:p>
          <a:endParaRPr lang="fr-FR"/>
        </a:p>
      </dgm:t>
    </dgm:pt>
    <dgm:pt modelId="{6D3C4D7D-299F-49AD-B58D-2D18D4C4442B}">
      <dgm:prSet custT="1"/>
      <dgm:spPr>
        <a:solidFill>
          <a:srgbClr val="FFCCCC">
            <a:alpha val="89804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fr-FR" sz="2800"/>
            <a:t>Ancienneté</a:t>
          </a:r>
          <a:endParaRPr lang="en-US" sz="2800"/>
        </a:p>
      </dgm:t>
    </dgm:pt>
    <dgm:pt modelId="{11DEF42E-ACFC-4B23-B254-180566F5EC80}" type="parTrans" cxnId="{F1EE3FC5-561D-4CBC-9558-8733B066171C}">
      <dgm:prSet/>
      <dgm:spPr/>
      <dgm:t>
        <a:bodyPr/>
        <a:lstStyle/>
        <a:p>
          <a:endParaRPr lang="fr-FR"/>
        </a:p>
      </dgm:t>
    </dgm:pt>
    <dgm:pt modelId="{C97ABCEC-3C19-4294-868A-AC47C0152740}" type="sibTrans" cxnId="{F1EE3FC5-561D-4CBC-9558-8733B066171C}">
      <dgm:prSet/>
      <dgm:spPr/>
      <dgm:t>
        <a:bodyPr/>
        <a:lstStyle/>
        <a:p>
          <a:endParaRPr lang="fr-FR"/>
        </a:p>
      </dgm:t>
    </dgm:pt>
    <dgm:pt modelId="{883604FB-DA09-4F99-8DAA-AB5C7A2EB76B}" type="pres">
      <dgm:prSet presAssocID="{3C8839B6-B08E-4EA1-9CEA-D4C0DE98C464}" presName="Name0" presStyleCnt="0">
        <dgm:presLayoutVars>
          <dgm:dir/>
          <dgm:animLvl val="lvl"/>
          <dgm:resizeHandles val="exact"/>
        </dgm:presLayoutVars>
      </dgm:prSet>
      <dgm:spPr/>
    </dgm:pt>
    <dgm:pt modelId="{96C50894-09D9-4946-88C8-8F0ECFD04C99}" type="pres">
      <dgm:prSet presAssocID="{8E254D12-0E7C-44A9-894C-FDC4648396FD}" presName="composite" presStyleCnt="0"/>
      <dgm:spPr/>
    </dgm:pt>
    <dgm:pt modelId="{1A5A5882-2825-4B1F-8189-E643A8A34C80}" type="pres">
      <dgm:prSet presAssocID="{8E254D12-0E7C-44A9-894C-FDC4648396F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4FEBCAD-A9B9-4083-A0B9-A784E0264873}" type="pres">
      <dgm:prSet presAssocID="{8E254D12-0E7C-44A9-894C-FDC4648396FD}" presName="desTx" presStyleLbl="alignAccFollowNode1" presStyleIdx="0" presStyleCnt="2">
        <dgm:presLayoutVars>
          <dgm:bulletEnabled val="1"/>
        </dgm:presLayoutVars>
      </dgm:prSet>
      <dgm:spPr/>
    </dgm:pt>
    <dgm:pt modelId="{B0DDE24E-E0AD-4C3B-AC85-5443A799604C}" type="pres">
      <dgm:prSet presAssocID="{8ABCE68C-6776-4BF2-AFCF-728D061A0161}" presName="space" presStyleCnt="0"/>
      <dgm:spPr/>
    </dgm:pt>
    <dgm:pt modelId="{7C0A7245-A548-4C0E-B63D-CD5792126826}" type="pres">
      <dgm:prSet presAssocID="{8019E6A3-54AE-4101-A509-711A67A22C59}" presName="composite" presStyleCnt="0"/>
      <dgm:spPr/>
    </dgm:pt>
    <dgm:pt modelId="{39FD1403-FDB8-46A6-A956-125008D26AAA}" type="pres">
      <dgm:prSet presAssocID="{8019E6A3-54AE-4101-A509-711A67A22C5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21D6463-BE77-448F-8867-B1CB3783136F}" type="pres">
      <dgm:prSet presAssocID="{8019E6A3-54AE-4101-A509-711A67A22C5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E73B423-12A0-456A-A0AA-D653568B287B}" srcId="{8E254D12-0E7C-44A9-894C-FDC4648396FD}" destId="{72303D1A-51F7-4171-BF84-654338815E05}" srcOrd="3" destOrd="0" parTransId="{12882B5C-EBCC-4F62-98EE-BD4E6C8A3072}" sibTransId="{D7528288-92E9-4FAA-A9F7-B2E508DE68C5}"/>
    <dgm:cxn modelId="{09FACB24-F0E2-4286-B588-230DAE6944EB}" type="presOf" srcId="{6D3C4D7D-299F-49AD-B58D-2D18D4C4442B}" destId="{C21D6463-BE77-448F-8867-B1CB3783136F}" srcOrd="0" destOrd="2" presId="urn:microsoft.com/office/officeart/2005/8/layout/hList1"/>
    <dgm:cxn modelId="{BC4DA439-B570-4715-B1C6-99139DF492E8}" srcId="{8E254D12-0E7C-44A9-894C-FDC4648396FD}" destId="{F219AF76-93D9-4FEE-834B-D91DB36E12D1}" srcOrd="0" destOrd="0" parTransId="{49DBD8FF-0620-4D25-A082-B0C6C394A7E2}" sibTransId="{E23916E4-3552-46D8-B71C-9B782646BE33}"/>
    <dgm:cxn modelId="{1F842441-112A-495A-BB8B-00DF7A97891E}" srcId="{8019E6A3-54AE-4101-A509-711A67A22C59}" destId="{92F33744-695A-462D-A1B9-E33AB5BA1454}" srcOrd="1" destOrd="0" parTransId="{B7853F17-F79E-4487-B712-6E3C80315341}" sibTransId="{DE9CF2B0-D64F-4BF4-A086-D18FCFF722AF}"/>
    <dgm:cxn modelId="{A3AEB165-738E-4A02-90D9-EFE333AA0443}" srcId="{8E254D12-0E7C-44A9-894C-FDC4648396FD}" destId="{F8655199-A4A7-4BD9-BDBF-0B7C232DF6D9}" srcOrd="1" destOrd="0" parTransId="{5909B7CB-0ABA-4AEE-9D04-899189B9170F}" sibTransId="{527BD4AA-0345-430C-BC0E-B8F5A3E4D663}"/>
    <dgm:cxn modelId="{9DB58968-E66F-413E-9415-94CFB4EA4E12}" srcId="{8E254D12-0E7C-44A9-894C-FDC4648396FD}" destId="{4AD4D9CB-1873-4A0A-93CA-9056C994B236}" srcOrd="2" destOrd="0" parTransId="{54D3D94E-0E52-4305-87D0-8A019A38268E}" sibTransId="{60927630-4320-49CA-BCE0-308EF0D2D9CF}"/>
    <dgm:cxn modelId="{C16ECB4A-6AA8-42FD-983D-054457D7AA85}" type="presOf" srcId="{F219AF76-93D9-4FEE-834B-D91DB36E12D1}" destId="{74FEBCAD-A9B9-4083-A0B9-A784E0264873}" srcOrd="0" destOrd="0" presId="urn:microsoft.com/office/officeart/2005/8/layout/hList1"/>
    <dgm:cxn modelId="{5A3CCA4E-9568-4A03-B69D-B7E0FF00C744}" type="presOf" srcId="{92F33744-695A-462D-A1B9-E33AB5BA1454}" destId="{C21D6463-BE77-448F-8867-B1CB3783136F}" srcOrd="0" destOrd="1" presId="urn:microsoft.com/office/officeart/2005/8/layout/hList1"/>
    <dgm:cxn modelId="{C6D57776-B515-4DFB-B6C0-AB1C2A4701D3}" srcId="{8019E6A3-54AE-4101-A509-711A67A22C59}" destId="{5889C165-3109-486B-9411-CA7CE80D9ECC}" srcOrd="0" destOrd="0" parTransId="{824DD65B-FA2D-4BFE-B9B7-73010AD2E746}" sibTransId="{723C40F3-DABE-4BF4-9D44-50F0899FA3B7}"/>
    <dgm:cxn modelId="{EED5705A-0DA6-464A-B6E0-EC9642501EB1}" type="presOf" srcId="{2BA12B2A-0063-4FF7-9956-DA4A598BACF5}" destId="{C21D6463-BE77-448F-8867-B1CB3783136F}" srcOrd="0" destOrd="3" presId="urn:microsoft.com/office/officeart/2005/8/layout/hList1"/>
    <dgm:cxn modelId="{52ADA49B-CD6F-4D48-BCAA-FE52C7BD6D19}" type="presOf" srcId="{72303D1A-51F7-4171-BF84-654338815E05}" destId="{74FEBCAD-A9B9-4083-A0B9-A784E0264873}" srcOrd="0" destOrd="3" presId="urn:microsoft.com/office/officeart/2005/8/layout/hList1"/>
    <dgm:cxn modelId="{58F4AE9C-4333-4743-BEB5-062F96DF89A3}" srcId="{8019E6A3-54AE-4101-A509-711A67A22C59}" destId="{2BA12B2A-0063-4FF7-9956-DA4A598BACF5}" srcOrd="3" destOrd="0" parTransId="{9F0A1B60-3A47-40DA-8B43-A8CD147C5ABE}" sibTransId="{4A2171DA-6432-4B30-A7D8-67E8D17E83DA}"/>
    <dgm:cxn modelId="{9118C5A3-9766-439A-B616-9EF07D61F44A}" type="presOf" srcId="{8019E6A3-54AE-4101-A509-711A67A22C59}" destId="{39FD1403-FDB8-46A6-A956-125008D26AAA}" srcOrd="0" destOrd="0" presId="urn:microsoft.com/office/officeart/2005/8/layout/hList1"/>
    <dgm:cxn modelId="{2C4BB1AD-C11F-4740-9550-D909E827CC64}" type="presOf" srcId="{4AD4D9CB-1873-4A0A-93CA-9056C994B236}" destId="{74FEBCAD-A9B9-4083-A0B9-A784E0264873}" srcOrd="0" destOrd="2" presId="urn:microsoft.com/office/officeart/2005/8/layout/hList1"/>
    <dgm:cxn modelId="{D010E9B7-F6AC-4D8C-92B7-A4EE28477E24}" type="presOf" srcId="{F8655199-A4A7-4BD9-BDBF-0B7C232DF6D9}" destId="{74FEBCAD-A9B9-4083-A0B9-A784E0264873}" srcOrd="0" destOrd="1" presId="urn:microsoft.com/office/officeart/2005/8/layout/hList1"/>
    <dgm:cxn modelId="{F1EE3FC5-561D-4CBC-9558-8733B066171C}" srcId="{8019E6A3-54AE-4101-A509-711A67A22C59}" destId="{6D3C4D7D-299F-49AD-B58D-2D18D4C4442B}" srcOrd="2" destOrd="0" parTransId="{11DEF42E-ACFC-4B23-B254-180566F5EC80}" sibTransId="{C97ABCEC-3C19-4294-868A-AC47C0152740}"/>
    <dgm:cxn modelId="{27B9BBDB-F6F3-4E70-921B-2AA9D357C47E}" srcId="{3C8839B6-B08E-4EA1-9CEA-D4C0DE98C464}" destId="{8E254D12-0E7C-44A9-894C-FDC4648396FD}" srcOrd="0" destOrd="0" parTransId="{46B564D7-5BD2-4943-AE24-9A7CBA7E27EC}" sibTransId="{8ABCE68C-6776-4BF2-AFCF-728D061A0161}"/>
    <dgm:cxn modelId="{19A433F0-E3BB-480E-8244-41FBFFF54E64}" type="presOf" srcId="{8E254D12-0E7C-44A9-894C-FDC4648396FD}" destId="{1A5A5882-2825-4B1F-8189-E643A8A34C80}" srcOrd="0" destOrd="0" presId="urn:microsoft.com/office/officeart/2005/8/layout/hList1"/>
    <dgm:cxn modelId="{564DD8F0-C7B4-458E-BBDA-0915DC3EE8C0}" srcId="{3C8839B6-B08E-4EA1-9CEA-D4C0DE98C464}" destId="{8019E6A3-54AE-4101-A509-711A67A22C59}" srcOrd="1" destOrd="0" parTransId="{1863B100-972C-45BB-9A5B-BBFBFBB8D94F}" sibTransId="{FF77E55C-5B21-4BB9-9617-5BABDB8C44F9}"/>
    <dgm:cxn modelId="{DC5D8FF9-2149-4F19-9545-232CD9252A2B}" type="presOf" srcId="{3C8839B6-B08E-4EA1-9CEA-D4C0DE98C464}" destId="{883604FB-DA09-4F99-8DAA-AB5C7A2EB76B}" srcOrd="0" destOrd="0" presId="urn:microsoft.com/office/officeart/2005/8/layout/hList1"/>
    <dgm:cxn modelId="{6724EDFC-26DD-491E-BDFD-E65A2C3C5FA1}" type="presOf" srcId="{5889C165-3109-486B-9411-CA7CE80D9ECC}" destId="{C21D6463-BE77-448F-8867-B1CB3783136F}" srcOrd="0" destOrd="0" presId="urn:microsoft.com/office/officeart/2005/8/layout/hList1"/>
    <dgm:cxn modelId="{02A21078-5B1E-42F0-BEDC-632A6ECD6730}" type="presParOf" srcId="{883604FB-DA09-4F99-8DAA-AB5C7A2EB76B}" destId="{96C50894-09D9-4946-88C8-8F0ECFD04C99}" srcOrd="0" destOrd="0" presId="urn:microsoft.com/office/officeart/2005/8/layout/hList1"/>
    <dgm:cxn modelId="{E4CE0A9A-6964-49B9-95CE-00902A8960EA}" type="presParOf" srcId="{96C50894-09D9-4946-88C8-8F0ECFD04C99}" destId="{1A5A5882-2825-4B1F-8189-E643A8A34C80}" srcOrd="0" destOrd="0" presId="urn:microsoft.com/office/officeart/2005/8/layout/hList1"/>
    <dgm:cxn modelId="{420CC272-8BC1-442A-BE1A-8B5115CBD957}" type="presParOf" srcId="{96C50894-09D9-4946-88C8-8F0ECFD04C99}" destId="{74FEBCAD-A9B9-4083-A0B9-A784E0264873}" srcOrd="1" destOrd="0" presId="urn:microsoft.com/office/officeart/2005/8/layout/hList1"/>
    <dgm:cxn modelId="{E7F2CCA5-9C8F-4108-9B60-7656DF2E390A}" type="presParOf" srcId="{883604FB-DA09-4F99-8DAA-AB5C7A2EB76B}" destId="{B0DDE24E-E0AD-4C3B-AC85-5443A799604C}" srcOrd="1" destOrd="0" presId="urn:microsoft.com/office/officeart/2005/8/layout/hList1"/>
    <dgm:cxn modelId="{90FC4107-16A5-4906-B706-E521A36F5CC5}" type="presParOf" srcId="{883604FB-DA09-4F99-8DAA-AB5C7A2EB76B}" destId="{7C0A7245-A548-4C0E-B63D-CD5792126826}" srcOrd="2" destOrd="0" presId="urn:microsoft.com/office/officeart/2005/8/layout/hList1"/>
    <dgm:cxn modelId="{6156785C-3817-4388-B94C-9DB5822CDA3D}" type="presParOf" srcId="{7C0A7245-A548-4C0E-B63D-CD5792126826}" destId="{39FD1403-FDB8-46A6-A956-125008D26AAA}" srcOrd="0" destOrd="0" presId="urn:microsoft.com/office/officeart/2005/8/layout/hList1"/>
    <dgm:cxn modelId="{44DC8FA0-221D-4913-9BB5-403DFB33C58E}" type="presParOf" srcId="{7C0A7245-A548-4C0E-B63D-CD5792126826}" destId="{C21D6463-BE77-448F-8867-B1CB3783136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EDB3D-39F2-48C9-BE4A-3334ED2FAE0F}">
      <dsp:nvSpPr>
        <dsp:cNvPr id="0" name=""/>
        <dsp:cNvSpPr/>
      </dsp:nvSpPr>
      <dsp:spPr>
        <a:xfrm>
          <a:off x="0" y="40290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Service</a:t>
          </a:r>
          <a:endParaRPr lang="en-US" sz="3900" kern="1200"/>
        </a:p>
      </dsp:txBody>
      <dsp:txXfrm>
        <a:off x="0" y="40290"/>
        <a:ext cx="3286125" cy="1971675"/>
      </dsp:txXfrm>
    </dsp:sp>
    <dsp:sp modelId="{4E805DDC-D1C4-4DF1-955C-1F74537D75BD}">
      <dsp:nvSpPr>
        <dsp:cNvPr id="0" name=""/>
        <dsp:cNvSpPr/>
      </dsp:nvSpPr>
      <dsp:spPr>
        <a:xfrm>
          <a:off x="3614737" y="40290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Type de Contrat</a:t>
          </a:r>
          <a:endParaRPr lang="en-US" sz="3900" kern="1200"/>
        </a:p>
      </dsp:txBody>
      <dsp:txXfrm>
        <a:off x="3614737" y="40290"/>
        <a:ext cx="3286125" cy="1971675"/>
      </dsp:txXfrm>
    </dsp:sp>
    <dsp:sp modelId="{2ADC4980-5573-4D13-86AB-424A908A3EF5}">
      <dsp:nvSpPr>
        <dsp:cNvPr id="0" name=""/>
        <dsp:cNvSpPr/>
      </dsp:nvSpPr>
      <dsp:spPr>
        <a:xfrm>
          <a:off x="7229475" y="40290"/>
          <a:ext cx="3286125" cy="1971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Durée hebdomadaire </a:t>
          </a:r>
          <a:endParaRPr lang="en-US" sz="3900" kern="1200"/>
        </a:p>
      </dsp:txBody>
      <dsp:txXfrm>
        <a:off x="7229475" y="40290"/>
        <a:ext cx="3286125" cy="1971675"/>
      </dsp:txXfrm>
    </dsp:sp>
    <dsp:sp modelId="{7826EB4F-AB45-44A3-AA05-BC51FE53FDA1}">
      <dsp:nvSpPr>
        <dsp:cNvPr id="0" name=""/>
        <dsp:cNvSpPr/>
      </dsp:nvSpPr>
      <dsp:spPr>
        <a:xfrm>
          <a:off x="0" y="2340578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Ancienneté</a:t>
          </a:r>
          <a:endParaRPr lang="en-US" sz="3900" kern="1200"/>
        </a:p>
      </dsp:txBody>
      <dsp:txXfrm>
        <a:off x="0" y="2340578"/>
        <a:ext cx="3286125" cy="1971675"/>
      </dsp:txXfrm>
    </dsp:sp>
    <dsp:sp modelId="{EF3268F7-1900-41FA-AC26-01BB3FB995E5}">
      <dsp:nvSpPr>
        <dsp:cNvPr id="0" name=""/>
        <dsp:cNvSpPr/>
      </dsp:nvSpPr>
      <dsp:spPr>
        <a:xfrm>
          <a:off x="3614737" y="2340578"/>
          <a:ext cx="3286125" cy="1971675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Promotion &amp; augmentation</a:t>
          </a:r>
          <a:endParaRPr lang="en-US" sz="3900" kern="1200"/>
        </a:p>
      </dsp:txBody>
      <dsp:txXfrm>
        <a:off x="3614737" y="2340578"/>
        <a:ext cx="3286125" cy="1971675"/>
      </dsp:txXfrm>
    </dsp:sp>
    <dsp:sp modelId="{72BCCBE7-4F8D-45ED-B7A4-7CBE7B946D9E}">
      <dsp:nvSpPr>
        <dsp:cNvPr id="0" name=""/>
        <dsp:cNvSpPr/>
      </dsp:nvSpPr>
      <dsp:spPr>
        <a:xfrm>
          <a:off x="7229475" y="2340578"/>
          <a:ext cx="3286125" cy="197167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Salaires</a:t>
          </a:r>
          <a:endParaRPr lang="en-US" sz="3900" kern="1200"/>
        </a:p>
      </dsp:txBody>
      <dsp:txXfrm>
        <a:off x="7229475" y="2340578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A5882-2825-4B1F-8189-E643A8A34C80}">
      <dsp:nvSpPr>
        <dsp:cNvPr id="0" name=""/>
        <dsp:cNvSpPr/>
      </dsp:nvSpPr>
      <dsp:spPr>
        <a:xfrm>
          <a:off x="51" y="14086"/>
          <a:ext cx="4913783" cy="195269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219456" rIns="384048" bIns="219456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400" kern="1200"/>
            <a:t>DOMAINES EGALITAIRES</a:t>
          </a:r>
          <a:endParaRPr lang="en-US" sz="5400" kern="1200"/>
        </a:p>
      </dsp:txBody>
      <dsp:txXfrm>
        <a:off x="51" y="14086"/>
        <a:ext cx="4913783" cy="1952691"/>
      </dsp:txXfrm>
    </dsp:sp>
    <dsp:sp modelId="{74FEBCAD-A9B9-4083-A0B9-A784E0264873}">
      <dsp:nvSpPr>
        <dsp:cNvPr id="0" name=""/>
        <dsp:cNvSpPr/>
      </dsp:nvSpPr>
      <dsp:spPr>
        <a:xfrm>
          <a:off x="51" y="1966777"/>
          <a:ext cx="4913783" cy="2371680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Effectif total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/>
            <a:t>Durée Hebdomadaire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/>
            <a:t>Promotion &amp; Augmentation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/>
            <a:t>Salaire médian</a:t>
          </a:r>
          <a:endParaRPr lang="en-US" sz="2800" kern="1200"/>
        </a:p>
      </dsp:txBody>
      <dsp:txXfrm>
        <a:off x="51" y="1966777"/>
        <a:ext cx="4913783" cy="2371680"/>
      </dsp:txXfrm>
    </dsp:sp>
    <dsp:sp modelId="{39FD1403-FDB8-46A6-A956-125008D26AAA}">
      <dsp:nvSpPr>
        <dsp:cNvPr id="0" name=""/>
        <dsp:cNvSpPr/>
      </dsp:nvSpPr>
      <dsp:spPr>
        <a:xfrm>
          <a:off x="5601764" y="14086"/>
          <a:ext cx="4913783" cy="1952691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219456" rIns="384048" bIns="219456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400" kern="1200"/>
            <a:t>DOMAINES INEGALITAIRES</a:t>
          </a:r>
          <a:endParaRPr lang="en-US" sz="5400" kern="1200"/>
        </a:p>
      </dsp:txBody>
      <dsp:txXfrm>
        <a:off x="5601764" y="14086"/>
        <a:ext cx="4913783" cy="1952691"/>
      </dsp:txXfrm>
    </dsp:sp>
    <dsp:sp modelId="{C21D6463-BE77-448F-8867-B1CB3783136F}">
      <dsp:nvSpPr>
        <dsp:cNvPr id="0" name=""/>
        <dsp:cNvSpPr/>
      </dsp:nvSpPr>
      <dsp:spPr>
        <a:xfrm>
          <a:off x="5601764" y="1966777"/>
          <a:ext cx="4913783" cy="2371680"/>
        </a:xfrm>
        <a:prstGeom prst="rect">
          <a:avLst/>
        </a:prstGeom>
        <a:solidFill>
          <a:srgbClr val="FFCCCC">
            <a:alpha val="89804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/>
            <a:t>Service (surtout R&amp;D)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/>
            <a:t>Type Contrat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/>
            <a:t>Ancienneté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/>
            <a:t>Salaires élevés</a:t>
          </a:r>
          <a:endParaRPr lang="en-US" sz="2800" kern="1200"/>
        </a:p>
      </dsp:txBody>
      <dsp:txXfrm>
        <a:off x="5601764" y="1966777"/>
        <a:ext cx="4913783" cy="2371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910B1A-74CC-AC0E-B713-B1EA14C1D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DE1FA0-0E4D-AE5B-4149-F9C3A39B2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CDF7E3-35E7-0804-5EF9-E764C3E8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C60E-CBBA-454B-B899-84DD68E5CED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583F0C-81C5-5D74-D160-B55D95A2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267A10-C053-EB1C-BBBC-BB77CCAC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59A2-B763-4147-AE2F-DC5A680A5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1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8D308-73A0-571B-5CBE-216E1E51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9414CA-49C4-E98A-7CB8-BF9E1244E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6F754E-DC30-56D2-6397-5F6AF5D8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C60E-CBBA-454B-B899-84DD68E5CED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D11EC0-DEB8-4B23-8323-2CC443C7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FAD1BD-A2E4-3C71-9B0E-18809E13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59A2-B763-4147-AE2F-DC5A680A5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23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26629B-183A-7A88-2DEB-953827F1C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2480B6-1357-EEDE-AC5B-766787113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4640B5-AE68-DCEC-FBE4-2C61E74D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C60E-CBBA-454B-B899-84DD68E5CED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A6E74-8792-8746-F959-5B9F714C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891AA1-62DD-9096-85C2-B30330FE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59A2-B763-4147-AE2F-DC5A680A5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68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E17F7-5259-8B6D-910F-6A54294B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233DB-95FF-E91B-A380-DC0B6787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125B34-9C64-62CE-2603-459AA36E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C60E-CBBA-454B-B899-84DD68E5CED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1DE83A-2913-5218-AC68-5002C98A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9202A5-8AC7-B64C-1781-192F9A05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59A2-B763-4147-AE2F-DC5A680A5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32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60525E-80CD-C606-4CEA-DCA8DE00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A4D6AF-19D5-DAA0-E678-886DB4BB7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A96B4C-B66D-D2DE-B243-5BBF0ACF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C60E-CBBA-454B-B899-84DD68E5CED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E960C-A38B-6960-2DEF-566E813B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1A06D-59B9-9807-91D8-820591FB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59A2-B763-4147-AE2F-DC5A680A5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20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39561-2FB8-DE5E-79E6-DB045A1A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D9CABA-F384-3A03-1DE9-5BDF74524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618630-51E9-C1B8-B742-1EC47AC87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A1A770-877A-226A-0EBC-7DFB500F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C60E-CBBA-454B-B899-84DD68E5CED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59525E-AC43-ED30-5C1F-DAD4C74B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32AFDE-0B36-A009-6E9C-D87BAA74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59A2-B763-4147-AE2F-DC5A680A5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3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FD8CF-D5CA-33D0-BB28-1BE4F631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92C397-63D7-343E-1E41-3FF583A8D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65EA33-D9CF-9DB0-0E27-AB542E200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09BF34-092B-AEBF-B679-D2131F467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EF2073-4377-4D4D-3ECC-9C4404420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ED4D44-B57E-7B04-C937-5CBEA7C6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C60E-CBBA-454B-B899-84DD68E5CED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14FEAF-10D4-34F9-DF5B-40E81C10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3AFB757-9A87-409F-0149-3E35E4FD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59A2-B763-4147-AE2F-DC5A680A5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27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52B21-46DA-2EAD-6839-332772C9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515E47-D943-CDE8-6C7B-D63A4C3F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C60E-CBBA-454B-B899-84DD68E5CED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DB48AF-1782-5CF3-1E18-00C5EB56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D362B2-D472-9045-D59D-DC214930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59A2-B763-4147-AE2F-DC5A680A5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24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A6B925-EE42-F853-3564-735C7239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C60E-CBBA-454B-B899-84DD68E5CED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FCB473E-C3E3-44EA-C88F-5F6E854B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3FFF9A-9F8B-3E29-4DD2-49C1FB2B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59A2-B763-4147-AE2F-DC5A680A5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52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44013-61D6-2D50-8AD6-E8617B94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979944-272E-2736-8375-906F9D8D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2593F9-E86F-CF48-7F33-6057DA2B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0393C8-1EBA-E6BA-9A26-160D7A33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C60E-CBBA-454B-B899-84DD68E5CED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8D737A-7FAE-884A-408E-8834EC73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DC4A6C-13DF-27E7-F5FF-D0D66A74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59A2-B763-4147-AE2F-DC5A680A5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9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19BBCE-17CD-1798-D387-E53AD2DB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E5BA9B-661B-090A-536C-DB5CCDD09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5404E3-B12C-BFA2-FA15-57946923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E2DCF8-284F-1856-E75B-5D23F52A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C60E-CBBA-454B-B899-84DD68E5CED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781A5B-3386-E6EA-0DC7-B32E0A7B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9CDABB-EAC5-15F6-86EC-53FF50B4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59A2-B763-4147-AE2F-DC5A680A5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15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07B36A-D35A-035D-8C57-BD1EF71F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29E241-B2E0-E695-773A-5D61ED41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411EC-E784-199B-4A87-5244D180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EC60E-CBBA-454B-B899-84DD68E5CED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AEC16B-5DC1-6B4D-B295-6F73486CD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193473-ACE7-AF9C-4B8B-5D4562AFC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459A2-B763-4147-AE2F-DC5A680A5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24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2">
            <a:extLst>
              <a:ext uri="{FF2B5EF4-FFF2-40B4-BE49-F238E27FC236}">
                <a16:creationId xmlns:a16="http://schemas.microsoft.com/office/drawing/2014/main" id="{EFD4FE0A-1CD7-4700-85B5-7D4E81E74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4479BA42-88A4-4AC1-AF01-7B6602C04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Picture 4" descr="Symbole de découpage de transgenre">
            <a:extLst>
              <a:ext uri="{FF2B5EF4-FFF2-40B4-BE49-F238E27FC236}">
                <a16:creationId xmlns:a16="http://schemas.microsoft.com/office/drawing/2014/main" id="{A7BFBA8A-0794-6CA9-9981-F005A69EF0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637" b="509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FA3A139-263A-5C18-6077-BF1CFD673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7" y="2400474"/>
            <a:ext cx="10509507" cy="3343135"/>
          </a:xfrm>
        </p:spPr>
        <p:txBody>
          <a:bodyPr anchor="t">
            <a:normAutofit/>
          </a:bodyPr>
          <a:lstStyle/>
          <a:p>
            <a:pPr algn="l"/>
            <a:r>
              <a:rPr lang="fr-FR" sz="7500">
                <a:solidFill>
                  <a:srgbClr val="FFFFFF"/>
                </a:solidFill>
              </a:rPr>
              <a:t>Indicateurs </a:t>
            </a:r>
            <a:br>
              <a:rPr lang="fr-FR" sz="7500">
                <a:solidFill>
                  <a:srgbClr val="FFFFFF"/>
                </a:solidFill>
              </a:rPr>
            </a:br>
            <a:r>
              <a:rPr lang="fr-FR" sz="7500">
                <a:solidFill>
                  <a:srgbClr val="FFFFFF"/>
                </a:solidFill>
              </a:rPr>
              <a:t>Egalité femme-homme</a:t>
            </a:r>
            <a:br>
              <a:rPr lang="fr-FR" sz="7500">
                <a:solidFill>
                  <a:srgbClr val="FFFFFF"/>
                </a:solidFill>
              </a:rPr>
            </a:br>
            <a:endParaRPr lang="fr-FR" sz="750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FAB399-611F-FEB7-2FAC-A4D89281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5" y="557189"/>
            <a:ext cx="10491219" cy="1664346"/>
          </a:xfrm>
        </p:spPr>
        <p:txBody>
          <a:bodyPr anchor="b">
            <a:normAutofit/>
          </a:bodyPr>
          <a:lstStyle/>
          <a:p>
            <a:pPr algn="l"/>
            <a:r>
              <a:rPr lang="fr-FR">
                <a:solidFill>
                  <a:srgbClr val="FFFFFF"/>
                </a:solidFill>
              </a:rPr>
              <a:t>Projet 7</a:t>
            </a:r>
          </a:p>
        </p:txBody>
      </p:sp>
    </p:spTree>
    <p:extLst>
      <p:ext uri="{BB962C8B-B14F-4D97-AF65-F5344CB8AC3E}">
        <p14:creationId xmlns:p14="http://schemas.microsoft.com/office/powerpoint/2010/main" val="47439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452EAF-00BF-7E18-6B73-90A96A69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 du salaire horaire moyen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Espace réservé du contenu 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CD45B626-C4FB-9F10-1310-55A5D97A22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9" r="13818" b="2402"/>
          <a:stretch/>
        </p:blipFill>
        <p:spPr>
          <a:xfrm>
            <a:off x="926206" y="1719072"/>
            <a:ext cx="5709675" cy="4517136"/>
          </a:xfrm>
          <a:prstGeom prst="rect">
            <a:avLst/>
          </a:prstGeom>
        </p:spPr>
      </p:pic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3641F3-9609-8C54-810E-9CA9D1865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/>
          </a:p>
          <a:p>
            <a:r>
              <a:rPr lang="en-US" sz="1800"/>
              <a:t>Egalité : médiane, 1er quartile et extreme haut</a:t>
            </a:r>
          </a:p>
          <a:p>
            <a:endParaRPr lang="en-US" sz="1800"/>
          </a:p>
          <a:p>
            <a:r>
              <a:rPr lang="en-US" sz="1800"/>
              <a:t>Légérement inférieur chez </a:t>
            </a:r>
            <a:r>
              <a:rPr lang="en-US" sz="2000" b="1">
                <a:solidFill>
                  <a:srgbClr val="FF66FF"/>
                </a:solidFill>
              </a:rPr>
              <a:t>F</a:t>
            </a:r>
            <a:r>
              <a:rPr lang="en-US" sz="1800"/>
              <a:t> : 3ème quartile et extreme bas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5482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CBD887E3-54A2-0F94-46BF-F7CFB5E9B5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1" y="2029085"/>
            <a:ext cx="7985759" cy="4917585"/>
          </a:xfrm>
          <a:prstGeom prst="rect">
            <a:avLst/>
          </a:prstGeom>
        </p:spPr>
      </p:pic>
      <p:sp useBgFill="1">
        <p:nvSpPr>
          <p:cNvPr id="18" name="Rectangle 2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3B5A25-B810-7A25-14DD-2A495A95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Répartition des salaires élevés</a:t>
            </a:r>
          </a:p>
        </p:txBody>
      </p:sp>
      <p:sp>
        <p:nvSpPr>
          <p:cNvPr id="19" name="Rectangle: Rounded Corners 2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BD3FE1-9392-E2A0-2118-89A19866F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Une domination masculine </a:t>
            </a:r>
            <a:r>
              <a:rPr lang="en-US" sz="2000">
                <a:solidFill>
                  <a:schemeClr val="bg1"/>
                </a:solidFill>
              </a:rPr>
              <a:t>nette</a:t>
            </a:r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98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9278222-0CF4-4D07-A9A7-540C9FEB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51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fr-FR" sz="5200"/>
              <a:t>CONCLUSION</a:t>
            </a:r>
          </a:p>
        </p:txBody>
      </p:sp>
      <p:graphicFrame>
        <p:nvGraphicFramePr>
          <p:cNvPr id="8" name="Espace réservé du contenu 5">
            <a:extLst>
              <a:ext uri="{FF2B5EF4-FFF2-40B4-BE49-F238E27FC236}">
                <a16:creationId xmlns:a16="http://schemas.microsoft.com/office/drawing/2014/main" id="{DCBB2463-3CB0-E397-5500-0DD422080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48392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126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6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6CE15C-C02D-89A8-A94D-0D2C5664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fr-FR" sz="5200"/>
              <a:t>Indicateurs</a:t>
            </a:r>
          </a:p>
        </p:txBody>
      </p:sp>
      <p:graphicFrame>
        <p:nvGraphicFramePr>
          <p:cNvPr id="53" name="Espace réservé du contenu 2">
            <a:extLst>
              <a:ext uri="{FF2B5EF4-FFF2-40B4-BE49-F238E27FC236}">
                <a16:creationId xmlns:a16="http://schemas.microsoft.com/office/drawing/2014/main" id="{A0FCFE85-CBEC-C6E6-3F98-A1D53B870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67469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12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2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3B5A25-B810-7A25-14DD-2A495A95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256 Employés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: Rounded Corners 2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BD3FE1-9392-E2A0-2118-89A19866F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49 % Femmes et 51 % Hommes</a:t>
            </a:r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Espace réservé du contenu 4" descr="Une image contenant graphique, diagramme circulaire&#10;&#10;Description générée automatiquement">
            <a:extLst>
              <a:ext uri="{FF2B5EF4-FFF2-40B4-BE49-F238E27FC236}">
                <a16:creationId xmlns:a16="http://schemas.microsoft.com/office/drawing/2014/main" id="{8C04CFF5-5A3D-0555-1AF4-36611E53A5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"/>
          <a:stretch/>
        </p:blipFill>
        <p:spPr>
          <a:xfrm>
            <a:off x="1903615" y="2164702"/>
            <a:ext cx="8384770" cy="43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8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33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36D28C7-8A6A-6FCE-4212-424C9F3E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Répartition des effectifs par service</a:t>
            </a:r>
          </a:p>
        </p:txBody>
      </p:sp>
      <p:sp>
        <p:nvSpPr>
          <p:cNvPr id="75" name="Rectangle 3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Espace réservé du contenu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B4CF6330-09D1-C8EA-6B50-81B0196223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9" r="-1" b="-1"/>
          <a:stretch/>
        </p:blipFill>
        <p:spPr>
          <a:xfrm>
            <a:off x="431150" y="1719072"/>
            <a:ext cx="6699788" cy="4517136"/>
          </a:xfrm>
          <a:prstGeom prst="rect">
            <a:avLst/>
          </a:prstGeom>
        </p:spPr>
      </p:pic>
      <p:sp useBgFill="1">
        <p:nvSpPr>
          <p:cNvPr id="76" name="Rectangle 3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B04F39E-13C2-39DB-83E9-DA541C9FC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8752" y="2023352"/>
            <a:ext cx="3455097" cy="39568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Un secteur très dominant </a:t>
            </a:r>
            <a:r>
              <a:rPr lang="en-US" sz="2000" b="1">
                <a:solidFill>
                  <a:srgbClr val="0070C0"/>
                </a:solidFill>
              </a:rPr>
              <a:t>H</a:t>
            </a:r>
            <a:r>
              <a:rPr lang="en-US" sz="1800"/>
              <a:t> : R&amp;D (80%)</a:t>
            </a:r>
          </a:p>
          <a:p>
            <a:pPr marL="0" indent="0">
              <a:buNone/>
            </a:pPr>
            <a:endParaRPr lang="en-US" sz="1800"/>
          </a:p>
          <a:p>
            <a:r>
              <a:rPr lang="en-US" sz="1800"/>
              <a:t>2 secteurs dominant </a:t>
            </a:r>
            <a:r>
              <a:rPr lang="en-US" sz="2000" b="1">
                <a:solidFill>
                  <a:srgbClr val="0070C0"/>
                </a:solidFill>
              </a:rPr>
              <a:t>H</a:t>
            </a:r>
            <a:r>
              <a:rPr lang="en-US" sz="1800"/>
              <a:t> : Consultant, Marketing (57/58 %)</a:t>
            </a:r>
          </a:p>
          <a:p>
            <a:endParaRPr lang="en-US" sz="1800"/>
          </a:p>
          <a:p>
            <a:r>
              <a:rPr lang="en-US" sz="1800"/>
              <a:t>3 sectuers dominant </a:t>
            </a:r>
            <a:r>
              <a:rPr lang="en-US" sz="2000" b="1">
                <a:solidFill>
                  <a:srgbClr val="FF66FF"/>
                </a:solidFill>
              </a:rPr>
              <a:t>F</a:t>
            </a:r>
            <a:r>
              <a:rPr lang="en-US" sz="1800"/>
              <a:t> :  Comptes &amp; Finances, RH, Commercial (56/59%)</a:t>
            </a:r>
          </a:p>
        </p:txBody>
      </p:sp>
    </p:spTree>
    <p:extLst>
      <p:ext uri="{BB962C8B-B14F-4D97-AF65-F5344CB8AC3E}">
        <p14:creationId xmlns:p14="http://schemas.microsoft.com/office/powerpoint/2010/main" val="63996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709A703-1F74-3D03-A2BB-97904782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Répartition des effectifs par type de contrat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EF4874B1-0531-0212-C160-2BDC097B12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2" r="-2" b="-2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4AD4BFC-CC56-6314-D28B-C64525ECE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/>
          </a:p>
          <a:p>
            <a:r>
              <a:rPr lang="en-US" sz="1800"/>
              <a:t>Beaucoup plus de CDD pour les </a:t>
            </a:r>
            <a:r>
              <a:rPr lang="en-US" sz="2000" b="1">
                <a:solidFill>
                  <a:srgbClr val="FF66FF"/>
                </a:solidFill>
              </a:rPr>
              <a:t>F</a:t>
            </a:r>
            <a:r>
              <a:rPr lang="en-US" sz="1800"/>
              <a:t> (69%)</a:t>
            </a:r>
          </a:p>
          <a:p>
            <a:endParaRPr lang="en-US" sz="1800"/>
          </a:p>
          <a:p>
            <a:r>
              <a:rPr lang="en-US" sz="1800"/>
              <a:t>Légèrement plus de CDI pour les </a:t>
            </a:r>
            <a:r>
              <a:rPr lang="en-US" sz="2000" b="1">
                <a:solidFill>
                  <a:srgbClr val="0070C0"/>
                </a:solidFill>
              </a:rPr>
              <a:t>H</a:t>
            </a:r>
            <a:r>
              <a:rPr lang="en-US" sz="1800"/>
              <a:t> (52.5%)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4190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E2D4121D-6C7F-6D88-0D3E-41A21015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Répartition des effectifs par durée hebdomadaire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AD3CDF18-4592-6AC1-C2C3-ED17C1CF36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2" r="-2" b="-2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792799A-ECC9-9FF1-03CB-6CC15B557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Répartition équilibrée</a:t>
            </a:r>
          </a:p>
          <a:p>
            <a:endParaRPr lang="en-US" sz="1800"/>
          </a:p>
          <a:p>
            <a:r>
              <a:rPr lang="en-US" sz="1800"/>
              <a:t>Temps complet : 49-51 % F/H</a:t>
            </a:r>
          </a:p>
          <a:p>
            <a:endParaRPr lang="en-US" sz="1800"/>
          </a:p>
          <a:p>
            <a:r>
              <a:rPr lang="en-US" sz="1800"/>
              <a:t>Temps partiel : 45-55 % F/H</a:t>
            </a:r>
          </a:p>
        </p:txBody>
      </p:sp>
    </p:spTree>
    <p:extLst>
      <p:ext uri="{BB962C8B-B14F-4D97-AF65-F5344CB8AC3E}">
        <p14:creationId xmlns:p14="http://schemas.microsoft.com/office/powerpoint/2010/main" val="922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B30AB63-3EA3-F073-C1C2-C2ED0339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Répartition des effectifs par ancienneté</a:t>
            </a:r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F7C0C876-430B-8D6F-45A9-B1D0E379FA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2" r="-2" b="-2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24" name="Rectangle 2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15579B0-AD4A-1FEC-8DE0-EB77332AC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Parmis les plus anciens :   Beaucoup + de </a:t>
            </a:r>
            <a:r>
              <a:rPr lang="en-US" sz="1800" b="1">
                <a:solidFill>
                  <a:srgbClr val="0070C0"/>
                </a:solidFill>
              </a:rPr>
              <a:t>H</a:t>
            </a:r>
            <a:r>
              <a:rPr lang="en-US" sz="1800"/>
              <a:t> (61%)</a:t>
            </a:r>
          </a:p>
          <a:p>
            <a:endParaRPr lang="en-US" sz="1800"/>
          </a:p>
          <a:p>
            <a:r>
              <a:rPr lang="en-US" sz="1800"/>
              <a:t>Parmis les nouveaux :   Beaucoup + de </a:t>
            </a:r>
            <a:r>
              <a:rPr lang="en-US" sz="2000" b="1">
                <a:solidFill>
                  <a:srgbClr val="FF66FF"/>
                </a:solidFill>
              </a:rPr>
              <a:t>F</a:t>
            </a:r>
            <a:r>
              <a:rPr lang="en-US" sz="1800"/>
              <a:t> (70%)</a:t>
            </a:r>
          </a:p>
          <a:p>
            <a:endParaRPr lang="en-US" sz="1800"/>
          </a:p>
          <a:p>
            <a:r>
              <a:rPr lang="en-US" sz="1800"/>
              <a:t>Un effort dans le recrutement des femmes depuis plusieurs années</a:t>
            </a:r>
          </a:p>
        </p:txBody>
      </p:sp>
    </p:spTree>
    <p:extLst>
      <p:ext uri="{BB962C8B-B14F-4D97-AF65-F5344CB8AC3E}">
        <p14:creationId xmlns:p14="http://schemas.microsoft.com/office/powerpoint/2010/main" val="32436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1DB1494B-8B00-34C9-851C-BF3B22A0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Valeurs manquantes (promotion et augmentation)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E700CA8-D526-8E8E-8F82-75E742380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15 employés avec des valeurs manquantes dans les colonnes ‘</a:t>
            </a:r>
            <a:r>
              <a:rPr lang="en-US" sz="1800" i="1"/>
              <a:t>promotion’</a:t>
            </a:r>
            <a:r>
              <a:rPr lang="en-US" sz="1800"/>
              <a:t> et ‘</a:t>
            </a:r>
            <a:r>
              <a:rPr lang="en-US" sz="1800" i="1"/>
              <a:t>augmentation’</a:t>
            </a:r>
          </a:p>
          <a:p>
            <a:pPr marL="0" indent="0">
              <a:buNone/>
            </a:pPr>
            <a:endParaRPr lang="en-US" sz="1800"/>
          </a:p>
          <a:p>
            <a:r>
              <a:rPr lang="en-US" sz="1800"/>
              <a:t>Correspond aux 15 derniers employés embauchés                  (&lt; 2 ans d’ancienneté) </a:t>
            </a:r>
          </a:p>
          <a:p>
            <a:endParaRPr lang="en-US" sz="1800"/>
          </a:p>
          <a:p>
            <a:r>
              <a:rPr lang="en-US" sz="1800"/>
              <a:t>Imputation de ces valeurs manquantes par 0</a:t>
            </a:r>
          </a:p>
          <a:p>
            <a:pPr marL="0"/>
            <a:endParaRPr lang="en-US" sz="1800"/>
          </a:p>
          <a:p>
            <a:endParaRPr lang="en-US" sz="1800"/>
          </a:p>
        </p:txBody>
      </p:sp>
      <p:pic>
        <p:nvPicPr>
          <p:cNvPr id="12" name="Espace réservé du contenu 11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59D7E1CD-287A-420E-E0A1-416D313F5E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7" y="1517904"/>
            <a:ext cx="6643992" cy="5075766"/>
          </a:xfrm>
        </p:spPr>
      </p:pic>
    </p:spTree>
    <p:extLst>
      <p:ext uri="{BB962C8B-B14F-4D97-AF65-F5344CB8AC3E}">
        <p14:creationId xmlns:p14="http://schemas.microsoft.com/office/powerpoint/2010/main" val="55893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2FF73F-401A-AA6F-B27F-854A30A0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536" y="449936"/>
            <a:ext cx="5345914" cy="1232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Répartition des promotions et des augmentations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ADBB5A8D-CF2F-065D-9990-8077F963EF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" y="2105163"/>
            <a:ext cx="5431536" cy="4178104"/>
          </a:xfrm>
          <a:prstGeom prst="rect">
            <a:avLst/>
          </a:prstGeom>
        </p:spPr>
      </p:pic>
      <p:pic>
        <p:nvPicPr>
          <p:cNvPr id="6" name="Espace réservé du contenu 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C0560AD4-184B-7374-908A-A3BCDBBE52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08" y="2100149"/>
            <a:ext cx="5431536" cy="4178104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D8FA25E5-9096-CBD6-FD12-0C8B70C55B24}"/>
              </a:ext>
            </a:extLst>
          </p:cNvPr>
          <p:cNvSpPr txBox="1">
            <a:spLocks/>
          </p:cNvSpPr>
          <p:nvPr/>
        </p:nvSpPr>
        <p:spPr>
          <a:xfrm>
            <a:off x="6426292" y="390608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latin typeface="+mn-lt"/>
              </a:rPr>
              <a:t>Plutôt équilibrée pour l’un et pour l’autre</a:t>
            </a:r>
          </a:p>
        </p:txBody>
      </p:sp>
    </p:spTree>
    <p:extLst>
      <p:ext uri="{BB962C8B-B14F-4D97-AF65-F5344CB8AC3E}">
        <p14:creationId xmlns:p14="http://schemas.microsoft.com/office/powerpoint/2010/main" val="16894391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272</Words>
  <Application>Microsoft Office PowerPoint</Application>
  <PresentationFormat>Grand écran</PresentationFormat>
  <Paragraphs>60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Indicateurs  Egalité femme-homme </vt:lpstr>
      <vt:lpstr>Indicateurs</vt:lpstr>
      <vt:lpstr>256 Employés</vt:lpstr>
      <vt:lpstr>Répartition des effectifs par service</vt:lpstr>
      <vt:lpstr>Répartition des effectifs par type de contrat</vt:lpstr>
      <vt:lpstr>Répartition des effectifs par durée hebdomadaire</vt:lpstr>
      <vt:lpstr>Répartition des effectifs par ancienneté</vt:lpstr>
      <vt:lpstr>Valeurs manquantes (promotion et augmentation)</vt:lpstr>
      <vt:lpstr>Répartition des promotions et des augmentations</vt:lpstr>
      <vt:lpstr>Variation du salaire horaire moyen</vt:lpstr>
      <vt:lpstr>Répartition des salaires élevés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Nelson Arabeyre</dc:creator>
  <cp:lastModifiedBy>Nelson Arabeyre</cp:lastModifiedBy>
  <cp:revision>2</cp:revision>
  <dcterms:created xsi:type="dcterms:W3CDTF">2023-03-27T01:11:30Z</dcterms:created>
  <dcterms:modified xsi:type="dcterms:W3CDTF">2023-04-07T14:16:16Z</dcterms:modified>
</cp:coreProperties>
</file>