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89" r:id="rId3"/>
    <p:sldId id="291" r:id="rId4"/>
    <p:sldId id="292" r:id="rId5"/>
    <p:sldId id="301" r:id="rId6"/>
    <p:sldId id="283" r:id="rId7"/>
    <p:sldId id="303" r:id="rId8"/>
    <p:sldId id="297" r:id="rId9"/>
    <p:sldId id="296" r:id="rId10"/>
    <p:sldId id="305" r:id="rId11"/>
    <p:sldId id="295" r:id="rId12"/>
    <p:sldId id="307" r:id="rId13"/>
    <p:sldId id="279" r:id="rId14"/>
    <p:sldId id="294" r:id="rId15"/>
    <p:sldId id="310" r:id="rId16"/>
    <p:sldId id="300" r:id="rId17"/>
    <p:sldId id="285" r:id="rId18"/>
    <p:sldId id="298" r:id="rId19"/>
    <p:sldId id="272" r:id="rId20"/>
    <p:sldId id="282" r:id="rId21"/>
    <p:sldId id="281" r:id="rId22"/>
    <p:sldId id="280" r:id="rId23"/>
    <p:sldId id="276" r:id="rId24"/>
    <p:sldId id="299" r:id="rId25"/>
    <p:sldId id="290" r:id="rId26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B71"/>
    <a:srgbClr val="94CDEC"/>
    <a:srgbClr val="80B3CF"/>
    <a:srgbClr val="221E20"/>
    <a:srgbClr val="628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65"/>
    <p:restoredTop sz="94663"/>
  </p:normalViewPr>
  <p:slideViewPr>
    <p:cSldViewPr snapToGrid="0">
      <p:cViewPr varScale="1">
        <p:scale>
          <a:sx n="71" d="100"/>
          <a:sy n="71" d="100"/>
        </p:scale>
        <p:origin x="184" y="1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02915-2750-5147-B127-635F62B37E8C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1E029-13E5-1A42-B862-97A0E799BAE2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560669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01793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C4AF4-4C55-C475-367E-8033788FB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25976-74B7-1A0A-CC56-5CE3E36FE3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12E68E-4F9C-7A88-DD1D-60FD8E583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735C9-3930-6DCA-A0EC-F9776DCBA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11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89656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D58C6-6F4B-A59C-3C57-0CB04829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B62B5-0756-1173-2711-9207C72FC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F0C315-6AC3-5863-741F-5F4BA87C3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EFBD0-75FD-D47B-DB2C-D194D762A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12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13653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D4211-4191-30A1-958E-D1A594DB7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959ED0-86A6-A48F-5FF5-55151B7F2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144DC-B279-C3F0-6714-0CFDA53CF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B71DB-853F-1BA2-1B79-395D5DACF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13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835737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136B-FD66-422A-C06E-AC3B21134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B48271-B064-D39F-D51B-CED483BA2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619E77-F14D-5C22-609E-E77E557DF4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737F3-68AA-CF0F-0109-7EC51D33D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14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619070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E836-196D-4F08-1C25-DE114B3ED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B57E45-ED19-C1D6-11C2-B481060C23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E85923-1D1C-739E-910A-7AC6D0589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C47B9-028C-0D64-F311-731D595A0A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15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0691026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2C8CD-710E-27C0-29C3-F321AE318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55894E-330D-C7FD-0286-21384818D9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035125-35C0-371C-0C8D-0A1CF0AAC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4505C-7D3A-6DC1-5056-7521F5D67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16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570799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C826C-ADF1-478F-80B9-B9E4A1532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3D9066-67E0-B86B-4EE9-11BDA6773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5A022D-5F64-54CF-12AF-A76BC3E263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DAA6D-882B-08DE-304C-FFAC9120C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19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736303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FD998-7A52-634A-3B9D-CADAFEF4D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0BD442-AEE3-1C02-2402-F82AF69D1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E4C7E5-6831-6881-6B59-B5F9120AA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3EE67-357B-3475-EDCC-F5258E412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20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194018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1D00F-CB23-FD57-1303-6B93C0154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68981A-67A2-40E7-A689-B076266EBA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CDC3C3-3C9D-0CFD-BA61-491E1A95BD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A38C5-B171-77EF-0AEA-FBA8C6F17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21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72571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BC463-6227-9806-7892-6916B4093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E5EC6-430A-41F4-C158-2FAC1B9D3F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4ADBC4-5D25-F0C3-F368-E42E9E7DD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2D91F-3470-E53F-4091-2C4E7D36A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22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61380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4387D-7F39-C490-4EA5-B036E17CF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67BD09-4123-1083-7C90-FF2D5672E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DD4638-4F74-50AE-1175-B0E283821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D3FCE-81DD-B117-BA23-9154247C7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2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101192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B38FC-C3ED-5DEA-BC24-C791A6100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47DAB2-6A9D-CD44-088C-8E2945EC01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D1A5B4-6D40-6535-3A8F-1401FFDEF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A7557-5EE5-C67F-5937-F75FB4EC8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23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525720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B958C-FB3A-CCC7-E33E-C5043E269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73A7CA-AA80-C5DF-254E-1A37E09147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35DE2C-5D4C-04D4-ACDC-633A4F3FA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B46FE-050C-2891-6D18-29F2DAA19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24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2253656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6CD80-A6B4-83BD-0001-5A8FECD1B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3824BA-4C2F-DB4B-A98E-5A26046A26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1C19D-1854-632E-BFDF-DD07DFC72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20183-DDBD-106F-3779-C66E23351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25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17935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BB256-BF92-7EEC-E6EF-752BF340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AF206A-48AE-C751-CDB1-69B6A8280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23E696-83AC-4BC0-363A-AB492DDA3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890F0-7937-F72E-C8E3-07D71AF9A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3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1142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4AEF0-9692-7D50-BBD5-2AEC24C45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78596-A624-49E6-2E1A-B74B5D1AB5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5528E2-CECE-8223-71FD-7359B6FDE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DD2FB-E59B-B951-768A-1D19FC61F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4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688933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98F43-C283-26A2-6BA5-8857F51B6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26402-AD9A-36A7-C548-5CE475B48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76C8A5-6FAF-D143-B96C-A5626B505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4FDE8-98B2-F117-2EC7-A19617EE7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6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30435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2CA4E-4DE5-0E3C-4BA5-60478500B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61F0F5-0281-7F6F-158E-2F9DC5C05B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FFD47C-EE7B-9434-5358-B83AA0941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BD353-F1B0-2F6E-3C37-450135136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7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29667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2782E-72A2-3C53-DEEC-52B97CDCD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0B5542-999F-BE9D-25C4-0B4BCA3BE1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387C88-C443-7834-0989-7949FBA21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10E38-4E02-FECA-9D40-E9E7A816B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8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940219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ADF27-115B-7922-3151-F928E1F5B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14ACD4-A539-5D5F-11DE-412A1030EB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7B3ED5-2D93-F403-2283-57C1A4E92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9EB6C-9B83-0EE2-10C9-019891473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9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701839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B3DB4-218E-8253-7D8C-A15811F0B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E9370-35D7-ACDE-4987-C298E7CFE1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C89E3E-DF48-28FA-79D7-760F38982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659C3-47C4-6179-7BB0-783231A7D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1E029-13E5-1A42-B862-97A0E799BAE2}" type="slidenum">
              <a:rPr lang="en-LT" smtClean="0"/>
              <a:t>10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7785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3953-E9E2-3E64-DDAA-D07321190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85144-8C21-3AB1-9AC7-B502AFE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049C3-243A-214C-E790-257740BD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BBBAB-8E84-AF98-B4A5-51A77CED3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735C0-979E-0A5B-78DC-97A7EB3C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8948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F03F-6095-3FA3-2397-0963E307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CD356-9EBC-0C4B-4D88-3AD123E8F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C0AA-7737-F4E0-CA5A-E8F85173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00769-808A-454F-1798-93CC946A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AE3E-BE89-E50A-DFCF-709A460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3003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66BC47-F3C4-FB92-4911-BBECC7E55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5DC3C-01C7-8A1E-E0E6-8D6E87779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ECED5-DB79-FFBC-0E9D-AEF147B6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B6DB6-7047-ACDC-3B58-749FE02E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8FAC1-48F3-B615-E0E3-CE3E8121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40388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5427-7DA9-945D-FDBC-0C9A3914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64FA6-487F-E965-F0AA-E6091B41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66308-CCCE-E129-B2F9-23D334DA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25640-BAF2-485E-5AC8-635A6CD8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0AEA-15B1-9D8C-7B52-2780F1F9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12706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E8C6-B02B-3A69-E3D7-F1A88B22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C8E65-30CC-B513-71D8-AE5212DCD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7D47-C9AE-A14D-3387-AE1358AD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9FA-ADC2-5514-7592-F3D50518B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E5EB-E892-73C5-3D9D-1190AA6B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8016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C5C5-E549-27BC-5E14-EC00DC1B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C982-CDC4-B146-9598-01F3F4C04B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4B784-5CCF-B567-C827-BC2A6A9CD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4A2EA-E721-CCF1-7A7B-638D3DDEA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795C7-D676-F304-8786-308569B9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8B5BC-4B11-AFC2-0B96-8A8579D4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91833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C6F1-D107-D1E4-96C5-BFE4899A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732C2-59C5-440D-7E55-4E62433F6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8C364-D7DF-0FA5-B4EF-F730E290C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85583-F0F8-39FE-2AEC-29F797508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AE7DF-311B-AF81-212A-CD461710A9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A12A48-A5A5-5905-6668-81F5415E3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523A6-EFA2-6AD4-87AC-8FE698DE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FAA3A-9039-6699-4052-5AE960CF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2555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C67B-38F3-9B9D-C821-3E4F5C66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E3D564-39F8-0244-8124-322A68CC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DA960-3C11-F533-EAE9-FE5DEABD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BE59A-AA82-6C6E-93AD-B6272ECE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272613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5FD73-E31F-0039-8EF8-D4685A61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61D6C-350E-66BD-935A-ECCB17F2D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7C1E9-E11A-9A83-54D5-BA9740B3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69065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2769-C01C-ED83-388A-6FA14D1A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8AF6E-A3C1-3573-474C-DC90CF0B1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C369C-C60B-F556-3260-BADEF5203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465B3-B5C3-0132-5C86-57FD452A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91A4B-89E9-9B4A-C94D-9B4D2FAF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CE36B-A3A8-B0C6-4548-32A4F39A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27363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DBD38-3FA9-181F-F6FD-28FA8167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7E3C4-7900-E5C4-DAC4-ADAF6B7D6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0110-FD9A-52C9-4C8E-B33CF83F5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02E78-3F99-87F9-F52D-8C8B95B98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5E73E-B1FA-B974-B2B7-DDFFB053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995D9-4CF9-327D-3E41-B73F4624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4629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BC259-6A54-0C5B-60B4-E512259A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F6AC7-FCE5-A1F3-6F48-7D4F33D2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F941A-6CD3-7677-156A-01C526332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C5F46E-9666-654A-AA7D-BEDC28C8C557}" type="datetimeFigureOut">
              <a:rPr lang="en-LT" smtClean="0"/>
              <a:t>18/02/2025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390EB-A45E-C12C-8DB0-2416285F3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AEEBF-5C10-AA5A-3F91-169E0A79E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36B33-12C3-E548-AC03-819131BF3831}" type="slidenum">
              <a:rPr lang="en-LT" smtClean="0"/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00849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ogo for a company&#10;&#10;AI-generated content may be incorrect.">
            <a:extLst>
              <a:ext uri="{FF2B5EF4-FFF2-40B4-BE49-F238E27FC236}">
                <a16:creationId xmlns:a16="http://schemas.microsoft.com/office/drawing/2014/main" id="{3DC67967-8525-16DC-273C-52909E8E5D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056" t="35665" r="21637" b="34854"/>
          <a:stretch/>
        </p:blipFill>
        <p:spPr>
          <a:xfrm>
            <a:off x="914236" y="2627353"/>
            <a:ext cx="2895305" cy="130978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1E66AF2-EA8D-76A0-0FDA-6A2F1FEBB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507" y="2920866"/>
            <a:ext cx="6205627" cy="1016268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>
                <a:latin typeface="Helvetica" pitchFamily="2" charset="0"/>
              </a:rPr>
              <a:t>Sales Performance &amp; Strategic Insights</a:t>
            </a:r>
            <a:endParaRPr lang="en-LT" sz="4000" b="1" dirty="0"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6C3E7-BB47-BA04-D77F-10DBF2EA61B6}"/>
              </a:ext>
            </a:extLst>
          </p:cNvPr>
          <p:cNvSpPr/>
          <p:nvPr/>
        </p:nvSpPr>
        <p:spPr>
          <a:xfrm>
            <a:off x="3943224" y="2599629"/>
            <a:ext cx="101600" cy="1455540"/>
          </a:xfrm>
          <a:prstGeom prst="rect">
            <a:avLst/>
          </a:prstGeom>
          <a:solidFill>
            <a:srgbClr val="221E2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78275-8167-6FEA-EA0F-A4F2157FF9FE}"/>
              </a:ext>
            </a:extLst>
          </p:cNvPr>
          <p:cNvSpPr txBox="1"/>
          <p:nvPr/>
        </p:nvSpPr>
        <p:spPr>
          <a:xfrm>
            <a:off x="4178507" y="4007951"/>
            <a:ext cx="357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dirty="0">
                <a:latin typeface="Helvetica" pitchFamily="2" charset="0"/>
              </a:rPr>
              <a:t>Data analyst - Aironas Vinickas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7582F-9F9A-C0E2-3EF9-821999A2E7FC}"/>
              </a:ext>
            </a:extLst>
          </p:cNvPr>
          <p:cNvSpPr txBox="1"/>
          <p:nvPr/>
        </p:nvSpPr>
        <p:spPr>
          <a:xfrm>
            <a:off x="10817543" y="6366510"/>
            <a:ext cx="1374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T" dirty="0">
                <a:latin typeface="Helvetica" pitchFamily="2" charset="0"/>
              </a:rPr>
              <a:t>2025 02 20</a:t>
            </a:r>
          </a:p>
        </p:txBody>
      </p:sp>
    </p:spTree>
    <p:extLst>
      <p:ext uri="{BB962C8B-B14F-4D97-AF65-F5344CB8AC3E}">
        <p14:creationId xmlns:p14="http://schemas.microsoft.com/office/powerpoint/2010/main" val="2166857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1460A-D859-A716-0533-F1E1474D0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logo for a company&#10;&#10;AI-generated content may be incorrect.">
            <a:extLst>
              <a:ext uri="{FF2B5EF4-FFF2-40B4-BE49-F238E27FC236}">
                <a16:creationId xmlns:a16="http://schemas.microsoft.com/office/drawing/2014/main" id="{38FD37E1-728B-397F-8BB9-8F19818273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D6B8754-CFC5-921B-E810-F56A060B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5" y="462620"/>
            <a:ext cx="8929878" cy="1180567"/>
          </a:xfrm>
        </p:spPr>
        <p:txBody>
          <a:bodyPr>
            <a:normAutofit/>
          </a:bodyPr>
          <a:lstStyle/>
          <a:p>
            <a:r>
              <a:rPr lang="en-GB" sz="3200" b="1" noProof="1">
                <a:latin typeface="Helvetica" pitchFamily="2" charset="0"/>
              </a:rPr>
              <a:t>Online AOV </a:t>
            </a:r>
            <a:r>
              <a:rPr lang="en-GB" sz="3200" noProof="1">
                <a:latin typeface="Helvetica" pitchFamily="2" charset="0"/>
              </a:rPr>
              <a:t>Shows a Steady </a:t>
            </a:r>
            <a:r>
              <a:rPr lang="en-GB" sz="3200" b="1" noProof="1">
                <a:latin typeface="Helvetica" pitchFamily="2" charset="0"/>
              </a:rPr>
              <a:t>Decline </a:t>
            </a:r>
            <a:endParaRPr lang="en-LT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0BD5D-1934-6580-08AD-6D385C86A6F9}"/>
              </a:ext>
            </a:extLst>
          </p:cNvPr>
          <p:cNvSpPr txBox="1"/>
          <p:nvPr/>
        </p:nvSpPr>
        <p:spPr>
          <a:xfrm>
            <a:off x="489545" y="2138921"/>
            <a:ext cx="4514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Online AOV </a:t>
            </a:r>
            <a:r>
              <a:rPr lang="en-GB" sz="1800" dirty="0">
                <a:solidFill>
                  <a:srgbClr val="221E20"/>
                </a:solidFill>
              </a:rPr>
              <a:t>has a clear </a:t>
            </a:r>
            <a:r>
              <a:rPr lang="en-GB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declining pattern,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GB" dirty="0"/>
              <a:t>forming a stair-step decline in trend. AOV </a:t>
            </a:r>
            <a:r>
              <a:rPr lang="en-GB" dirty="0">
                <a:solidFill>
                  <a:srgbClr val="221E20"/>
                </a:solidFill>
              </a:rPr>
              <a:t>drop occurs each July, suggesting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promotional campaigns </a:t>
            </a:r>
            <a:r>
              <a:rPr lang="en-GB" dirty="0">
                <a:solidFill>
                  <a:srgbClr val="221E20"/>
                </a:solidFill>
              </a:rPr>
              <a:t>and/or shift in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customers behaviour</a:t>
            </a:r>
          </a:p>
          <a:p>
            <a:endParaRPr lang="en-GB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dirty="0">
                <a:solidFill>
                  <a:srgbClr val="221E20"/>
                </a:solidFill>
              </a:rPr>
              <a:t>How does this affect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profit margins</a:t>
            </a:r>
            <a:r>
              <a:rPr lang="en-GB" dirty="0">
                <a:solidFill>
                  <a:srgbClr val="221E20"/>
                </a:solidFill>
              </a:rPr>
              <a:t>?</a:t>
            </a:r>
          </a:p>
          <a:p>
            <a:endParaRPr lang="en-L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AA8FF3-88DB-BC6A-62AD-65259CF8D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421" y="1983310"/>
            <a:ext cx="6582279" cy="376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8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C2CA-27E6-2455-E52F-E253CE80F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5E0D53-6642-CBCA-EF1A-AC67E906E1AE}"/>
              </a:ext>
            </a:extLst>
          </p:cNvPr>
          <p:cNvSpPr txBox="1"/>
          <p:nvPr/>
        </p:nvSpPr>
        <p:spPr>
          <a:xfrm>
            <a:off x="489545" y="1923961"/>
            <a:ext cx="5162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221E20"/>
                </a:solidFill>
              </a:rPr>
              <a:t>Average Profit Margin </a:t>
            </a:r>
            <a:r>
              <a:rPr lang="en-GB" dirty="0"/>
              <a:t>saw a significant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growth spike</a:t>
            </a:r>
            <a:r>
              <a:rPr lang="en-GB" dirty="0"/>
              <a:t> in August 2003.</a:t>
            </a:r>
            <a:endParaRPr lang="en-LT" dirty="0"/>
          </a:p>
        </p:txBody>
      </p:sp>
      <p:pic>
        <p:nvPicPr>
          <p:cNvPr id="10" name="Picture 9" descr="A logo for a company&#10;&#10;AI-generated content may be incorrect.">
            <a:extLst>
              <a:ext uri="{FF2B5EF4-FFF2-40B4-BE49-F238E27FC236}">
                <a16:creationId xmlns:a16="http://schemas.microsoft.com/office/drawing/2014/main" id="{D1E3A9B6-BC2C-AEF3-880E-9DB4CF6AB7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B3218A2-D1D1-A0C7-2AE6-B2EC146C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5" y="462620"/>
            <a:ext cx="8929878" cy="1180567"/>
          </a:xfrm>
        </p:spPr>
        <p:txBody>
          <a:bodyPr>
            <a:normAutofit/>
          </a:bodyPr>
          <a:lstStyle/>
          <a:p>
            <a:r>
              <a:rPr lang="en-GB" sz="3200" b="1" noProof="1">
                <a:latin typeface="Helvetica" pitchFamily="2" charset="0"/>
              </a:rPr>
              <a:t>Average Profit Margin - </a:t>
            </a:r>
            <a:r>
              <a:rPr lang="en-GB" sz="3200" noProof="1">
                <a:latin typeface="Helvetica" pitchFamily="2" charset="0"/>
              </a:rPr>
              <a:t>Growth Driven by </a:t>
            </a:r>
            <a:r>
              <a:rPr lang="en-GB" sz="3200" b="1" noProof="1">
                <a:latin typeface="Helvetica" pitchFamily="2" charset="0"/>
              </a:rPr>
              <a:t>Online Sales</a:t>
            </a:r>
            <a:endParaRPr lang="en-LT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452BC-B42F-7824-777F-5E6695F6D429}"/>
              </a:ext>
            </a:extLst>
          </p:cNvPr>
          <p:cNvSpPr txBox="1"/>
          <p:nvPr/>
        </p:nvSpPr>
        <p:spPr>
          <a:xfrm>
            <a:off x="6438867" y="1646962"/>
            <a:ext cx="5162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221E20"/>
                </a:solidFill>
              </a:rPr>
              <a:t>Spike in August 2003 is driven by </a:t>
            </a:r>
            <a:r>
              <a:rPr lang="en-GB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online sales. </a:t>
            </a:r>
            <a:r>
              <a:rPr lang="en-GB" sz="1800" dirty="0">
                <a:solidFill>
                  <a:srgbClr val="221E20"/>
                </a:solidFill>
              </a:rPr>
              <a:t>Online profit margins ar</a:t>
            </a:r>
            <a:r>
              <a:rPr lang="en-GB" dirty="0">
                <a:solidFill>
                  <a:srgbClr val="221E20"/>
                </a:solidFill>
              </a:rPr>
              <a:t>e significantly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increased, </a:t>
            </a:r>
            <a:r>
              <a:rPr lang="en-GB" dirty="0">
                <a:solidFill>
                  <a:srgbClr val="221E20"/>
                </a:solidFill>
              </a:rPr>
              <a:t>suggesting improved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pricing strategy.</a:t>
            </a:r>
            <a:r>
              <a:rPr lang="en-GB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endParaRPr lang="en-L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CDD70-14BC-316A-2BB5-5AE2B620D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462" y="3136735"/>
            <a:ext cx="5549725" cy="31287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F9B59F-DD94-0D58-821C-E2DFEC894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867" y="2855815"/>
            <a:ext cx="5162130" cy="340969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DDE8F1-B15B-0496-784C-9BBEDB54A5B7}"/>
              </a:ext>
            </a:extLst>
          </p:cNvPr>
          <p:cNvCxnSpPr>
            <a:cxnSpLocks/>
          </p:cNvCxnSpPr>
          <p:nvPr/>
        </p:nvCxnSpPr>
        <p:spPr>
          <a:xfrm flipH="1">
            <a:off x="4149725" y="3727450"/>
            <a:ext cx="142875" cy="587375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9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C0D4C-F8F2-EBE5-7B9B-5A7F354BE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2A7FDA-61E8-6C6D-8342-16539C40729B}"/>
              </a:ext>
            </a:extLst>
          </p:cNvPr>
          <p:cNvSpPr txBox="1"/>
          <p:nvPr/>
        </p:nvSpPr>
        <p:spPr>
          <a:xfrm>
            <a:off x="489544" y="2274838"/>
            <a:ext cx="40794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Until July 2003, nearly all online customers were new. Later total customer base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grew</a:t>
            </a:r>
            <a:r>
              <a:rPr lang="en-US" dirty="0">
                <a:solidFill>
                  <a:srgbClr val="221E20"/>
                </a:solidFill>
              </a:rPr>
              <a:t> significantly and is accelerating each month, indicating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successful outreach, market penetration </a:t>
            </a:r>
            <a:r>
              <a:rPr lang="en-US" dirty="0">
                <a:solidFill>
                  <a:srgbClr val="221E20"/>
                </a:solidFill>
              </a:rPr>
              <a:t>or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increased demand</a:t>
            </a:r>
          </a:p>
          <a:p>
            <a:endParaRPr lang="en-US" dirty="0"/>
          </a:p>
          <a:p>
            <a:r>
              <a:rPr lang="en-US" dirty="0"/>
              <a:t>It is important to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maintain </a:t>
            </a:r>
            <a:r>
              <a:rPr lang="en-US" dirty="0">
                <a:solidFill>
                  <a:srgbClr val="221E20"/>
                </a:solidFill>
              </a:rPr>
              <a:t>customer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retention</a:t>
            </a:r>
            <a:r>
              <a:rPr lang="en-US" dirty="0">
                <a:solidFill>
                  <a:srgbClr val="221E20"/>
                </a:solidFill>
              </a:rPr>
              <a:t> alongside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acquisition</a:t>
            </a:r>
            <a:endParaRPr lang="en-LT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 descr="A logo for a company&#10;&#10;AI-generated content may be incorrect.">
            <a:extLst>
              <a:ext uri="{FF2B5EF4-FFF2-40B4-BE49-F238E27FC236}">
                <a16:creationId xmlns:a16="http://schemas.microsoft.com/office/drawing/2014/main" id="{329BE503-D2B3-AB2B-F1FA-F91C13518AB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8940D89-012B-69FB-82B6-58B910AB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4" y="462620"/>
            <a:ext cx="8968589" cy="1375709"/>
          </a:xfrm>
        </p:spPr>
        <p:txBody>
          <a:bodyPr>
            <a:normAutofit/>
          </a:bodyPr>
          <a:lstStyle/>
          <a:p>
            <a:r>
              <a:rPr lang="en-GB" sz="3200" noProof="1">
                <a:latin typeface="Helvetica" pitchFamily="2" charset="0"/>
              </a:rPr>
              <a:t>Online Customer Acquisition Trends - </a:t>
            </a:r>
            <a:r>
              <a:rPr lang="en-GB" sz="3200" b="1" noProof="1">
                <a:latin typeface="Helvetica" pitchFamily="2" charset="0"/>
              </a:rPr>
              <a:t>Strong Growth </a:t>
            </a:r>
            <a:r>
              <a:rPr lang="en-GB" sz="3200" noProof="1">
                <a:latin typeface="Helvetica" pitchFamily="2" charset="0"/>
              </a:rPr>
              <a:t>since </a:t>
            </a:r>
            <a:r>
              <a:rPr lang="en-GB" sz="3200" b="1" noProof="1">
                <a:latin typeface="Helvetica" pitchFamily="2" charset="0"/>
              </a:rPr>
              <a:t>August 2003</a:t>
            </a:r>
            <a:endParaRPr lang="en-LT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81737-07E7-BA47-387C-B287718ED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838" y="1838329"/>
            <a:ext cx="6281291" cy="417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02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5601E-9420-A33F-2F4A-0609E0A51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FEC072-0DA6-AE43-49A8-4CF3217DD5EB}"/>
              </a:ext>
            </a:extLst>
          </p:cNvPr>
          <p:cNvSpPr txBox="1"/>
          <p:nvPr/>
        </p:nvSpPr>
        <p:spPr>
          <a:xfrm>
            <a:off x="489545" y="2274838"/>
            <a:ext cx="47269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Quality</a:t>
            </a:r>
            <a:r>
              <a:rPr lang="en-GB" dirty="0"/>
              <a:t>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declined</a:t>
            </a:r>
            <a:r>
              <a:rPr lang="en-GB" dirty="0"/>
              <a:t> as a factor and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price spiked </a:t>
            </a:r>
            <a:r>
              <a:rPr lang="en-GB" dirty="0"/>
              <a:t>in 2004.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Price and Promotion </a:t>
            </a:r>
            <a:r>
              <a:rPr lang="en-GB" dirty="0"/>
              <a:t>have the potential to be </a:t>
            </a:r>
            <a:r>
              <a:rPr lang="en-GB" dirty="0">
                <a:solidFill>
                  <a:srgbClr val="221E20"/>
                </a:solidFill>
              </a:rPr>
              <a:t>a strong </a:t>
            </a:r>
            <a:r>
              <a:rPr lang="en-GB" dirty="0"/>
              <a:t>combination</a:t>
            </a:r>
            <a:r>
              <a:rPr lang="en-GB" dirty="0">
                <a:solidFill>
                  <a:srgbClr val="221E20"/>
                </a:solidFill>
              </a:rPr>
              <a:t> for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driving online sales</a:t>
            </a:r>
            <a:r>
              <a:rPr lang="en-GB" dirty="0"/>
              <a:t>. Looking ahead, how will we strategically position our products for sustainable growth?</a:t>
            </a:r>
          </a:p>
          <a:p>
            <a:endParaRPr lang="en-GB" dirty="0"/>
          </a:p>
          <a:p>
            <a:r>
              <a:rPr lang="en-GB" dirty="0"/>
              <a:t>What lies behind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Not Recorded?</a:t>
            </a:r>
          </a:p>
          <a:p>
            <a:endParaRPr lang="en-GB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GB" dirty="0"/>
              <a:t>How to record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Offline sales reasons?</a:t>
            </a:r>
            <a:endParaRPr lang="en-LT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 descr="A logo for a company&#10;&#10;AI-generated content may be incorrect.">
            <a:extLst>
              <a:ext uri="{FF2B5EF4-FFF2-40B4-BE49-F238E27FC236}">
                <a16:creationId xmlns:a16="http://schemas.microsoft.com/office/drawing/2014/main" id="{4653C852-E63D-B555-A00F-A80BA30ED20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D4E35F1-F8AE-9C5F-8D3B-018218752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5" y="462620"/>
            <a:ext cx="8929878" cy="1180567"/>
          </a:xfrm>
        </p:spPr>
        <p:txBody>
          <a:bodyPr>
            <a:normAutofit/>
          </a:bodyPr>
          <a:lstStyle/>
          <a:p>
            <a:r>
              <a:rPr lang="en-GB" sz="3200" b="1" noProof="1">
                <a:latin typeface="Helvetica" pitchFamily="2" charset="0"/>
              </a:rPr>
              <a:t>Price and Promotion: </a:t>
            </a:r>
            <a:r>
              <a:rPr lang="en-GB" sz="3200" noProof="1">
                <a:latin typeface="Helvetica" pitchFamily="2" charset="0"/>
              </a:rPr>
              <a:t>a potentially </a:t>
            </a:r>
            <a:r>
              <a:rPr lang="en-GB" sz="3200" b="1" noProof="1">
                <a:latin typeface="Helvetica" pitchFamily="2" charset="0"/>
              </a:rPr>
              <a:t>solid combination </a:t>
            </a:r>
            <a:r>
              <a:rPr lang="en-GB" sz="3200" noProof="1">
                <a:latin typeface="Helvetica" pitchFamily="2" charset="0"/>
              </a:rPr>
              <a:t>for </a:t>
            </a:r>
            <a:r>
              <a:rPr lang="en-GB" sz="3200" b="1" noProof="1">
                <a:latin typeface="Helvetica" pitchFamily="2" charset="0"/>
              </a:rPr>
              <a:t>Driving Online Sales</a:t>
            </a:r>
            <a:endParaRPr lang="en-LT" sz="32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8DDFF0-52C1-D9A8-7E2D-2653B40A5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050" y="1969580"/>
            <a:ext cx="5833390" cy="377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2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32508-6609-F9FC-557B-22FE6623B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FAC4A2-BA02-191C-B992-58FBB58619B9}"/>
              </a:ext>
            </a:extLst>
          </p:cNvPr>
          <p:cNvSpPr txBox="1"/>
          <p:nvPr/>
        </p:nvSpPr>
        <p:spPr>
          <a:xfrm>
            <a:off x="489544" y="2274838"/>
            <a:ext cx="4079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North America dominate</a:t>
            </a:r>
            <a:r>
              <a:rPr lang="en-GB" sz="1800" dirty="0"/>
              <a:t> Online sales,</a:t>
            </a:r>
            <a:r>
              <a:rPr lang="en-GB" dirty="0"/>
              <a:t> while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Europe and Canada lags </a:t>
            </a:r>
            <a:r>
              <a:rPr lang="en-GB" dirty="0"/>
              <a:t>– indicating potential growth opportunities.  </a:t>
            </a:r>
            <a:endParaRPr lang="en-LT" dirty="0"/>
          </a:p>
        </p:txBody>
      </p:sp>
      <p:pic>
        <p:nvPicPr>
          <p:cNvPr id="9" name="Picture 8" descr="A logo for a company&#10;&#10;AI-generated content may be incorrect.">
            <a:extLst>
              <a:ext uri="{FF2B5EF4-FFF2-40B4-BE49-F238E27FC236}">
                <a16:creationId xmlns:a16="http://schemas.microsoft.com/office/drawing/2014/main" id="{C0F6105D-35FE-F59C-F056-995C17848E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3FCBEBC-A6FF-D520-769F-077B1B2FB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4" y="462620"/>
            <a:ext cx="8968589" cy="1375709"/>
          </a:xfrm>
        </p:spPr>
        <p:txBody>
          <a:bodyPr>
            <a:normAutofit fontScale="90000"/>
          </a:bodyPr>
          <a:lstStyle/>
          <a:p>
            <a:r>
              <a:rPr lang="en-GB" sz="3200" b="1" noProof="1">
                <a:latin typeface="Helvetica" pitchFamily="2" charset="0"/>
              </a:rPr>
              <a:t>Growth opportunities: North America Leads in Online Sales. </a:t>
            </a:r>
            <a:r>
              <a:rPr lang="en-GB" sz="3200" noProof="1">
                <a:latin typeface="Helvetica" pitchFamily="2" charset="0"/>
              </a:rPr>
              <a:t>Are European and Canada online markets a </a:t>
            </a:r>
            <a:r>
              <a:rPr lang="en-GB" sz="3200" b="1" noProof="1">
                <a:latin typeface="Helvetica" pitchFamily="2" charset="0"/>
              </a:rPr>
              <a:t>challenge</a:t>
            </a:r>
            <a:r>
              <a:rPr lang="en-GB" sz="3200" noProof="1">
                <a:latin typeface="Helvetica" pitchFamily="2" charset="0"/>
              </a:rPr>
              <a:t> or </a:t>
            </a:r>
            <a:r>
              <a:rPr lang="en-GB" sz="3200" b="1" noProof="1">
                <a:latin typeface="Helvetica" pitchFamily="2" charset="0"/>
              </a:rPr>
              <a:t>opportunity?</a:t>
            </a:r>
            <a:endParaRPr lang="en-LT"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4CA6B-8B31-FB65-1D1B-1E5950842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74838"/>
            <a:ext cx="5798132" cy="38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1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EFB63-1C6D-818D-1279-A15E2EEE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FC73E05-932A-882F-59AF-0645C0334955}"/>
              </a:ext>
            </a:extLst>
          </p:cNvPr>
          <p:cNvSpPr txBox="1"/>
          <p:nvPr/>
        </p:nvSpPr>
        <p:spPr>
          <a:xfrm>
            <a:off x="489544" y="1720840"/>
            <a:ext cx="10803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Orders, Revenue &amp; Profit Growth is strong – primarily driven by increasing Online Sales</a:t>
            </a:r>
          </a:p>
          <a:p>
            <a:pPr marL="285750" indent="-285750">
              <a:buFontTx/>
              <a:buChar char="-"/>
            </a:pPr>
            <a:endParaRPr lang="en-GB" b="1" dirty="0"/>
          </a:p>
          <a:p>
            <a:pPr marL="285750" indent="-285750">
              <a:buFontTx/>
              <a:buChar char="-"/>
            </a:pPr>
            <a:r>
              <a:rPr lang="en-GB" dirty="0"/>
              <a:t>Offline metrics remain higher but volatile, online metrics indicates more steady and sustainable growth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Overall AOV is declining over time, Online AOV has a noticeable drop every July, Offline AOV remains more stable.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Customer acquisition shows a significant customer base expansion and continues to accelerate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Competitive price strategy alongside with promotion might be a strong combination to dominate in the market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North America leads in Online sales, European and Canada markets are falling behind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9" name="Picture 8" descr="A logo for a company&#10;&#10;AI-generated content may be incorrect.">
            <a:extLst>
              <a:ext uri="{FF2B5EF4-FFF2-40B4-BE49-F238E27FC236}">
                <a16:creationId xmlns:a16="http://schemas.microsoft.com/office/drawing/2014/main" id="{3A4FE1B1-E6F5-0A16-5753-AA827A631D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006C095-DB0B-9650-C504-8ECE9D3D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4" y="462620"/>
            <a:ext cx="8968589" cy="1375709"/>
          </a:xfrm>
        </p:spPr>
        <p:txBody>
          <a:bodyPr>
            <a:normAutofit/>
          </a:bodyPr>
          <a:lstStyle/>
          <a:p>
            <a:r>
              <a:rPr lang="en-GB" sz="3200" b="1" noProof="1">
                <a:latin typeface="Helvetica" pitchFamily="2" charset="0"/>
              </a:rPr>
              <a:t>Key Takeaways &amp; Insights Summary </a:t>
            </a:r>
            <a:endParaRPr lang="en-LT" sz="3200" dirty="0"/>
          </a:p>
        </p:txBody>
      </p:sp>
    </p:spTree>
    <p:extLst>
      <p:ext uri="{BB962C8B-B14F-4D97-AF65-F5344CB8AC3E}">
        <p14:creationId xmlns:p14="http://schemas.microsoft.com/office/powerpoint/2010/main" val="283020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5FABD-99DF-6B87-8E3E-8E35D2651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09FDC-B468-BC38-9F05-8F27F2FDD158}"/>
              </a:ext>
            </a:extLst>
          </p:cNvPr>
          <p:cNvSpPr txBox="1"/>
          <p:nvPr/>
        </p:nvSpPr>
        <p:spPr>
          <a:xfrm>
            <a:off x="489544" y="1720840"/>
            <a:ext cx="108032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- To ensure sustainable growth, consider how the brand is positioned in the market - quality vs. price - and refine the messaging to support a balance between pricing, quality, and customer experience.</a:t>
            </a:r>
          </a:p>
          <a:p>
            <a:endParaRPr lang="en-GB" dirty="0"/>
          </a:p>
          <a:p>
            <a:r>
              <a:rPr lang="en-GB" dirty="0"/>
              <a:t>- Sustain strong new customer growth and explore ways how to keep customers loyal (develop loyalty programs)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- Address underperforming countries challenges and market penetration opportunities by identifying barriers and adjusting strategy. 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dirty="0"/>
              <a:t>- Consider testing premium offers or bundling strategies to increase AOV without reducing sales (test strategic pricing adjustments)</a:t>
            </a:r>
          </a:p>
          <a:p>
            <a:endParaRPr lang="en-US" dirty="0"/>
          </a:p>
        </p:txBody>
      </p:sp>
      <p:pic>
        <p:nvPicPr>
          <p:cNvPr id="9" name="Picture 8" descr="A logo for a company&#10;&#10;AI-generated content may be incorrect.">
            <a:extLst>
              <a:ext uri="{FF2B5EF4-FFF2-40B4-BE49-F238E27FC236}">
                <a16:creationId xmlns:a16="http://schemas.microsoft.com/office/drawing/2014/main" id="{9B82A0FC-29C4-5B1E-451F-8A87184D94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FEE2D18-BDA3-5572-43AF-5021FDB2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4" y="462620"/>
            <a:ext cx="8968589" cy="1375709"/>
          </a:xfrm>
        </p:spPr>
        <p:txBody>
          <a:bodyPr>
            <a:normAutofit/>
          </a:bodyPr>
          <a:lstStyle/>
          <a:p>
            <a:r>
              <a:rPr lang="en-GB" sz="3200" b="1" noProof="1">
                <a:latin typeface="Helvetica" pitchFamily="2" charset="0"/>
              </a:rPr>
              <a:t>Action Plan for the Sales Team</a:t>
            </a:r>
            <a:r>
              <a:rPr lang="en-GB" sz="3200" noProof="1">
                <a:latin typeface="Helvetica" pitchFamily="2" charset="0"/>
              </a:rPr>
              <a:t> </a:t>
            </a:r>
            <a:endParaRPr lang="en-LT" sz="3200" dirty="0"/>
          </a:p>
        </p:txBody>
      </p:sp>
    </p:spTree>
    <p:extLst>
      <p:ext uri="{BB962C8B-B14F-4D97-AF65-F5344CB8AC3E}">
        <p14:creationId xmlns:p14="http://schemas.microsoft.com/office/powerpoint/2010/main" val="317802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F82C6-A7CF-A144-3F1A-638B664C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ogo for a company&#10;&#10;AI-generated content may be incorrect.">
            <a:extLst>
              <a:ext uri="{FF2B5EF4-FFF2-40B4-BE49-F238E27FC236}">
                <a16:creationId xmlns:a16="http://schemas.microsoft.com/office/drawing/2014/main" id="{A50DFC75-1317-95E0-25B6-7F4F12EF2E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56" t="35665" r="21637" b="34854"/>
          <a:stretch/>
        </p:blipFill>
        <p:spPr>
          <a:xfrm>
            <a:off x="914236" y="2627353"/>
            <a:ext cx="2895305" cy="130978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E6D5A34-2FDC-92DE-2D88-B63E33043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507" y="3134011"/>
            <a:ext cx="6205627" cy="589978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>
                <a:latin typeface="Helvetica" pitchFamily="2" charset="0"/>
              </a:rPr>
              <a:t>Questions | Discussion</a:t>
            </a:r>
            <a:endParaRPr lang="en-LT" sz="4000" b="1" dirty="0"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D247F4-5DF2-1D96-6296-5D553D5C6761}"/>
              </a:ext>
            </a:extLst>
          </p:cNvPr>
          <p:cNvSpPr/>
          <p:nvPr/>
        </p:nvSpPr>
        <p:spPr>
          <a:xfrm>
            <a:off x="3943224" y="2599629"/>
            <a:ext cx="101600" cy="1455540"/>
          </a:xfrm>
          <a:prstGeom prst="rect">
            <a:avLst/>
          </a:prstGeom>
          <a:solidFill>
            <a:srgbClr val="221E2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4237826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17B69-CC3D-22BE-7AA6-A10414B82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ogo for a company&#10;&#10;AI-generated content may be incorrect.">
            <a:extLst>
              <a:ext uri="{FF2B5EF4-FFF2-40B4-BE49-F238E27FC236}">
                <a16:creationId xmlns:a16="http://schemas.microsoft.com/office/drawing/2014/main" id="{920E7C8E-5BC8-5AD8-17D5-F7820984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56" t="35665" r="21637" b="34854"/>
          <a:stretch/>
        </p:blipFill>
        <p:spPr>
          <a:xfrm>
            <a:off x="914236" y="2627353"/>
            <a:ext cx="2895305" cy="130978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8014B7F-F007-D5FE-C025-C734CCECC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8507" y="3038901"/>
            <a:ext cx="6205627" cy="1016268"/>
          </a:xfrm>
        </p:spPr>
        <p:txBody>
          <a:bodyPr>
            <a:normAutofit/>
          </a:bodyPr>
          <a:lstStyle/>
          <a:p>
            <a:pPr algn="l"/>
            <a:r>
              <a:rPr lang="en-GB" sz="3200" b="1" dirty="0">
                <a:latin typeface="Helvetica" pitchFamily="2" charset="0"/>
              </a:rPr>
              <a:t>Unused additional slides</a:t>
            </a:r>
            <a:endParaRPr lang="en-LT" sz="4000" b="1" dirty="0"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D86475-38DD-42E0-7505-C61877C98840}"/>
              </a:ext>
            </a:extLst>
          </p:cNvPr>
          <p:cNvSpPr/>
          <p:nvPr/>
        </p:nvSpPr>
        <p:spPr>
          <a:xfrm>
            <a:off x="3943224" y="2599629"/>
            <a:ext cx="101600" cy="1455540"/>
          </a:xfrm>
          <a:prstGeom prst="rect">
            <a:avLst/>
          </a:prstGeom>
          <a:solidFill>
            <a:srgbClr val="221E2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4455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B0CCC-4EF6-9ED8-A748-5A1ACEB57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0549-9A68-0BEF-7900-703F9334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11" y="317624"/>
            <a:ext cx="8968589" cy="1375709"/>
          </a:xfrm>
        </p:spPr>
        <p:txBody>
          <a:bodyPr>
            <a:normAutofit/>
          </a:bodyPr>
          <a:lstStyle/>
          <a:p>
            <a:r>
              <a:rPr lang="en-GB" sz="3200" noProof="1">
                <a:latin typeface="Helvetica" pitchFamily="2" charset="0"/>
              </a:rPr>
              <a:t>Strong Growth in </a:t>
            </a:r>
            <a:r>
              <a:rPr lang="en-GB" sz="3200" b="1" noProof="1">
                <a:latin typeface="Helvetica" pitchFamily="2" charset="0"/>
              </a:rPr>
              <a:t>Orders, Revenue &amp; Profit</a:t>
            </a:r>
            <a:r>
              <a:rPr lang="en-GB" sz="3200" noProof="1">
                <a:latin typeface="Helvetica" pitchFamily="2" charset="0"/>
              </a:rPr>
              <a:t> – </a:t>
            </a:r>
            <a:r>
              <a:rPr lang="en-GB" sz="3200" b="1" noProof="1">
                <a:latin typeface="Helvetica" pitchFamily="2" charset="0"/>
              </a:rPr>
              <a:t>AOV Decline</a:t>
            </a:r>
            <a:r>
              <a:rPr lang="en-GB" sz="3200" noProof="1">
                <a:latin typeface="Helvetica" pitchFamily="2" charset="0"/>
              </a:rPr>
              <a:t> Signals Shift in Buying behaviour</a:t>
            </a:r>
            <a:endParaRPr lang="en-LT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006D1F-9365-B5AA-8B1C-281D8CB9C295}"/>
              </a:ext>
            </a:extLst>
          </p:cNvPr>
          <p:cNvSpPr txBox="1"/>
          <p:nvPr/>
        </p:nvSpPr>
        <p:spPr>
          <a:xfrm>
            <a:off x="581810" y="2044370"/>
            <a:ext cx="2670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Significant</a:t>
            </a:r>
            <a:r>
              <a:rPr lang="en-GB" sz="1600" b="1" dirty="0"/>
              <a:t>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increase</a:t>
            </a:r>
            <a:r>
              <a:rPr lang="en-GB" sz="1600" b="1" dirty="0"/>
              <a:t>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 orders amount by 189%</a:t>
            </a:r>
            <a:r>
              <a:rPr lang="en-GB" sz="1600" b="1" dirty="0"/>
              <a:t> </a:t>
            </a:r>
            <a:r>
              <a:rPr lang="en-GB" sz="1600" dirty="0"/>
              <a:t>in 2003 August vs. July – sustaining a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strong upward trend</a:t>
            </a:r>
            <a:endParaRPr lang="en-LT" sz="16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730CCE-64E5-F3FF-35E6-6ED6619F1946}"/>
              </a:ext>
            </a:extLst>
          </p:cNvPr>
          <p:cNvGrpSpPr/>
          <p:nvPr/>
        </p:nvGrpSpPr>
        <p:grpSpPr>
          <a:xfrm>
            <a:off x="581811" y="3723614"/>
            <a:ext cx="2670436" cy="2201023"/>
            <a:chOff x="581811" y="3723614"/>
            <a:chExt cx="2670436" cy="220102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9A7713C-65F2-9000-9C54-186F72BE3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811" y="3723614"/>
              <a:ext cx="2670436" cy="2201023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5A78BBF-6726-CACD-7D20-55911D2DF42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029" y="4704252"/>
              <a:ext cx="246506" cy="2649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 descr="A logo for a company&#10;&#10;AI-generated content may be incorrect.">
            <a:extLst>
              <a:ext uri="{FF2B5EF4-FFF2-40B4-BE49-F238E27FC236}">
                <a16:creationId xmlns:a16="http://schemas.microsoft.com/office/drawing/2014/main" id="{0EFCDA9F-561B-4856-037D-00D44C9FBD0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39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5F98B-41D9-DBFB-6831-EF3A142B1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5F3A1C-5D6E-5EBF-B4A9-E2A97489F5A8}"/>
              </a:ext>
            </a:extLst>
          </p:cNvPr>
          <p:cNvSpPr txBox="1"/>
          <p:nvPr/>
        </p:nvSpPr>
        <p:spPr>
          <a:xfrm>
            <a:off x="489544" y="1720840"/>
            <a:ext cx="108032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YoY Revenue growth overview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Online vs. Offline comparison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Profit Margin vs. Revenue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Average Order Value overview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Average Profit Margin overview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Online Customer Acquisition trends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Sales reasons overview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Online Sales by Country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pic>
        <p:nvPicPr>
          <p:cNvPr id="9" name="Picture 8" descr="A logo for a company&#10;&#10;AI-generated content may be incorrect.">
            <a:extLst>
              <a:ext uri="{FF2B5EF4-FFF2-40B4-BE49-F238E27FC236}">
                <a16:creationId xmlns:a16="http://schemas.microsoft.com/office/drawing/2014/main" id="{EF1505FB-A560-48F5-6C96-5BFE810E337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3433BE5-54FE-E909-4023-D7216876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4" y="462620"/>
            <a:ext cx="8968589" cy="1375709"/>
          </a:xfrm>
        </p:spPr>
        <p:txBody>
          <a:bodyPr>
            <a:normAutofit/>
          </a:bodyPr>
          <a:lstStyle/>
          <a:p>
            <a:r>
              <a:rPr lang="en-GB" sz="3200" b="1" noProof="1">
                <a:latin typeface="Helvetica" pitchFamily="2" charset="0"/>
              </a:rPr>
              <a:t>Today’s Agenda</a:t>
            </a:r>
            <a:endParaRPr lang="en-LT" sz="3200" dirty="0"/>
          </a:p>
        </p:txBody>
      </p:sp>
    </p:spTree>
    <p:extLst>
      <p:ext uri="{BB962C8B-B14F-4D97-AF65-F5344CB8AC3E}">
        <p14:creationId xmlns:p14="http://schemas.microsoft.com/office/powerpoint/2010/main" val="94280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361C6-3362-22DA-2369-1DE57565A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B00D-895F-F9B5-8D98-C6F4A53CA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11" y="317624"/>
            <a:ext cx="8968589" cy="1375709"/>
          </a:xfrm>
        </p:spPr>
        <p:txBody>
          <a:bodyPr>
            <a:normAutofit/>
          </a:bodyPr>
          <a:lstStyle/>
          <a:p>
            <a:r>
              <a:rPr lang="en-GB" sz="3200" noProof="1">
                <a:latin typeface="Helvetica" pitchFamily="2" charset="0"/>
              </a:rPr>
              <a:t>Strong Growth in </a:t>
            </a:r>
            <a:r>
              <a:rPr lang="en-GB" sz="3200" b="1" noProof="1">
                <a:latin typeface="Helvetica" pitchFamily="2" charset="0"/>
              </a:rPr>
              <a:t>Orders, Revenue &amp; Profit</a:t>
            </a:r>
            <a:r>
              <a:rPr lang="en-GB" sz="3200" noProof="1">
                <a:latin typeface="Helvetica" pitchFamily="2" charset="0"/>
              </a:rPr>
              <a:t> – </a:t>
            </a:r>
            <a:r>
              <a:rPr lang="en-GB" sz="3200" b="1" noProof="1">
                <a:latin typeface="Helvetica" pitchFamily="2" charset="0"/>
              </a:rPr>
              <a:t>AOV Decline</a:t>
            </a:r>
            <a:r>
              <a:rPr lang="en-GB" sz="3200" noProof="1">
                <a:latin typeface="Helvetica" pitchFamily="2" charset="0"/>
              </a:rPr>
              <a:t> Signals Shift in Buying behaviour</a:t>
            </a:r>
            <a:endParaRPr lang="en-LT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D75A9-C6DC-87B3-C616-DA577C18AFAB}"/>
              </a:ext>
            </a:extLst>
          </p:cNvPr>
          <p:cNvSpPr txBox="1"/>
          <p:nvPr/>
        </p:nvSpPr>
        <p:spPr>
          <a:xfrm>
            <a:off x="581810" y="2044370"/>
            <a:ext cx="2670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Significant</a:t>
            </a:r>
            <a:r>
              <a:rPr lang="en-GB" sz="1600" b="1" dirty="0"/>
              <a:t>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increase</a:t>
            </a:r>
            <a:r>
              <a:rPr lang="en-GB" sz="1600" b="1" dirty="0"/>
              <a:t>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 orders amount by 189%</a:t>
            </a:r>
            <a:r>
              <a:rPr lang="en-GB" sz="1600" b="1" dirty="0"/>
              <a:t> </a:t>
            </a:r>
            <a:r>
              <a:rPr lang="en-GB" sz="1600" dirty="0"/>
              <a:t>in 2003 August vs. July – sustaining a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strong upward trend</a:t>
            </a:r>
            <a:endParaRPr lang="en-LT" sz="16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6F14ED-4817-43A4-CC4A-1B45FE6D9490}"/>
              </a:ext>
            </a:extLst>
          </p:cNvPr>
          <p:cNvSpPr txBox="1"/>
          <p:nvPr/>
        </p:nvSpPr>
        <p:spPr>
          <a:xfrm>
            <a:off x="3442950" y="2044370"/>
            <a:ext cx="2653049" cy="110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AOV drops 50% </a:t>
            </a:r>
            <a:r>
              <a:rPr lang="en-GB" sz="1600" dirty="0">
                <a:solidFill>
                  <a:srgbClr val="221E20"/>
                </a:solidFill>
              </a:rPr>
              <a:t>in 2003 August vs. July </a:t>
            </a:r>
            <a:r>
              <a:rPr lang="en-GB" sz="1600" dirty="0"/>
              <a:t>– potentially related to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 shift in pricing strategy</a:t>
            </a:r>
            <a:endParaRPr lang="en-LT" sz="16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0DEFC6-DD53-C960-73E0-6084330FE2B0}"/>
              </a:ext>
            </a:extLst>
          </p:cNvPr>
          <p:cNvGrpSpPr/>
          <p:nvPr/>
        </p:nvGrpSpPr>
        <p:grpSpPr>
          <a:xfrm>
            <a:off x="581811" y="3723614"/>
            <a:ext cx="2670436" cy="2201023"/>
            <a:chOff x="581811" y="3723614"/>
            <a:chExt cx="2670436" cy="220102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0180FA-D711-9076-1797-501B6051D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811" y="3723614"/>
              <a:ext cx="2670436" cy="2201023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510EA7-180B-DBFB-F98A-CD188CF85431}"/>
                </a:ext>
              </a:extLst>
            </p:cNvPr>
            <p:cNvCxnSpPr>
              <a:cxnSpLocks/>
            </p:cNvCxnSpPr>
            <p:nvPr/>
          </p:nvCxnSpPr>
          <p:spPr>
            <a:xfrm>
              <a:off x="1917029" y="4704252"/>
              <a:ext cx="246506" cy="2649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62D6AE-33DA-2CCD-3723-59F65FB73F51}"/>
              </a:ext>
            </a:extLst>
          </p:cNvPr>
          <p:cNvGrpSpPr/>
          <p:nvPr/>
        </p:nvGrpSpPr>
        <p:grpSpPr>
          <a:xfrm>
            <a:off x="3442951" y="3711000"/>
            <a:ext cx="2669389" cy="2226249"/>
            <a:chOff x="9185017" y="3723614"/>
            <a:chExt cx="2669389" cy="222624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53CF7F2-F3AE-CE2B-692F-3338DABD1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5017" y="3723614"/>
              <a:ext cx="2669389" cy="2226249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9B7952-0B79-FBBA-7DAE-32A656660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17068" y="4697945"/>
              <a:ext cx="236732" cy="2523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 descr="A logo for a company&#10;&#10;AI-generated content may be incorrect.">
            <a:extLst>
              <a:ext uri="{FF2B5EF4-FFF2-40B4-BE49-F238E27FC236}">
                <a16:creationId xmlns:a16="http://schemas.microsoft.com/office/drawing/2014/main" id="{61A94C48-FA7F-978D-7DE9-74170D99E7C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07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A6718-AFCB-47AA-1019-575D33B52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4D8C-E74F-6654-5461-DA723A3C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11" y="317624"/>
            <a:ext cx="8968589" cy="1375709"/>
          </a:xfrm>
        </p:spPr>
        <p:txBody>
          <a:bodyPr>
            <a:normAutofit/>
          </a:bodyPr>
          <a:lstStyle/>
          <a:p>
            <a:r>
              <a:rPr lang="en-GB" sz="3200" noProof="1">
                <a:latin typeface="Helvetica" pitchFamily="2" charset="0"/>
              </a:rPr>
              <a:t>Strong Growth in </a:t>
            </a:r>
            <a:r>
              <a:rPr lang="en-GB" sz="3200" b="1" noProof="1">
                <a:latin typeface="Helvetica" pitchFamily="2" charset="0"/>
              </a:rPr>
              <a:t>Orders, Revenue &amp; Profit</a:t>
            </a:r>
            <a:r>
              <a:rPr lang="en-GB" sz="3200" noProof="1">
                <a:latin typeface="Helvetica" pitchFamily="2" charset="0"/>
              </a:rPr>
              <a:t> – </a:t>
            </a:r>
            <a:r>
              <a:rPr lang="en-GB" sz="3200" b="1" noProof="1">
                <a:latin typeface="Helvetica" pitchFamily="2" charset="0"/>
              </a:rPr>
              <a:t>AOV Decline</a:t>
            </a:r>
            <a:r>
              <a:rPr lang="en-GB" sz="3200" noProof="1">
                <a:latin typeface="Helvetica" pitchFamily="2" charset="0"/>
              </a:rPr>
              <a:t> Signals Shift in Buying behaviour</a:t>
            </a:r>
            <a:endParaRPr lang="en-LT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0626E-48CC-5E62-2F77-DFE2A8DDE36B}"/>
              </a:ext>
            </a:extLst>
          </p:cNvPr>
          <p:cNvSpPr txBox="1"/>
          <p:nvPr/>
        </p:nvSpPr>
        <p:spPr>
          <a:xfrm>
            <a:off x="581810" y="2044370"/>
            <a:ext cx="2670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Significant</a:t>
            </a:r>
            <a:r>
              <a:rPr lang="en-GB" sz="1600" b="1" dirty="0"/>
              <a:t>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increase</a:t>
            </a:r>
            <a:r>
              <a:rPr lang="en-GB" sz="1600" b="1" dirty="0"/>
              <a:t>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 orders amount by 189%</a:t>
            </a:r>
            <a:r>
              <a:rPr lang="en-GB" sz="1600" b="1" dirty="0"/>
              <a:t> </a:t>
            </a:r>
            <a:r>
              <a:rPr lang="en-GB" sz="1600" dirty="0"/>
              <a:t>in 2003 August vs. July – sustaining a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strong upward trend</a:t>
            </a:r>
            <a:endParaRPr lang="en-LT" sz="16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B925F-D862-689C-9B9E-318918FE0D52}"/>
              </a:ext>
            </a:extLst>
          </p:cNvPr>
          <p:cNvSpPr txBox="1"/>
          <p:nvPr/>
        </p:nvSpPr>
        <p:spPr>
          <a:xfrm>
            <a:off x="6286703" y="2044370"/>
            <a:ext cx="2674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Revenue surges 40% </a:t>
            </a:r>
            <a:r>
              <a:rPr lang="en-GB" sz="1600" dirty="0"/>
              <a:t>in 2003 August vs. July – reinforcing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 solid growth momentum</a:t>
            </a:r>
            <a:endParaRPr lang="en-LT" sz="16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197360-EB2F-B087-50C2-27AC82294EE8}"/>
              </a:ext>
            </a:extLst>
          </p:cNvPr>
          <p:cNvSpPr txBox="1"/>
          <p:nvPr/>
        </p:nvSpPr>
        <p:spPr>
          <a:xfrm>
            <a:off x="3442950" y="2044370"/>
            <a:ext cx="2653049" cy="110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AOV drops 50% </a:t>
            </a:r>
            <a:r>
              <a:rPr lang="en-GB" sz="1600" dirty="0">
                <a:solidFill>
                  <a:srgbClr val="221E20"/>
                </a:solidFill>
              </a:rPr>
              <a:t>in 2003 August vs. July </a:t>
            </a:r>
            <a:r>
              <a:rPr lang="en-GB" sz="1600" dirty="0"/>
              <a:t>– potentially related to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 shift in pricing strategy</a:t>
            </a:r>
            <a:endParaRPr lang="en-LT" sz="16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D4BD4D-8F5F-5819-A5C4-4FE90ECF5B1C}"/>
              </a:ext>
            </a:extLst>
          </p:cNvPr>
          <p:cNvGrpSpPr/>
          <p:nvPr/>
        </p:nvGrpSpPr>
        <p:grpSpPr>
          <a:xfrm>
            <a:off x="581811" y="3723614"/>
            <a:ext cx="2670436" cy="2201023"/>
            <a:chOff x="581811" y="3723614"/>
            <a:chExt cx="2670436" cy="220102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F78EF13-D58D-08F5-3C04-9EFDCF590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811" y="3723614"/>
              <a:ext cx="2670436" cy="2201023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5D7667-520E-E3D5-9F65-049C5A141C95}"/>
                </a:ext>
              </a:extLst>
            </p:cNvPr>
            <p:cNvCxnSpPr>
              <a:cxnSpLocks/>
            </p:cNvCxnSpPr>
            <p:nvPr/>
          </p:nvCxnSpPr>
          <p:spPr>
            <a:xfrm>
              <a:off x="1917029" y="4704252"/>
              <a:ext cx="246506" cy="2649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75B0552-0008-4D04-7E9A-380764C05492}"/>
              </a:ext>
            </a:extLst>
          </p:cNvPr>
          <p:cNvGrpSpPr/>
          <p:nvPr/>
        </p:nvGrpSpPr>
        <p:grpSpPr>
          <a:xfrm>
            <a:off x="6303044" y="3701486"/>
            <a:ext cx="2674928" cy="2201023"/>
            <a:chOff x="3451915" y="3723614"/>
            <a:chExt cx="2674928" cy="22010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CEB7AA8-A3D6-2E64-A0EF-146317BE4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1915" y="3723614"/>
              <a:ext cx="2674928" cy="2201023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86D388-B94E-D142-9176-F3C746C08E50}"/>
                </a:ext>
              </a:extLst>
            </p:cNvPr>
            <p:cNvCxnSpPr>
              <a:cxnSpLocks/>
            </p:cNvCxnSpPr>
            <p:nvPr/>
          </p:nvCxnSpPr>
          <p:spPr>
            <a:xfrm>
              <a:off x="4868401" y="4306794"/>
              <a:ext cx="246506" cy="2649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57EC5A-CF93-77AF-6F25-96AB56849077}"/>
              </a:ext>
            </a:extLst>
          </p:cNvPr>
          <p:cNvGrpSpPr/>
          <p:nvPr/>
        </p:nvGrpSpPr>
        <p:grpSpPr>
          <a:xfrm>
            <a:off x="3442951" y="3711000"/>
            <a:ext cx="2669389" cy="2226249"/>
            <a:chOff x="9185017" y="3723614"/>
            <a:chExt cx="2669389" cy="222624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3A16300-AF44-1838-B4CE-BC4A11DF9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5017" y="3723614"/>
              <a:ext cx="2669389" cy="2226249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EC225D7-657E-C042-A415-C6386FA76B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17068" y="4697945"/>
              <a:ext cx="236732" cy="2523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 descr="A logo for a company&#10;&#10;AI-generated content may be incorrect.">
            <a:extLst>
              <a:ext uri="{FF2B5EF4-FFF2-40B4-BE49-F238E27FC236}">
                <a16:creationId xmlns:a16="http://schemas.microsoft.com/office/drawing/2014/main" id="{FA53C141-6763-7D16-53F4-7C192C16E2C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61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F2DFF-DC61-A960-3596-F2E29DFAA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6003-CBC9-C483-3685-375CFD6E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11" y="317624"/>
            <a:ext cx="8968589" cy="1375709"/>
          </a:xfrm>
        </p:spPr>
        <p:txBody>
          <a:bodyPr>
            <a:normAutofit/>
          </a:bodyPr>
          <a:lstStyle/>
          <a:p>
            <a:r>
              <a:rPr lang="en-GB" sz="3200" noProof="1">
                <a:latin typeface="Helvetica" pitchFamily="2" charset="0"/>
              </a:rPr>
              <a:t>Strong Growth in </a:t>
            </a:r>
            <a:r>
              <a:rPr lang="en-GB" sz="3200" b="1" noProof="1">
                <a:latin typeface="Helvetica" pitchFamily="2" charset="0"/>
              </a:rPr>
              <a:t>Orders, Revenue &amp; Profit</a:t>
            </a:r>
            <a:r>
              <a:rPr lang="en-GB" sz="3200" noProof="1">
                <a:latin typeface="Helvetica" pitchFamily="2" charset="0"/>
              </a:rPr>
              <a:t> – </a:t>
            </a:r>
            <a:r>
              <a:rPr lang="en-GB" sz="3200" b="1" noProof="1">
                <a:latin typeface="Helvetica" pitchFamily="2" charset="0"/>
              </a:rPr>
              <a:t>AOV Decline</a:t>
            </a:r>
            <a:r>
              <a:rPr lang="en-GB" sz="3200" noProof="1">
                <a:latin typeface="Helvetica" pitchFamily="2" charset="0"/>
              </a:rPr>
              <a:t> Signals Shift in Buying behaviour</a:t>
            </a:r>
            <a:endParaRPr lang="en-LT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B311A0-0A52-A3F2-EE7F-C1D74A92BC58}"/>
              </a:ext>
            </a:extLst>
          </p:cNvPr>
          <p:cNvSpPr txBox="1"/>
          <p:nvPr/>
        </p:nvSpPr>
        <p:spPr>
          <a:xfrm>
            <a:off x="581810" y="2044370"/>
            <a:ext cx="2670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Significant</a:t>
            </a:r>
            <a:r>
              <a:rPr lang="en-GB" sz="1600" b="1" dirty="0"/>
              <a:t>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increase</a:t>
            </a:r>
            <a:r>
              <a:rPr lang="en-GB" sz="1600" b="1" dirty="0"/>
              <a:t>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 orders amount by 189%</a:t>
            </a:r>
            <a:r>
              <a:rPr lang="en-GB" sz="1600" b="1" dirty="0"/>
              <a:t> </a:t>
            </a:r>
            <a:r>
              <a:rPr lang="en-GB" sz="1600" dirty="0"/>
              <a:t>in 2003 August vs. July – sustaining a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strong upward trend</a:t>
            </a:r>
            <a:endParaRPr lang="en-LT" sz="16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C8917-DBC5-28BC-BD1C-B24BA2E9A6E7}"/>
              </a:ext>
            </a:extLst>
          </p:cNvPr>
          <p:cNvSpPr txBox="1"/>
          <p:nvPr/>
        </p:nvSpPr>
        <p:spPr>
          <a:xfrm>
            <a:off x="6286703" y="2044370"/>
            <a:ext cx="2674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Revenue surges 40% </a:t>
            </a:r>
            <a:r>
              <a:rPr lang="en-GB" sz="1600" dirty="0"/>
              <a:t>in 2003 August vs. July – reinforcing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 solid growth momentum</a:t>
            </a:r>
            <a:endParaRPr lang="en-LT" sz="16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6B16D-3082-51DB-F484-E9AE1A56C3D4}"/>
              </a:ext>
            </a:extLst>
          </p:cNvPr>
          <p:cNvSpPr txBox="1"/>
          <p:nvPr/>
        </p:nvSpPr>
        <p:spPr>
          <a:xfrm>
            <a:off x="9152335" y="2044370"/>
            <a:ext cx="2670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Profit climbs by 36%</a:t>
            </a:r>
            <a:r>
              <a:rPr lang="en-GB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600" dirty="0"/>
              <a:t>in 2003 August vs. July –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maintaining strong growth</a:t>
            </a:r>
            <a:endParaRPr lang="en-LT" sz="16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62383-4783-BD4B-4E8A-B3447DD5CA25}"/>
              </a:ext>
            </a:extLst>
          </p:cNvPr>
          <p:cNvSpPr txBox="1"/>
          <p:nvPr/>
        </p:nvSpPr>
        <p:spPr>
          <a:xfrm>
            <a:off x="3442950" y="2044370"/>
            <a:ext cx="2653049" cy="1102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AOV drops 50% </a:t>
            </a:r>
            <a:r>
              <a:rPr lang="en-GB" sz="1600" dirty="0">
                <a:solidFill>
                  <a:srgbClr val="221E20"/>
                </a:solidFill>
              </a:rPr>
              <a:t>in 2003 August vs. July </a:t>
            </a:r>
            <a:r>
              <a:rPr lang="en-GB" sz="1600" dirty="0"/>
              <a:t>– potentially related to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 shift in pricing strategy</a:t>
            </a:r>
            <a:endParaRPr lang="en-LT" sz="16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B3E842-CA85-7511-09EC-B32D2351696D}"/>
              </a:ext>
            </a:extLst>
          </p:cNvPr>
          <p:cNvGrpSpPr/>
          <p:nvPr/>
        </p:nvGrpSpPr>
        <p:grpSpPr>
          <a:xfrm>
            <a:off x="581811" y="3723614"/>
            <a:ext cx="2670436" cy="2201023"/>
            <a:chOff x="581811" y="3723614"/>
            <a:chExt cx="2670436" cy="220102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CE52C69-2FE4-6AF1-DB5A-E25FF3144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1811" y="3723614"/>
              <a:ext cx="2670436" cy="2201023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2FA6C5B-3F3A-B9D6-F888-B0DD2D3C7F6E}"/>
                </a:ext>
              </a:extLst>
            </p:cNvPr>
            <p:cNvCxnSpPr>
              <a:cxnSpLocks/>
            </p:cNvCxnSpPr>
            <p:nvPr/>
          </p:nvCxnSpPr>
          <p:spPr>
            <a:xfrm>
              <a:off x="1917029" y="4704252"/>
              <a:ext cx="246506" cy="2649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CBC7D5-99AD-4F5A-C614-BDC109010B4C}"/>
              </a:ext>
            </a:extLst>
          </p:cNvPr>
          <p:cNvGrpSpPr/>
          <p:nvPr/>
        </p:nvGrpSpPr>
        <p:grpSpPr>
          <a:xfrm>
            <a:off x="6303044" y="3701486"/>
            <a:ext cx="2674928" cy="2201023"/>
            <a:chOff x="3451915" y="3723614"/>
            <a:chExt cx="2674928" cy="220102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F91ED4C-6C34-3A7E-5CD3-188D09CF1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51915" y="3723614"/>
              <a:ext cx="2674928" cy="2201023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B5BEDBD-2D47-2455-5849-A9C21CF6F7B2}"/>
                </a:ext>
              </a:extLst>
            </p:cNvPr>
            <p:cNvCxnSpPr>
              <a:cxnSpLocks/>
            </p:cNvCxnSpPr>
            <p:nvPr/>
          </p:nvCxnSpPr>
          <p:spPr>
            <a:xfrm>
              <a:off x="4868401" y="4306794"/>
              <a:ext cx="246506" cy="2649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9C5EE8-B2BA-E136-FBE6-BF2AE0ECFDC4}"/>
              </a:ext>
            </a:extLst>
          </p:cNvPr>
          <p:cNvGrpSpPr/>
          <p:nvPr/>
        </p:nvGrpSpPr>
        <p:grpSpPr>
          <a:xfrm>
            <a:off x="9168676" y="3676260"/>
            <a:ext cx="2658838" cy="2226249"/>
            <a:chOff x="6326511" y="3723614"/>
            <a:chExt cx="2658838" cy="22262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10947B-E447-F422-88E4-9335D3331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26511" y="3723614"/>
              <a:ext cx="2658838" cy="2226249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F6D3E0-D670-1B6A-4AEB-B563EF4FCC2C}"/>
                </a:ext>
              </a:extLst>
            </p:cNvPr>
            <p:cNvCxnSpPr>
              <a:cxnSpLocks/>
            </p:cNvCxnSpPr>
            <p:nvPr/>
          </p:nvCxnSpPr>
          <p:spPr>
            <a:xfrm>
              <a:off x="7666221" y="4439280"/>
              <a:ext cx="246506" cy="2649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FBD8067-28CC-7C69-34BD-02757A9E5837}"/>
              </a:ext>
            </a:extLst>
          </p:cNvPr>
          <p:cNvGrpSpPr/>
          <p:nvPr/>
        </p:nvGrpSpPr>
        <p:grpSpPr>
          <a:xfrm>
            <a:off x="3442951" y="3711000"/>
            <a:ext cx="2669389" cy="2226249"/>
            <a:chOff x="9185017" y="3723614"/>
            <a:chExt cx="2669389" cy="222624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FCC3756-1BA7-C88D-A35E-060F3BB33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85017" y="3723614"/>
              <a:ext cx="2669389" cy="2226249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F6621A0-B2C8-540C-4FEE-D7C175B09E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17068" y="4697945"/>
              <a:ext cx="236732" cy="2523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 descr="A logo for a company&#10;&#10;AI-generated content may be incorrect.">
            <a:extLst>
              <a:ext uri="{FF2B5EF4-FFF2-40B4-BE49-F238E27FC236}">
                <a16:creationId xmlns:a16="http://schemas.microsoft.com/office/drawing/2014/main" id="{DBC5E977-408B-BB5A-1D94-EAB65AFDC23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569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74A5-8505-D9DF-000C-7108B4CCB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B0C6E0-2DB6-6319-EE78-A8F32536748B}"/>
              </a:ext>
            </a:extLst>
          </p:cNvPr>
          <p:cNvSpPr txBox="1"/>
          <p:nvPr/>
        </p:nvSpPr>
        <p:spPr>
          <a:xfrm>
            <a:off x="489545" y="2213405"/>
            <a:ext cx="4514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North America dominate sales,</a:t>
            </a:r>
            <a:r>
              <a:rPr lang="en-GB" dirty="0"/>
              <a:t> while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Europe lags </a:t>
            </a:r>
            <a:r>
              <a:rPr lang="en-GB" dirty="0"/>
              <a:t>– indicating potential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growth opportunities</a:t>
            </a:r>
            <a:r>
              <a:rPr lang="en-GB" dirty="0">
                <a:solidFill>
                  <a:srgbClr val="80B3CF"/>
                </a:solidFill>
              </a:rPr>
              <a:t> </a:t>
            </a:r>
            <a:r>
              <a:rPr lang="en-GB" dirty="0"/>
              <a:t>in Europe.  </a:t>
            </a:r>
            <a:endParaRPr lang="en-L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E91F89-DA89-4451-AC03-3A8A237BF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5" y="4026304"/>
            <a:ext cx="5053299" cy="1859039"/>
          </a:xfrm>
          <a:prstGeom prst="rect">
            <a:avLst/>
          </a:prstGeom>
        </p:spPr>
      </p:pic>
      <p:pic>
        <p:nvPicPr>
          <p:cNvPr id="10" name="Picture 9" descr="A logo for a company&#10;&#10;AI-generated content may be incorrect.">
            <a:extLst>
              <a:ext uri="{FF2B5EF4-FFF2-40B4-BE49-F238E27FC236}">
                <a16:creationId xmlns:a16="http://schemas.microsoft.com/office/drawing/2014/main" id="{9A2FE3E6-3CB1-82E0-7366-334A7478D09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C70A4C1-0C8D-CEC3-B58E-E95CB50B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5" y="462620"/>
            <a:ext cx="8929878" cy="1180567"/>
          </a:xfrm>
        </p:spPr>
        <p:txBody>
          <a:bodyPr>
            <a:normAutofit/>
          </a:bodyPr>
          <a:lstStyle/>
          <a:p>
            <a:r>
              <a:rPr lang="en-GB" sz="3200" b="1" noProof="1">
                <a:latin typeface="Helvetica" pitchFamily="2" charset="0"/>
              </a:rPr>
              <a:t>North America Leads in</a:t>
            </a:r>
            <a:r>
              <a:rPr lang="en-GB" sz="3200" noProof="1">
                <a:latin typeface="Helvetica" pitchFamily="2" charset="0"/>
              </a:rPr>
              <a:t> </a:t>
            </a:r>
            <a:r>
              <a:rPr lang="en-GB" sz="3200" b="1" noProof="1">
                <a:latin typeface="Helvetica" pitchFamily="2" charset="0"/>
              </a:rPr>
              <a:t>Sales. </a:t>
            </a:r>
            <a:r>
              <a:rPr lang="en-GB" sz="3200" noProof="1">
                <a:latin typeface="Helvetica" pitchFamily="2" charset="0"/>
              </a:rPr>
              <a:t>Is European market a </a:t>
            </a:r>
            <a:r>
              <a:rPr lang="en-GB" sz="3200" b="1" noProof="1">
                <a:latin typeface="Helvetica" pitchFamily="2" charset="0"/>
              </a:rPr>
              <a:t>challenge</a:t>
            </a:r>
            <a:r>
              <a:rPr lang="en-GB" sz="3200" noProof="1">
                <a:latin typeface="Helvetica" pitchFamily="2" charset="0"/>
              </a:rPr>
              <a:t> or </a:t>
            </a:r>
            <a:r>
              <a:rPr lang="en-GB" sz="3200" b="1" noProof="1">
                <a:latin typeface="Helvetica" pitchFamily="2" charset="0"/>
              </a:rPr>
              <a:t>opportunity</a:t>
            </a:r>
            <a:r>
              <a:rPr lang="en-GB" sz="3200" noProof="1">
                <a:latin typeface="Helvetica" pitchFamily="2" charset="0"/>
              </a:rPr>
              <a:t>?</a:t>
            </a:r>
            <a:endParaRPr lang="en-LT" sz="3200" dirty="0"/>
          </a:p>
        </p:txBody>
      </p:sp>
    </p:spTree>
    <p:extLst>
      <p:ext uri="{BB962C8B-B14F-4D97-AF65-F5344CB8AC3E}">
        <p14:creationId xmlns:p14="http://schemas.microsoft.com/office/powerpoint/2010/main" val="2550548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7A73E-0927-4E2C-76FF-A95545834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logo for a company&#10;&#10;AI-generated content may be incorrect.">
            <a:extLst>
              <a:ext uri="{FF2B5EF4-FFF2-40B4-BE49-F238E27FC236}">
                <a16:creationId xmlns:a16="http://schemas.microsoft.com/office/drawing/2014/main" id="{AB3B0647-2289-233F-3CFF-5D3E086AC0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4BE0805-826D-4D3D-2374-A9D8C6A59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5" y="462620"/>
            <a:ext cx="8929878" cy="1180567"/>
          </a:xfrm>
        </p:spPr>
        <p:txBody>
          <a:bodyPr>
            <a:normAutofit/>
          </a:bodyPr>
          <a:lstStyle/>
          <a:p>
            <a:r>
              <a:rPr lang="en-GB" sz="3200" b="1" noProof="1">
                <a:latin typeface="Helvetica" pitchFamily="2" charset="0"/>
              </a:rPr>
              <a:t>Accessories is the most popular category.</a:t>
            </a:r>
            <a:endParaRPr lang="en-LT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EB933B-6DA0-2E87-F783-B53C4D53C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45" y="4020143"/>
            <a:ext cx="5438220" cy="194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91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BCAEF-3229-22DF-8D57-393C3D2A6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ogo for a company&#10;&#10;AI-generated content may be incorrect.">
            <a:extLst>
              <a:ext uri="{FF2B5EF4-FFF2-40B4-BE49-F238E27FC236}">
                <a16:creationId xmlns:a16="http://schemas.microsoft.com/office/drawing/2014/main" id="{29A8D031-D732-A247-CB39-67BF87DEDC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90BA79E-EF58-2E4F-88A6-B8C04CD7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4" y="462620"/>
            <a:ext cx="8968589" cy="1375709"/>
          </a:xfrm>
        </p:spPr>
        <p:txBody>
          <a:bodyPr>
            <a:normAutofit/>
          </a:bodyPr>
          <a:lstStyle/>
          <a:p>
            <a:r>
              <a:rPr lang="en-GB" sz="3200" noProof="1">
                <a:latin typeface="Helvetica" pitchFamily="2" charset="0"/>
              </a:rPr>
              <a:t>Sales by Subcategory</a:t>
            </a:r>
            <a:endParaRPr lang="en-LT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F475C6-8983-500B-B0D7-8F23EEC54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864" y="1838329"/>
            <a:ext cx="5982592" cy="416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40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A597B-7EA6-0FE8-7939-FA5C66304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14E22C-1DFB-8359-9035-D5D9F1A34542}"/>
              </a:ext>
            </a:extLst>
          </p:cNvPr>
          <p:cNvSpPr txBox="1"/>
          <p:nvPr/>
        </p:nvSpPr>
        <p:spPr>
          <a:xfrm>
            <a:off x="489544" y="2274838"/>
            <a:ext cx="4079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Revenue grew by 46% YoY</a:t>
            </a:r>
            <a:r>
              <a:rPr lang="en-US" dirty="0"/>
              <a:t>, reaching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$44M in 2003</a:t>
            </a:r>
            <a:r>
              <a:rPr lang="en-US" dirty="0"/>
              <a:t> compared to $30M in 2002. </a:t>
            </a:r>
          </a:p>
          <a:p>
            <a:endParaRPr lang="en-US" dirty="0"/>
          </a:p>
          <a:p>
            <a:r>
              <a:rPr lang="en-US" dirty="0"/>
              <a:t>Growth momentum peaked in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July and August </a:t>
            </a:r>
            <a:r>
              <a:rPr lang="en-US" dirty="0"/>
              <a:t>possibly indicating strong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seasonal demand </a:t>
            </a:r>
            <a:r>
              <a:rPr lang="en-US" dirty="0"/>
              <a:t>and improved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sales strategy</a:t>
            </a:r>
            <a:r>
              <a:rPr lang="en-US" dirty="0"/>
              <a:t>. Sales pattern remains similar. </a:t>
            </a:r>
            <a:endParaRPr lang="en-LT" dirty="0"/>
          </a:p>
        </p:txBody>
      </p:sp>
      <p:pic>
        <p:nvPicPr>
          <p:cNvPr id="9" name="Picture 8" descr="A logo for a company&#10;&#10;AI-generated content may be incorrect.">
            <a:extLst>
              <a:ext uri="{FF2B5EF4-FFF2-40B4-BE49-F238E27FC236}">
                <a16:creationId xmlns:a16="http://schemas.microsoft.com/office/drawing/2014/main" id="{3DD89B5D-38AB-9012-3A67-1D9B0FE0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8AB2928-20BB-0980-ABA6-7F6C94E0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4" y="462620"/>
            <a:ext cx="8968589" cy="1375709"/>
          </a:xfrm>
        </p:spPr>
        <p:txBody>
          <a:bodyPr>
            <a:normAutofit/>
          </a:bodyPr>
          <a:lstStyle/>
          <a:p>
            <a:r>
              <a:rPr lang="en-GB" sz="3200" noProof="1">
                <a:latin typeface="Helvetica" pitchFamily="2" charset="0"/>
              </a:rPr>
              <a:t>Year-over-Year Revenue - </a:t>
            </a:r>
            <a:r>
              <a:rPr lang="en-GB" sz="3200" b="1" noProof="1">
                <a:latin typeface="Helvetica" pitchFamily="2" charset="0"/>
              </a:rPr>
              <a:t>strong growth in 2003</a:t>
            </a:r>
            <a:endParaRPr lang="en-LT" sz="3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F3CC41-5F26-7430-2A20-FA45662F9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767" y="2274838"/>
            <a:ext cx="7065203" cy="254995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77816D-7B3E-466F-72A6-81F4FBEED2EE}"/>
              </a:ext>
            </a:extLst>
          </p:cNvPr>
          <p:cNvCxnSpPr>
            <a:cxnSpLocks/>
          </p:cNvCxnSpPr>
          <p:nvPr/>
        </p:nvCxnSpPr>
        <p:spPr>
          <a:xfrm>
            <a:off x="5334000" y="3276600"/>
            <a:ext cx="177800" cy="273214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19E29E-1BBA-E63B-E10A-4CF7946C9640}"/>
              </a:ext>
            </a:extLst>
          </p:cNvPr>
          <p:cNvCxnSpPr>
            <a:cxnSpLocks/>
          </p:cNvCxnSpPr>
          <p:nvPr/>
        </p:nvCxnSpPr>
        <p:spPr>
          <a:xfrm flipH="1">
            <a:off x="6426204" y="2868262"/>
            <a:ext cx="253998" cy="408338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38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D98E9-B162-1246-C265-1A1A9A91E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AF8C6C-0A1C-E615-87A4-7F9DEC1933B1}"/>
              </a:ext>
            </a:extLst>
          </p:cNvPr>
          <p:cNvSpPr txBox="1"/>
          <p:nvPr/>
        </p:nvSpPr>
        <p:spPr>
          <a:xfrm>
            <a:off x="489544" y="2274838"/>
            <a:ext cx="4079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Revenue surged by 54% YoY</a:t>
            </a:r>
            <a:r>
              <a:rPr lang="en-US" dirty="0"/>
              <a:t>, reaching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$67M in 2004 </a:t>
            </a:r>
            <a:r>
              <a:rPr lang="en-US" dirty="0"/>
              <a:t>vs. $44M in 2003.</a:t>
            </a:r>
          </a:p>
          <a:p>
            <a:endParaRPr lang="en-US" dirty="0"/>
          </a:p>
          <a:p>
            <a:r>
              <a:rPr lang="en-US" dirty="0"/>
              <a:t>Notable spikes in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September, December and March </a:t>
            </a:r>
            <a:r>
              <a:rPr lang="en-US" dirty="0"/>
              <a:t>suggesting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improved sales initiatives</a:t>
            </a:r>
            <a:r>
              <a:rPr lang="en-US" dirty="0"/>
              <a:t>. Growth indicates continued momentum and possibly expanding market demand. </a:t>
            </a:r>
            <a:endParaRPr lang="en-LT" dirty="0"/>
          </a:p>
        </p:txBody>
      </p:sp>
      <p:pic>
        <p:nvPicPr>
          <p:cNvPr id="9" name="Picture 8" descr="A logo for a company&#10;&#10;AI-generated content may be incorrect.">
            <a:extLst>
              <a:ext uri="{FF2B5EF4-FFF2-40B4-BE49-F238E27FC236}">
                <a16:creationId xmlns:a16="http://schemas.microsoft.com/office/drawing/2014/main" id="{B106C332-492C-B721-27F1-A53395CDA7F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6402909-52F1-7309-8A89-6310B6E6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4" y="462620"/>
            <a:ext cx="8968589" cy="1375709"/>
          </a:xfrm>
        </p:spPr>
        <p:txBody>
          <a:bodyPr>
            <a:normAutofit/>
          </a:bodyPr>
          <a:lstStyle/>
          <a:p>
            <a:r>
              <a:rPr lang="en-GB" sz="3200" noProof="1">
                <a:latin typeface="Helvetica" pitchFamily="2" charset="0"/>
              </a:rPr>
              <a:t>Year-over-Year Revenue - </a:t>
            </a:r>
            <a:r>
              <a:rPr lang="en-GB" sz="3200" b="1" noProof="1">
                <a:latin typeface="Helvetica" pitchFamily="2" charset="0"/>
              </a:rPr>
              <a:t>strong performance in 2004</a:t>
            </a:r>
            <a:endParaRPr lang="en-LT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4D53C-86C7-FB0F-3D60-A67A6C5D9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239402"/>
            <a:ext cx="7028053" cy="2566463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3C75A3-177B-640D-1D28-DAC2F67758DF}"/>
              </a:ext>
            </a:extLst>
          </p:cNvPr>
          <p:cNvCxnSpPr/>
          <p:nvPr/>
        </p:nvCxnSpPr>
        <p:spPr>
          <a:xfrm flipH="1">
            <a:off x="6845300" y="2819400"/>
            <a:ext cx="228600" cy="43180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0C6100-E087-CA7A-9E36-27254568183C}"/>
              </a:ext>
            </a:extLst>
          </p:cNvPr>
          <p:cNvCxnSpPr/>
          <p:nvPr/>
        </p:nvCxnSpPr>
        <p:spPr>
          <a:xfrm flipH="1">
            <a:off x="8509000" y="2832826"/>
            <a:ext cx="228600" cy="43180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3E4A07-4B00-BF13-AD4D-63056EB18C91}"/>
              </a:ext>
            </a:extLst>
          </p:cNvPr>
          <p:cNvCxnSpPr/>
          <p:nvPr/>
        </p:nvCxnSpPr>
        <p:spPr>
          <a:xfrm flipH="1">
            <a:off x="10092626" y="2997926"/>
            <a:ext cx="228600" cy="43180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7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84739-D4DB-AB09-2754-FD952F9E8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for a company&#10;&#10;AI-generated content may be incorrect.">
            <a:extLst>
              <a:ext uri="{FF2B5EF4-FFF2-40B4-BE49-F238E27FC236}">
                <a16:creationId xmlns:a16="http://schemas.microsoft.com/office/drawing/2014/main" id="{A6D77957-D6F1-9693-7300-A2573CD4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56" t="35665" r="21637" b="34854"/>
          <a:stretch/>
        </p:blipFill>
        <p:spPr>
          <a:xfrm>
            <a:off x="914236" y="2627353"/>
            <a:ext cx="2895305" cy="130978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BB8C1FD0-194A-7A9B-0D89-2E4E4F862A5E}"/>
              </a:ext>
            </a:extLst>
          </p:cNvPr>
          <p:cNvSpPr txBox="1">
            <a:spLocks/>
          </p:cNvSpPr>
          <p:nvPr/>
        </p:nvSpPr>
        <p:spPr>
          <a:xfrm>
            <a:off x="4178507" y="2920866"/>
            <a:ext cx="6205627" cy="1016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3200" b="1" dirty="0">
                <a:latin typeface="Helvetica" pitchFamily="2" charset="0"/>
              </a:rPr>
              <a:t>How does </a:t>
            </a:r>
            <a:r>
              <a:rPr lang="en-GB" sz="32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Helvetica" pitchFamily="2" charset="0"/>
              </a:rPr>
              <a:t>online vs. offline tendencies</a:t>
            </a:r>
            <a:r>
              <a:rPr lang="en-GB" sz="3200" b="1" dirty="0">
                <a:latin typeface="Helvetica" pitchFamily="2" charset="0"/>
              </a:rPr>
              <a:t> contribute to this?</a:t>
            </a:r>
            <a:endParaRPr lang="en-LT" sz="4000" b="1" dirty="0"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36E00-57DD-4603-4F97-87FC0AF758B2}"/>
              </a:ext>
            </a:extLst>
          </p:cNvPr>
          <p:cNvSpPr/>
          <p:nvPr/>
        </p:nvSpPr>
        <p:spPr>
          <a:xfrm>
            <a:off x="3943224" y="2599629"/>
            <a:ext cx="101600" cy="1455540"/>
          </a:xfrm>
          <a:prstGeom prst="rect">
            <a:avLst/>
          </a:prstGeom>
          <a:solidFill>
            <a:srgbClr val="221E2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6799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B559A-8B0F-4F93-FF48-30F896CC7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F0ED38-6B96-9A18-7F83-0DE65AC59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722" y="3512284"/>
            <a:ext cx="3765070" cy="2381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D99E58-CBAC-96AA-1FB3-F07DA82EE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44" y="3512285"/>
            <a:ext cx="3713728" cy="23819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FA0CA1-9AC2-066D-8ADD-4EB56FAF839F}"/>
              </a:ext>
            </a:extLst>
          </p:cNvPr>
          <p:cNvSpPr txBox="1"/>
          <p:nvPr/>
        </p:nvSpPr>
        <p:spPr>
          <a:xfrm>
            <a:off x="489544" y="2037242"/>
            <a:ext cx="37137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Significant</a:t>
            </a:r>
            <a:r>
              <a:rPr lang="en-GB" sz="1600" b="1" dirty="0"/>
              <a:t>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increase</a:t>
            </a:r>
            <a:r>
              <a:rPr lang="en-GB" sz="1600" b="1" dirty="0"/>
              <a:t> </a:t>
            </a:r>
            <a:r>
              <a:rPr lang="en-GB" sz="1600" dirty="0"/>
              <a:t>in orders is driven by strong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online sales growth – </a:t>
            </a:r>
            <a:r>
              <a:rPr lang="en-GB" sz="1600" dirty="0"/>
              <a:t>highlighting a possible shift in customer purchasing behaviour</a:t>
            </a:r>
            <a:endParaRPr lang="en-LT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46890-36E3-C26B-1827-B1BF11670526}"/>
              </a:ext>
            </a:extLst>
          </p:cNvPr>
          <p:cNvSpPr txBox="1"/>
          <p:nvPr/>
        </p:nvSpPr>
        <p:spPr>
          <a:xfrm>
            <a:off x="4239135" y="2037242"/>
            <a:ext cx="3713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Offline </a:t>
            </a:r>
            <a:r>
              <a:rPr lang="en-GB" sz="1600" dirty="0"/>
              <a:t>sales revenue remains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higher</a:t>
            </a:r>
            <a:r>
              <a:rPr lang="en-GB" sz="1600" dirty="0"/>
              <a:t> but volatile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600" dirty="0"/>
              <a:t>while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online </a:t>
            </a:r>
            <a:r>
              <a:rPr lang="en-GB" sz="1600" dirty="0"/>
              <a:t>sales revenue shows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steady and sustainable </a:t>
            </a:r>
            <a:r>
              <a:rPr lang="en-GB" sz="1600" dirty="0"/>
              <a:t>growth.</a:t>
            </a:r>
            <a:endParaRPr lang="en-LT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EF0BCB-96AB-59C4-F050-8BD05D80A6B6}"/>
              </a:ext>
            </a:extLst>
          </p:cNvPr>
          <p:cNvSpPr txBox="1"/>
          <p:nvPr/>
        </p:nvSpPr>
        <p:spPr>
          <a:xfrm>
            <a:off x="8237241" y="2037242"/>
            <a:ext cx="3713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Offline profit is generally higher but volatile, while FY 2004 marks a shift – </a:t>
            </a:r>
            <a:r>
              <a:rPr lang="en-GB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online profit surpasses offline despite lower revenue. </a:t>
            </a:r>
            <a:endParaRPr lang="en-LT" sz="16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BF983EE-ED74-855A-DB86-95350CCE5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7241" y="3512283"/>
            <a:ext cx="3719810" cy="2381984"/>
          </a:xfrm>
          <a:prstGeom prst="rect">
            <a:avLst/>
          </a:prstGeom>
        </p:spPr>
      </p:pic>
      <p:pic>
        <p:nvPicPr>
          <p:cNvPr id="3" name="Picture 2" descr="A logo for a company&#10;&#10;AI-generated content may be incorrect.">
            <a:extLst>
              <a:ext uri="{FF2B5EF4-FFF2-40B4-BE49-F238E27FC236}">
                <a16:creationId xmlns:a16="http://schemas.microsoft.com/office/drawing/2014/main" id="{CECC5499-2348-0072-91D2-C8F75354E71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256EE1D-232F-72E6-7387-6FD92AA3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4" y="462620"/>
            <a:ext cx="8968589" cy="1375709"/>
          </a:xfrm>
        </p:spPr>
        <p:txBody>
          <a:bodyPr>
            <a:normAutofit/>
          </a:bodyPr>
          <a:lstStyle/>
          <a:p>
            <a:r>
              <a:rPr lang="en-GB" sz="3200" b="1" noProof="1">
                <a:latin typeface="Helvetica" pitchFamily="2" charset="0"/>
              </a:rPr>
              <a:t>Online Sales Drive Growth - </a:t>
            </a:r>
            <a:br>
              <a:rPr lang="en-GB" sz="3200" noProof="1">
                <a:latin typeface="Helvetica" pitchFamily="2" charset="0"/>
              </a:rPr>
            </a:br>
            <a:r>
              <a:rPr lang="en-GB" sz="3200" noProof="1">
                <a:latin typeface="Helvetica" pitchFamily="2" charset="0"/>
              </a:rPr>
              <a:t>A Structural Shift in </a:t>
            </a:r>
            <a:r>
              <a:rPr lang="en-GB" sz="3200" b="1" noProof="1">
                <a:latin typeface="Helvetica" pitchFamily="2" charset="0"/>
              </a:rPr>
              <a:t>Sales Tendencies</a:t>
            </a:r>
            <a:r>
              <a:rPr lang="en-GB" sz="3200" noProof="1">
                <a:latin typeface="Helvetica" pitchFamily="2" charset="0"/>
              </a:rPr>
              <a:t>?</a:t>
            </a:r>
            <a:endParaRPr lang="en-LT" sz="32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AE148DE-8AD4-0832-BCCF-18C140999314}"/>
              </a:ext>
            </a:extLst>
          </p:cNvPr>
          <p:cNvCxnSpPr>
            <a:cxnSpLocks/>
          </p:cNvCxnSpPr>
          <p:nvPr/>
        </p:nvCxnSpPr>
        <p:spPr>
          <a:xfrm>
            <a:off x="2554976" y="4261702"/>
            <a:ext cx="291919" cy="253738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C30297-EED9-2E49-3F8C-E96C3B5031F3}"/>
              </a:ext>
            </a:extLst>
          </p:cNvPr>
          <p:cNvCxnSpPr>
            <a:cxnSpLocks/>
          </p:cNvCxnSpPr>
          <p:nvPr/>
        </p:nvCxnSpPr>
        <p:spPr>
          <a:xfrm flipH="1">
            <a:off x="11389149" y="4261702"/>
            <a:ext cx="313307" cy="226244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0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DEEFF-D06B-AAF0-D874-4F1432C51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ED82A3-B27F-8C3E-863E-04481841EAED}"/>
              </a:ext>
            </a:extLst>
          </p:cNvPr>
          <p:cNvSpPr txBox="1"/>
          <p:nvPr/>
        </p:nvSpPr>
        <p:spPr>
          <a:xfrm>
            <a:off x="489544" y="2274838"/>
            <a:ext cx="40794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Revenue is growing rapidly, but profit is increasing at a slower pace. Lower-price strategy</a:t>
            </a:r>
            <a:r>
              <a:rPr lang="en-US" b="1" dirty="0"/>
              <a:t> </a:t>
            </a:r>
            <a:r>
              <a:rPr lang="en-US" dirty="0"/>
              <a:t>appears to be driving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online sales and scaling revenue</a:t>
            </a:r>
            <a:r>
              <a:rPr lang="en-US" dirty="0"/>
              <a:t>, yet profit growth remains modest. </a:t>
            </a:r>
          </a:p>
          <a:p>
            <a:endParaRPr lang="en-US" dirty="0"/>
          </a:p>
          <a:p>
            <a:r>
              <a:rPr lang="en-US" dirty="0"/>
              <a:t>How can we optimize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profitability</a:t>
            </a:r>
            <a:r>
              <a:rPr lang="en-US" dirty="0"/>
              <a:t> more while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sustaining growth</a:t>
            </a:r>
            <a:r>
              <a:rPr lang="en-US" dirty="0"/>
              <a:t>?</a:t>
            </a:r>
            <a:endParaRPr lang="en-LT" dirty="0"/>
          </a:p>
          <a:p>
            <a:endParaRPr lang="en-US" dirty="0"/>
          </a:p>
          <a:p>
            <a:r>
              <a:rPr lang="en-US" dirty="0"/>
              <a:t>How is 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Average Order Value</a:t>
            </a:r>
            <a:r>
              <a:rPr lang="en-US" dirty="0"/>
              <a:t> related to this?</a:t>
            </a:r>
            <a:endParaRPr lang="en-L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54D187-914E-A0E1-6184-F8925516D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219" y="1801391"/>
            <a:ext cx="6229091" cy="4181720"/>
          </a:xfrm>
          <a:prstGeom prst="rect">
            <a:avLst/>
          </a:prstGeom>
        </p:spPr>
      </p:pic>
      <p:pic>
        <p:nvPicPr>
          <p:cNvPr id="9" name="Picture 8" descr="A logo for a company&#10;&#10;AI-generated content may be incorrect.">
            <a:extLst>
              <a:ext uri="{FF2B5EF4-FFF2-40B4-BE49-F238E27FC236}">
                <a16:creationId xmlns:a16="http://schemas.microsoft.com/office/drawing/2014/main" id="{D30965F9-4F55-2A77-6F26-BD05F1257F7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C3B7C1B-101A-263E-0829-C7EE1799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4" y="462620"/>
            <a:ext cx="8968589" cy="1375709"/>
          </a:xfrm>
        </p:spPr>
        <p:txBody>
          <a:bodyPr>
            <a:normAutofit/>
          </a:bodyPr>
          <a:lstStyle/>
          <a:p>
            <a:r>
              <a:rPr lang="en-GB" sz="3200" noProof="1">
                <a:latin typeface="Helvetica" pitchFamily="2" charset="0"/>
              </a:rPr>
              <a:t>Are we </a:t>
            </a:r>
            <a:r>
              <a:rPr lang="en-GB" sz="3200" b="1" noProof="1">
                <a:latin typeface="Helvetica" pitchFamily="2" charset="0"/>
              </a:rPr>
              <a:t>sacrificing profit margins </a:t>
            </a:r>
            <a:r>
              <a:rPr lang="en-GB" sz="3200" noProof="1">
                <a:latin typeface="Helvetica" pitchFamily="2" charset="0"/>
              </a:rPr>
              <a:t>to drive </a:t>
            </a:r>
            <a:r>
              <a:rPr lang="en-GB" sz="3200" b="1" noProof="1">
                <a:latin typeface="Helvetica" pitchFamily="2" charset="0"/>
              </a:rPr>
              <a:t>revenue growth? </a:t>
            </a:r>
            <a:endParaRPr lang="en-LT" sz="3200" dirty="0"/>
          </a:p>
        </p:txBody>
      </p:sp>
    </p:spTree>
    <p:extLst>
      <p:ext uri="{BB962C8B-B14F-4D97-AF65-F5344CB8AC3E}">
        <p14:creationId xmlns:p14="http://schemas.microsoft.com/office/powerpoint/2010/main" val="249525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770D1-B847-2281-CE0D-DAD8A65A9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866692-5B35-1300-3EC8-E6732C3936D3}"/>
              </a:ext>
            </a:extLst>
          </p:cNvPr>
          <p:cNvSpPr txBox="1"/>
          <p:nvPr/>
        </p:nvSpPr>
        <p:spPr>
          <a:xfrm>
            <a:off x="489544" y="2274838"/>
            <a:ext cx="40794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221E20"/>
                </a:solidFill>
              </a:rPr>
              <a:t>Despite strong revenue growth</a:t>
            </a:r>
            <a:r>
              <a:rPr lang="en-GB" sz="1800" b="1" dirty="0">
                <a:solidFill>
                  <a:srgbClr val="221E20"/>
                </a:solidFill>
              </a:rPr>
              <a:t>,</a:t>
            </a:r>
            <a:r>
              <a:rPr lang="en-GB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AOV is declining and drops 50% </a:t>
            </a:r>
            <a:r>
              <a:rPr lang="en-GB" sz="1800" dirty="0">
                <a:solidFill>
                  <a:srgbClr val="221E20"/>
                </a:solidFill>
              </a:rPr>
              <a:t>in 2003 August vs. July </a:t>
            </a:r>
            <a:r>
              <a:rPr lang="en-GB" sz="1800" dirty="0"/>
              <a:t>– potentially related to </a:t>
            </a:r>
            <a:r>
              <a:rPr lang="en-GB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 shift in pricing strategy</a:t>
            </a:r>
            <a:endParaRPr lang="en-US" dirty="0"/>
          </a:p>
          <a:p>
            <a:endParaRPr lang="en-US" dirty="0"/>
          </a:p>
          <a:p>
            <a:r>
              <a:rPr lang="en-GB" dirty="0"/>
              <a:t>Could this be related to different customers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behaviour Online vs. Offline</a:t>
            </a:r>
            <a:r>
              <a:rPr lang="en-GB" dirty="0"/>
              <a:t>? </a:t>
            </a:r>
          </a:p>
          <a:p>
            <a:endParaRPr lang="en-US" dirty="0"/>
          </a:p>
        </p:txBody>
      </p:sp>
      <p:pic>
        <p:nvPicPr>
          <p:cNvPr id="9" name="Picture 8" descr="A logo for a company&#10;&#10;AI-generated content may be incorrect.">
            <a:extLst>
              <a:ext uri="{FF2B5EF4-FFF2-40B4-BE49-F238E27FC236}">
                <a16:creationId xmlns:a16="http://schemas.microsoft.com/office/drawing/2014/main" id="{F347411A-400A-49F8-4DDB-9561D46CA37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B4DFD1-3E7A-1739-FBB4-90BC3B73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4" y="462620"/>
            <a:ext cx="8968589" cy="1375709"/>
          </a:xfrm>
        </p:spPr>
        <p:txBody>
          <a:bodyPr>
            <a:normAutofit/>
          </a:bodyPr>
          <a:lstStyle/>
          <a:p>
            <a:r>
              <a:rPr lang="en-GB" sz="3200" b="1" noProof="1">
                <a:latin typeface="Helvetica" pitchFamily="2" charset="0"/>
              </a:rPr>
              <a:t>Average Order Value is Declining - </a:t>
            </a:r>
            <a:r>
              <a:rPr lang="en-GB" sz="3200" noProof="1">
                <a:latin typeface="Helvetica" pitchFamily="2" charset="0"/>
              </a:rPr>
              <a:t>Revenue </a:t>
            </a:r>
            <a:r>
              <a:rPr lang="en-GB" sz="3200" b="1" noProof="1">
                <a:latin typeface="Helvetica" pitchFamily="2" charset="0"/>
              </a:rPr>
              <a:t>Growth</a:t>
            </a:r>
            <a:r>
              <a:rPr lang="en-GB" sz="3200" noProof="1">
                <a:latin typeface="Helvetica" pitchFamily="2" charset="0"/>
              </a:rPr>
              <a:t> is driven by </a:t>
            </a:r>
            <a:r>
              <a:rPr lang="en-GB" sz="3200" b="1" noProof="1">
                <a:latin typeface="Helvetica" pitchFamily="2" charset="0"/>
              </a:rPr>
              <a:t>Volume </a:t>
            </a:r>
            <a:endParaRPr lang="en-LT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CEE342-591A-93C9-CC96-19CCA31F4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544" y="2153621"/>
            <a:ext cx="6662788" cy="381702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19EA50-8417-3F77-344E-2ED549F106D8}"/>
              </a:ext>
            </a:extLst>
          </p:cNvPr>
          <p:cNvCxnSpPr>
            <a:cxnSpLocks/>
          </p:cNvCxnSpPr>
          <p:nvPr/>
        </p:nvCxnSpPr>
        <p:spPr>
          <a:xfrm>
            <a:off x="9432925" y="4175125"/>
            <a:ext cx="176439" cy="784679"/>
          </a:xfrm>
          <a:prstGeom prst="lin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8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8846E-9B4D-229A-B9A5-69AC5C633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A78A57-E5EE-0F51-7AE7-31873F0160CF}"/>
              </a:ext>
            </a:extLst>
          </p:cNvPr>
          <p:cNvSpPr txBox="1"/>
          <p:nvPr/>
        </p:nvSpPr>
        <p:spPr>
          <a:xfrm>
            <a:off x="440242" y="2243351"/>
            <a:ext cx="4514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Offline AOV </a:t>
            </a:r>
            <a:r>
              <a:rPr lang="en-LT" dirty="0"/>
              <a:t>remains</a:t>
            </a:r>
            <a:r>
              <a:rPr lang="en-LT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LT" dirty="0"/>
              <a:t>volatile</a:t>
            </a:r>
            <a:r>
              <a:rPr lang="en-LT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LT" dirty="0"/>
              <a:t>but </a:t>
            </a:r>
            <a:r>
              <a:rPr lang="en-LT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does not show a clear growth or decline pattern</a:t>
            </a:r>
            <a:r>
              <a:rPr lang="en-LT" dirty="0"/>
              <a:t>, indicating similar customer </a:t>
            </a:r>
            <a:r>
              <a:rPr lang="en-GB" dirty="0"/>
              <a:t>behaviour</a:t>
            </a:r>
            <a:r>
              <a:rPr lang="en-LT" dirty="0"/>
              <a:t> across years.</a:t>
            </a:r>
            <a:endParaRPr lang="en-GB" dirty="0"/>
          </a:p>
        </p:txBody>
      </p:sp>
      <p:pic>
        <p:nvPicPr>
          <p:cNvPr id="10" name="Picture 9" descr="A logo for a company&#10;&#10;AI-generated content may be incorrect.">
            <a:extLst>
              <a:ext uri="{FF2B5EF4-FFF2-40B4-BE49-F238E27FC236}">
                <a16:creationId xmlns:a16="http://schemas.microsoft.com/office/drawing/2014/main" id="{EB344B78-9933-60B1-1E9E-1411994964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l="24056" t="35665" r="21637" b="34854"/>
          <a:stretch/>
        </p:blipFill>
        <p:spPr>
          <a:xfrm>
            <a:off x="9980540" y="353520"/>
            <a:ext cx="1970430" cy="891385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04158E7-3012-FAB2-729B-459BF3D10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545" y="462620"/>
            <a:ext cx="8929878" cy="1180567"/>
          </a:xfrm>
        </p:spPr>
        <p:txBody>
          <a:bodyPr>
            <a:normAutofit/>
          </a:bodyPr>
          <a:lstStyle/>
          <a:p>
            <a:r>
              <a:rPr lang="en-GB" sz="3200" noProof="1">
                <a:latin typeface="Helvetica" pitchFamily="2" charset="0"/>
              </a:rPr>
              <a:t>Offline sales AOV -</a:t>
            </a:r>
            <a:r>
              <a:rPr lang="en-GB" sz="3200" b="1" noProof="1">
                <a:latin typeface="Helvetica" pitchFamily="2" charset="0"/>
              </a:rPr>
              <a:t> no clear growth or decline</a:t>
            </a:r>
            <a:endParaRPr lang="en-LT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35D5B6-ECC7-4304-BC01-F3B654622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385" y="2243351"/>
            <a:ext cx="6261400" cy="354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73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10765</TotalTime>
  <Words>1129</Words>
  <Application>Microsoft Macintosh PowerPoint</Application>
  <PresentationFormat>Widescreen</PresentationFormat>
  <Paragraphs>127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Aptos Display</vt:lpstr>
      <vt:lpstr>Arial</vt:lpstr>
      <vt:lpstr>Helvetica</vt:lpstr>
      <vt:lpstr>Office Theme</vt:lpstr>
      <vt:lpstr>PowerPoint Presentation</vt:lpstr>
      <vt:lpstr>Today’s Agenda</vt:lpstr>
      <vt:lpstr>Year-over-Year Revenue - strong growth in 2003</vt:lpstr>
      <vt:lpstr>Year-over-Year Revenue - strong performance in 2004</vt:lpstr>
      <vt:lpstr>PowerPoint Presentation</vt:lpstr>
      <vt:lpstr>Online Sales Drive Growth -  A Structural Shift in Sales Tendencies?</vt:lpstr>
      <vt:lpstr>Are we sacrificing profit margins to drive revenue growth? </vt:lpstr>
      <vt:lpstr>Average Order Value is Declining - Revenue Growth is driven by Volume </vt:lpstr>
      <vt:lpstr>Offline sales AOV - no clear growth or decline</vt:lpstr>
      <vt:lpstr>Online AOV Shows a Steady Decline </vt:lpstr>
      <vt:lpstr>Average Profit Margin - Growth Driven by Online Sales</vt:lpstr>
      <vt:lpstr>Online Customer Acquisition Trends - Strong Growth since August 2003</vt:lpstr>
      <vt:lpstr>Price and Promotion: a potentially solid combination for Driving Online Sales</vt:lpstr>
      <vt:lpstr>Growth opportunities: North America Leads in Online Sales. Are European and Canada online markets a challenge or opportunity?</vt:lpstr>
      <vt:lpstr>Key Takeaways &amp; Insights Summary </vt:lpstr>
      <vt:lpstr>Action Plan for the Sales Team </vt:lpstr>
      <vt:lpstr>PowerPoint Presentation</vt:lpstr>
      <vt:lpstr>PowerPoint Presentation</vt:lpstr>
      <vt:lpstr>Strong Growth in Orders, Revenue &amp; Profit – AOV Decline Signals Shift in Buying behaviour</vt:lpstr>
      <vt:lpstr>Strong Growth in Orders, Revenue &amp; Profit – AOV Decline Signals Shift in Buying behaviour</vt:lpstr>
      <vt:lpstr>Strong Growth in Orders, Revenue &amp; Profit – AOV Decline Signals Shift in Buying behaviour</vt:lpstr>
      <vt:lpstr>Strong Growth in Orders, Revenue &amp; Profit – AOV Decline Signals Shift in Buying behaviour</vt:lpstr>
      <vt:lpstr>North America Leads in Sales. Is European market a challenge or opportunity?</vt:lpstr>
      <vt:lpstr>Accessories is the most popular category.</vt:lpstr>
      <vt:lpstr>Sales by Subcategory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Aironas Vinickas</dc:creator>
  <cp:lastModifiedBy>Aironas Vinickas</cp:lastModifiedBy>
  <cp:revision>15</cp:revision>
  <dcterms:created xsi:type="dcterms:W3CDTF">2025-02-09T09:58:24Z</dcterms:created>
  <dcterms:modified xsi:type="dcterms:W3CDTF">2025-02-19T18:27:36Z</dcterms:modified>
</cp:coreProperties>
</file>