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9" r:id="rId3"/>
    <p:sldId id="280" r:id="rId4"/>
    <p:sldId id="278" r:id="rId5"/>
    <p:sldId id="287" r:id="rId6"/>
    <p:sldId id="271" r:id="rId7"/>
    <p:sldId id="286" r:id="rId8"/>
    <p:sldId id="285" r:id="rId9"/>
    <p:sldId id="288" r:id="rId10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E20"/>
    <a:srgbClr val="80B3CF"/>
    <a:srgbClr val="628BA3"/>
    <a:srgbClr val="94CDEC"/>
    <a:srgbClr val="FFB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6"/>
    <p:restoredTop sz="94663"/>
  </p:normalViewPr>
  <p:slideViewPr>
    <p:cSldViewPr snapToGrid="0">
      <p:cViewPr varScale="1">
        <p:scale>
          <a:sx n="148" d="100"/>
          <a:sy n="148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2915-2750-5147-B127-635F62B37E8C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1E029-13E5-1A42-B862-97A0E799BAE2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6066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4387D-7F39-C490-4EA5-B036E17CF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67BD09-4123-1083-7C90-FF2D5672E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DD4638-4F74-50AE-1175-B0E28382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D3FCE-81DD-B117-BA23-9154247C7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10119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63-6227-9806-7892-6916B409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E5EC6-430A-41F4-C158-2FAC1B9D3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4ADBC4-5D25-F0C3-F368-E42E9E7DD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LT" dirty="0"/>
          </a:p>
          <a:p>
            <a:pPr marL="171450" indent="-171450">
              <a:buFontTx/>
              <a:buChar char="-"/>
            </a:pPr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2D91F-3470-E53F-4091-2C4E7D36A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61380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3244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98F43-C283-26A2-6BA5-8857F51B6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26402-AD9A-36A7-C548-5CE475B48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6C8A5-6FAF-D143-B96C-A5626B505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FDE8-98B2-F117-2EC7-A19617EE7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30435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049DC-AF61-66A3-8394-66368907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2F6BD7-D651-BDF0-301C-3AACC551B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192DA-B7EE-6DC7-F613-F10CB9E02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CED34-89DC-E2B4-C930-82FDDC24C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004726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90A21-4270-5FE6-367E-3EDE81F78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98F21-8C14-42C4-BDDB-16F350015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B72A8-0183-A398-63F6-8F7324AC4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2CA66-45B0-F010-0559-55FD94204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334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4211-4191-30A1-958E-D1A594DB7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959ED0-86A6-A48F-5FF5-55151B7F2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144DC-B279-C3F0-6714-0CFDA53CF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B71DB-853F-1BA2-1B79-395D5DACF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573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3953-E9E2-3E64-DDAA-D0732119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5144-8C21-3AB1-9AC7-B502AFE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49C3-243A-214C-E790-257740BD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BBAB-8E84-AF98-B4A5-51A77CED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35C0-979E-0A5B-78DC-97A7EB3C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8948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F03F-6095-3FA3-2397-0963E307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CD356-9EBC-0C4B-4D88-3AD123E8F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C0AA-7737-F4E0-CA5A-E8F85173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0769-808A-454F-1798-93CC946A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AE3E-BE89-E50A-DFCF-709A460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300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6BC47-F3C4-FB92-4911-BBECC7E55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DC3C-01C7-8A1E-E0E6-8D6E8777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ECED5-DB79-FFBC-0E9D-AEF147B6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6DB6-7047-ACDC-3B58-749FE02E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FAC1-48F3-B615-E0E3-CE3E8121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0388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5427-7DA9-945D-FDBC-0C9A3914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4FA6-487F-E965-F0AA-E6091B41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66308-CCCE-E129-B2F9-23D334DA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5640-BAF2-485E-5AC8-635A6CD8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0AEA-15B1-9D8C-7B52-2780F1F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12706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E8C6-B02B-3A69-E3D7-F1A88B22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8E65-30CC-B513-71D8-AE5212DC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7D47-C9AE-A14D-3387-AE1358A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9FA-ADC2-5514-7592-F3D50518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E5EB-E892-73C5-3D9D-1190AA6B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016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C5C5-E549-27BC-5E14-EC00DC1B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C982-CDC4-B146-9598-01F3F4C04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4B784-5CCF-B567-C827-BC2A6A9CD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4A2EA-E721-CCF1-7A7B-638D3DDE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795C7-D676-F304-8786-308569B9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B5BC-4B11-AFC2-0B96-8A8579D4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9183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C6F1-D107-D1E4-96C5-BFE4899A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32C2-59C5-440D-7E55-4E62433F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8C364-D7DF-0FA5-B4EF-F730E290C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85583-F0F8-39FE-2AEC-29F797508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AE7DF-311B-AF81-212A-CD461710A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12A48-A5A5-5905-6668-81F5415E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523A6-EFA2-6AD4-87AC-8FE698DE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FAA3A-9039-6699-4052-5AE960CF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2555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C67B-38F3-9B9D-C821-3E4F5C6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3D564-39F8-0244-8124-322A68CC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DA960-3C11-F533-EAE9-FE5DEABD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BE59A-AA82-6C6E-93AD-B6272ECE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726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FD73-E31F-0039-8EF8-D4685A61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61D6C-350E-66BD-935A-ECCB17F2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7C1E9-E11A-9A83-54D5-BA9740B3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9065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2769-C01C-ED83-388A-6FA14D1A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8AF6E-A3C1-3573-474C-DC90CF0B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C369C-C60B-F556-3260-BADEF520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465B3-B5C3-0132-5C86-57FD452A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1A4B-89E9-9B4A-C94D-9B4D2FAF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CE36B-A3A8-B0C6-4548-32A4F39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27363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BD38-3FA9-181F-F6FD-28FA8167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7E3C4-7900-E5C4-DAC4-ADAF6B7D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0110-FD9A-52C9-4C8E-B33CF83F5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02E78-3F99-87F9-F52D-8C8B95B9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5E73E-B1FA-B974-B2B7-DDFFB053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95D9-4CF9-327D-3E41-B73F4624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4629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C259-6A54-0C5B-60B4-E512259A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F6AC7-FCE5-A1F3-6F48-7D4F33D2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941A-6CD3-7677-156A-01C52633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90EB-A45E-C12C-8DB0-2416285F3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EEBF-5C10-AA5A-3F91-169E0A79E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0849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3DC67967-8525-16DC-273C-52909E8E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56" t="35665" r="21637" b="34854"/>
          <a:stretch/>
        </p:blipFill>
        <p:spPr>
          <a:xfrm>
            <a:off x="914236" y="2627353"/>
            <a:ext cx="2895305" cy="13097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E66AF2-EA8D-76A0-0FDA-6A2F1FEBB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507" y="2920866"/>
            <a:ext cx="6205627" cy="1016268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latin typeface="Helvetica" pitchFamily="2" charset="0"/>
              </a:rPr>
              <a:t>Business Performance &amp; Strategic Insights</a:t>
            </a:r>
            <a:endParaRPr lang="en-LT" sz="4000" b="1" dirty="0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6C3E7-BB47-BA04-D77F-10DBF2EA61B6}"/>
              </a:ext>
            </a:extLst>
          </p:cNvPr>
          <p:cNvSpPr/>
          <p:nvPr/>
        </p:nvSpPr>
        <p:spPr>
          <a:xfrm>
            <a:off x="3943224" y="2599629"/>
            <a:ext cx="101600" cy="1455540"/>
          </a:xfrm>
          <a:prstGeom prst="rect">
            <a:avLst/>
          </a:prstGeom>
          <a:solidFill>
            <a:srgbClr val="221E2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243E6-6DE0-AEA8-88DB-8D487CB1A1EB}"/>
              </a:ext>
            </a:extLst>
          </p:cNvPr>
          <p:cNvSpPr txBox="1"/>
          <p:nvPr/>
        </p:nvSpPr>
        <p:spPr>
          <a:xfrm>
            <a:off x="4178507" y="4007951"/>
            <a:ext cx="768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latin typeface="Helvetica" pitchFamily="2" charset="0"/>
              </a:rPr>
              <a:t>Data analyst - Aironas Vinickas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01D8C-2535-9039-B26D-8F480A5EBE3D}"/>
              </a:ext>
            </a:extLst>
          </p:cNvPr>
          <p:cNvSpPr txBox="1"/>
          <p:nvPr/>
        </p:nvSpPr>
        <p:spPr>
          <a:xfrm>
            <a:off x="10817543" y="6366510"/>
            <a:ext cx="1374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T" dirty="0">
                <a:latin typeface="Helvetica" pitchFamily="2" charset="0"/>
              </a:rPr>
              <a:t>2025 02 20</a:t>
            </a:r>
          </a:p>
        </p:txBody>
      </p:sp>
    </p:spTree>
    <p:extLst>
      <p:ext uri="{BB962C8B-B14F-4D97-AF65-F5344CB8AC3E}">
        <p14:creationId xmlns:p14="http://schemas.microsoft.com/office/powerpoint/2010/main" val="216685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5F98B-41D9-DBFB-6831-EF3A142B1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F3A1C-5D6E-5EBF-B4A9-E2A97489F5A8}"/>
              </a:ext>
            </a:extLst>
          </p:cNvPr>
          <p:cNvSpPr txBox="1"/>
          <p:nvPr/>
        </p:nvSpPr>
        <p:spPr>
          <a:xfrm>
            <a:off x="489544" y="1720840"/>
            <a:ext cx="108032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Main KPIs overview</a:t>
            </a:r>
          </a:p>
          <a:p>
            <a:pPr marL="285750" indent="-285750">
              <a:buFontTx/>
              <a:buChar char="-"/>
            </a:pPr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/>
              <a:t>Online vs. Offline comparison</a:t>
            </a:r>
          </a:p>
          <a:p>
            <a:pPr marL="285750" indent="-285750">
              <a:buFontTx/>
              <a:buChar char="-"/>
            </a:pPr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/>
              <a:t>Profit Margin vs. Revenue overview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EF1505FB-A560-48F5-6C96-5BFE810E33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3433BE5-54FE-E909-4023-D7216876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Today’s Agenda</a:t>
            </a:r>
            <a:endParaRPr lang="en-LT" sz="3200" dirty="0"/>
          </a:p>
        </p:txBody>
      </p:sp>
    </p:spTree>
    <p:extLst>
      <p:ext uri="{BB962C8B-B14F-4D97-AF65-F5344CB8AC3E}">
        <p14:creationId xmlns:p14="http://schemas.microsoft.com/office/powerpoint/2010/main" val="94280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F2DFF-DC61-A960-3596-F2E29DFAA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6003-CBC9-C483-3685-375CFD6E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11" y="317624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Strong Growth in </a:t>
            </a:r>
            <a:r>
              <a:rPr lang="en-GB" sz="3200" b="1" noProof="1">
                <a:latin typeface="Helvetica" pitchFamily="2" charset="0"/>
              </a:rPr>
              <a:t>Orders, Revenue &amp; Profit</a:t>
            </a:r>
            <a:r>
              <a:rPr lang="en-GB" sz="3200" noProof="1">
                <a:latin typeface="Helvetica" pitchFamily="2" charset="0"/>
              </a:rPr>
              <a:t> – </a:t>
            </a:r>
            <a:r>
              <a:rPr lang="en-GB" sz="3200" b="1" noProof="1">
                <a:latin typeface="Helvetica" pitchFamily="2" charset="0"/>
              </a:rPr>
              <a:t>AOV Decline</a:t>
            </a:r>
            <a:r>
              <a:rPr lang="en-GB" sz="3200" noProof="1">
                <a:latin typeface="Helvetica" pitchFamily="2" charset="0"/>
              </a:rPr>
              <a:t> Signals Shift in Buying Behavior</a:t>
            </a:r>
            <a:endParaRPr lang="en-LT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311A0-0A52-A3F2-EE7F-C1D74A92BC58}"/>
              </a:ext>
            </a:extLst>
          </p:cNvPr>
          <p:cNvSpPr txBox="1"/>
          <p:nvPr/>
        </p:nvSpPr>
        <p:spPr>
          <a:xfrm>
            <a:off x="581810" y="2044370"/>
            <a:ext cx="2670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Significant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increase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 orders amount by</a:t>
            </a:r>
            <a:r>
              <a:rPr lang="en-GB" sz="1600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189%</a:t>
            </a:r>
            <a:r>
              <a:rPr lang="en-GB" sz="1600" b="1" dirty="0"/>
              <a:t> </a:t>
            </a:r>
            <a:r>
              <a:rPr lang="en-GB" sz="1600" dirty="0"/>
              <a:t>in 2003 August vs. July – sustaining a strong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/>
              <a:t>upward trend</a:t>
            </a:r>
            <a:endParaRPr lang="en-LT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C8917-DBC5-28BC-BD1C-B24BA2E9A6E7}"/>
              </a:ext>
            </a:extLst>
          </p:cNvPr>
          <p:cNvSpPr txBox="1"/>
          <p:nvPr/>
        </p:nvSpPr>
        <p:spPr>
          <a:xfrm>
            <a:off x="6286703" y="2044370"/>
            <a:ext cx="2674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Revenue surges 40% </a:t>
            </a:r>
            <a:r>
              <a:rPr lang="en-GB" sz="1600" dirty="0"/>
              <a:t>in 2003 August vs. July – reinforcing a solid growth momentum</a:t>
            </a:r>
            <a:endParaRPr lang="en-LT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6B16D-3082-51DB-F484-E9AE1A56C3D4}"/>
              </a:ext>
            </a:extLst>
          </p:cNvPr>
          <p:cNvSpPr txBox="1"/>
          <p:nvPr/>
        </p:nvSpPr>
        <p:spPr>
          <a:xfrm>
            <a:off x="9152335" y="2044370"/>
            <a:ext cx="267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Profit climbs by 36%</a:t>
            </a:r>
            <a:r>
              <a:rPr lang="en-GB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/>
              <a:t>in 2003 August vs. July – maintaining strong growth</a:t>
            </a:r>
            <a:endParaRPr lang="en-LT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62383-4783-BD4B-4E8A-B3447DD5CA25}"/>
              </a:ext>
            </a:extLst>
          </p:cNvPr>
          <p:cNvSpPr txBox="1"/>
          <p:nvPr/>
        </p:nvSpPr>
        <p:spPr>
          <a:xfrm>
            <a:off x="3442950" y="2044370"/>
            <a:ext cx="2653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AOV drops 50% </a:t>
            </a:r>
            <a:r>
              <a:rPr lang="en-GB" sz="1600" dirty="0">
                <a:solidFill>
                  <a:srgbClr val="221E20"/>
                </a:solidFill>
              </a:rPr>
              <a:t>in 2003 August vs. July </a:t>
            </a:r>
            <a:r>
              <a:rPr lang="en-GB" sz="1600" dirty="0"/>
              <a:t>– potentially related to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shift in buying behaviour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E52C69-2FE4-6AF1-DB5A-E25FF3144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1" y="3723614"/>
            <a:ext cx="2670436" cy="220102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FA6C5B-3F3A-B9D6-F888-B0DD2D3C7F6E}"/>
              </a:ext>
            </a:extLst>
          </p:cNvPr>
          <p:cNvCxnSpPr>
            <a:cxnSpLocks/>
          </p:cNvCxnSpPr>
          <p:nvPr/>
        </p:nvCxnSpPr>
        <p:spPr>
          <a:xfrm>
            <a:off x="1917029" y="4704252"/>
            <a:ext cx="246506" cy="264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F91ED4C-6C34-3A7E-5CD3-188D09CF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044" y="3701486"/>
            <a:ext cx="2674928" cy="220102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5BEDBD-2D47-2455-5849-A9C21CF6F7B2}"/>
              </a:ext>
            </a:extLst>
          </p:cNvPr>
          <p:cNvCxnSpPr>
            <a:cxnSpLocks/>
          </p:cNvCxnSpPr>
          <p:nvPr/>
        </p:nvCxnSpPr>
        <p:spPr>
          <a:xfrm>
            <a:off x="7719530" y="4284666"/>
            <a:ext cx="246506" cy="264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910947B-E447-F422-88E4-9335D3331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8676" y="3676260"/>
            <a:ext cx="2658838" cy="222624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F6D3E0-D670-1B6A-4AEB-B563EF4FCC2C}"/>
              </a:ext>
            </a:extLst>
          </p:cNvPr>
          <p:cNvCxnSpPr>
            <a:cxnSpLocks/>
          </p:cNvCxnSpPr>
          <p:nvPr/>
        </p:nvCxnSpPr>
        <p:spPr>
          <a:xfrm>
            <a:off x="10508386" y="4391926"/>
            <a:ext cx="246506" cy="264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FCC3756-1BA7-C88D-A35E-060F3BB33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2951" y="3711000"/>
            <a:ext cx="2669389" cy="222624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6621A0-B2C8-540C-4FEE-D7C175B09EE8}"/>
              </a:ext>
            </a:extLst>
          </p:cNvPr>
          <p:cNvCxnSpPr>
            <a:cxnSpLocks/>
          </p:cNvCxnSpPr>
          <p:nvPr/>
        </p:nvCxnSpPr>
        <p:spPr>
          <a:xfrm flipH="1">
            <a:off x="5375002" y="4685331"/>
            <a:ext cx="236732" cy="252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logo for a company&#10;&#10;AI-generated content may be incorrect.">
            <a:extLst>
              <a:ext uri="{FF2B5EF4-FFF2-40B4-BE49-F238E27FC236}">
                <a16:creationId xmlns:a16="http://schemas.microsoft.com/office/drawing/2014/main" id="{DBC5E977-408B-BB5A-1D94-EAB65AFDC23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69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84739-D4DB-AB09-2754-FD952F9E8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for a company&#10;&#10;AI-generated content may be incorrect.">
            <a:extLst>
              <a:ext uri="{FF2B5EF4-FFF2-40B4-BE49-F238E27FC236}">
                <a16:creationId xmlns:a16="http://schemas.microsoft.com/office/drawing/2014/main" id="{A6D77957-D6F1-9693-7300-A2573CD4CB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56" t="35665" r="21637" b="34854"/>
          <a:stretch/>
        </p:blipFill>
        <p:spPr>
          <a:xfrm>
            <a:off x="914236" y="2627353"/>
            <a:ext cx="2895305" cy="130978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B8C1FD0-194A-7A9B-0D89-2E4E4F862A5E}"/>
              </a:ext>
            </a:extLst>
          </p:cNvPr>
          <p:cNvSpPr txBox="1">
            <a:spLocks/>
          </p:cNvSpPr>
          <p:nvPr/>
        </p:nvSpPr>
        <p:spPr>
          <a:xfrm>
            <a:off x="4178507" y="2920866"/>
            <a:ext cx="6205627" cy="101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b="1" dirty="0">
                <a:latin typeface="Helvetica" pitchFamily="2" charset="0"/>
              </a:rPr>
              <a:t>How does </a:t>
            </a:r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Helvetica" pitchFamily="2" charset="0"/>
              </a:rPr>
              <a:t>online vs. offline tendencies</a:t>
            </a:r>
            <a:r>
              <a:rPr lang="en-GB" sz="3200" b="1" dirty="0">
                <a:latin typeface="Helvetica" pitchFamily="2" charset="0"/>
              </a:rPr>
              <a:t> contribute to this?</a:t>
            </a:r>
            <a:endParaRPr lang="en-LT" sz="4000" b="1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36E00-57DD-4603-4F97-87FC0AF758B2}"/>
              </a:ext>
            </a:extLst>
          </p:cNvPr>
          <p:cNvSpPr/>
          <p:nvPr/>
        </p:nvSpPr>
        <p:spPr>
          <a:xfrm>
            <a:off x="3943224" y="2599629"/>
            <a:ext cx="101600" cy="1455540"/>
          </a:xfrm>
          <a:prstGeom prst="rect">
            <a:avLst/>
          </a:prstGeom>
          <a:solidFill>
            <a:srgbClr val="221E2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867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559A-8B0F-4F93-FF48-30F896CC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F0ED38-6B96-9A18-7F83-0DE65AC5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22" y="3512284"/>
            <a:ext cx="3765070" cy="2381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99E58-CBAC-96AA-1FB3-F07DA82EE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44" y="3512285"/>
            <a:ext cx="3713728" cy="23819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FA0CA1-9AC2-066D-8ADD-4EB56FAF839F}"/>
              </a:ext>
            </a:extLst>
          </p:cNvPr>
          <p:cNvSpPr txBox="1"/>
          <p:nvPr/>
        </p:nvSpPr>
        <p:spPr>
          <a:xfrm>
            <a:off x="489544" y="2037242"/>
            <a:ext cx="3713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Significant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increase</a:t>
            </a:r>
            <a:r>
              <a:rPr lang="en-GB" sz="1600" b="1" dirty="0"/>
              <a:t> </a:t>
            </a:r>
            <a:r>
              <a:rPr lang="en-GB" sz="1600" dirty="0"/>
              <a:t>in orders is driven by strong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online sales growth – </a:t>
            </a:r>
            <a:r>
              <a:rPr lang="en-GB" sz="1600" dirty="0"/>
              <a:t>highlighting a possible shift in customer purchasing behaviour</a:t>
            </a:r>
            <a:endParaRPr lang="en-LT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46890-36E3-C26B-1827-B1BF11670526}"/>
              </a:ext>
            </a:extLst>
          </p:cNvPr>
          <p:cNvSpPr txBox="1"/>
          <p:nvPr/>
        </p:nvSpPr>
        <p:spPr>
          <a:xfrm>
            <a:off x="4239135" y="2037242"/>
            <a:ext cx="3713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Offline</a:t>
            </a:r>
            <a:r>
              <a:rPr lang="en-GB" sz="1600" dirty="0"/>
              <a:t> sales revenue remains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higher</a:t>
            </a:r>
            <a:r>
              <a:rPr lang="en-GB" sz="1600" dirty="0"/>
              <a:t> but volatile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/>
              <a:t>while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online</a:t>
            </a:r>
            <a:r>
              <a:rPr lang="en-GB" sz="1600" dirty="0"/>
              <a:t> sales revenue shows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steady and sustainable </a:t>
            </a:r>
            <a:r>
              <a:rPr lang="en-GB" sz="1600" dirty="0"/>
              <a:t>growth.</a:t>
            </a:r>
            <a:endParaRPr lang="en-LT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EF0BCB-96AB-59C4-F050-8BD05D80A6B6}"/>
              </a:ext>
            </a:extLst>
          </p:cNvPr>
          <p:cNvSpPr txBox="1"/>
          <p:nvPr/>
        </p:nvSpPr>
        <p:spPr>
          <a:xfrm>
            <a:off x="8237241" y="2037242"/>
            <a:ext cx="3713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Offline profit is generally higher but volatile, while FY 2004 marks a shift –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online profit surpasses offline despite lower revenue. 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F983EE-ED74-855A-DB86-95350CCE5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241" y="3512283"/>
            <a:ext cx="3719810" cy="2381984"/>
          </a:xfrm>
          <a:prstGeom prst="rect">
            <a:avLst/>
          </a:prstGeom>
        </p:spPr>
      </p:pic>
      <p:pic>
        <p:nvPicPr>
          <p:cNvPr id="3" name="Picture 2" descr="A logo for a company&#10;&#10;AI-generated content may be incorrect.">
            <a:extLst>
              <a:ext uri="{FF2B5EF4-FFF2-40B4-BE49-F238E27FC236}">
                <a16:creationId xmlns:a16="http://schemas.microsoft.com/office/drawing/2014/main" id="{CECC5499-2348-0072-91D2-C8F75354E71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56EE1D-232F-72E6-7387-6FD92AA3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Online Sales Drive Growth - </a:t>
            </a:r>
            <a:br>
              <a:rPr lang="en-GB" sz="3200" noProof="1">
                <a:latin typeface="Helvetica" pitchFamily="2" charset="0"/>
              </a:rPr>
            </a:br>
            <a:r>
              <a:rPr lang="en-GB" sz="3200" noProof="1">
                <a:latin typeface="Helvetica" pitchFamily="2" charset="0"/>
              </a:rPr>
              <a:t>A Structural Shift in </a:t>
            </a:r>
            <a:r>
              <a:rPr lang="en-GB" sz="3200" b="1" noProof="1">
                <a:latin typeface="Helvetica" pitchFamily="2" charset="0"/>
              </a:rPr>
              <a:t>Sales Tendencies</a:t>
            </a:r>
            <a:r>
              <a:rPr lang="en-GB" sz="3200" noProof="1">
                <a:latin typeface="Helvetica" pitchFamily="2" charset="0"/>
              </a:rPr>
              <a:t>?</a:t>
            </a:r>
            <a:endParaRPr lang="en-LT" sz="32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2E9B9E5-3A06-BBA8-CF13-7AC44D4DE834}"/>
              </a:ext>
            </a:extLst>
          </p:cNvPr>
          <p:cNvCxnSpPr>
            <a:cxnSpLocks/>
          </p:cNvCxnSpPr>
          <p:nvPr/>
        </p:nvCxnSpPr>
        <p:spPr>
          <a:xfrm>
            <a:off x="2753791" y="4316063"/>
            <a:ext cx="246506" cy="264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9BE22E2-5E00-36A0-AA0A-40AC804C9C30}"/>
              </a:ext>
            </a:extLst>
          </p:cNvPr>
          <p:cNvCxnSpPr>
            <a:cxnSpLocks/>
          </p:cNvCxnSpPr>
          <p:nvPr/>
        </p:nvCxnSpPr>
        <p:spPr>
          <a:xfrm flipH="1">
            <a:off x="11333415" y="4252588"/>
            <a:ext cx="231019" cy="195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2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5515F-0380-9A5A-FE80-06ABC76D5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B46C985-9F3E-97CC-37F1-E3BF0EB1E95A}"/>
              </a:ext>
            </a:extLst>
          </p:cNvPr>
          <p:cNvSpPr txBox="1"/>
          <p:nvPr/>
        </p:nvSpPr>
        <p:spPr>
          <a:xfrm>
            <a:off x="489544" y="2274838"/>
            <a:ext cx="4079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is growing rapidly, but profit is increasing at a slower pace. Lower-price strategy</a:t>
            </a:r>
            <a:r>
              <a:rPr lang="en-US" b="1" dirty="0"/>
              <a:t> </a:t>
            </a:r>
            <a:r>
              <a:rPr lang="en-US" dirty="0"/>
              <a:t>appears to be driving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online sales and scaling revenue</a:t>
            </a:r>
            <a:r>
              <a:rPr lang="en-US" dirty="0"/>
              <a:t>, yet profit growth remains modest. </a:t>
            </a:r>
          </a:p>
          <a:p>
            <a:endParaRPr lang="en-US" dirty="0"/>
          </a:p>
          <a:p>
            <a:r>
              <a:rPr lang="en-US" dirty="0"/>
              <a:t>How can we optimize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profitability</a:t>
            </a:r>
            <a:r>
              <a:rPr lang="en-US" dirty="0"/>
              <a:t> more while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sustaining growth</a:t>
            </a:r>
            <a:r>
              <a:rPr lang="en-US" dirty="0"/>
              <a:t>?</a:t>
            </a:r>
            <a:endParaRPr lang="en-L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30093-3E63-5E6A-D0AD-3503D7C1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219" y="1801391"/>
            <a:ext cx="6229091" cy="4181720"/>
          </a:xfrm>
          <a:prstGeom prst="rect">
            <a:avLst/>
          </a:prstGeom>
        </p:spPr>
      </p:pic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4A481DF0-4780-D7F2-C811-CFE7D008A87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145A2B8-5624-B3E6-8575-1EB9A5D5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Are we </a:t>
            </a:r>
            <a:r>
              <a:rPr lang="en-GB" sz="3200" b="1" noProof="1">
                <a:latin typeface="Helvetica" pitchFamily="2" charset="0"/>
              </a:rPr>
              <a:t>sacrificing profit margins </a:t>
            </a:r>
            <a:r>
              <a:rPr lang="en-GB" sz="3200" noProof="1">
                <a:latin typeface="Helvetica" pitchFamily="2" charset="0"/>
              </a:rPr>
              <a:t>to drive </a:t>
            </a:r>
            <a:r>
              <a:rPr lang="en-GB" sz="3200" b="1" noProof="1">
                <a:latin typeface="Helvetica" pitchFamily="2" charset="0"/>
              </a:rPr>
              <a:t>revenue growth? </a:t>
            </a:r>
            <a:endParaRPr lang="en-LT" sz="3200" dirty="0"/>
          </a:p>
        </p:txBody>
      </p:sp>
    </p:spTree>
    <p:extLst>
      <p:ext uri="{BB962C8B-B14F-4D97-AF65-F5344CB8AC3E}">
        <p14:creationId xmlns:p14="http://schemas.microsoft.com/office/powerpoint/2010/main" val="1095305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797AE-FA13-730D-0691-4F8779293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F34ECD-0EF9-348C-8999-2A03F5BC80BA}"/>
              </a:ext>
            </a:extLst>
          </p:cNvPr>
          <p:cNvSpPr txBox="1"/>
          <p:nvPr/>
        </p:nvSpPr>
        <p:spPr>
          <a:xfrm>
            <a:off x="489544" y="1720840"/>
            <a:ext cx="10803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Evaluate the impact of the current lower-price strategy to balance between driving sales volume and maintaining healthy margins. Consider testing premium offers or bundling strategies to increase AOV without reducing sales.</a:t>
            </a:r>
          </a:p>
          <a:p>
            <a:endParaRPr lang="en-GB" dirty="0"/>
          </a:p>
          <a:p>
            <a:r>
              <a:rPr lang="en-GB" dirty="0"/>
              <a:t>- To ensure sustainable growth, consider how the brand is positioned in the market - quality vs. price - and refine the messaging to support a balance between pricing, quality, and customer experience.</a:t>
            </a:r>
          </a:p>
          <a:p>
            <a:endParaRPr lang="en-US" dirty="0"/>
          </a:p>
          <a:p>
            <a:r>
              <a:rPr lang="en-GB" dirty="0"/>
              <a:t>How can we balance aggressive growth with sustainable profitability in both online and offline sales?</a:t>
            </a:r>
            <a:endParaRPr lang="en-LT" dirty="0"/>
          </a:p>
        </p:txBody>
      </p:sp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F166AAC7-C669-2FB4-9B04-79AB606558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2E9185-5F98-535B-4BC6-D773E443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Conclusions</a:t>
            </a:r>
            <a:r>
              <a:rPr lang="en-GB" sz="3200" noProof="1">
                <a:latin typeface="Helvetica" pitchFamily="2" charset="0"/>
              </a:rPr>
              <a:t> </a:t>
            </a:r>
            <a:endParaRPr lang="en-LT" sz="3200" dirty="0"/>
          </a:p>
        </p:txBody>
      </p:sp>
    </p:spTree>
    <p:extLst>
      <p:ext uri="{BB962C8B-B14F-4D97-AF65-F5344CB8AC3E}">
        <p14:creationId xmlns:p14="http://schemas.microsoft.com/office/powerpoint/2010/main" val="216359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F82C6-A7CF-A144-3F1A-638B664C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A50DFC75-1317-95E0-25B6-7F4F12EF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56" t="35665" r="21637" b="34854"/>
          <a:stretch/>
        </p:blipFill>
        <p:spPr>
          <a:xfrm>
            <a:off x="914236" y="2627353"/>
            <a:ext cx="2895305" cy="13097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6D5A34-2FDC-92DE-2D88-B63E33043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507" y="3134011"/>
            <a:ext cx="6205627" cy="589978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latin typeface="Helvetica" pitchFamily="2" charset="0"/>
              </a:rPr>
              <a:t>Questions | Discussion</a:t>
            </a:r>
            <a:endParaRPr lang="en-LT" sz="4000" b="1" dirty="0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D247F4-5DF2-1D96-6296-5D553D5C6761}"/>
              </a:ext>
            </a:extLst>
          </p:cNvPr>
          <p:cNvSpPr/>
          <p:nvPr/>
        </p:nvSpPr>
        <p:spPr>
          <a:xfrm>
            <a:off x="3943224" y="2599629"/>
            <a:ext cx="101600" cy="1455540"/>
          </a:xfrm>
          <a:prstGeom prst="rect">
            <a:avLst/>
          </a:prstGeom>
          <a:solidFill>
            <a:srgbClr val="221E2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23782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5601E-9420-A33F-2F4A-0609E0A51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FEC072-0DA6-AE43-49A8-4CF3217DD5EB}"/>
              </a:ext>
            </a:extLst>
          </p:cNvPr>
          <p:cNvSpPr txBox="1"/>
          <p:nvPr/>
        </p:nvSpPr>
        <p:spPr>
          <a:xfrm>
            <a:off x="489545" y="2274838"/>
            <a:ext cx="47269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Quality</a:t>
            </a:r>
            <a:r>
              <a:rPr lang="en-GB" dirty="0"/>
              <a:t>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declined</a:t>
            </a:r>
            <a:r>
              <a:rPr lang="en-GB" dirty="0"/>
              <a:t> as a factor and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price spiked </a:t>
            </a:r>
            <a:r>
              <a:rPr lang="en-GB" dirty="0"/>
              <a:t>in 2004.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Price and Promotion </a:t>
            </a:r>
            <a:r>
              <a:rPr lang="en-GB" dirty="0"/>
              <a:t>have the potential to be </a:t>
            </a:r>
            <a:r>
              <a:rPr lang="en-GB" dirty="0">
                <a:solidFill>
                  <a:srgbClr val="221E20"/>
                </a:solidFill>
              </a:rPr>
              <a:t>a strong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combination</a:t>
            </a:r>
            <a:r>
              <a:rPr lang="en-GB" dirty="0">
                <a:solidFill>
                  <a:srgbClr val="221E20"/>
                </a:solidFill>
              </a:rPr>
              <a:t> for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driving online sales</a:t>
            </a:r>
            <a:r>
              <a:rPr lang="en-GB" dirty="0"/>
              <a:t>. Looking ahead, how will we strategically position our products for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sustainable growth</a:t>
            </a:r>
            <a:r>
              <a:rPr lang="en-GB" dirty="0"/>
              <a:t>?</a:t>
            </a:r>
          </a:p>
          <a:p>
            <a:endParaRPr lang="en-GB" dirty="0"/>
          </a:p>
          <a:p>
            <a:r>
              <a:rPr lang="en-GB" dirty="0"/>
              <a:t>What lies behind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Not Recorded?</a:t>
            </a:r>
          </a:p>
        </p:txBody>
      </p:sp>
      <p:pic>
        <p:nvPicPr>
          <p:cNvPr id="10" name="Picture 9" descr="A logo for a company&#10;&#10;AI-generated content may be incorrect.">
            <a:extLst>
              <a:ext uri="{FF2B5EF4-FFF2-40B4-BE49-F238E27FC236}">
                <a16:creationId xmlns:a16="http://schemas.microsoft.com/office/drawing/2014/main" id="{4653C852-E63D-B555-A00F-A80BA30ED2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D4E35F1-F8AE-9C5F-8D3B-01821875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5" y="462620"/>
            <a:ext cx="8929878" cy="1180567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Price and Promotion: </a:t>
            </a:r>
            <a:r>
              <a:rPr lang="en-GB" sz="3200" noProof="1">
                <a:latin typeface="Helvetica" pitchFamily="2" charset="0"/>
              </a:rPr>
              <a:t>a potentially </a:t>
            </a:r>
            <a:r>
              <a:rPr lang="en-GB" sz="3200" b="1" noProof="1">
                <a:latin typeface="Helvetica" pitchFamily="2" charset="0"/>
              </a:rPr>
              <a:t>solid combination </a:t>
            </a:r>
            <a:r>
              <a:rPr lang="en-GB" sz="3200" noProof="1">
                <a:latin typeface="Helvetica" pitchFamily="2" charset="0"/>
              </a:rPr>
              <a:t>for </a:t>
            </a:r>
            <a:r>
              <a:rPr lang="en-GB" sz="3200" b="1" noProof="1">
                <a:latin typeface="Helvetica" pitchFamily="2" charset="0"/>
              </a:rPr>
              <a:t>Driving Online Sales</a:t>
            </a:r>
            <a:endParaRPr lang="en-LT" sz="3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8DDFF0-52C1-D9A8-7E2D-2653B40A5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50" y="1969580"/>
            <a:ext cx="5833390" cy="37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97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9289</TotalTime>
  <Words>409</Words>
  <Application>Microsoft Macintosh PowerPoint</Application>
  <PresentationFormat>Widescreen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Helvetica</vt:lpstr>
      <vt:lpstr>Office Theme</vt:lpstr>
      <vt:lpstr>PowerPoint Presentation</vt:lpstr>
      <vt:lpstr>Today’s Agenda</vt:lpstr>
      <vt:lpstr>Strong Growth in Orders, Revenue &amp; Profit – AOV Decline Signals Shift in Buying Behavior</vt:lpstr>
      <vt:lpstr>PowerPoint Presentation</vt:lpstr>
      <vt:lpstr>Online Sales Drive Growth -  A Structural Shift in Sales Tendencies?</vt:lpstr>
      <vt:lpstr>Are we sacrificing profit margins to drive revenue growth? </vt:lpstr>
      <vt:lpstr>Conclusions </vt:lpstr>
      <vt:lpstr>PowerPoint Presentation</vt:lpstr>
      <vt:lpstr>Price and Promotion: a potentially solid combination for Driving Online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Aironas Vinickas</dc:creator>
  <cp:lastModifiedBy>Aironas Vinickas</cp:lastModifiedBy>
  <cp:revision>7</cp:revision>
  <dcterms:created xsi:type="dcterms:W3CDTF">2025-02-09T09:58:24Z</dcterms:created>
  <dcterms:modified xsi:type="dcterms:W3CDTF">2025-02-19T16:23:40Z</dcterms:modified>
</cp:coreProperties>
</file>