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62" r:id="rId3"/>
    <p:sldId id="263" r:id="rId4"/>
    <p:sldId id="257" r:id="rId5"/>
    <p:sldId id="270" r:id="rId6"/>
    <p:sldId id="258" r:id="rId7"/>
    <p:sldId id="271" r:id="rId8"/>
    <p:sldId id="272" r:id="rId9"/>
    <p:sldId id="260" r:id="rId10"/>
    <p:sldId id="267" r:id="rId11"/>
    <p:sldId id="278" r:id="rId12"/>
    <p:sldId id="273" r:id="rId13"/>
    <p:sldId id="274" r:id="rId14"/>
    <p:sldId id="275" r:id="rId15"/>
    <p:sldId id="276" r:id="rId16"/>
    <p:sldId id="277" r:id="rId17"/>
    <p:sldId id="280" r:id="rId18"/>
    <p:sldId id="281" r:id="rId19"/>
    <p:sldId id="283" r:id="rId20"/>
    <p:sldId id="282" r:id="rId21"/>
    <p:sldId id="284" r:id="rId22"/>
    <p:sldId id="285" r:id="rId23"/>
    <p:sldId id="286" r:id="rId24"/>
    <p:sldId id="259" r:id="rId25"/>
    <p:sldId id="287" r:id="rId26"/>
    <p:sldId id="288" r:id="rId27"/>
    <p:sldId id="261" r:id="rId28"/>
    <p:sldId id="265" r:id="rId29"/>
    <p:sldId id="26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010" autoAdjust="0"/>
    <p:restoredTop sz="94660"/>
  </p:normalViewPr>
  <p:slideViewPr>
    <p:cSldViewPr snapToGrid="0">
      <p:cViewPr varScale="1">
        <p:scale>
          <a:sx n="103" d="100"/>
          <a:sy n="103" d="100"/>
        </p:scale>
        <p:origin x="114" y="348"/>
      </p:cViewPr>
      <p:guideLst/>
    </p:cSldViewPr>
  </p:slideViewPr>
  <p:notesTextViewPr>
    <p:cViewPr>
      <p:scale>
        <a:sx n="3" d="2"/>
        <a:sy n="3" d="2"/>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4" Type="http://schemas.openxmlformats.org/officeDocument/2006/relationships/image" Target="../media/image3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5FD1AC-5223-4513-B21F-E2C5E95520B8}"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en-US"/>
        </a:p>
      </dgm:t>
    </dgm:pt>
    <dgm:pt modelId="{C1553FA6-B3F1-40F9-8101-6E5F0B193724}">
      <dgm:prSet phldrT="[Text]"/>
      <dgm:spPr/>
      <dgm:t>
        <a:bodyPr/>
        <a:lstStyle/>
        <a:p>
          <a:endParaRPr lang="en-US" dirty="0"/>
        </a:p>
      </dgm:t>
    </dgm:pt>
    <dgm:pt modelId="{DE9777C9-4DC6-4EAB-B558-4B6FA45ABBF6}" type="parTrans" cxnId="{107A4377-7BFE-4997-AD18-81B8AB90722D}">
      <dgm:prSet/>
      <dgm:spPr/>
      <dgm:t>
        <a:bodyPr/>
        <a:lstStyle/>
        <a:p>
          <a:endParaRPr lang="en-US"/>
        </a:p>
      </dgm:t>
    </dgm:pt>
    <dgm:pt modelId="{8DE3CA2C-8DEE-4AAD-A001-636C44833E52}" type="sibTrans" cxnId="{107A4377-7BFE-4997-AD18-81B8AB90722D}">
      <dgm:prSet/>
      <dgm:spPr/>
      <dgm:t>
        <a:bodyPr/>
        <a:lstStyle/>
        <a:p>
          <a:endParaRPr lang="en-US"/>
        </a:p>
      </dgm:t>
    </dgm:pt>
    <dgm:pt modelId="{E923788D-BA64-4ABD-B76F-FF1F672AE0DD}">
      <dgm:prSet phldrT="[Text]"/>
      <dgm:spPr/>
      <dgm:t>
        <a:bodyPr/>
        <a:lstStyle/>
        <a:p>
          <a:endParaRPr lang="en-US" dirty="0"/>
        </a:p>
      </dgm:t>
    </dgm:pt>
    <dgm:pt modelId="{764801DB-2A5B-4B40-9FDA-71CAD131BCD5}" type="parTrans" cxnId="{4489F33D-BCD0-4F0A-B2F0-C9664276F625}">
      <dgm:prSet/>
      <dgm:spPr/>
      <dgm:t>
        <a:bodyPr/>
        <a:lstStyle/>
        <a:p>
          <a:endParaRPr lang="en-US"/>
        </a:p>
      </dgm:t>
    </dgm:pt>
    <dgm:pt modelId="{FCEF6B26-AAB8-47E9-B5EA-60E728DC7F60}" type="sibTrans" cxnId="{4489F33D-BCD0-4F0A-B2F0-C9664276F625}">
      <dgm:prSet/>
      <dgm:spPr/>
      <dgm:t>
        <a:bodyPr/>
        <a:lstStyle/>
        <a:p>
          <a:endParaRPr lang="en-US"/>
        </a:p>
      </dgm:t>
    </dgm:pt>
    <dgm:pt modelId="{6E5BCDA9-D3A7-47DF-9569-0F8D9BEABCE0}" type="pres">
      <dgm:prSet presAssocID="{8A5FD1AC-5223-4513-B21F-E2C5E95520B8}" presName="compositeShape" presStyleCnt="0">
        <dgm:presLayoutVars>
          <dgm:chMax val="2"/>
          <dgm:dir/>
          <dgm:resizeHandles val="exact"/>
        </dgm:presLayoutVars>
      </dgm:prSet>
      <dgm:spPr/>
    </dgm:pt>
    <dgm:pt modelId="{67EDDB6E-A66D-4792-AF29-9593C8680F88}" type="pres">
      <dgm:prSet presAssocID="{8A5FD1AC-5223-4513-B21F-E2C5E95520B8}" presName="divider" presStyleLbl="fgShp" presStyleIdx="0" presStyleCnt="1"/>
      <dgm:spPr/>
    </dgm:pt>
    <dgm:pt modelId="{51CDAA5B-0FBE-483E-967F-242A392D2C14}" type="pres">
      <dgm:prSet presAssocID="{C1553FA6-B3F1-40F9-8101-6E5F0B193724}" presName="downArrow" presStyleLbl="node1" presStyleIdx="0" presStyleCnt="2"/>
      <dgm:spPr/>
    </dgm:pt>
    <dgm:pt modelId="{83BC77B7-D565-41C8-931A-772316A22598}" type="pres">
      <dgm:prSet presAssocID="{C1553FA6-B3F1-40F9-8101-6E5F0B193724}" presName="downArrowText" presStyleLbl="revTx" presStyleIdx="0" presStyleCnt="2">
        <dgm:presLayoutVars>
          <dgm:bulletEnabled val="1"/>
        </dgm:presLayoutVars>
      </dgm:prSet>
      <dgm:spPr/>
    </dgm:pt>
    <dgm:pt modelId="{0957AFF2-EC02-4EE3-A332-9197DCB9E3A8}" type="pres">
      <dgm:prSet presAssocID="{E923788D-BA64-4ABD-B76F-FF1F672AE0DD}" presName="upArrow" presStyleLbl="node1" presStyleIdx="1" presStyleCnt="2"/>
      <dgm:spPr/>
    </dgm:pt>
    <dgm:pt modelId="{3577E512-EAFE-44DD-9E7F-74864C05ADBB}" type="pres">
      <dgm:prSet presAssocID="{E923788D-BA64-4ABD-B76F-FF1F672AE0DD}" presName="upArrowText" presStyleLbl="revTx" presStyleIdx="1" presStyleCnt="2">
        <dgm:presLayoutVars>
          <dgm:bulletEnabled val="1"/>
        </dgm:presLayoutVars>
      </dgm:prSet>
      <dgm:spPr/>
    </dgm:pt>
  </dgm:ptLst>
  <dgm:cxnLst>
    <dgm:cxn modelId="{94C4D022-7A4F-40DB-87E2-B74F661CA18A}" type="presOf" srcId="{E923788D-BA64-4ABD-B76F-FF1F672AE0DD}" destId="{3577E512-EAFE-44DD-9E7F-74864C05ADBB}" srcOrd="0" destOrd="0" presId="urn:microsoft.com/office/officeart/2005/8/layout/arrow3"/>
    <dgm:cxn modelId="{4489F33D-BCD0-4F0A-B2F0-C9664276F625}" srcId="{8A5FD1AC-5223-4513-B21F-E2C5E95520B8}" destId="{E923788D-BA64-4ABD-B76F-FF1F672AE0DD}" srcOrd="1" destOrd="0" parTransId="{764801DB-2A5B-4B40-9FDA-71CAD131BCD5}" sibTransId="{FCEF6B26-AAB8-47E9-B5EA-60E728DC7F60}"/>
    <dgm:cxn modelId="{107A4377-7BFE-4997-AD18-81B8AB90722D}" srcId="{8A5FD1AC-5223-4513-B21F-E2C5E95520B8}" destId="{C1553FA6-B3F1-40F9-8101-6E5F0B193724}" srcOrd="0" destOrd="0" parTransId="{DE9777C9-4DC6-4EAB-B558-4B6FA45ABBF6}" sibTransId="{8DE3CA2C-8DEE-4AAD-A001-636C44833E52}"/>
    <dgm:cxn modelId="{5133D677-0BD7-4A7B-AF4A-5603080E426B}" type="presOf" srcId="{C1553FA6-B3F1-40F9-8101-6E5F0B193724}" destId="{83BC77B7-D565-41C8-931A-772316A22598}" srcOrd="0" destOrd="0" presId="urn:microsoft.com/office/officeart/2005/8/layout/arrow3"/>
    <dgm:cxn modelId="{8E1C7FBF-5371-482D-B364-4510F9177254}" type="presOf" srcId="{8A5FD1AC-5223-4513-B21F-E2C5E95520B8}" destId="{6E5BCDA9-D3A7-47DF-9569-0F8D9BEABCE0}" srcOrd="0" destOrd="0" presId="urn:microsoft.com/office/officeart/2005/8/layout/arrow3"/>
    <dgm:cxn modelId="{94826113-248A-4CE1-A204-7AF2E71BE134}" type="presParOf" srcId="{6E5BCDA9-D3A7-47DF-9569-0F8D9BEABCE0}" destId="{67EDDB6E-A66D-4792-AF29-9593C8680F88}" srcOrd="0" destOrd="0" presId="urn:microsoft.com/office/officeart/2005/8/layout/arrow3"/>
    <dgm:cxn modelId="{DE8A8AA8-F0B3-4189-84F4-2C4FFC1711D8}" type="presParOf" srcId="{6E5BCDA9-D3A7-47DF-9569-0F8D9BEABCE0}" destId="{51CDAA5B-0FBE-483E-967F-242A392D2C14}" srcOrd="1" destOrd="0" presId="urn:microsoft.com/office/officeart/2005/8/layout/arrow3"/>
    <dgm:cxn modelId="{4EBE9DFC-4D0C-4232-A3BE-FC1B86812A9F}" type="presParOf" srcId="{6E5BCDA9-D3A7-47DF-9569-0F8D9BEABCE0}" destId="{83BC77B7-D565-41C8-931A-772316A22598}" srcOrd="2" destOrd="0" presId="urn:microsoft.com/office/officeart/2005/8/layout/arrow3"/>
    <dgm:cxn modelId="{AD3DE93D-E83F-479B-AC2A-6AAE36B95077}" type="presParOf" srcId="{6E5BCDA9-D3A7-47DF-9569-0F8D9BEABCE0}" destId="{0957AFF2-EC02-4EE3-A332-9197DCB9E3A8}" srcOrd="3" destOrd="0" presId="urn:microsoft.com/office/officeart/2005/8/layout/arrow3"/>
    <dgm:cxn modelId="{1208BE94-0FDD-4F99-BD47-9BA7C172F28D}" type="presParOf" srcId="{6E5BCDA9-D3A7-47DF-9569-0F8D9BEABCE0}" destId="{3577E512-EAFE-44DD-9E7F-74864C05ADBB}" srcOrd="4" destOrd="0" presId="urn:microsoft.com/office/officeart/2005/8/layout/arrow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3937FB-1FE3-4ACF-A786-4389C9DE2E8F}"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59F4026-5059-427A-898A-4DBBF1703A7E}">
      <dgm:prSet/>
      <dgm:spPr/>
      <dgm:t>
        <a:bodyPr/>
        <a:lstStyle/>
        <a:p>
          <a:pPr>
            <a:lnSpc>
              <a:spcPct val="100000"/>
            </a:lnSpc>
            <a:defRPr cap="all"/>
          </a:pPr>
          <a:r>
            <a:rPr lang="en-US" dirty="0"/>
            <a:t>Economy class passengers are the least satisfied not only in certain services but also overall</a:t>
          </a:r>
        </a:p>
      </dgm:t>
    </dgm:pt>
    <dgm:pt modelId="{B60268D9-ADD8-47A4-86DC-6F3D6EA9A0E9}" type="parTrans" cxnId="{2668C819-BC8C-412E-B96B-1656DE7078DF}">
      <dgm:prSet/>
      <dgm:spPr/>
      <dgm:t>
        <a:bodyPr/>
        <a:lstStyle/>
        <a:p>
          <a:endParaRPr lang="en-US"/>
        </a:p>
      </dgm:t>
    </dgm:pt>
    <dgm:pt modelId="{470FDFEB-59FE-426E-9601-4F85903E4B2C}" type="sibTrans" cxnId="{2668C819-BC8C-412E-B96B-1656DE7078DF}">
      <dgm:prSet/>
      <dgm:spPr/>
      <dgm:t>
        <a:bodyPr/>
        <a:lstStyle/>
        <a:p>
          <a:endParaRPr lang="en-US"/>
        </a:p>
      </dgm:t>
    </dgm:pt>
    <dgm:pt modelId="{07D94F81-11D3-4349-A43D-4D97753DBFFA}">
      <dgm:prSet/>
      <dgm:spPr/>
      <dgm:t>
        <a:bodyPr/>
        <a:lstStyle/>
        <a:p>
          <a:pPr>
            <a:lnSpc>
              <a:spcPct val="100000"/>
            </a:lnSpc>
            <a:defRPr cap="all"/>
          </a:pPr>
          <a:r>
            <a:rPr lang="en-US" dirty="0"/>
            <a:t>To see an increase in satisfaction Economy would be the class to target because it has the most room to grow</a:t>
          </a:r>
        </a:p>
      </dgm:t>
    </dgm:pt>
    <dgm:pt modelId="{D7F608E0-94EB-4ABE-8D00-05E145DA3694}" type="parTrans" cxnId="{8612E5DE-D03E-4CF7-B571-488A1ED65208}">
      <dgm:prSet/>
      <dgm:spPr/>
      <dgm:t>
        <a:bodyPr/>
        <a:lstStyle/>
        <a:p>
          <a:endParaRPr lang="en-US"/>
        </a:p>
      </dgm:t>
    </dgm:pt>
    <dgm:pt modelId="{87D3F7D3-7003-4199-B010-3B4A0520172E}" type="sibTrans" cxnId="{8612E5DE-D03E-4CF7-B571-488A1ED65208}">
      <dgm:prSet/>
      <dgm:spPr/>
      <dgm:t>
        <a:bodyPr/>
        <a:lstStyle/>
        <a:p>
          <a:endParaRPr lang="en-US"/>
        </a:p>
      </dgm:t>
    </dgm:pt>
    <dgm:pt modelId="{F6814E40-CA98-4E3A-B47B-928394DD97BA}" type="pres">
      <dgm:prSet presAssocID="{E63937FB-1FE3-4ACF-A786-4389C9DE2E8F}" presName="root" presStyleCnt="0">
        <dgm:presLayoutVars>
          <dgm:dir/>
          <dgm:resizeHandles val="exact"/>
        </dgm:presLayoutVars>
      </dgm:prSet>
      <dgm:spPr/>
    </dgm:pt>
    <dgm:pt modelId="{0ED57267-343D-4E74-A3EA-9D9A1B5140A3}" type="pres">
      <dgm:prSet presAssocID="{959F4026-5059-427A-898A-4DBBF1703A7E}" presName="compNode" presStyleCnt="0"/>
      <dgm:spPr/>
    </dgm:pt>
    <dgm:pt modelId="{0A11BFD4-A7C9-4CE0-8DC4-D7B9C674089E}" type="pres">
      <dgm:prSet presAssocID="{959F4026-5059-427A-898A-4DBBF1703A7E}" presName="iconBgRect" presStyleLbl="bgShp" presStyleIdx="0" presStyleCnt="2"/>
      <dgm:spPr>
        <a:prstGeom prst="round2DiagRect">
          <a:avLst>
            <a:gd name="adj1" fmla="val 29727"/>
            <a:gd name="adj2" fmla="val 0"/>
          </a:avLst>
        </a:prstGeom>
      </dgm:spPr>
    </dgm:pt>
    <dgm:pt modelId="{1D767885-2B72-49B0-A301-2955E236C8A0}" type="pres">
      <dgm:prSet presAssocID="{959F4026-5059-427A-898A-4DBBF1703A7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irplane"/>
        </a:ext>
      </dgm:extLst>
    </dgm:pt>
    <dgm:pt modelId="{7995B968-B306-4C61-B849-3508A33BFC8B}" type="pres">
      <dgm:prSet presAssocID="{959F4026-5059-427A-898A-4DBBF1703A7E}" presName="spaceRect" presStyleCnt="0"/>
      <dgm:spPr/>
    </dgm:pt>
    <dgm:pt modelId="{7E5A5F69-384F-48CE-B633-18F17B95333E}" type="pres">
      <dgm:prSet presAssocID="{959F4026-5059-427A-898A-4DBBF1703A7E}" presName="textRect" presStyleLbl="revTx" presStyleIdx="0" presStyleCnt="2">
        <dgm:presLayoutVars>
          <dgm:chMax val="1"/>
          <dgm:chPref val="1"/>
        </dgm:presLayoutVars>
      </dgm:prSet>
      <dgm:spPr/>
    </dgm:pt>
    <dgm:pt modelId="{4DFC6C68-3BAF-408C-B137-0068C71FE8C7}" type="pres">
      <dgm:prSet presAssocID="{470FDFEB-59FE-426E-9601-4F85903E4B2C}" presName="sibTrans" presStyleCnt="0"/>
      <dgm:spPr/>
    </dgm:pt>
    <dgm:pt modelId="{BC9E42C8-9F4D-47FA-91D7-5247514F7C24}" type="pres">
      <dgm:prSet presAssocID="{07D94F81-11D3-4349-A43D-4D97753DBFFA}" presName="compNode" presStyleCnt="0"/>
      <dgm:spPr/>
    </dgm:pt>
    <dgm:pt modelId="{57607373-7055-4EA1-9628-33AD94DB7DB5}" type="pres">
      <dgm:prSet presAssocID="{07D94F81-11D3-4349-A43D-4D97753DBFFA}" presName="iconBgRect" presStyleLbl="bgShp" presStyleIdx="1" presStyleCnt="2"/>
      <dgm:spPr>
        <a:prstGeom prst="round2DiagRect">
          <a:avLst>
            <a:gd name="adj1" fmla="val 29727"/>
            <a:gd name="adj2" fmla="val 0"/>
          </a:avLst>
        </a:prstGeom>
      </dgm:spPr>
    </dgm:pt>
    <dgm:pt modelId="{7BF61B2C-A843-4035-825B-61795808F9F1}" type="pres">
      <dgm:prSet presAssocID="{07D94F81-11D3-4349-A43D-4D97753DBFF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7B12F729-AE5F-4BF2-859D-F57357A33A2F}" type="pres">
      <dgm:prSet presAssocID="{07D94F81-11D3-4349-A43D-4D97753DBFFA}" presName="spaceRect" presStyleCnt="0"/>
      <dgm:spPr/>
    </dgm:pt>
    <dgm:pt modelId="{1CA83427-3D4C-4FE1-9E82-BF99709E119E}" type="pres">
      <dgm:prSet presAssocID="{07D94F81-11D3-4349-A43D-4D97753DBFFA}" presName="textRect" presStyleLbl="revTx" presStyleIdx="1" presStyleCnt="2">
        <dgm:presLayoutVars>
          <dgm:chMax val="1"/>
          <dgm:chPref val="1"/>
        </dgm:presLayoutVars>
      </dgm:prSet>
      <dgm:spPr/>
    </dgm:pt>
  </dgm:ptLst>
  <dgm:cxnLst>
    <dgm:cxn modelId="{2668C819-BC8C-412E-B96B-1656DE7078DF}" srcId="{E63937FB-1FE3-4ACF-A786-4389C9DE2E8F}" destId="{959F4026-5059-427A-898A-4DBBF1703A7E}" srcOrd="0" destOrd="0" parTransId="{B60268D9-ADD8-47A4-86DC-6F3D6EA9A0E9}" sibTransId="{470FDFEB-59FE-426E-9601-4F85903E4B2C}"/>
    <dgm:cxn modelId="{4F7FDF26-DE45-47CA-A524-ABA57294BB51}" type="presOf" srcId="{E63937FB-1FE3-4ACF-A786-4389C9DE2E8F}" destId="{F6814E40-CA98-4E3A-B47B-928394DD97BA}" srcOrd="0" destOrd="0" presId="urn:microsoft.com/office/officeart/2018/5/layout/IconLeafLabelList"/>
    <dgm:cxn modelId="{EFFF41BC-6741-4A16-9E60-7925D4D68FBE}" type="presOf" srcId="{959F4026-5059-427A-898A-4DBBF1703A7E}" destId="{7E5A5F69-384F-48CE-B633-18F17B95333E}" srcOrd="0" destOrd="0" presId="urn:microsoft.com/office/officeart/2018/5/layout/IconLeafLabelList"/>
    <dgm:cxn modelId="{8612E5DE-D03E-4CF7-B571-488A1ED65208}" srcId="{E63937FB-1FE3-4ACF-A786-4389C9DE2E8F}" destId="{07D94F81-11D3-4349-A43D-4D97753DBFFA}" srcOrd="1" destOrd="0" parTransId="{D7F608E0-94EB-4ABE-8D00-05E145DA3694}" sibTransId="{87D3F7D3-7003-4199-B010-3B4A0520172E}"/>
    <dgm:cxn modelId="{2A435BF3-9452-4D4F-B1D9-F29DDB4388FB}" type="presOf" srcId="{07D94F81-11D3-4349-A43D-4D97753DBFFA}" destId="{1CA83427-3D4C-4FE1-9E82-BF99709E119E}" srcOrd="0" destOrd="0" presId="urn:microsoft.com/office/officeart/2018/5/layout/IconLeafLabelList"/>
    <dgm:cxn modelId="{4B43377F-B899-4295-8B55-EE7F22B61E43}" type="presParOf" srcId="{F6814E40-CA98-4E3A-B47B-928394DD97BA}" destId="{0ED57267-343D-4E74-A3EA-9D9A1B5140A3}" srcOrd="0" destOrd="0" presId="urn:microsoft.com/office/officeart/2018/5/layout/IconLeafLabelList"/>
    <dgm:cxn modelId="{137C90DA-3BDA-4283-B58B-459F8B529B31}" type="presParOf" srcId="{0ED57267-343D-4E74-A3EA-9D9A1B5140A3}" destId="{0A11BFD4-A7C9-4CE0-8DC4-D7B9C674089E}" srcOrd="0" destOrd="0" presId="urn:microsoft.com/office/officeart/2018/5/layout/IconLeafLabelList"/>
    <dgm:cxn modelId="{7C44A184-0F9E-41AF-9212-83C944C4F4FE}" type="presParOf" srcId="{0ED57267-343D-4E74-A3EA-9D9A1B5140A3}" destId="{1D767885-2B72-49B0-A301-2955E236C8A0}" srcOrd="1" destOrd="0" presId="urn:microsoft.com/office/officeart/2018/5/layout/IconLeafLabelList"/>
    <dgm:cxn modelId="{2E17EA33-1869-4BB8-83CD-FEB6CEAF4B0E}" type="presParOf" srcId="{0ED57267-343D-4E74-A3EA-9D9A1B5140A3}" destId="{7995B968-B306-4C61-B849-3508A33BFC8B}" srcOrd="2" destOrd="0" presId="urn:microsoft.com/office/officeart/2018/5/layout/IconLeafLabelList"/>
    <dgm:cxn modelId="{9544B378-8FA2-433D-B65C-E055ACAE4C30}" type="presParOf" srcId="{0ED57267-343D-4E74-A3EA-9D9A1B5140A3}" destId="{7E5A5F69-384F-48CE-B633-18F17B95333E}" srcOrd="3" destOrd="0" presId="urn:microsoft.com/office/officeart/2018/5/layout/IconLeafLabelList"/>
    <dgm:cxn modelId="{91BE7D23-AD58-49AE-9385-66AFF15565BF}" type="presParOf" srcId="{F6814E40-CA98-4E3A-B47B-928394DD97BA}" destId="{4DFC6C68-3BAF-408C-B137-0068C71FE8C7}" srcOrd="1" destOrd="0" presId="urn:microsoft.com/office/officeart/2018/5/layout/IconLeafLabelList"/>
    <dgm:cxn modelId="{42AAF064-7597-4E68-B726-19BD1DE01019}" type="presParOf" srcId="{F6814E40-CA98-4E3A-B47B-928394DD97BA}" destId="{BC9E42C8-9F4D-47FA-91D7-5247514F7C24}" srcOrd="2" destOrd="0" presId="urn:microsoft.com/office/officeart/2018/5/layout/IconLeafLabelList"/>
    <dgm:cxn modelId="{4949EED0-C520-44A8-80B3-E3F97BC475C2}" type="presParOf" srcId="{BC9E42C8-9F4D-47FA-91D7-5247514F7C24}" destId="{57607373-7055-4EA1-9628-33AD94DB7DB5}" srcOrd="0" destOrd="0" presId="urn:microsoft.com/office/officeart/2018/5/layout/IconLeafLabelList"/>
    <dgm:cxn modelId="{72BEF5BB-98EC-4281-9775-EFB8A1AE905A}" type="presParOf" srcId="{BC9E42C8-9F4D-47FA-91D7-5247514F7C24}" destId="{7BF61B2C-A843-4035-825B-61795808F9F1}" srcOrd="1" destOrd="0" presId="urn:microsoft.com/office/officeart/2018/5/layout/IconLeafLabelList"/>
    <dgm:cxn modelId="{80B8D7D3-3DB4-4FE3-926A-0792E8775CC7}" type="presParOf" srcId="{BC9E42C8-9F4D-47FA-91D7-5247514F7C24}" destId="{7B12F729-AE5F-4BF2-859D-F57357A33A2F}" srcOrd="2" destOrd="0" presId="urn:microsoft.com/office/officeart/2018/5/layout/IconLeafLabelList"/>
    <dgm:cxn modelId="{5F069751-2C3E-4CA9-BAE5-DE649C23BCEE}" type="presParOf" srcId="{BC9E42C8-9F4D-47FA-91D7-5247514F7C24}" destId="{1CA83427-3D4C-4FE1-9E82-BF99709E119E}"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EDDB6E-A66D-4792-AF29-9593C8680F88}">
      <dsp:nvSpPr>
        <dsp:cNvPr id="0" name=""/>
        <dsp:cNvSpPr/>
      </dsp:nvSpPr>
      <dsp:spPr>
        <a:xfrm rot="21300000">
          <a:off x="21439" y="2293874"/>
          <a:ext cx="6943458" cy="795130"/>
        </a:xfrm>
        <a:prstGeom prst="mathMinus">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CDAA5B-0FBE-483E-967F-242A392D2C14}">
      <dsp:nvSpPr>
        <dsp:cNvPr id="0" name=""/>
        <dsp:cNvSpPr/>
      </dsp:nvSpPr>
      <dsp:spPr>
        <a:xfrm>
          <a:off x="838360" y="269143"/>
          <a:ext cx="2095901" cy="2153151"/>
        </a:xfrm>
        <a:prstGeom prst="down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BC77B7-D565-41C8-931A-772316A22598}">
      <dsp:nvSpPr>
        <dsp:cNvPr id="0" name=""/>
        <dsp:cNvSpPr/>
      </dsp:nvSpPr>
      <dsp:spPr>
        <a:xfrm>
          <a:off x="3702758" y="0"/>
          <a:ext cx="2235627" cy="226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2280" tIns="462280" rIns="462280" bIns="46228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702758" y="0"/>
        <a:ext cx="2235627" cy="2260809"/>
      </dsp:txXfrm>
    </dsp:sp>
    <dsp:sp modelId="{0957AFF2-EC02-4EE3-A332-9197DCB9E3A8}">
      <dsp:nvSpPr>
        <dsp:cNvPr id="0" name=""/>
        <dsp:cNvSpPr/>
      </dsp:nvSpPr>
      <dsp:spPr>
        <a:xfrm>
          <a:off x="4052075" y="2960583"/>
          <a:ext cx="2095901" cy="2153151"/>
        </a:xfrm>
        <a:prstGeom prst="up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77E512-EAFE-44DD-9E7F-74864C05ADBB}">
      <dsp:nvSpPr>
        <dsp:cNvPr id="0" name=""/>
        <dsp:cNvSpPr/>
      </dsp:nvSpPr>
      <dsp:spPr>
        <a:xfrm>
          <a:off x="1047950" y="3122069"/>
          <a:ext cx="2235627" cy="226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2280" tIns="462280" rIns="462280" bIns="46228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047950" y="3122069"/>
        <a:ext cx="2235627" cy="22608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11BFD4-A7C9-4CE0-8DC4-D7B9C674089E}">
      <dsp:nvSpPr>
        <dsp:cNvPr id="0" name=""/>
        <dsp:cNvSpPr/>
      </dsp:nvSpPr>
      <dsp:spPr>
        <a:xfrm>
          <a:off x="590441" y="1431904"/>
          <a:ext cx="1749937" cy="174993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767885-2B72-49B0-A301-2955E236C8A0}">
      <dsp:nvSpPr>
        <dsp:cNvPr id="0" name=""/>
        <dsp:cNvSpPr/>
      </dsp:nvSpPr>
      <dsp:spPr>
        <a:xfrm>
          <a:off x="963378" y="1804842"/>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5A5F69-384F-48CE-B633-18F17B95333E}">
      <dsp:nvSpPr>
        <dsp:cNvPr id="0" name=""/>
        <dsp:cNvSpPr/>
      </dsp:nvSpPr>
      <dsp:spPr>
        <a:xfrm>
          <a:off x="31034" y="3726904"/>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Economy class passengers are the least satisfied not only in certain services but also overall</a:t>
          </a:r>
        </a:p>
      </dsp:txBody>
      <dsp:txXfrm>
        <a:off x="31034" y="3726904"/>
        <a:ext cx="2868750" cy="720000"/>
      </dsp:txXfrm>
    </dsp:sp>
    <dsp:sp modelId="{57607373-7055-4EA1-9628-33AD94DB7DB5}">
      <dsp:nvSpPr>
        <dsp:cNvPr id="0" name=""/>
        <dsp:cNvSpPr/>
      </dsp:nvSpPr>
      <dsp:spPr>
        <a:xfrm>
          <a:off x="3961222" y="1431904"/>
          <a:ext cx="1749937" cy="174993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F61B2C-A843-4035-825B-61795808F9F1}">
      <dsp:nvSpPr>
        <dsp:cNvPr id="0" name=""/>
        <dsp:cNvSpPr/>
      </dsp:nvSpPr>
      <dsp:spPr>
        <a:xfrm>
          <a:off x="4334159" y="1804842"/>
          <a:ext cx="1004062" cy="100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A83427-3D4C-4FE1-9E82-BF99709E119E}">
      <dsp:nvSpPr>
        <dsp:cNvPr id="0" name=""/>
        <dsp:cNvSpPr/>
      </dsp:nvSpPr>
      <dsp:spPr>
        <a:xfrm>
          <a:off x="3401816" y="3726904"/>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To see an increase in satisfaction Economy would be the class to target because it has the most room to grow</a:t>
          </a:r>
        </a:p>
      </dsp:txBody>
      <dsp:txXfrm>
        <a:off x="3401816" y="3726904"/>
        <a:ext cx="286875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F9C264-F065-4453-8BB5-1FABFB8EBD8B}" type="datetimeFigureOut">
              <a:rPr lang="en-US" smtClean="0"/>
              <a:t>6/24/2022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8B8F36-AC07-4049-9FF4-8D24E543580D}" type="slidenum">
              <a:rPr lang="en-US" smtClean="0"/>
              <a:t>‹#›</a:t>
            </a:fld>
            <a:endParaRPr lang="en-US"/>
          </a:p>
        </p:txBody>
      </p:sp>
    </p:spTree>
    <p:extLst>
      <p:ext uri="{BB962C8B-B14F-4D97-AF65-F5344CB8AC3E}">
        <p14:creationId xmlns:p14="http://schemas.microsoft.com/office/powerpoint/2010/main" val="101510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 rating 4 similar</a:t>
            </a:r>
          </a:p>
        </p:txBody>
      </p:sp>
      <p:sp>
        <p:nvSpPr>
          <p:cNvPr id="4" name="Slide Number Placeholder 3"/>
          <p:cNvSpPr>
            <a:spLocks noGrp="1"/>
          </p:cNvSpPr>
          <p:nvPr>
            <p:ph type="sldNum" sz="quarter" idx="5"/>
          </p:nvPr>
        </p:nvSpPr>
        <p:spPr/>
        <p:txBody>
          <a:bodyPr/>
          <a:lstStyle/>
          <a:p>
            <a:fld id="{AC8B8F36-AC07-4049-9FF4-8D24E543580D}" type="slidenum">
              <a:rPr lang="en-US" smtClean="0"/>
              <a:t>14</a:t>
            </a:fld>
            <a:endParaRPr lang="en-US"/>
          </a:p>
        </p:txBody>
      </p:sp>
    </p:spTree>
    <p:extLst>
      <p:ext uri="{BB962C8B-B14F-4D97-AF65-F5344CB8AC3E}">
        <p14:creationId xmlns:p14="http://schemas.microsoft.com/office/powerpoint/2010/main" val="1478048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This is most likely due to these middle-aged people being mostly business travelers along with there years of traveling given them good expectations</a:t>
            </a:r>
          </a:p>
        </p:txBody>
      </p:sp>
      <p:sp>
        <p:nvSpPr>
          <p:cNvPr id="4" name="Slide Number Placeholder 3"/>
          <p:cNvSpPr>
            <a:spLocks noGrp="1"/>
          </p:cNvSpPr>
          <p:nvPr>
            <p:ph type="sldNum" sz="quarter" idx="5"/>
          </p:nvPr>
        </p:nvSpPr>
        <p:spPr/>
        <p:txBody>
          <a:bodyPr/>
          <a:lstStyle/>
          <a:p>
            <a:fld id="{AC8B8F36-AC07-4049-9FF4-8D24E543580D}" type="slidenum">
              <a:rPr lang="en-US" smtClean="0"/>
              <a:t>23</a:t>
            </a:fld>
            <a:endParaRPr lang="en-US"/>
          </a:p>
        </p:txBody>
      </p:sp>
    </p:spTree>
    <p:extLst>
      <p:ext uri="{BB962C8B-B14F-4D97-AF65-F5344CB8AC3E}">
        <p14:creationId xmlns:p14="http://schemas.microsoft.com/office/powerpoint/2010/main" val="1187076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With improvements of economy, like the examples given above, there should be an increase in satisfaction across the board</a:t>
            </a:r>
          </a:p>
          <a:p>
            <a:endParaRPr lang="en-US" dirty="0"/>
          </a:p>
        </p:txBody>
      </p:sp>
      <p:sp>
        <p:nvSpPr>
          <p:cNvPr id="4" name="Slide Number Placeholder 3"/>
          <p:cNvSpPr>
            <a:spLocks noGrp="1"/>
          </p:cNvSpPr>
          <p:nvPr>
            <p:ph type="sldNum" sz="quarter" idx="5"/>
          </p:nvPr>
        </p:nvSpPr>
        <p:spPr/>
        <p:txBody>
          <a:bodyPr/>
          <a:lstStyle/>
          <a:p>
            <a:fld id="{AC8B8F36-AC07-4049-9FF4-8D24E543580D}" type="slidenum">
              <a:rPr lang="en-US" smtClean="0"/>
              <a:t>24</a:t>
            </a:fld>
            <a:endParaRPr lang="en-US"/>
          </a:p>
        </p:txBody>
      </p:sp>
    </p:spTree>
    <p:extLst>
      <p:ext uri="{BB962C8B-B14F-4D97-AF65-F5344CB8AC3E}">
        <p14:creationId xmlns:p14="http://schemas.microsoft.com/office/powerpoint/2010/main" val="2538754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Business travelers are largely more satisfied than people traveling for personal reasons</a:t>
            </a:r>
          </a:p>
          <a:p>
            <a:r>
              <a:rPr lang="en-US" sz="1200" dirty="0"/>
              <a:t>Loyal customers are more satisfied than disloyal customers</a:t>
            </a:r>
          </a:p>
          <a:p>
            <a:r>
              <a:rPr lang="en-US" sz="1200" dirty="0"/>
              <a:t>Customers in Business class are also largely more satisfied that customers in Economy</a:t>
            </a:r>
          </a:p>
          <a:p>
            <a:r>
              <a:rPr lang="en-US" sz="1200" dirty="0"/>
              <a:t>Customers aged 30-59 are the more satisfied than all other ages</a:t>
            </a:r>
          </a:p>
          <a:p>
            <a:r>
              <a:rPr lang="en-US" sz="1200" dirty="0"/>
              <a:t>Amongst the factors mentioned above the main factor for satisfaction is Class</a:t>
            </a:r>
          </a:p>
          <a:p>
            <a:r>
              <a:rPr lang="en-US" sz="1200" dirty="0"/>
              <a:t>There is a pattern in the survey that supports Economy class passengers having less satisfaction with services provided.</a:t>
            </a:r>
          </a:p>
          <a:p>
            <a:endParaRPr lang="en-US" dirty="0"/>
          </a:p>
        </p:txBody>
      </p:sp>
      <p:sp>
        <p:nvSpPr>
          <p:cNvPr id="4" name="Slide Number Placeholder 3"/>
          <p:cNvSpPr>
            <a:spLocks noGrp="1"/>
          </p:cNvSpPr>
          <p:nvPr>
            <p:ph type="sldNum" sz="quarter" idx="5"/>
          </p:nvPr>
        </p:nvSpPr>
        <p:spPr/>
        <p:txBody>
          <a:bodyPr/>
          <a:lstStyle/>
          <a:p>
            <a:fld id="{AC8B8F36-AC07-4049-9FF4-8D24E543580D}" type="slidenum">
              <a:rPr lang="en-US" smtClean="0"/>
              <a:t>27</a:t>
            </a:fld>
            <a:endParaRPr lang="en-US"/>
          </a:p>
        </p:txBody>
      </p:sp>
    </p:spTree>
    <p:extLst>
      <p:ext uri="{BB962C8B-B14F-4D97-AF65-F5344CB8AC3E}">
        <p14:creationId xmlns:p14="http://schemas.microsoft.com/office/powerpoint/2010/main" val="1342919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77391-3AAC-BAD7-5433-F8A11E201D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8D6B21-D22F-09F6-B33C-DC803A0F1A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A0D1AD-1639-870B-14E9-B985A1AD8CA7}"/>
              </a:ext>
            </a:extLst>
          </p:cNvPr>
          <p:cNvSpPr>
            <a:spLocks noGrp="1"/>
          </p:cNvSpPr>
          <p:nvPr>
            <p:ph type="dt" sz="half" idx="10"/>
          </p:nvPr>
        </p:nvSpPr>
        <p:spPr/>
        <p:txBody>
          <a:bodyPr/>
          <a:lstStyle/>
          <a:p>
            <a:fld id="{9CB831D3-D66D-40ED-9CA5-EDB0046830AC}" type="datetimeFigureOut">
              <a:rPr lang="en-US" smtClean="0"/>
              <a:t>6/23/2022</a:t>
            </a:fld>
            <a:endParaRPr lang="en-US" dirty="0"/>
          </a:p>
        </p:txBody>
      </p:sp>
      <p:sp>
        <p:nvSpPr>
          <p:cNvPr id="5" name="Footer Placeholder 4">
            <a:extLst>
              <a:ext uri="{FF2B5EF4-FFF2-40B4-BE49-F238E27FC236}">
                <a16:creationId xmlns:a16="http://schemas.microsoft.com/office/drawing/2014/main" id="{67AEE47B-385C-26ED-B894-DD0CB976FD5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45406F-FDE7-135C-1110-4F02A0AD928B}"/>
              </a:ext>
            </a:extLst>
          </p:cNvPr>
          <p:cNvSpPr>
            <a:spLocks noGrp="1"/>
          </p:cNvSpPr>
          <p:nvPr>
            <p:ph type="sldNum" sz="quarter" idx="12"/>
          </p:nvPr>
        </p:nvSpPr>
        <p:spPr/>
        <p:txBody>
          <a:bodyPr/>
          <a:lstStyle/>
          <a:p>
            <a:fld id="{4141DA06-567C-450F-8484-B5C5A3CC4E18}" type="slidenum">
              <a:rPr lang="en-US" smtClean="0"/>
              <a:t>‹#›</a:t>
            </a:fld>
            <a:endParaRPr lang="en-US" dirty="0"/>
          </a:p>
        </p:txBody>
      </p:sp>
    </p:spTree>
    <p:extLst>
      <p:ext uri="{BB962C8B-B14F-4D97-AF65-F5344CB8AC3E}">
        <p14:creationId xmlns:p14="http://schemas.microsoft.com/office/powerpoint/2010/main" val="538373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CD00E-9A7F-D212-3046-DA55F49013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C261DA-ADE1-F45D-6970-A90C824C66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B90D0-FC1F-79FD-F9C2-BFD5FA135C55}"/>
              </a:ext>
            </a:extLst>
          </p:cNvPr>
          <p:cNvSpPr>
            <a:spLocks noGrp="1"/>
          </p:cNvSpPr>
          <p:nvPr>
            <p:ph type="dt" sz="half" idx="10"/>
          </p:nvPr>
        </p:nvSpPr>
        <p:spPr/>
        <p:txBody>
          <a:bodyPr/>
          <a:lstStyle/>
          <a:p>
            <a:fld id="{9CB831D3-D66D-40ED-9CA5-EDB0046830AC}" type="datetimeFigureOut">
              <a:rPr lang="en-US" smtClean="0"/>
              <a:t>6/23/2022</a:t>
            </a:fld>
            <a:endParaRPr lang="en-US" dirty="0"/>
          </a:p>
        </p:txBody>
      </p:sp>
      <p:sp>
        <p:nvSpPr>
          <p:cNvPr id="5" name="Footer Placeholder 4">
            <a:extLst>
              <a:ext uri="{FF2B5EF4-FFF2-40B4-BE49-F238E27FC236}">
                <a16:creationId xmlns:a16="http://schemas.microsoft.com/office/drawing/2014/main" id="{B1D93759-01E5-BD32-814A-42851C3CB63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D76E434-B0E6-B562-BB00-FF78974C23F4}"/>
              </a:ext>
            </a:extLst>
          </p:cNvPr>
          <p:cNvSpPr>
            <a:spLocks noGrp="1"/>
          </p:cNvSpPr>
          <p:nvPr>
            <p:ph type="sldNum" sz="quarter" idx="12"/>
          </p:nvPr>
        </p:nvSpPr>
        <p:spPr/>
        <p:txBody>
          <a:bodyPr/>
          <a:lstStyle/>
          <a:p>
            <a:fld id="{4141DA06-567C-450F-8484-B5C5A3CC4E18}" type="slidenum">
              <a:rPr lang="en-US" smtClean="0"/>
              <a:t>‹#›</a:t>
            </a:fld>
            <a:endParaRPr lang="en-US" dirty="0"/>
          </a:p>
        </p:txBody>
      </p:sp>
    </p:spTree>
    <p:extLst>
      <p:ext uri="{BB962C8B-B14F-4D97-AF65-F5344CB8AC3E}">
        <p14:creationId xmlns:p14="http://schemas.microsoft.com/office/powerpoint/2010/main" val="3906812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8393C2-7BA3-E4AF-6442-7EEC8FE716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2A9BCD-FED3-6913-84B9-23568CB2AE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297B61-EB2A-589C-1090-036BDE9EA207}"/>
              </a:ext>
            </a:extLst>
          </p:cNvPr>
          <p:cNvSpPr>
            <a:spLocks noGrp="1"/>
          </p:cNvSpPr>
          <p:nvPr>
            <p:ph type="dt" sz="half" idx="10"/>
          </p:nvPr>
        </p:nvSpPr>
        <p:spPr/>
        <p:txBody>
          <a:bodyPr/>
          <a:lstStyle/>
          <a:p>
            <a:fld id="{9CB831D3-D66D-40ED-9CA5-EDB0046830AC}" type="datetimeFigureOut">
              <a:rPr lang="en-US" smtClean="0"/>
              <a:t>6/23/2022</a:t>
            </a:fld>
            <a:endParaRPr lang="en-US" dirty="0"/>
          </a:p>
        </p:txBody>
      </p:sp>
      <p:sp>
        <p:nvSpPr>
          <p:cNvPr id="5" name="Footer Placeholder 4">
            <a:extLst>
              <a:ext uri="{FF2B5EF4-FFF2-40B4-BE49-F238E27FC236}">
                <a16:creationId xmlns:a16="http://schemas.microsoft.com/office/drawing/2014/main" id="{8C363765-C804-330A-FAAC-F6807FEA04D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C886F76-C7C4-FF33-E4F6-510F6138CD08}"/>
              </a:ext>
            </a:extLst>
          </p:cNvPr>
          <p:cNvSpPr>
            <a:spLocks noGrp="1"/>
          </p:cNvSpPr>
          <p:nvPr>
            <p:ph type="sldNum" sz="quarter" idx="12"/>
          </p:nvPr>
        </p:nvSpPr>
        <p:spPr/>
        <p:txBody>
          <a:bodyPr/>
          <a:lstStyle/>
          <a:p>
            <a:fld id="{4141DA06-567C-450F-8484-B5C5A3CC4E18}" type="slidenum">
              <a:rPr lang="en-US" smtClean="0"/>
              <a:t>‹#›</a:t>
            </a:fld>
            <a:endParaRPr lang="en-US" dirty="0"/>
          </a:p>
        </p:txBody>
      </p:sp>
    </p:spTree>
    <p:extLst>
      <p:ext uri="{BB962C8B-B14F-4D97-AF65-F5344CB8AC3E}">
        <p14:creationId xmlns:p14="http://schemas.microsoft.com/office/powerpoint/2010/main" val="335662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BCF56-DADE-2CDE-6E4F-C196B11B86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190862-5CF8-306C-D6BD-6C440B904B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767C8-70B6-456D-CFF9-5C1A6A3F632D}"/>
              </a:ext>
            </a:extLst>
          </p:cNvPr>
          <p:cNvSpPr>
            <a:spLocks noGrp="1"/>
          </p:cNvSpPr>
          <p:nvPr>
            <p:ph type="dt" sz="half" idx="10"/>
          </p:nvPr>
        </p:nvSpPr>
        <p:spPr/>
        <p:txBody>
          <a:bodyPr/>
          <a:lstStyle/>
          <a:p>
            <a:fld id="{9CB831D3-D66D-40ED-9CA5-EDB0046830AC}" type="datetimeFigureOut">
              <a:rPr lang="en-US" smtClean="0"/>
              <a:t>6/23/2022</a:t>
            </a:fld>
            <a:endParaRPr lang="en-US" dirty="0"/>
          </a:p>
        </p:txBody>
      </p:sp>
      <p:sp>
        <p:nvSpPr>
          <p:cNvPr id="5" name="Footer Placeholder 4">
            <a:extLst>
              <a:ext uri="{FF2B5EF4-FFF2-40B4-BE49-F238E27FC236}">
                <a16:creationId xmlns:a16="http://schemas.microsoft.com/office/drawing/2014/main" id="{DA28B532-E1FC-C3CB-51DE-085E35CD6A5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382D5E6-E1C1-FD7D-D88A-3CB9734E43F9}"/>
              </a:ext>
            </a:extLst>
          </p:cNvPr>
          <p:cNvSpPr>
            <a:spLocks noGrp="1"/>
          </p:cNvSpPr>
          <p:nvPr>
            <p:ph type="sldNum" sz="quarter" idx="12"/>
          </p:nvPr>
        </p:nvSpPr>
        <p:spPr/>
        <p:txBody>
          <a:bodyPr/>
          <a:lstStyle/>
          <a:p>
            <a:fld id="{4141DA06-567C-450F-8484-B5C5A3CC4E18}" type="slidenum">
              <a:rPr lang="en-US" smtClean="0"/>
              <a:t>‹#›</a:t>
            </a:fld>
            <a:endParaRPr lang="en-US" dirty="0"/>
          </a:p>
        </p:txBody>
      </p:sp>
    </p:spTree>
    <p:extLst>
      <p:ext uri="{BB962C8B-B14F-4D97-AF65-F5344CB8AC3E}">
        <p14:creationId xmlns:p14="http://schemas.microsoft.com/office/powerpoint/2010/main" val="3752663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D331E-8250-09C6-895F-E9696E3F6E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46EEE9-6801-951F-A993-D814C913CE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855B15-8CF0-F81D-7B41-72DAEE46DD91}"/>
              </a:ext>
            </a:extLst>
          </p:cNvPr>
          <p:cNvSpPr>
            <a:spLocks noGrp="1"/>
          </p:cNvSpPr>
          <p:nvPr>
            <p:ph type="dt" sz="half" idx="10"/>
          </p:nvPr>
        </p:nvSpPr>
        <p:spPr/>
        <p:txBody>
          <a:bodyPr/>
          <a:lstStyle/>
          <a:p>
            <a:fld id="{9CB831D3-D66D-40ED-9CA5-EDB0046830AC}" type="datetimeFigureOut">
              <a:rPr lang="en-US" smtClean="0"/>
              <a:t>6/23/2022</a:t>
            </a:fld>
            <a:endParaRPr lang="en-US" dirty="0"/>
          </a:p>
        </p:txBody>
      </p:sp>
      <p:sp>
        <p:nvSpPr>
          <p:cNvPr id="5" name="Footer Placeholder 4">
            <a:extLst>
              <a:ext uri="{FF2B5EF4-FFF2-40B4-BE49-F238E27FC236}">
                <a16:creationId xmlns:a16="http://schemas.microsoft.com/office/drawing/2014/main" id="{EDC58A58-2988-BDD9-18CE-F9D42C993DB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B11724-A65F-356B-8459-993AAC7F06EF}"/>
              </a:ext>
            </a:extLst>
          </p:cNvPr>
          <p:cNvSpPr>
            <a:spLocks noGrp="1"/>
          </p:cNvSpPr>
          <p:nvPr>
            <p:ph type="sldNum" sz="quarter" idx="12"/>
          </p:nvPr>
        </p:nvSpPr>
        <p:spPr/>
        <p:txBody>
          <a:bodyPr/>
          <a:lstStyle/>
          <a:p>
            <a:fld id="{4141DA06-567C-450F-8484-B5C5A3CC4E18}" type="slidenum">
              <a:rPr lang="en-US" smtClean="0"/>
              <a:t>‹#›</a:t>
            </a:fld>
            <a:endParaRPr lang="en-US" dirty="0"/>
          </a:p>
        </p:txBody>
      </p:sp>
    </p:spTree>
    <p:extLst>
      <p:ext uri="{BB962C8B-B14F-4D97-AF65-F5344CB8AC3E}">
        <p14:creationId xmlns:p14="http://schemas.microsoft.com/office/powerpoint/2010/main" val="1170849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BDF80-A071-BE68-1D84-A7D5E7DC20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A188F5-08B8-1053-0C8A-291CD697E7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BD3B64-57C8-76CD-FBA3-4DAFD47414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3F5C14-727B-0140-D5BA-E67B8B1556D3}"/>
              </a:ext>
            </a:extLst>
          </p:cNvPr>
          <p:cNvSpPr>
            <a:spLocks noGrp="1"/>
          </p:cNvSpPr>
          <p:nvPr>
            <p:ph type="dt" sz="half" idx="10"/>
          </p:nvPr>
        </p:nvSpPr>
        <p:spPr/>
        <p:txBody>
          <a:bodyPr/>
          <a:lstStyle/>
          <a:p>
            <a:fld id="{9CB831D3-D66D-40ED-9CA5-EDB0046830AC}" type="datetimeFigureOut">
              <a:rPr lang="en-US" smtClean="0"/>
              <a:t>6/23/2022</a:t>
            </a:fld>
            <a:endParaRPr lang="en-US" dirty="0"/>
          </a:p>
        </p:txBody>
      </p:sp>
      <p:sp>
        <p:nvSpPr>
          <p:cNvPr id="6" name="Footer Placeholder 5">
            <a:extLst>
              <a:ext uri="{FF2B5EF4-FFF2-40B4-BE49-F238E27FC236}">
                <a16:creationId xmlns:a16="http://schemas.microsoft.com/office/drawing/2014/main" id="{E6CEE36A-804C-BDE7-2345-3422D201206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DB5CE5E-C81F-A79E-3E47-CDC9BD85962E}"/>
              </a:ext>
            </a:extLst>
          </p:cNvPr>
          <p:cNvSpPr>
            <a:spLocks noGrp="1"/>
          </p:cNvSpPr>
          <p:nvPr>
            <p:ph type="sldNum" sz="quarter" idx="12"/>
          </p:nvPr>
        </p:nvSpPr>
        <p:spPr/>
        <p:txBody>
          <a:bodyPr/>
          <a:lstStyle/>
          <a:p>
            <a:fld id="{4141DA06-567C-450F-8484-B5C5A3CC4E18}" type="slidenum">
              <a:rPr lang="en-US" smtClean="0"/>
              <a:t>‹#›</a:t>
            </a:fld>
            <a:endParaRPr lang="en-US" dirty="0"/>
          </a:p>
        </p:txBody>
      </p:sp>
    </p:spTree>
    <p:extLst>
      <p:ext uri="{BB962C8B-B14F-4D97-AF65-F5344CB8AC3E}">
        <p14:creationId xmlns:p14="http://schemas.microsoft.com/office/powerpoint/2010/main" val="1633156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A9393-557E-9425-3EB4-D00B2891D7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C05B4C-F2BD-99BB-EAD6-EF1A16D6CC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3AE1AD-0DDD-F568-CF3C-AC494FA404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DAE476-ACEE-3477-7572-66632D6213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B51ECA-63D0-8D19-D4CF-16887548B3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DCC41D-FDC5-6677-A4F4-8334455D0B94}"/>
              </a:ext>
            </a:extLst>
          </p:cNvPr>
          <p:cNvSpPr>
            <a:spLocks noGrp="1"/>
          </p:cNvSpPr>
          <p:nvPr>
            <p:ph type="dt" sz="half" idx="10"/>
          </p:nvPr>
        </p:nvSpPr>
        <p:spPr/>
        <p:txBody>
          <a:bodyPr/>
          <a:lstStyle/>
          <a:p>
            <a:fld id="{9CB831D3-D66D-40ED-9CA5-EDB0046830AC}" type="datetimeFigureOut">
              <a:rPr lang="en-US" smtClean="0"/>
              <a:t>6/23/2022</a:t>
            </a:fld>
            <a:endParaRPr lang="en-US" dirty="0"/>
          </a:p>
        </p:txBody>
      </p:sp>
      <p:sp>
        <p:nvSpPr>
          <p:cNvPr id="8" name="Footer Placeholder 7">
            <a:extLst>
              <a:ext uri="{FF2B5EF4-FFF2-40B4-BE49-F238E27FC236}">
                <a16:creationId xmlns:a16="http://schemas.microsoft.com/office/drawing/2014/main" id="{F6A5DF76-583E-A6A2-E08D-2D880CE2A47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75C110-3B8C-4F0B-AB2D-E66D0D8567EB}"/>
              </a:ext>
            </a:extLst>
          </p:cNvPr>
          <p:cNvSpPr>
            <a:spLocks noGrp="1"/>
          </p:cNvSpPr>
          <p:nvPr>
            <p:ph type="sldNum" sz="quarter" idx="12"/>
          </p:nvPr>
        </p:nvSpPr>
        <p:spPr/>
        <p:txBody>
          <a:bodyPr/>
          <a:lstStyle/>
          <a:p>
            <a:fld id="{4141DA06-567C-450F-8484-B5C5A3CC4E18}" type="slidenum">
              <a:rPr lang="en-US" smtClean="0"/>
              <a:t>‹#›</a:t>
            </a:fld>
            <a:endParaRPr lang="en-US" dirty="0"/>
          </a:p>
        </p:txBody>
      </p:sp>
    </p:spTree>
    <p:extLst>
      <p:ext uri="{BB962C8B-B14F-4D97-AF65-F5344CB8AC3E}">
        <p14:creationId xmlns:p14="http://schemas.microsoft.com/office/powerpoint/2010/main" val="1852953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52844-2962-A1FC-CE67-E515972EC4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99165A-A0A6-9CA3-61E5-98E222E57527}"/>
              </a:ext>
            </a:extLst>
          </p:cNvPr>
          <p:cNvSpPr>
            <a:spLocks noGrp="1"/>
          </p:cNvSpPr>
          <p:nvPr>
            <p:ph type="dt" sz="half" idx="10"/>
          </p:nvPr>
        </p:nvSpPr>
        <p:spPr/>
        <p:txBody>
          <a:bodyPr/>
          <a:lstStyle/>
          <a:p>
            <a:fld id="{9CB831D3-D66D-40ED-9CA5-EDB0046830AC}" type="datetimeFigureOut">
              <a:rPr lang="en-US" smtClean="0"/>
              <a:t>6/23/2022</a:t>
            </a:fld>
            <a:endParaRPr lang="en-US" dirty="0"/>
          </a:p>
        </p:txBody>
      </p:sp>
      <p:sp>
        <p:nvSpPr>
          <p:cNvPr id="4" name="Footer Placeholder 3">
            <a:extLst>
              <a:ext uri="{FF2B5EF4-FFF2-40B4-BE49-F238E27FC236}">
                <a16:creationId xmlns:a16="http://schemas.microsoft.com/office/drawing/2014/main" id="{533C66B1-DA4A-AAC8-30AD-8BBBAEFC20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09B9EDA-2227-24C8-0287-FB1AC0BFA036}"/>
              </a:ext>
            </a:extLst>
          </p:cNvPr>
          <p:cNvSpPr>
            <a:spLocks noGrp="1"/>
          </p:cNvSpPr>
          <p:nvPr>
            <p:ph type="sldNum" sz="quarter" idx="12"/>
          </p:nvPr>
        </p:nvSpPr>
        <p:spPr/>
        <p:txBody>
          <a:bodyPr/>
          <a:lstStyle/>
          <a:p>
            <a:fld id="{4141DA06-567C-450F-8484-B5C5A3CC4E18}" type="slidenum">
              <a:rPr lang="en-US" smtClean="0"/>
              <a:t>‹#›</a:t>
            </a:fld>
            <a:endParaRPr lang="en-US" dirty="0"/>
          </a:p>
        </p:txBody>
      </p:sp>
    </p:spTree>
    <p:extLst>
      <p:ext uri="{BB962C8B-B14F-4D97-AF65-F5344CB8AC3E}">
        <p14:creationId xmlns:p14="http://schemas.microsoft.com/office/powerpoint/2010/main" val="721540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81AF98-C9F6-CC76-ACBB-962758117122}"/>
              </a:ext>
            </a:extLst>
          </p:cNvPr>
          <p:cNvSpPr>
            <a:spLocks noGrp="1"/>
          </p:cNvSpPr>
          <p:nvPr>
            <p:ph type="dt" sz="half" idx="10"/>
          </p:nvPr>
        </p:nvSpPr>
        <p:spPr/>
        <p:txBody>
          <a:bodyPr/>
          <a:lstStyle/>
          <a:p>
            <a:fld id="{9CB831D3-D66D-40ED-9CA5-EDB0046830AC}" type="datetimeFigureOut">
              <a:rPr lang="en-US" smtClean="0"/>
              <a:t>6/23/2022</a:t>
            </a:fld>
            <a:endParaRPr lang="en-US" dirty="0"/>
          </a:p>
        </p:txBody>
      </p:sp>
      <p:sp>
        <p:nvSpPr>
          <p:cNvPr id="3" name="Footer Placeholder 2">
            <a:extLst>
              <a:ext uri="{FF2B5EF4-FFF2-40B4-BE49-F238E27FC236}">
                <a16:creationId xmlns:a16="http://schemas.microsoft.com/office/drawing/2014/main" id="{0FF409CA-ED78-1CD3-AEC2-AF74B82BA01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4E9E259-968D-62B9-8606-0CD59CB16B82}"/>
              </a:ext>
            </a:extLst>
          </p:cNvPr>
          <p:cNvSpPr>
            <a:spLocks noGrp="1"/>
          </p:cNvSpPr>
          <p:nvPr>
            <p:ph type="sldNum" sz="quarter" idx="12"/>
          </p:nvPr>
        </p:nvSpPr>
        <p:spPr/>
        <p:txBody>
          <a:bodyPr/>
          <a:lstStyle/>
          <a:p>
            <a:fld id="{4141DA06-567C-450F-8484-B5C5A3CC4E18}" type="slidenum">
              <a:rPr lang="en-US" smtClean="0"/>
              <a:t>‹#›</a:t>
            </a:fld>
            <a:endParaRPr lang="en-US" dirty="0"/>
          </a:p>
        </p:txBody>
      </p:sp>
    </p:spTree>
    <p:extLst>
      <p:ext uri="{BB962C8B-B14F-4D97-AF65-F5344CB8AC3E}">
        <p14:creationId xmlns:p14="http://schemas.microsoft.com/office/powerpoint/2010/main" val="2874677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8ECFC-E067-DA36-E07C-76D5E66AF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0B95AF-EBED-258E-BE52-2373CECC8B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CDF863-DF6D-23E2-BE5B-F464BA2FFF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F463A3-413A-CAF8-70B6-EED29062AED6}"/>
              </a:ext>
            </a:extLst>
          </p:cNvPr>
          <p:cNvSpPr>
            <a:spLocks noGrp="1"/>
          </p:cNvSpPr>
          <p:nvPr>
            <p:ph type="dt" sz="half" idx="10"/>
          </p:nvPr>
        </p:nvSpPr>
        <p:spPr/>
        <p:txBody>
          <a:bodyPr/>
          <a:lstStyle/>
          <a:p>
            <a:fld id="{9CB831D3-D66D-40ED-9CA5-EDB0046830AC}" type="datetimeFigureOut">
              <a:rPr lang="en-US" smtClean="0"/>
              <a:t>6/23/2022</a:t>
            </a:fld>
            <a:endParaRPr lang="en-US" dirty="0"/>
          </a:p>
        </p:txBody>
      </p:sp>
      <p:sp>
        <p:nvSpPr>
          <p:cNvPr id="6" name="Footer Placeholder 5">
            <a:extLst>
              <a:ext uri="{FF2B5EF4-FFF2-40B4-BE49-F238E27FC236}">
                <a16:creationId xmlns:a16="http://schemas.microsoft.com/office/drawing/2014/main" id="{7807CFE9-7348-C18B-F270-AD8BEDA33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B9D415-3B19-2B34-DA85-B30028229AE5}"/>
              </a:ext>
            </a:extLst>
          </p:cNvPr>
          <p:cNvSpPr>
            <a:spLocks noGrp="1"/>
          </p:cNvSpPr>
          <p:nvPr>
            <p:ph type="sldNum" sz="quarter" idx="12"/>
          </p:nvPr>
        </p:nvSpPr>
        <p:spPr/>
        <p:txBody>
          <a:bodyPr/>
          <a:lstStyle/>
          <a:p>
            <a:fld id="{4141DA06-567C-450F-8484-B5C5A3CC4E18}" type="slidenum">
              <a:rPr lang="en-US" smtClean="0"/>
              <a:t>‹#›</a:t>
            </a:fld>
            <a:endParaRPr lang="en-US" dirty="0"/>
          </a:p>
        </p:txBody>
      </p:sp>
    </p:spTree>
    <p:extLst>
      <p:ext uri="{BB962C8B-B14F-4D97-AF65-F5344CB8AC3E}">
        <p14:creationId xmlns:p14="http://schemas.microsoft.com/office/powerpoint/2010/main" val="160812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C542C-B7EC-4203-883E-D119EA8242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E427A5-7857-16BA-22B0-38F0D60E30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D320875-BF98-03A3-774D-8F579EFD43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E97E56-6209-8EC6-90C2-91B35F2E691D}"/>
              </a:ext>
            </a:extLst>
          </p:cNvPr>
          <p:cNvSpPr>
            <a:spLocks noGrp="1"/>
          </p:cNvSpPr>
          <p:nvPr>
            <p:ph type="dt" sz="half" idx="10"/>
          </p:nvPr>
        </p:nvSpPr>
        <p:spPr/>
        <p:txBody>
          <a:bodyPr/>
          <a:lstStyle/>
          <a:p>
            <a:fld id="{9CB831D3-D66D-40ED-9CA5-EDB0046830AC}" type="datetimeFigureOut">
              <a:rPr lang="en-US" smtClean="0"/>
              <a:t>6/23/2022</a:t>
            </a:fld>
            <a:endParaRPr lang="en-US" dirty="0"/>
          </a:p>
        </p:txBody>
      </p:sp>
      <p:sp>
        <p:nvSpPr>
          <p:cNvPr id="6" name="Footer Placeholder 5">
            <a:extLst>
              <a:ext uri="{FF2B5EF4-FFF2-40B4-BE49-F238E27FC236}">
                <a16:creationId xmlns:a16="http://schemas.microsoft.com/office/drawing/2014/main" id="{C071C2C1-6E5C-03EB-24BE-75763B3B1EA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E48FB1F-E8F0-2DDF-728A-BB9F94AC1D46}"/>
              </a:ext>
            </a:extLst>
          </p:cNvPr>
          <p:cNvSpPr>
            <a:spLocks noGrp="1"/>
          </p:cNvSpPr>
          <p:nvPr>
            <p:ph type="sldNum" sz="quarter" idx="12"/>
          </p:nvPr>
        </p:nvSpPr>
        <p:spPr/>
        <p:txBody>
          <a:bodyPr/>
          <a:lstStyle/>
          <a:p>
            <a:fld id="{4141DA06-567C-450F-8484-B5C5A3CC4E18}" type="slidenum">
              <a:rPr lang="en-US" smtClean="0"/>
              <a:t>‹#›</a:t>
            </a:fld>
            <a:endParaRPr lang="en-US" dirty="0"/>
          </a:p>
        </p:txBody>
      </p:sp>
    </p:spTree>
    <p:extLst>
      <p:ext uri="{BB962C8B-B14F-4D97-AF65-F5344CB8AC3E}">
        <p14:creationId xmlns:p14="http://schemas.microsoft.com/office/powerpoint/2010/main" val="496941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2BABB8-4BBC-96F0-984E-3FDE62B1F1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195D5B-4B6A-27D6-233C-E817E66D7B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414484-FADB-3A48-DA48-B02E293BD1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B831D3-D66D-40ED-9CA5-EDB0046830AC}" type="datetimeFigureOut">
              <a:rPr lang="en-US" smtClean="0"/>
              <a:t>6/23/2022</a:t>
            </a:fld>
            <a:endParaRPr lang="en-US" dirty="0"/>
          </a:p>
        </p:txBody>
      </p:sp>
      <p:sp>
        <p:nvSpPr>
          <p:cNvPr id="5" name="Footer Placeholder 4">
            <a:extLst>
              <a:ext uri="{FF2B5EF4-FFF2-40B4-BE49-F238E27FC236}">
                <a16:creationId xmlns:a16="http://schemas.microsoft.com/office/drawing/2014/main" id="{DD114098-6F6A-58DB-D1DA-DA3E85BCA2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4E739C4-0813-34D4-F8B4-3E0E8DE2B2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41DA06-567C-450F-8484-B5C5A3CC4E18}" type="slidenum">
              <a:rPr lang="en-US" smtClean="0"/>
              <a:t>‹#›</a:t>
            </a:fld>
            <a:endParaRPr lang="en-US" dirty="0"/>
          </a:p>
        </p:txBody>
      </p:sp>
    </p:spTree>
    <p:extLst>
      <p:ext uri="{BB962C8B-B14F-4D97-AF65-F5344CB8AC3E}">
        <p14:creationId xmlns:p14="http://schemas.microsoft.com/office/powerpoint/2010/main" val="3754891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eroplane taking off against dramatic sky">
            <a:extLst>
              <a:ext uri="{FF2B5EF4-FFF2-40B4-BE49-F238E27FC236}">
                <a16:creationId xmlns:a16="http://schemas.microsoft.com/office/drawing/2014/main" id="{510165BC-02DD-9CCF-F941-AE543C1F1CA7}"/>
              </a:ext>
            </a:extLst>
          </p:cNvPr>
          <p:cNvPicPr>
            <a:picLocks noChangeAspect="1"/>
          </p:cNvPicPr>
          <p:nvPr/>
        </p:nvPicPr>
        <p:blipFill rotWithShape="1">
          <a:blip r:embed="rId2"/>
          <a:srcRect t="9091" r="23585"/>
          <a:stretch/>
        </p:blipFill>
        <p:spPr>
          <a:xfrm>
            <a:off x="3523488" y="10"/>
            <a:ext cx="8668512" cy="6857990"/>
          </a:xfrm>
          <a:prstGeom prst="rect">
            <a:avLst/>
          </a:prstGeom>
        </p:spPr>
      </p:pic>
      <p:sp>
        <p:nvSpPr>
          <p:cNvPr id="16" name="Rectangle 1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4377FE3-33DF-66A5-FF0E-74FC8E1E132E}"/>
              </a:ext>
            </a:extLst>
          </p:cNvPr>
          <p:cNvSpPr>
            <a:spLocks noGrp="1"/>
          </p:cNvSpPr>
          <p:nvPr>
            <p:ph type="ctrTitle"/>
          </p:nvPr>
        </p:nvSpPr>
        <p:spPr>
          <a:xfrm>
            <a:off x="477981" y="1122363"/>
            <a:ext cx="4023360" cy="3204134"/>
          </a:xfrm>
        </p:spPr>
        <p:txBody>
          <a:bodyPr anchor="b">
            <a:normAutofit/>
          </a:bodyPr>
          <a:lstStyle/>
          <a:p>
            <a:pPr algn="l"/>
            <a:r>
              <a:rPr lang="en-US" sz="4800" dirty="0"/>
              <a:t>Understanding Airline Customer Satisfaction?</a:t>
            </a:r>
          </a:p>
        </p:txBody>
      </p:sp>
      <p:sp>
        <p:nvSpPr>
          <p:cNvPr id="3" name="Subtitle 2">
            <a:extLst>
              <a:ext uri="{FF2B5EF4-FFF2-40B4-BE49-F238E27FC236}">
                <a16:creationId xmlns:a16="http://schemas.microsoft.com/office/drawing/2014/main" id="{D3699547-19D2-F848-3757-9379CCF22210}"/>
              </a:ext>
            </a:extLst>
          </p:cNvPr>
          <p:cNvSpPr>
            <a:spLocks noGrp="1"/>
          </p:cNvSpPr>
          <p:nvPr>
            <p:ph type="subTitle" idx="1"/>
          </p:nvPr>
        </p:nvSpPr>
        <p:spPr>
          <a:xfrm>
            <a:off x="477980" y="4872922"/>
            <a:ext cx="4023359" cy="1208141"/>
          </a:xfrm>
        </p:spPr>
        <p:txBody>
          <a:bodyPr>
            <a:normAutofit/>
          </a:bodyPr>
          <a:lstStyle/>
          <a:p>
            <a:pPr algn="l"/>
            <a:r>
              <a:rPr lang="en-US" sz="2000" dirty="0"/>
              <a:t>-Elijah Belay</a:t>
            </a: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102725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86295E7F-EA66-480B-B001-C8BE7CD61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0040" y="4892040"/>
            <a:ext cx="11548872" cy="1645920"/>
          </a:xfrm>
          <a:prstGeom prst="rect">
            <a:avLst/>
          </a:prstGeom>
          <a:solidFill>
            <a:srgbClr val="262626"/>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15E808D-BB66-9EE2-E31F-5DA9DF3C6CF9}"/>
              </a:ext>
            </a:extLst>
          </p:cNvPr>
          <p:cNvSpPr>
            <a:spLocks noGrp="1"/>
          </p:cNvSpPr>
          <p:nvPr>
            <p:ph type="title"/>
          </p:nvPr>
        </p:nvSpPr>
        <p:spPr>
          <a:xfrm>
            <a:off x="718686" y="5091762"/>
            <a:ext cx="7484787" cy="1264588"/>
          </a:xfrm>
        </p:spPr>
        <p:txBody>
          <a:bodyPr vert="horz" lIns="91440" tIns="45720" rIns="91440" bIns="45720" rtlCol="0" anchor="ctr">
            <a:normAutofit/>
          </a:bodyPr>
          <a:lstStyle/>
          <a:p>
            <a:pPr algn="r"/>
            <a:r>
              <a:rPr lang="en-US" sz="4100">
                <a:solidFill>
                  <a:srgbClr val="FFFFFF"/>
                </a:solidFill>
              </a:rPr>
              <a:t>They aren’t getting Good Service!</a:t>
            </a:r>
          </a:p>
        </p:txBody>
      </p:sp>
      <p:pic>
        <p:nvPicPr>
          <p:cNvPr id="4" name="Content Placeholder 3" descr="Diagram&#10;&#10;Description automatically generated">
            <a:extLst>
              <a:ext uri="{FF2B5EF4-FFF2-40B4-BE49-F238E27FC236}">
                <a16:creationId xmlns:a16="http://schemas.microsoft.com/office/drawing/2014/main" id="{B410A09B-33BF-E4CA-1DA1-7C9766E43F7E}"/>
              </a:ext>
            </a:extLst>
          </p:cNvPr>
          <p:cNvPicPr>
            <a:picLocks noGrp="1" noChangeAspect="1"/>
          </p:cNvPicPr>
          <p:nvPr>
            <p:ph idx="1"/>
          </p:nvPr>
        </p:nvPicPr>
        <p:blipFill rotWithShape="1">
          <a:blip r:embed="rId2"/>
          <a:srcRect r="-1" b="7453"/>
          <a:stretch/>
        </p:blipFill>
        <p:spPr>
          <a:xfrm>
            <a:off x="320040" y="320040"/>
            <a:ext cx="11548872" cy="4462272"/>
          </a:xfrm>
          <a:prstGeom prst="rect">
            <a:avLst/>
          </a:prstGeom>
        </p:spPr>
      </p:pic>
      <p:cxnSp>
        <p:nvCxnSpPr>
          <p:cNvPr id="26" name="Straight Connector 25">
            <a:extLst>
              <a:ext uri="{FF2B5EF4-FFF2-40B4-BE49-F238E27FC236}">
                <a16:creationId xmlns:a16="http://schemas.microsoft.com/office/drawing/2014/main" id="{E126E481-B945-4179-BD79-05E96E9B29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6400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38BF211-3736-FD6D-3991-9B754181932E}"/>
              </a:ext>
            </a:extLst>
          </p:cNvPr>
          <p:cNvSpPr>
            <a:spLocks noGrp="1"/>
          </p:cNvSpPr>
          <p:nvPr>
            <p:ph type="title"/>
          </p:nvPr>
        </p:nvSpPr>
        <p:spPr>
          <a:xfrm>
            <a:off x="524256" y="516804"/>
            <a:ext cx="6594189" cy="1625210"/>
          </a:xfrm>
        </p:spPr>
        <p:txBody>
          <a:bodyPr>
            <a:normAutofit/>
          </a:bodyPr>
          <a:lstStyle/>
          <a:p>
            <a:pPr algn="r"/>
            <a:r>
              <a:rPr lang="en-US" dirty="0">
                <a:solidFill>
                  <a:srgbClr val="FFFFFF"/>
                </a:solidFill>
              </a:rPr>
              <a:t>Impact of Class on Online Boarding/Check In Rating</a:t>
            </a:r>
          </a:p>
        </p:txBody>
      </p:sp>
      <p:sp>
        <p:nvSpPr>
          <p:cNvPr id="12" name="Rectangle 11">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Chart, pie chart&#10;&#10;Description automatically generated">
            <a:extLst>
              <a:ext uri="{FF2B5EF4-FFF2-40B4-BE49-F238E27FC236}">
                <a16:creationId xmlns:a16="http://schemas.microsoft.com/office/drawing/2014/main" id="{EA2786FE-B5FE-0A69-CE4A-A9EE63AC60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744" y="2838753"/>
            <a:ext cx="6579910" cy="3289955"/>
          </a:xfrm>
          <a:prstGeom prst="rect">
            <a:avLst/>
          </a:prstGeom>
        </p:spPr>
      </p:pic>
      <p:sp>
        <p:nvSpPr>
          <p:cNvPr id="14" name="Rectangle 13">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3A54DC4-678F-83B6-FED8-37C3738270F0}"/>
              </a:ext>
            </a:extLst>
          </p:cNvPr>
          <p:cNvSpPr>
            <a:spLocks noGrp="1"/>
          </p:cNvSpPr>
          <p:nvPr>
            <p:ph idx="1"/>
          </p:nvPr>
        </p:nvSpPr>
        <p:spPr>
          <a:xfrm>
            <a:off x="8029319" y="917725"/>
            <a:ext cx="3424739" cy="4852362"/>
          </a:xfrm>
        </p:spPr>
        <p:txBody>
          <a:bodyPr anchor="ctr">
            <a:normAutofit/>
          </a:bodyPr>
          <a:lstStyle/>
          <a:p>
            <a:r>
              <a:rPr lang="en-US" sz="2000" dirty="0">
                <a:solidFill>
                  <a:srgbClr val="FFFFFF"/>
                </a:solidFill>
              </a:rPr>
              <a:t>Online boarding is the online check in passengers can do to help get them ready before they get to the airport</a:t>
            </a:r>
          </a:p>
          <a:p>
            <a:r>
              <a:rPr lang="en-US" sz="2000" dirty="0">
                <a:solidFill>
                  <a:srgbClr val="FFFFFF"/>
                </a:solidFill>
              </a:rPr>
              <a:t>There is a clear discrepancy in the satisfaction between classes for these topics</a:t>
            </a:r>
          </a:p>
          <a:p>
            <a:r>
              <a:rPr lang="en-US" sz="2000" dirty="0">
                <a:solidFill>
                  <a:srgbClr val="FFFFFF"/>
                </a:solidFill>
              </a:rPr>
              <a:t> Business class has around twice the amount of 4s and 5s as Economy</a:t>
            </a:r>
          </a:p>
        </p:txBody>
      </p:sp>
    </p:spTree>
    <p:extLst>
      <p:ext uri="{BB962C8B-B14F-4D97-AF65-F5344CB8AC3E}">
        <p14:creationId xmlns:p14="http://schemas.microsoft.com/office/powerpoint/2010/main" val="140803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Rectangle 62">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752E489-3AAD-9F01-4C5C-17CC938F1073}"/>
              </a:ext>
            </a:extLst>
          </p:cNvPr>
          <p:cNvSpPr>
            <a:spLocks noGrp="1"/>
          </p:cNvSpPr>
          <p:nvPr>
            <p:ph type="title"/>
          </p:nvPr>
        </p:nvSpPr>
        <p:spPr>
          <a:xfrm>
            <a:off x="524256" y="491260"/>
            <a:ext cx="6594189" cy="1625210"/>
          </a:xfrm>
        </p:spPr>
        <p:txBody>
          <a:bodyPr>
            <a:normAutofit/>
          </a:bodyPr>
          <a:lstStyle/>
          <a:p>
            <a:r>
              <a:rPr lang="en-US" dirty="0">
                <a:solidFill>
                  <a:srgbClr val="FFFFFF"/>
                </a:solidFill>
              </a:rPr>
              <a:t>Impact of Class on Seat Comfort Ratings</a:t>
            </a:r>
          </a:p>
        </p:txBody>
      </p:sp>
      <p:sp>
        <p:nvSpPr>
          <p:cNvPr id="70" name="Rectangle 64">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9130318-8B0D-94EC-9C94-2C787D4B2CB5}"/>
              </a:ext>
            </a:extLst>
          </p:cNvPr>
          <p:cNvSpPr>
            <a:spLocks noGrp="1"/>
          </p:cNvSpPr>
          <p:nvPr>
            <p:ph idx="1"/>
          </p:nvPr>
        </p:nvSpPr>
        <p:spPr>
          <a:xfrm>
            <a:off x="8029319" y="917725"/>
            <a:ext cx="3424739" cy="4852362"/>
          </a:xfrm>
        </p:spPr>
        <p:txBody>
          <a:bodyPr anchor="ctr">
            <a:normAutofit/>
          </a:bodyPr>
          <a:lstStyle/>
          <a:p>
            <a:pPr marL="0" indent="0">
              <a:buNone/>
            </a:pPr>
            <a:r>
              <a:rPr lang="en-US" sz="2000" dirty="0">
                <a:solidFill>
                  <a:srgbClr val="FFFFFF"/>
                </a:solidFill>
              </a:rPr>
              <a:t>Seat comfort</a:t>
            </a:r>
          </a:p>
          <a:p>
            <a:pPr marL="0" indent="0">
              <a:buNone/>
            </a:pPr>
            <a:endParaRPr lang="en-US" sz="2000" dirty="0">
              <a:solidFill>
                <a:srgbClr val="FFFFFF"/>
              </a:solidFill>
            </a:endParaRPr>
          </a:p>
          <a:p>
            <a:r>
              <a:rPr lang="en-US" sz="2000" dirty="0">
                <a:solidFill>
                  <a:srgbClr val="FFFFFF"/>
                </a:solidFill>
              </a:rPr>
              <a:t> This service is just general enjoyability of the seat not leg room, just the comfortability of it</a:t>
            </a:r>
          </a:p>
          <a:p>
            <a:r>
              <a:rPr lang="en-US" sz="2000" dirty="0">
                <a:solidFill>
                  <a:srgbClr val="FFFFFF"/>
                </a:solidFill>
              </a:rPr>
              <a:t>Business has a much  large frequency of 4 and 5 as compared to others</a:t>
            </a:r>
          </a:p>
          <a:p>
            <a:r>
              <a:rPr lang="en-US" sz="2000" dirty="0">
                <a:solidFill>
                  <a:srgbClr val="FFFFFF"/>
                </a:solidFill>
              </a:rPr>
              <a:t>Economy had a very even distribution </a:t>
            </a:r>
          </a:p>
          <a:p>
            <a:r>
              <a:rPr lang="en-US" sz="2000" dirty="0">
                <a:solidFill>
                  <a:srgbClr val="FFFFFF"/>
                </a:solidFill>
              </a:rPr>
              <a:t>Economy still over vastly less 4 and 5 ratings as compared to Business</a:t>
            </a:r>
          </a:p>
          <a:p>
            <a:endParaRPr lang="en-US" sz="2000" dirty="0">
              <a:solidFill>
                <a:srgbClr val="FFFFFF"/>
              </a:solidFill>
            </a:endParaRPr>
          </a:p>
          <a:p>
            <a:endParaRPr lang="en-US" sz="2000" dirty="0">
              <a:solidFill>
                <a:srgbClr val="FFFFFF"/>
              </a:solidFill>
            </a:endParaRPr>
          </a:p>
          <a:p>
            <a:pPr marL="0" indent="0">
              <a:buNone/>
            </a:pPr>
            <a:endParaRPr lang="en-US" sz="2000" dirty="0">
              <a:solidFill>
                <a:srgbClr val="FFFFFF"/>
              </a:solidFill>
            </a:endParaRPr>
          </a:p>
        </p:txBody>
      </p:sp>
      <p:pic>
        <p:nvPicPr>
          <p:cNvPr id="7" name="Picture 6" descr="Chart, pie chart&#10;&#10;Description automatically generated">
            <a:extLst>
              <a:ext uri="{FF2B5EF4-FFF2-40B4-BE49-F238E27FC236}">
                <a16:creationId xmlns:a16="http://schemas.microsoft.com/office/drawing/2014/main" id="{086AFFF0-4FB5-D11C-5E6D-E59925D6A8AF}"/>
              </a:ext>
            </a:extLst>
          </p:cNvPr>
          <p:cNvPicPr>
            <a:picLocks noChangeAspect="1"/>
          </p:cNvPicPr>
          <p:nvPr/>
        </p:nvPicPr>
        <p:blipFill rotWithShape="1">
          <a:blip r:embed="rId2">
            <a:extLst>
              <a:ext uri="{28A0092B-C50C-407E-A947-70E740481C1C}">
                <a14:useLocalDpi xmlns:a14="http://schemas.microsoft.com/office/drawing/2010/main" val="0"/>
              </a:ext>
            </a:extLst>
          </a:blip>
          <a:srcRect t="-1" r="193" b="-1"/>
          <a:stretch/>
        </p:blipFill>
        <p:spPr>
          <a:xfrm>
            <a:off x="256418" y="2760772"/>
            <a:ext cx="7197920" cy="3605968"/>
          </a:xfrm>
          <a:prstGeom prst="rect">
            <a:avLst/>
          </a:prstGeom>
        </p:spPr>
      </p:pic>
    </p:spTree>
    <p:extLst>
      <p:ext uri="{BB962C8B-B14F-4D97-AF65-F5344CB8AC3E}">
        <p14:creationId xmlns:p14="http://schemas.microsoft.com/office/powerpoint/2010/main" val="3412906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0917396-3F20-CE96-25EF-D098F6DFEB50}"/>
              </a:ext>
            </a:extLst>
          </p:cNvPr>
          <p:cNvSpPr>
            <a:spLocks noGrp="1"/>
          </p:cNvSpPr>
          <p:nvPr>
            <p:ph type="title"/>
          </p:nvPr>
        </p:nvSpPr>
        <p:spPr>
          <a:xfrm>
            <a:off x="524256" y="516804"/>
            <a:ext cx="6594189" cy="1625210"/>
          </a:xfrm>
        </p:spPr>
        <p:txBody>
          <a:bodyPr>
            <a:normAutofit/>
          </a:bodyPr>
          <a:lstStyle/>
          <a:p>
            <a:r>
              <a:rPr lang="en-US" dirty="0">
                <a:solidFill>
                  <a:srgbClr val="FFFFFF"/>
                </a:solidFill>
              </a:rPr>
              <a:t>Impact of Class on Inflight Entertainment Rating</a:t>
            </a:r>
          </a:p>
        </p:txBody>
      </p:sp>
      <p:sp>
        <p:nvSpPr>
          <p:cNvPr id="56" name="Rectangle 55">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A71A8AD-19E2-E2AE-00B7-6568C7D7992F}"/>
              </a:ext>
            </a:extLst>
          </p:cNvPr>
          <p:cNvSpPr>
            <a:spLocks noGrp="1"/>
          </p:cNvSpPr>
          <p:nvPr>
            <p:ph idx="1"/>
          </p:nvPr>
        </p:nvSpPr>
        <p:spPr>
          <a:xfrm>
            <a:off x="8029319" y="917725"/>
            <a:ext cx="3424739" cy="4852362"/>
          </a:xfrm>
        </p:spPr>
        <p:txBody>
          <a:bodyPr anchor="ctr">
            <a:normAutofit/>
          </a:bodyPr>
          <a:lstStyle/>
          <a:p>
            <a:r>
              <a:rPr lang="en-US" sz="2000" dirty="0">
                <a:solidFill>
                  <a:srgbClr val="FFFFFF"/>
                </a:solidFill>
              </a:rPr>
              <a:t> Inflight Entertainment</a:t>
            </a:r>
          </a:p>
          <a:p>
            <a:r>
              <a:rPr lang="en-US" sz="2000" dirty="0">
                <a:solidFill>
                  <a:srgbClr val="FFFFFF"/>
                </a:solidFill>
              </a:rPr>
              <a:t>This service covers what the airline provided as a way for Entertainment enroute</a:t>
            </a:r>
          </a:p>
          <a:p>
            <a:r>
              <a:rPr lang="en-US" sz="2000" dirty="0">
                <a:solidFill>
                  <a:srgbClr val="FFFFFF"/>
                </a:solidFill>
              </a:rPr>
              <a:t>The distribution of different levels of satisfaction is a very similar in both classes</a:t>
            </a:r>
          </a:p>
          <a:p>
            <a:r>
              <a:rPr lang="en-US" sz="2000" dirty="0">
                <a:solidFill>
                  <a:srgbClr val="FFFFFF"/>
                </a:solidFill>
              </a:rPr>
              <a:t>There is a visible difference with business class having more 4 and 5 ratings.</a:t>
            </a:r>
          </a:p>
        </p:txBody>
      </p:sp>
      <p:pic>
        <p:nvPicPr>
          <p:cNvPr id="7" name="Picture 6" descr="Chart, pie chart&#10;&#10;Description automatically generated">
            <a:extLst>
              <a:ext uri="{FF2B5EF4-FFF2-40B4-BE49-F238E27FC236}">
                <a16:creationId xmlns:a16="http://schemas.microsoft.com/office/drawing/2014/main" id="{D5C0D8DB-C8CB-1EF7-F8B3-0664900AED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992" y="2686349"/>
            <a:ext cx="6452453" cy="3367728"/>
          </a:xfrm>
          <a:prstGeom prst="rect">
            <a:avLst/>
          </a:prstGeom>
        </p:spPr>
      </p:pic>
    </p:spTree>
    <p:extLst>
      <p:ext uri="{BB962C8B-B14F-4D97-AF65-F5344CB8AC3E}">
        <p14:creationId xmlns:p14="http://schemas.microsoft.com/office/powerpoint/2010/main" val="1823940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42190C-2FA7-E5F5-59C2-A847268D10D2}"/>
              </a:ext>
            </a:extLst>
          </p:cNvPr>
          <p:cNvSpPr>
            <a:spLocks noGrp="1"/>
          </p:cNvSpPr>
          <p:nvPr>
            <p:ph type="title"/>
          </p:nvPr>
        </p:nvSpPr>
        <p:spPr>
          <a:xfrm>
            <a:off x="203641" y="432242"/>
            <a:ext cx="7409468" cy="1743245"/>
          </a:xfrm>
          <a:prstGeom prst="ellipse">
            <a:avLst/>
          </a:prstGeom>
        </p:spPr>
        <p:txBody>
          <a:bodyPr>
            <a:normAutofit fontScale="90000"/>
          </a:bodyPr>
          <a:lstStyle/>
          <a:p>
            <a:r>
              <a:rPr lang="en-US" dirty="0">
                <a:solidFill>
                  <a:srgbClr val="FFFFFF"/>
                </a:solidFill>
              </a:rPr>
              <a:t>Impact of Class on Baggage Handling Rating </a:t>
            </a:r>
          </a:p>
        </p:txBody>
      </p:sp>
      <p:pic>
        <p:nvPicPr>
          <p:cNvPr id="7" name="Picture 6" descr="Chart, pie chart&#10;&#10;Description automatically generated">
            <a:extLst>
              <a:ext uri="{FF2B5EF4-FFF2-40B4-BE49-F238E27FC236}">
                <a16:creationId xmlns:a16="http://schemas.microsoft.com/office/drawing/2014/main" id="{A57FA723-DE83-9685-AD7E-8BE1F4A5E010}"/>
              </a:ext>
            </a:extLst>
          </p:cNvPr>
          <p:cNvPicPr>
            <a:picLocks noChangeAspect="1"/>
          </p:cNvPicPr>
          <p:nvPr/>
        </p:nvPicPr>
        <p:blipFill rotWithShape="1">
          <a:blip r:embed="rId3">
            <a:extLst>
              <a:ext uri="{28A0092B-C50C-407E-A947-70E740481C1C}">
                <a14:useLocalDpi xmlns:a14="http://schemas.microsoft.com/office/drawing/2010/main" val="0"/>
              </a:ext>
            </a:extLst>
          </a:blip>
          <a:srcRect r="3995" b="3"/>
          <a:stretch/>
        </p:blipFill>
        <p:spPr>
          <a:xfrm>
            <a:off x="327547" y="2454903"/>
            <a:ext cx="7058306" cy="4080254"/>
          </a:xfrm>
          <a:prstGeom prst="rect">
            <a:avLst/>
          </a:prstGeom>
        </p:spPr>
      </p:pic>
      <p:sp>
        <p:nvSpPr>
          <p:cNvPr id="49" name="Rectangle 48">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C54D185-019A-A618-F04D-B2C98B23E734}"/>
              </a:ext>
            </a:extLst>
          </p:cNvPr>
          <p:cNvSpPr>
            <a:spLocks noGrp="1"/>
          </p:cNvSpPr>
          <p:nvPr>
            <p:ph idx="1"/>
          </p:nvPr>
        </p:nvSpPr>
        <p:spPr>
          <a:xfrm>
            <a:off x="8029319" y="917725"/>
            <a:ext cx="3424739" cy="4852362"/>
          </a:xfrm>
        </p:spPr>
        <p:txBody>
          <a:bodyPr anchor="ctr">
            <a:normAutofit/>
          </a:bodyPr>
          <a:lstStyle/>
          <a:p>
            <a:r>
              <a:rPr lang="en-US" sz="2000" dirty="0">
                <a:solidFill>
                  <a:srgbClr val="FFFFFF"/>
                </a:solidFill>
              </a:rPr>
              <a:t>Baggage Handling</a:t>
            </a:r>
          </a:p>
          <a:p>
            <a:r>
              <a:rPr lang="en-US" sz="2000" dirty="0">
                <a:solidFill>
                  <a:srgbClr val="FFFFFF"/>
                </a:solidFill>
              </a:rPr>
              <a:t>There is not a lot of clarity on this service, whether it’s the actual time it took for customers to receive baggage or how the bag itself was treated</a:t>
            </a:r>
          </a:p>
          <a:p>
            <a:r>
              <a:rPr lang="en-US" sz="2000" dirty="0">
                <a:solidFill>
                  <a:srgbClr val="FFFFFF"/>
                </a:solidFill>
              </a:rPr>
              <a:t>There is, which matches our theme, a much larger amount of 5 in Business</a:t>
            </a:r>
          </a:p>
          <a:p>
            <a:r>
              <a:rPr lang="en-US" sz="2000" dirty="0">
                <a:solidFill>
                  <a:srgbClr val="FFFFFF"/>
                </a:solidFill>
              </a:rPr>
              <a:t>Something that is different is that the amount of 4 ratings are equal</a:t>
            </a:r>
          </a:p>
        </p:txBody>
      </p:sp>
    </p:spTree>
    <p:extLst>
      <p:ext uri="{BB962C8B-B14F-4D97-AF65-F5344CB8AC3E}">
        <p14:creationId xmlns:p14="http://schemas.microsoft.com/office/powerpoint/2010/main" val="1845949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EF55410-9DFF-C223-E587-5B31BEB0A370}"/>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dirty="0">
                <a:solidFill>
                  <a:schemeClr val="bg1">
                    <a:lumMod val="95000"/>
                    <a:lumOff val="5000"/>
                  </a:schemeClr>
                </a:solidFill>
              </a:rPr>
              <a:t>Well, How About Loyalty?!!</a:t>
            </a:r>
          </a:p>
        </p:txBody>
      </p:sp>
    </p:spTree>
    <p:extLst>
      <p:ext uri="{BB962C8B-B14F-4D97-AF65-F5344CB8AC3E}">
        <p14:creationId xmlns:p14="http://schemas.microsoft.com/office/powerpoint/2010/main" val="2763796057"/>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746E2A38-ACC8-44E6-85E2-A79CBAF15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51118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801F37-A321-3D1D-CA3E-9B165473DB90}"/>
              </a:ext>
            </a:extLst>
          </p:cNvPr>
          <p:cNvSpPr>
            <a:spLocks noGrp="1"/>
          </p:cNvSpPr>
          <p:nvPr>
            <p:ph type="title"/>
          </p:nvPr>
        </p:nvSpPr>
        <p:spPr>
          <a:xfrm>
            <a:off x="548639" y="438559"/>
            <a:ext cx="3805152" cy="1881559"/>
          </a:xfrm>
        </p:spPr>
        <p:txBody>
          <a:bodyPr>
            <a:normAutofit/>
          </a:bodyPr>
          <a:lstStyle/>
          <a:p>
            <a:r>
              <a:rPr lang="en-US" sz="3200" dirty="0">
                <a:solidFill>
                  <a:srgbClr val="FFFFFF"/>
                </a:solidFill>
              </a:rPr>
              <a:t>Impact</a:t>
            </a:r>
            <a:r>
              <a:rPr lang="en-US" sz="3200" dirty="0">
                <a:solidFill>
                  <a:schemeClr val="bg1"/>
                </a:solidFill>
              </a:rPr>
              <a:t> of Loyalty in Satisfaction</a:t>
            </a:r>
          </a:p>
        </p:txBody>
      </p:sp>
      <p:sp>
        <p:nvSpPr>
          <p:cNvPr id="16" name="Content Placeholder 15">
            <a:extLst>
              <a:ext uri="{FF2B5EF4-FFF2-40B4-BE49-F238E27FC236}">
                <a16:creationId xmlns:a16="http://schemas.microsoft.com/office/drawing/2014/main" id="{57F19F43-C703-2F6A-76AB-06429A5CFAC6}"/>
              </a:ext>
            </a:extLst>
          </p:cNvPr>
          <p:cNvSpPr>
            <a:spLocks noGrp="1"/>
          </p:cNvSpPr>
          <p:nvPr>
            <p:ph idx="1"/>
          </p:nvPr>
        </p:nvSpPr>
        <p:spPr>
          <a:xfrm>
            <a:off x="4742597" y="438559"/>
            <a:ext cx="6745314" cy="1881559"/>
          </a:xfrm>
        </p:spPr>
        <p:txBody>
          <a:bodyPr anchor="ctr">
            <a:normAutofit/>
          </a:bodyPr>
          <a:lstStyle/>
          <a:p>
            <a:r>
              <a:rPr lang="en-US" sz="1900" dirty="0">
                <a:solidFill>
                  <a:schemeClr val="bg1"/>
                </a:solidFill>
              </a:rPr>
              <a:t>There is not a major difference in satisfaction considering if the customer filling out the survey was loyal to the airline or not.</a:t>
            </a:r>
          </a:p>
          <a:p>
            <a:r>
              <a:rPr lang="en-US" sz="1900" dirty="0">
                <a:solidFill>
                  <a:schemeClr val="bg1"/>
                </a:solidFill>
              </a:rPr>
              <a:t> There are slight increases in in higher rating for each service for loyal customers</a:t>
            </a:r>
          </a:p>
          <a:p>
            <a:r>
              <a:rPr lang="en-US" sz="1900" dirty="0">
                <a:solidFill>
                  <a:schemeClr val="bg1"/>
                </a:solidFill>
              </a:rPr>
              <a:t> Most likely because Loyal customers know what to expect</a:t>
            </a:r>
          </a:p>
          <a:p>
            <a:pPr marL="0" indent="0">
              <a:buNone/>
            </a:pPr>
            <a:endParaRPr lang="en-US" sz="1900" dirty="0">
              <a:solidFill>
                <a:schemeClr val="bg1"/>
              </a:solidFill>
            </a:endParaRPr>
          </a:p>
        </p:txBody>
      </p:sp>
      <p:pic>
        <p:nvPicPr>
          <p:cNvPr id="27" name="Content Placeholder 5" descr="Chart, application, pie chart&#10;&#10;Description automatically generated">
            <a:extLst>
              <a:ext uri="{FF2B5EF4-FFF2-40B4-BE49-F238E27FC236}">
                <a16:creationId xmlns:a16="http://schemas.microsoft.com/office/drawing/2014/main" id="{28916C4A-CCC8-FEE1-9DCC-43DC86711B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39" y="2808624"/>
            <a:ext cx="5422392" cy="3429662"/>
          </a:xfrm>
          <a:prstGeom prst="rect">
            <a:avLst/>
          </a:prstGeom>
        </p:spPr>
      </p:pic>
      <p:pic>
        <p:nvPicPr>
          <p:cNvPr id="7" name="Picture 6" descr="Chart, pie chart&#10;&#10;Description automatically generated">
            <a:extLst>
              <a:ext uri="{FF2B5EF4-FFF2-40B4-BE49-F238E27FC236}">
                <a16:creationId xmlns:a16="http://schemas.microsoft.com/office/drawing/2014/main" id="{CE346A42-B54B-C1A1-46DB-B9EB523A32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0967" y="3113633"/>
            <a:ext cx="5422392" cy="2819644"/>
          </a:xfrm>
          <a:prstGeom prst="rect">
            <a:avLst/>
          </a:prstGeom>
        </p:spPr>
      </p:pic>
    </p:spTree>
    <p:extLst>
      <p:ext uri="{BB962C8B-B14F-4D97-AF65-F5344CB8AC3E}">
        <p14:creationId xmlns:p14="http://schemas.microsoft.com/office/powerpoint/2010/main" val="3308169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46E2A38-ACC8-44E6-85E2-A79CBAF15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51118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F5F4B03-891E-662E-5767-CB4E5623E4B7}"/>
              </a:ext>
            </a:extLst>
          </p:cNvPr>
          <p:cNvSpPr>
            <a:spLocks noGrp="1"/>
          </p:cNvSpPr>
          <p:nvPr>
            <p:ph type="title"/>
          </p:nvPr>
        </p:nvSpPr>
        <p:spPr>
          <a:xfrm>
            <a:off x="704087" y="438559"/>
            <a:ext cx="3649704" cy="1881559"/>
          </a:xfrm>
        </p:spPr>
        <p:txBody>
          <a:bodyPr>
            <a:normAutofit/>
          </a:bodyPr>
          <a:lstStyle/>
          <a:p>
            <a:r>
              <a:rPr lang="en-US" sz="3200" dirty="0">
                <a:solidFill>
                  <a:schemeClr val="bg1"/>
                </a:solidFill>
              </a:rPr>
              <a:t>Loyalty Satisfaction Cont.</a:t>
            </a:r>
          </a:p>
        </p:txBody>
      </p:sp>
      <p:sp>
        <p:nvSpPr>
          <p:cNvPr id="3" name="Content Placeholder 2">
            <a:extLst>
              <a:ext uri="{FF2B5EF4-FFF2-40B4-BE49-F238E27FC236}">
                <a16:creationId xmlns:a16="http://schemas.microsoft.com/office/drawing/2014/main" id="{B74768A8-3DED-46AC-DB99-09EF77418105}"/>
              </a:ext>
            </a:extLst>
          </p:cNvPr>
          <p:cNvSpPr>
            <a:spLocks noGrp="1"/>
          </p:cNvSpPr>
          <p:nvPr>
            <p:ph idx="1"/>
          </p:nvPr>
        </p:nvSpPr>
        <p:spPr>
          <a:xfrm>
            <a:off x="4742597" y="438559"/>
            <a:ext cx="6745314" cy="1881559"/>
          </a:xfrm>
        </p:spPr>
        <p:txBody>
          <a:bodyPr anchor="ctr">
            <a:normAutofit/>
          </a:bodyPr>
          <a:lstStyle/>
          <a:p>
            <a:r>
              <a:rPr lang="en-US" sz="2000" dirty="0">
                <a:solidFill>
                  <a:schemeClr val="bg1"/>
                </a:solidFill>
              </a:rPr>
              <a:t>It can also be seen that some of the loyalty pie graphs mimic the class graphs</a:t>
            </a:r>
          </a:p>
          <a:p>
            <a:r>
              <a:rPr lang="en-US" sz="2000" dirty="0">
                <a:solidFill>
                  <a:schemeClr val="bg1"/>
                </a:solidFill>
              </a:rPr>
              <a:t> This Shows that the amount of satisfaction in loyal or disloyal customers also corresponds with the satisfaction in both Business and Economy classes </a:t>
            </a:r>
          </a:p>
        </p:txBody>
      </p:sp>
      <p:pic>
        <p:nvPicPr>
          <p:cNvPr id="4" name="Content Placeholder 4" descr="Chart, pie chart&#10;&#10;Description automatically generated">
            <a:extLst>
              <a:ext uri="{FF2B5EF4-FFF2-40B4-BE49-F238E27FC236}">
                <a16:creationId xmlns:a16="http://schemas.microsoft.com/office/drawing/2014/main" id="{90F37FA0-61A0-D9F2-86B3-53E08FA462C6}"/>
              </a:ext>
            </a:extLst>
          </p:cNvPr>
          <p:cNvPicPr>
            <a:picLocks noChangeAspect="1"/>
          </p:cNvPicPr>
          <p:nvPr/>
        </p:nvPicPr>
        <p:blipFill rotWithShape="1">
          <a:blip r:embed="rId2">
            <a:extLst>
              <a:ext uri="{28A0092B-C50C-407E-A947-70E740481C1C}">
                <a14:useLocalDpi xmlns:a14="http://schemas.microsoft.com/office/drawing/2010/main" val="0"/>
              </a:ext>
            </a:extLst>
          </a:blip>
          <a:srcRect t="521" r="3" b="3"/>
          <a:stretch/>
        </p:blipFill>
        <p:spPr>
          <a:xfrm>
            <a:off x="548639" y="2932184"/>
            <a:ext cx="5422392" cy="3182543"/>
          </a:xfrm>
          <a:prstGeom prst="rect">
            <a:avLst/>
          </a:prstGeom>
        </p:spPr>
      </p:pic>
      <p:pic>
        <p:nvPicPr>
          <p:cNvPr id="7" name="Content Placeholder 4" descr="Chart, pie chart&#10;&#10;Description automatically generated">
            <a:extLst>
              <a:ext uri="{FF2B5EF4-FFF2-40B4-BE49-F238E27FC236}">
                <a16:creationId xmlns:a16="http://schemas.microsoft.com/office/drawing/2014/main" id="{0B49FC76-1295-DA0D-0AA2-81CD7EE6A1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0967" y="2998408"/>
            <a:ext cx="5422392" cy="3050095"/>
          </a:xfrm>
          <a:prstGeom prst="rect">
            <a:avLst/>
          </a:prstGeom>
        </p:spPr>
      </p:pic>
    </p:spTree>
    <p:extLst>
      <p:ext uri="{BB962C8B-B14F-4D97-AF65-F5344CB8AC3E}">
        <p14:creationId xmlns:p14="http://schemas.microsoft.com/office/powerpoint/2010/main" val="1367665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53251F-AC7F-C136-A46D-359E7EA33F35}"/>
              </a:ext>
            </a:extLst>
          </p:cNvPr>
          <p:cNvSpPr>
            <a:spLocks noGrp="1"/>
          </p:cNvSpPr>
          <p:nvPr>
            <p:ph type="title"/>
          </p:nvPr>
        </p:nvSpPr>
        <p:spPr>
          <a:xfrm>
            <a:off x="6234865" y="568517"/>
            <a:ext cx="5248221" cy="1067209"/>
          </a:xfrm>
        </p:spPr>
        <p:txBody>
          <a:bodyPr>
            <a:normAutofit/>
          </a:bodyPr>
          <a:lstStyle/>
          <a:p>
            <a:r>
              <a:rPr lang="en-US" sz="3700" dirty="0">
                <a:solidFill>
                  <a:schemeClr val="bg1"/>
                </a:solidFill>
              </a:rPr>
              <a:t>Is there any other factors?</a:t>
            </a:r>
          </a:p>
        </p:txBody>
      </p:sp>
      <p:pic>
        <p:nvPicPr>
          <p:cNvPr id="5" name="Picture 4" descr="Back view of an aeroplane">
            <a:extLst>
              <a:ext uri="{FF2B5EF4-FFF2-40B4-BE49-F238E27FC236}">
                <a16:creationId xmlns:a16="http://schemas.microsoft.com/office/drawing/2014/main" id="{3B64E462-69C7-2FCA-BF6B-F4F35E41C7D0}"/>
              </a:ext>
            </a:extLst>
          </p:cNvPr>
          <p:cNvPicPr>
            <a:picLocks noChangeAspect="1"/>
          </p:cNvPicPr>
          <p:nvPr/>
        </p:nvPicPr>
        <p:blipFill rotWithShape="1">
          <a:blip r:embed="rId2"/>
          <a:srcRect l="8438" r="24813" b="1"/>
          <a:stretch/>
        </p:blipFill>
        <p:spPr>
          <a:xfrm>
            <a:off x="739959" y="1095407"/>
            <a:ext cx="4754947" cy="475494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ln w="28575">
            <a:noFill/>
          </a:ln>
        </p:spPr>
      </p:pic>
      <p:grpSp>
        <p:nvGrpSpPr>
          <p:cNvPr id="36" name="Group 35">
            <a:extLst>
              <a:ext uri="{FF2B5EF4-FFF2-40B4-BE49-F238E27FC236}">
                <a16:creationId xmlns:a16="http://schemas.microsoft.com/office/drawing/2014/main" id="{B894EFA8-F425-4D19-A94B-445388B31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37" name="Freeform: Shape 3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dirty="0"/>
            </a:p>
          </p:txBody>
        </p:sp>
        <p:sp>
          <p:nvSpPr>
            <p:cNvPr id="38" name="Freeform: Shape 3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3" name="Content Placeholder 2">
            <a:extLst>
              <a:ext uri="{FF2B5EF4-FFF2-40B4-BE49-F238E27FC236}">
                <a16:creationId xmlns:a16="http://schemas.microsoft.com/office/drawing/2014/main" id="{74DE8422-1389-EFD7-CBC3-991E486A614B}"/>
              </a:ext>
            </a:extLst>
          </p:cNvPr>
          <p:cNvSpPr>
            <a:spLocks noGrp="1"/>
          </p:cNvSpPr>
          <p:nvPr>
            <p:ph idx="1"/>
          </p:nvPr>
        </p:nvSpPr>
        <p:spPr>
          <a:xfrm>
            <a:off x="6234868" y="1820369"/>
            <a:ext cx="5217173" cy="4351338"/>
          </a:xfrm>
        </p:spPr>
        <p:txBody>
          <a:bodyPr>
            <a:normAutofit/>
          </a:bodyPr>
          <a:lstStyle/>
          <a:p>
            <a:r>
              <a:rPr lang="en-US" dirty="0">
                <a:solidFill>
                  <a:schemeClr val="bg1"/>
                </a:solidFill>
              </a:rPr>
              <a:t>There is one more major factor in the satisfaction of airline customers is the reason for their travel, whether they are traveling for business or personal reasons</a:t>
            </a:r>
          </a:p>
          <a:p>
            <a:pPr marL="0" indent="0">
              <a:buNone/>
            </a:pPr>
            <a:endParaRPr lang="en-US" dirty="0">
              <a:solidFill>
                <a:schemeClr val="bg1"/>
              </a:solidFill>
            </a:endParaRPr>
          </a:p>
        </p:txBody>
      </p:sp>
      <p:grpSp>
        <p:nvGrpSpPr>
          <p:cNvPr id="40"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41" name="Freeform: Shape 40">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496120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2EBD36-CFD2-BCFB-8FE0-547DCBF02915}"/>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dirty="0">
                <a:solidFill>
                  <a:srgbClr val="FFFFFF"/>
                </a:solidFill>
              </a:rPr>
              <a:t>Personal Travel</a:t>
            </a:r>
          </a:p>
        </p:txBody>
      </p:sp>
      <p:pic>
        <p:nvPicPr>
          <p:cNvPr id="7" name="Picture 6" descr="Chart, bar chart&#10;&#10;Description automatically generated">
            <a:extLst>
              <a:ext uri="{FF2B5EF4-FFF2-40B4-BE49-F238E27FC236}">
                <a16:creationId xmlns:a16="http://schemas.microsoft.com/office/drawing/2014/main" id="{4C852A3E-D7FB-1948-2160-59C45FE162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672820"/>
            <a:ext cx="7188199" cy="2372104"/>
          </a:xfrm>
          <a:prstGeom prst="rect">
            <a:avLst/>
          </a:prstGeom>
        </p:spPr>
      </p:pic>
      <p:sp>
        <p:nvSpPr>
          <p:cNvPr id="3" name="Content Placeholder 2">
            <a:extLst>
              <a:ext uri="{FF2B5EF4-FFF2-40B4-BE49-F238E27FC236}">
                <a16:creationId xmlns:a16="http://schemas.microsoft.com/office/drawing/2014/main" id="{E382274F-D0E0-7380-E235-5350F271D830}"/>
              </a:ext>
            </a:extLst>
          </p:cNvPr>
          <p:cNvSpPr>
            <a:spLocks noGrp="1"/>
          </p:cNvSpPr>
          <p:nvPr>
            <p:ph idx="1"/>
          </p:nvPr>
        </p:nvSpPr>
        <p:spPr>
          <a:xfrm>
            <a:off x="4038600" y="4884873"/>
            <a:ext cx="7188199" cy="1292090"/>
          </a:xfrm>
        </p:spPr>
        <p:txBody>
          <a:bodyPr>
            <a:normAutofit/>
          </a:bodyPr>
          <a:lstStyle/>
          <a:p>
            <a:r>
              <a:rPr lang="en-US" sz="1800" dirty="0"/>
              <a:t>Customers traveling for personal reason are one of the most unsatisfied groups paralleling disloyal customers </a:t>
            </a:r>
          </a:p>
        </p:txBody>
      </p:sp>
    </p:spTree>
    <p:extLst>
      <p:ext uri="{BB962C8B-B14F-4D97-AF65-F5344CB8AC3E}">
        <p14:creationId xmlns:p14="http://schemas.microsoft.com/office/powerpoint/2010/main" val="3991258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e 1">
            <a:extLst>
              <a:ext uri="{FF2B5EF4-FFF2-40B4-BE49-F238E27FC236}">
                <a16:creationId xmlns:a16="http://schemas.microsoft.com/office/drawing/2014/main" id="{CA1B7EC5-01E4-B857-1DB0-28B0F3A7792B}"/>
              </a:ext>
            </a:extLst>
          </p:cNvPr>
          <p:cNvSpPr>
            <a:spLocks noGrp="1"/>
          </p:cNvSpPr>
          <p:nvPr>
            <p:ph type="title"/>
          </p:nvPr>
        </p:nvSpPr>
        <p:spPr>
          <a:xfrm>
            <a:off x="731520" y="731520"/>
            <a:ext cx="6089904" cy="1426464"/>
          </a:xfrm>
        </p:spPr>
        <p:txBody>
          <a:bodyPr>
            <a:normAutofit/>
          </a:bodyPr>
          <a:lstStyle/>
          <a:p>
            <a:r>
              <a:rPr lang="en-US" dirty="0">
                <a:solidFill>
                  <a:srgbClr val="FFFFFF"/>
                </a:solidFill>
              </a:rPr>
              <a:t>Background information</a:t>
            </a:r>
          </a:p>
        </p:txBody>
      </p:sp>
      <p:sp>
        <p:nvSpPr>
          <p:cNvPr id="19" name="Rectangle 18">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1" name="Rectangle 20">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3" name="Rectangle 22">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B40D1C3-3776-AF54-26DE-78B868B93150}"/>
              </a:ext>
            </a:extLst>
          </p:cNvPr>
          <p:cNvSpPr>
            <a:spLocks noGrp="1"/>
          </p:cNvSpPr>
          <p:nvPr>
            <p:ph idx="1"/>
          </p:nvPr>
        </p:nvSpPr>
        <p:spPr>
          <a:xfrm>
            <a:off x="789456" y="2798385"/>
            <a:ext cx="10597729" cy="3283260"/>
          </a:xfrm>
        </p:spPr>
        <p:txBody>
          <a:bodyPr anchor="ctr">
            <a:normAutofit/>
          </a:bodyPr>
          <a:lstStyle/>
          <a:p>
            <a:pPr marL="0" indent="0" algn="ctr">
              <a:buNone/>
            </a:pPr>
            <a:r>
              <a:rPr lang="en-US" sz="2700" dirty="0"/>
              <a:t>My name is Elijah Belay. I am a Data science Student. I am also a Student Pilot! I have had a huge passion for aviation and information! I’m 17 and I just love travel and adventure. I grew up multicultural so having to learn about how people interact in many different settings was my life! One of my dreams is to fly Boeing 747’s across the world or just little floats planes in Alaska, either would work for me!</a:t>
            </a:r>
          </a:p>
        </p:txBody>
      </p:sp>
    </p:spTree>
    <p:extLst>
      <p:ext uri="{BB962C8B-B14F-4D97-AF65-F5344CB8AC3E}">
        <p14:creationId xmlns:p14="http://schemas.microsoft.com/office/powerpoint/2010/main" val="1972657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49DCA6F-1081-1E8E-5219-04C0DF100C97}"/>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Business Travelers </a:t>
            </a:r>
          </a:p>
        </p:txBody>
      </p:sp>
      <p:pic>
        <p:nvPicPr>
          <p:cNvPr id="10" name="Content Placeholder 9" descr="Chart, treemap chart&#10;&#10;Description automatically generated">
            <a:extLst>
              <a:ext uri="{FF2B5EF4-FFF2-40B4-BE49-F238E27FC236}">
                <a16:creationId xmlns:a16="http://schemas.microsoft.com/office/drawing/2014/main" id="{52F68F28-4D70-9C03-F632-F9B2481062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672820"/>
            <a:ext cx="7188199" cy="2372104"/>
          </a:xfrm>
          <a:prstGeom prst="rect">
            <a:avLst/>
          </a:prstGeom>
        </p:spPr>
      </p:pic>
      <p:sp>
        <p:nvSpPr>
          <p:cNvPr id="6" name="TextBox 5">
            <a:extLst>
              <a:ext uri="{FF2B5EF4-FFF2-40B4-BE49-F238E27FC236}">
                <a16:creationId xmlns:a16="http://schemas.microsoft.com/office/drawing/2014/main" id="{9530C89C-2184-FF42-35E5-B75EFC36FD48}"/>
              </a:ext>
            </a:extLst>
          </p:cNvPr>
          <p:cNvSpPr txBox="1"/>
          <p:nvPr/>
        </p:nvSpPr>
        <p:spPr>
          <a:xfrm>
            <a:off x="4038600" y="4884873"/>
            <a:ext cx="7188199" cy="1292090"/>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dirty="0"/>
              <a:t>Business travelers one of the most satisfied groups right behind business class  </a:t>
            </a:r>
          </a:p>
          <a:p>
            <a:pPr marL="285750" indent="-228600">
              <a:lnSpc>
                <a:spcPct val="90000"/>
              </a:lnSpc>
              <a:spcAft>
                <a:spcPts val="600"/>
              </a:spcAft>
              <a:buFont typeface="Arial" panose="020B0604020202020204" pitchFamily="34" charset="0"/>
              <a:buChar char="•"/>
            </a:pPr>
            <a:r>
              <a:rPr lang="en-US" dirty="0"/>
              <a:t>Which correlates because most business class customers are also flying for business</a:t>
            </a:r>
          </a:p>
        </p:txBody>
      </p:sp>
    </p:spTree>
    <p:extLst>
      <p:ext uri="{BB962C8B-B14F-4D97-AF65-F5344CB8AC3E}">
        <p14:creationId xmlns:p14="http://schemas.microsoft.com/office/powerpoint/2010/main" val="2560582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93775" y="478232"/>
            <a:ext cx="5809306"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59FFAD-9336-BC57-2297-F346B22976FE}"/>
              </a:ext>
            </a:extLst>
          </p:cNvPr>
          <p:cNvSpPr>
            <a:spLocks noGrp="1"/>
          </p:cNvSpPr>
          <p:nvPr>
            <p:ph type="title"/>
          </p:nvPr>
        </p:nvSpPr>
        <p:spPr>
          <a:xfrm>
            <a:off x="947446" y="1053711"/>
            <a:ext cx="4933490" cy="1424446"/>
          </a:xfrm>
        </p:spPr>
        <p:txBody>
          <a:bodyPr>
            <a:normAutofit/>
          </a:bodyPr>
          <a:lstStyle/>
          <a:p>
            <a:r>
              <a:rPr lang="en-US" sz="3100" dirty="0">
                <a:solidFill>
                  <a:srgbClr val="FFFFFF"/>
                </a:solidFill>
              </a:rPr>
              <a:t>Why are customers on personal trips mostly unsatisfied?</a:t>
            </a:r>
          </a:p>
        </p:txBody>
      </p:sp>
      <p:cxnSp>
        <p:nvCxnSpPr>
          <p:cNvPr id="54" name="Straight Connector 53">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9782" y="2639023"/>
            <a:ext cx="4800600"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51AE3DA-0D58-5D2B-96DF-10785EDD3843}"/>
              </a:ext>
            </a:extLst>
          </p:cNvPr>
          <p:cNvSpPr>
            <a:spLocks noGrp="1"/>
          </p:cNvSpPr>
          <p:nvPr>
            <p:ph idx="1"/>
          </p:nvPr>
        </p:nvSpPr>
        <p:spPr>
          <a:xfrm>
            <a:off x="947447" y="2799889"/>
            <a:ext cx="4933490" cy="2987543"/>
          </a:xfrm>
        </p:spPr>
        <p:txBody>
          <a:bodyPr anchor="t">
            <a:normAutofit lnSpcReduction="10000"/>
          </a:bodyPr>
          <a:lstStyle/>
          <a:p>
            <a:r>
              <a:rPr lang="en-US" sz="2200" dirty="0">
                <a:solidFill>
                  <a:srgbClr val="FFFFFF"/>
                </a:solidFill>
              </a:rPr>
              <a:t>Its because they don’t travel that much</a:t>
            </a:r>
          </a:p>
          <a:p>
            <a:r>
              <a:rPr lang="en-US" sz="2200" dirty="0">
                <a:solidFill>
                  <a:srgbClr val="FFFFFF"/>
                </a:solidFill>
              </a:rPr>
              <a:t>In this survey there is over twice the amount of business travelers as there is personal travelers</a:t>
            </a:r>
          </a:p>
          <a:p>
            <a:r>
              <a:rPr lang="en-US" sz="2200" dirty="0">
                <a:solidFill>
                  <a:srgbClr val="FFFFFF"/>
                </a:solidFill>
              </a:rPr>
              <a:t>Business travelers fly more, meaning they have realistic expectations of what they are going to get on their flights</a:t>
            </a:r>
          </a:p>
          <a:p>
            <a:r>
              <a:rPr lang="en-US" sz="2200" dirty="0">
                <a:solidFill>
                  <a:srgbClr val="FFFFFF"/>
                </a:solidFill>
              </a:rPr>
              <a:t>Business Class passengers also dominate business class as customers</a:t>
            </a:r>
          </a:p>
          <a:p>
            <a:endParaRPr lang="en-US" sz="2200" dirty="0">
              <a:solidFill>
                <a:srgbClr val="FFFFFF"/>
              </a:solidFill>
            </a:endParaRPr>
          </a:p>
        </p:txBody>
      </p:sp>
      <p:pic>
        <p:nvPicPr>
          <p:cNvPr id="8" name="Picture 7" descr="Chart, bar chart&#10;&#10;Description automatically generated">
            <a:extLst>
              <a:ext uri="{FF2B5EF4-FFF2-40B4-BE49-F238E27FC236}">
                <a16:creationId xmlns:a16="http://schemas.microsoft.com/office/drawing/2014/main" id="{7E5C229C-FCD4-5DA0-E29D-81A50A9264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74" y="935111"/>
            <a:ext cx="4855464" cy="1796521"/>
          </a:xfrm>
          <a:prstGeom prst="rect">
            <a:avLst/>
          </a:prstGeom>
        </p:spPr>
      </p:pic>
      <p:pic>
        <p:nvPicPr>
          <p:cNvPr id="5" name="Picture 4" descr="Chart, bar chart&#10;&#10;Description automatically generated">
            <a:extLst>
              <a:ext uri="{FF2B5EF4-FFF2-40B4-BE49-F238E27FC236}">
                <a16:creationId xmlns:a16="http://schemas.microsoft.com/office/drawing/2014/main" id="{3DCB09D3-27F3-6030-EB1D-B3F762C4B9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73" y="4244839"/>
            <a:ext cx="4855464" cy="1614441"/>
          </a:xfrm>
          <a:prstGeom prst="rect">
            <a:avLst/>
          </a:prstGeom>
        </p:spPr>
      </p:pic>
    </p:spTree>
    <p:extLst>
      <p:ext uri="{BB962C8B-B14F-4D97-AF65-F5344CB8AC3E}">
        <p14:creationId xmlns:p14="http://schemas.microsoft.com/office/powerpoint/2010/main" val="3688154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57481FA-8678-016B-699D-E75CC9731613}"/>
              </a:ext>
            </a:extLst>
          </p:cNvPr>
          <p:cNvSpPr>
            <a:spLocks noGrp="1"/>
          </p:cNvSpPr>
          <p:nvPr>
            <p:ph type="title"/>
          </p:nvPr>
        </p:nvSpPr>
        <p:spPr>
          <a:xfrm>
            <a:off x="594360" y="640263"/>
            <a:ext cx="3822192" cy="1344975"/>
          </a:xfrm>
        </p:spPr>
        <p:txBody>
          <a:bodyPr vert="horz" lIns="91440" tIns="45720" rIns="91440" bIns="45720" rtlCol="0" anchor="ctr">
            <a:normAutofit/>
          </a:bodyPr>
          <a:lstStyle/>
          <a:p>
            <a:r>
              <a:rPr lang="en-US" sz="3600" kern="1200" dirty="0">
                <a:solidFill>
                  <a:schemeClr val="bg1"/>
                </a:solidFill>
                <a:latin typeface="+mj-lt"/>
                <a:ea typeface="+mj-ea"/>
                <a:cs typeface="+mj-cs"/>
              </a:rPr>
              <a:t>This is not always the case</a:t>
            </a:r>
          </a:p>
        </p:txBody>
      </p:sp>
      <p:cxnSp>
        <p:nvCxnSpPr>
          <p:cNvPr id="12" name="Straight Connector 11">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37B5202-6EFD-9FEB-057A-8DBB522ADDAD}"/>
              </a:ext>
            </a:extLst>
          </p:cNvPr>
          <p:cNvSpPr txBox="1"/>
          <p:nvPr/>
        </p:nvSpPr>
        <p:spPr>
          <a:xfrm>
            <a:off x="593610" y="2121763"/>
            <a:ext cx="3822192" cy="3773010"/>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dirty="0">
                <a:solidFill>
                  <a:schemeClr val="bg1"/>
                </a:solidFill>
              </a:rPr>
              <a:t>Personal travelers have a large majority of 4 and 5 rating </a:t>
            </a:r>
          </a:p>
          <a:p>
            <a:pPr marL="285750" indent="-228600">
              <a:lnSpc>
                <a:spcPct val="90000"/>
              </a:lnSpc>
              <a:spcAft>
                <a:spcPts val="600"/>
              </a:spcAft>
              <a:buFont typeface="Arial" panose="020B0604020202020204" pitchFamily="34" charset="0"/>
              <a:buChar char="•"/>
            </a:pPr>
            <a:r>
              <a:rPr lang="en-US" sz="2000" dirty="0">
                <a:solidFill>
                  <a:schemeClr val="bg1"/>
                </a:solidFill>
              </a:rPr>
              <a:t>This shows that here are cases, as shown in this graph, that personal travelers are more satisfied by a service</a:t>
            </a:r>
          </a:p>
          <a:p>
            <a:pPr marL="285750" indent="-228600">
              <a:lnSpc>
                <a:spcPct val="90000"/>
              </a:lnSpc>
              <a:spcAft>
                <a:spcPts val="600"/>
              </a:spcAft>
              <a:buFont typeface="Arial" panose="020B0604020202020204" pitchFamily="34" charset="0"/>
              <a:buChar char="•"/>
            </a:pPr>
            <a:r>
              <a:rPr lang="en-US" sz="2000" dirty="0">
                <a:solidFill>
                  <a:schemeClr val="bg1"/>
                </a:solidFill>
              </a:rPr>
              <a:t>Business Travelers were still most satisfied</a:t>
            </a:r>
          </a:p>
          <a:p>
            <a:pPr>
              <a:lnSpc>
                <a:spcPct val="90000"/>
              </a:lnSpc>
              <a:spcAft>
                <a:spcPts val="600"/>
              </a:spcAft>
            </a:pPr>
            <a:endParaRPr lang="en-US" sz="2000" dirty="0">
              <a:solidFill>
                <a:schemeClr val="bg1"/>
              </a:solidFill>
            </a:endParaRPr>
          </a:p>
        </p:txBody>
      </p:sp>
      <p:pic>
        <p:nvPicPr>
          <p:cNvPr id="5" name="Content Placeholder 4" descr="Chart, pie chart&#10;&#10;Description automatically generated">
            <a:extLst>
              <a:ext uri="{FF2B5EF4-FFF2-40B4-BE49-F238E27FC236}">
                <a16:creationId xmlns:a16="http://schemas.microsoft.com/office/drawing/2014/main" id="{754552B0-B01E-F786-A153-4D5DA133AF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10716" y="1594917"/>
            <a:ext cx="6596652" cy="3512716"/>
          </a:xfrm>
          <a:prstGeom prst="rect">
            <a:avLst/>
          </a:prstGeom>
        </p:spPr>
      </p:pic>
    </p:spTree>
    <p:extLst>
      <p:ext uri="{BB962C8B-B14F-4D97-AF65-F5344CB8AC3E}">
        <p14:creationId xmlns:p14="http://schemas.microsoft.com/office/powerpoint/2010/main" val="2653996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76228E2-A92B-18AD-ED9E-31B6CC01BD47}"/>
              </a:ext>
            </a:extLst>
          </p:cNvPr>
          <p:cNvSpPr>
            <a:spLocks noGrp="1"/>
          </p:cNvSpPr>
          <p:nvPr>
            <p:ph type="title"/>
          </p:nvPr>
        </p:nvSpPr>
        <p:spPr>
          <a:xfrm>
            <a:off x="594360" y="640263"/>
            <a:ext cx="3822192" cy="1344975"/>
          </a:xfrm>
        </p:spPr>
        <p:txBody>
          <a:bodyPr>
            <a:normAutofit/>
          </a:bodyPr>
          <a:lstStyle/>
          <a:p>
            <a:r>
              <a:rPr lang="en-US" sz="3600" dirty="0">
                <a:solidFill>
                  <a:schemeClr val="bg1"/>
                </a:solidFill>
              </a:rPr>
              <a:t>That must be all the factors, right?!!</a:t>
            </a:r>
          </a:p>
        </p:txBody>
      </p:sp>
      <p:cxnSp>
        <p:nvCxnSpPr>
          <p:cNvPr id="12" name="Straight Connector 11">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34BFA12-D654-3B14-2C3A-48DC60580F84}"/>
              </a:ext>
            </a:extLst>
          </p:cNvPr>
          <p:cNvSpPr>
            <a:spLocks noGrp="1"/>
          </p:cNvSpPr>
          <p:nvPr>
            <p:ph idx="1"/>
          </p:nvPr>
        </p:nvSpPr>
        <p:spPr>
          <a:xfrm>
            <a:off x="593610" y="2121763"/>
            <a:ext cx="3822192" cy="3773010"/>
          </a:xfrm>
        </p:spPr>
        <p:txBody>
          <a:bodyPr>
            <a:normAutofit/>
          </a:bodyPr>
          <a:lstStyle/>
          <a:p>
            <a:r>
              <a:rPr lang="en-US" sz="2000" dirty="0">
                <a:solidFill>
                  <a:schemeClr val="bg1"/>
                </a:solidFill>
              </a:rPr>
              <a:t>There was one other factor that had somewhat of an affect on satisfaction and that was age</a:t>
            </a:r>
          </a:p>
          <a:p>
            <a:r>
              <a:rPr lang="en-US" sz="2000" dirty="0">
                <a:solidFill>
                  <a:schemeClr val="bg1"/>
                </a:solidFill>
              </a:rPr>
              <a:t>Customers age 30-59 were the most satisfied</a:t>
            </a:r>
          </a:p>
          <a:p>
            <a:r>
              <a:rPr lang="en-US" sz="2000" dirty="0">
                <a:solidFill>
                  <a:schemeClr val="bg1"/>
                </a:solidFill>
              </a:rPr>
              <a:t>The most unsatisfied group being people above the age of 60</a:t>
            </a:r>
          </a:p>
        </p:txBody>
      </p:sp>
      <p:pic>
        <p:nvPicPr>
          <p:cNvPr id="5" name="Picture 4" descr="Chart, bar chart&#10;&#10;Description automatically generated">
            <a:extLst>
              <a:ext uri="{FF2B5EF4-FFF2-40B4-BE49-F238E27FC236}">
                <a16:creationId xmlns:a16="http://schemas.microsoft.com/office/drawing/2014/main" id="{52FF2887-8BD6-0B72-7700-3768C11609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7321" y="484632"/>
            <a:ext cx="6003441" cy="5733287"/>
          </a:xfrm>
          <a:prstGeom prst="rect">
            <a:avLst/>
          </a:prstGeom>
        </p:spPr>
      </p:pic>
    </p:spTree>
    <p:extLst>
      <p:ext uri="{BB962C8B-B14F-4D97-AF65-F5344CB8AC3E}">
        <p14:creationId xmlns:p14="http://schemas.microsoft.com/office/powerpoint/2010/main" val="1333602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FEDF41-0A09-6322-8F68-BF5791D5D42E}"/>
              </a:ext>
            </a:extLst>
          </p:cNvPr>
          <p:cNvSpPr>
            <a:spLocks noGrp="1"/>
          </p:cNvSpPr>
          <p:nvPr>
            <p:ph type="title"/>
          </p:nvPr>
        </p:nvSpPr>
        <p:spPr>
          <a:xfrm>
            <a:off x="4384039" y="365125"/>
            <a:ext cx="7164493" cy="1325563"/>
          </a:xfrm>
        </p:spPr>
        <p:txBody>
          <a:bodyPr>
            <a:normAutofit/>
          </a:bodyPr>
          <a:lstStyle/>
          <a:p>
            <a:r>
              <a:rPr lang="en-US" dirty="0"/>
              <a:t>What can be done?</a:t>
            </a:r>
          </a:p>
        </p:txBody>
      </p:sp>
      <p:pic>
        <p:nvPicPr>
          <p:cNvPr id="5" name="Picture 4" descr="Wood human figure">
            <a:extLst>
              <a:ext uri="{FF2B5EF4-FFF2-40B4-BE49-F238E27FC236}">
                <a16:creationId xmlns:a16="http://schemas.microsoft.com/office/drawing/2014/main" id="{C6D484FB-166C-259A-5CCD-BE8A9BBDF0F8}"/>
              </a:ext>
            </a:extLst>
          </p:cNvPr>
          <p:cNvPicPr>
            <a:picLocks noChangeAspect="1"/>
          </p:cNvPicPr>
          <p:nvPr/>
        </p:nvPicPr>
        <p:blipFill rotWithShape="1">
          <a:blip r:embed="rId3"/>
          <a:srcRect l="2154" r="52727" b="-1"/>
          <a:stretch/>
        </p:blipFill>
        <p:spPr>
          <a:xfrm>
            <a:off x="480060" y="894518"/>
            <a:ext cx="3425957" cy="5068482"/>
          </a:xfrm>
          <a:prstGeom prst="rect">
            <a:avLst/>
          </a:prstGeom>
        </p:spPr>
      </p:pic>
      <p:sp>
        <p:nvSpPr>
          <p:cNvPr id="3" name="Content Placeholder 2">
            <a:extLst>
              <a:ext uri="{FF2B5EF4-FFF2-40B4-BE49-F238E27FC236}">
                <a16:creationId xmlns:a16="http://schemas.microsoft.com/office/drawing/2014/main" id="{6A18D02A-B266-EAD7-F44C-7DE2AB8A0A56}"/>
              </a:ext>
            </a:extLst>
          </p:cNvPr>
          <p:cNvSpPr>
            <a:spLocks noGrp="1"/>
          </p:cNvSpPr>
          <p:nvPr>
            <p:ph idx="1"/>
          </p:nvPr>
        </p:nvSpPr>
        <p:spPr>
          <a:xfrm>
            <a:off x="4387515" y="2022601"/>
            <a:ext cx="7537007" cy="4154361"/>
          </a:xfrm>
        </p:spPr>
        <p:txBody>
          <a:bodyPr>
            <a:normAutofit/>
          </a:bodyPr>
          <a:lstStyle/>
          <a:p>
            <a:r>
              <a:rPr lang="en-US" sz="4000" dirty="0"/>
              <a:t>Target Economy Class</a:t>
            </a:r>
          </a:p>
          <a:p>
            <a:pPr lvl="1"/>
            <a:r>
              <a:rPr lang="en-US" sz="3200" dirty="0"/>
              <a:t>Online Boarding: better online application</a:t>
            </a:r>
          </a:p>
          <a:p>
            <a:pPr lvl="1"/>
            <a:r>
              <a:rPr lang="en-US" sz="3200" dirty="0"/>
              <a:t>Seat Comfort: Improved seats, offer pillows </a:t>
            </a:r>
          </a:p>
          <a:p>
            <a:pPr lvl="1"/>
            <a:r>
              <a:rPr lang="en-US" sz="3200" dirty="0"/>
              <a:t>Cleanliness: revise cleaning protocols </a:t>
            </a:r>
          </a:p>
          <a:p>
            <a:pPr lvl="1"/>
            <a:r>
              <a:rPr lang="en-US" sz="3200" dirty="0"/>
              <a:t>Expectations: realistic ads </a:t>
            </a:r>
          </a:p>
          <a:p>
            <a:endParaRPr lang="en-US" sz="2000" dirty="0"/>
          </a:p>
        </p:txBody>
      </p:sp>
    </p:spTree>
    <p:extLst>
      <p:ext uri="{BB962C8B-B14F-4D97-AF65-F5344CB8AC3E}">
        <p14:creationId xmlns:p14="http://schemas.microsoft.com/office/powerpoint/2010/main" val="3215446439"/>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B328A734-3995-790D-54BA-5EB870C67068}"/>
              </a:ext>
            </a:extLst>
          </p:cNvPr>
          <p:cNvSpPr>
            <a:spLocks noGrp="1"/>
          </p:cNvSpPr>
          <p:nvPr>
            <p:ph type="title"/>
          </p:nvPr>
        </p:nvSpPr>
        <p:spPr>
          <a:xfrm>
            <a:off x="6684264" y="932688"/>
            <a:ext cx="4892040" cy="1773936"/>
          </a:xfrm>
        </p:spPr>
        <p:txBody>
          <a:bodyPr anchor="b">
            <a:normAutofit/>
          </a:bodyPr>
          <a:lstStyle/>
          <a:p>
            <a:pPr algn="ctr"/>
            <a:r>
              <a:rPr lang="en-US" sz="4000" dirty="0"/>
              <a:t>Reality – Expectation = Satisfaction</a:t>
            </a:r>
          </a:p>
        </p:txBody>
      </p:sp>
      <p:pic>
        <p:nvPicPr>
          <p:cNvPr id="7" name="Graphic 6" descr="Customer Review">
            <a:extLst>
              <a:ext uri="{FF2B5EF4-FFF2-40B4-BE49-F238E27FC236}">
                <a16:creationId xmlns:a16="http://schemas.microsoft.com/office/drawing/2014/main" id="{A87D14E0-7FAB-F4CB-68D6-C209C24F87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0018" y="920809"/>
            <a:ext cx="5025525" cy="5025525"/>
          </a:xfrm>
          <a:prstGeom prst="rect">
            <a:avLst/>
          </a:prstGeom>
        </p:spPr>
      </p:pic>
      <p:cxnSp>
        <p:nvCxnSpPr>
          <p:cNvPr id="12" name="Straight Connector 11">
            <a:extLst>
              <a:ext uri="{FF2B5EF4-FFF2-40B4-BE49-F238E27FC236}">
                <a16:creationId xmlns:a16="http://schemas.microsoft.com/office/drawing/2014/main" id="{7AD0F4D2-80E7-4A78-82EE-BEAEE4945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38F646-6559-B811-BFE8-0925F7F7065A}"/>
              </a:ext>
            </a:extLst>
          </p:cNvPr>
          <p:cNvSpPr>
            <a:spLocks noGrp="1"/>
          </p:cNvSpPr>
          <p:nvPr>
            <p:ph idx="1"/>
          </p:nvPr>
        </p:nvSpPr>
        <p:spPr>
          <a:xfrm>
            <a:off x="6684264" y="2898648"/>
            <a:ext cx="4892040" cy="3209544"/>
          </a:xfrm>
        </p:spPr>
        <p:txBody>
          <a:bodyPr anchor="t">
            <a:normAutofit/>
          </a:bodyPr>
          <a:lstStyle/>
          <a:p>
            <a:endParaRPr lang="en-US" sz="2000" dirty="0"/>
          </a:p>
        </p:txBody>
      </p:sp>
    </p:spTree>
    <p:extLst>
      <p:ext uri="{BB962C8B-B14F-4D97-AF65-F5344CB8AC3E}">
        <p14:creationId xmlns:p14="http://schemas.microsoft.com/office/powerpoint/2010/main" val="1566513994"/>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C446C-C252-EF64-F60C-54EAE2F27CC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B9F72C6-4233-6B7B-05D4-2404976CD706}"/>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4D09EB36-8EA0-EF4C-78CC-AEA4F707B479}"/>
              </a:ext>
            </a:extLst>
          </p:cNvPr>
          <p:cNvPicPr>
            <a:picLocks noChangeAspect="1"/>
          </p:cNvPicPr>
          <p:nvPr/>
        </p:nvPicPr>
        <p:blipFill rotWithShape="1">
          <a:blip r:embed="rId2"/>
          <a:srcRect l="35446" t="33393" r="3425" b="8874"/>
          <a:stretch/>
        </p:blipFill>
        <p:spPr>
          <a:xfrm>
            <a:off x="4102768" y="1984744"/>
            <a:ext cx="7591926" cy="4033100"/>
          </a:xfrm>
          <a:prstGeom prst="rect">
            <a:avLst/>
          </a:prstGeom>
        </p:spPr>
      </p:pic>
    </p:spTree>
    <p:extLst>
      <p:ext uri="{BB962C8B-B14F-4D97-AF65-F5344CB8AC3E}">
        <p14:creationId xmlns:p14="http://schemas.microsoft.com/office/powerpoint/2010/main" val="9588037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0CF5142-C328-2DE3-1F0B-87C981A8513C}"/>
              </a:ext>
            </a:extLst>
          </p:cNvPr>
          <p:cNvSpPr>
            <a:spLocks noGrp="1"/>
          </p:cNvSpPr>
          <p:nvPr>
            <p:ph type="title"/>
          </p:nvPr>
        </p:nvSpPr>
        <p:spPr>
          <a:xfrm>
            <a:off x="804672" y="640080"/>
            <a:ext cx="3282696" cy="5257800"/>
          </a:xfrm>
        </p:spPr>
        <p:txBody>
          <a:bodyPr>
            <a:normAutofit/>
          </a:bodyPr>
          <a:lstStyle/>
          <a:p>
            <a:r>
              <a:rPr lang="en-US" dirty="0">
                <a:solidFill>
                  <a:schemeClr val="bg1"/>
                </a:solidFill>
              </a:rPr>
              <a:t>Summary</a:t>
            </a:r>
          </a:p>
        </p:txBody>
      </p:sp>
      <p:graphicFrame>
        <p:nvGraphicFramePr>
          <p:cNvPr id="4" name="Content Placeholder 3">
            <a:extLst>
              <a:ext uri="{FF2B5EF4-FFF2-40B4-BE49-F238E27FC236}">
                <a16:creationId xmlns:a16="http://schemas.microsoft.com/office/drawing/2014/main" id="{46F92137-E6FB-7BBE-A37F-DC53B86C4D21}"/>
              </a:ext>
            </a:extLst>
          </p:cNvPr>
          <p:cNvGraphicFramePr>
            <a:graphicFrameLocks noGrp="1"/>
          </p:cNvGraphicFramePr>
          <p:nvPr>
            <p:ph idx="1"/>
            <p:extLst>
              <p:ext uri="{D42A27DB-BD31-4B8C-83A1-F6EECF244321}">
                <p14:modId xmlns:p14="http://schemas.microsoft.com/office/powerpoint/2010/main" val="1178030899"/>
              </p:ext>
            </p:extLst>
          </p:nvPr>
        </p:nvGraphicFramePr>
        <p:xfrm>
          <a:off x="4956649" y="640080"/>
          <a:ext cx="6986337" cy="53828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249A39F5-36DF-75DE-A7F4-D05FB72FB0DC}"/>
              </a:ext>
            </a:extLst>
          </p:cNvPr>
          <p:cNvSpPr txBox="1"/>
          <p:nvPr/>
        </p:nvSpPr>
        <p:spPr>
          <a:xfrm>
            <a:off x="9381324" y="5732593"/>
            <a:ext cx="1955265" cy="707886"/>
          </a:xfrm>
          <a:prstGeom prst="rect">
            <a:avLst/>
          </a:prstGeom>
          <a:noFill/>
        </p:spPr>
        <p:txBody>
          <a:bodyPr wrap="square" rtlCol="0">
            <a:spAutoFit/>
          </a:bodyPr>
          <a:lstStyle/>
          <a:p>
            <a:r>
              <a:rPr lang="en-US" sz="4000" dirty="0"/>
              <a:t>Reality</a:t>
            </a:r>
            <a:endParaRPr lang="en-US" dirty="0"/>
          </a:p>
        </p:txBody>
      </p:sp>
      <p:sp>
        <p:nvSpPr>
          <p:cNvPr id="6" name="TextBox 5">
            <a:extLst>
              <a:ext uri="{FF2B5EF4-FFF2-40B4-BE49-F238E27FC236}">
                <a16:creationId xmlns:a16="http://schemas.microsoft.com/office/drawing/2014/main" id="{CD6BBF31-A4BF-516C-2FD3-5086A23FA6C2}"/>
              </a:ext>
            </a:extLst>
          </p:cNvPr>
          <p:cNvSpPr txBox="1"/>
          <p:nvPr/>
        </p:nvSpPr>
        <p:spPr>
          <a:xfrm>
            <a:off x="5512308" y="222560"/>
            <a:ext cx="2710316" cy="707886"/>
          </a:xfrm>
          <a:prstGeom prst="rect">
            <a:avLst/>
          </a:prstGeom>
          <a:noFill/>
        </p:spPr>
        <p:txBody>
          <a:bodyPr wrap="square" rtlCol="0">
            <a:spAutoFit/>
          </a:bodyPr>
          <a:lstStyle/>
          <a:p>
            <a:r>
              <a:rPr lang="en-US" sz="4000" dirty="0"/>
              <a:t>Expectation</a:t>
            </a:r>
            <a:endParaRPr lang="en-US" dirty="0"/>
          </a:p>
        </p:txBody>
      </p:sp>
      <p:sp>
        <p:nvSpPr>
          <p:cNvPr id="7" name="TextBox 6">
            <a:extLst>
              <a:ext uri="{FF2B5EF4-FFF2-40B4-BE49-F238E27FC236}">
                <a16:creationId xmlns:a16="http://schemas.microsoft.com/office/drawing/2014/main" id="{89A2E305-21C8-B472-A8B7-522326560373}"/>
              </a:ext>
            </a:extLst>
          </p:cNvPr>
          <p:cNvSpPr txBox="1"/>
          <p:nvPr/>
        </p:nvSpPr>
        <p:spPr>
          <a:xfrm rot="21288844">
            <a:off x="7967802" y="3084313"/>
            <a:ext cx="2019106" cy="369332"/>
          </a:xfrm>
          <a:prstGeom prst="rect">
            <a:avLst/>
          </a:prstGeom>
          <a:noFill/>
        </p:spPr>
        <p:txBody>
          <a:bodyPr wrap="square" rtlCol="0">
            <a:spAutoFit/>
          </a:bodyPr>
          <a:lstStyle/>
          <a:p>
            <a:r>
              <a:rPr lang="en-US" dirty="0"/>
              <a:t>Satisfaction</a:t>
            </a:r>
          </a:p>
        </p:txBody>
      </p:sp>
    </p:spTree>
    <p:extLst>
      <p:ext uri="{BB962C8B-B14F-4D97-AF65-F5344CB8AC3E}">
        <p14:creationId xmlns:p14="http://schemas.microsoft.com/office/powerpoint/2010/main" val="3019542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8D68C8-F809-54BC-C11A-D2882F445632}"/>
              </a:ext>
            </a:extLst>
          </p:cNvPr>
          <p:cNvSpPr>
            <a:spLocks noGrp="1"/>
          </p:cNvSpPr>
          <p:nvPr>
            <p:ph type="title"/>
          </p:nvPr>
        </p:nvSpPr>
        <p:spPr>
          <a:xfrm>
            <a:off x="838200" y="1195697"/>
            <a:ext cx="3200400" cy="4238118"/>
          </a:xfrm>
        </p:spPr>
        <p:txBody>
          <a:bodyPr>
            <a:normAutofit/>
          </a:bodyPr>
          <a:lstStyle/>
          <a:p>
            <a:r>
              <a:rPr lang="en-US" dirty="0">
                <a:solidFill>
                  <a:schemeClr val="bg1"/>
                </a:solidFill>
              </a:rPr>
              <a:t>Conclusions</a:t>
            </a:r>
          </a:p>
        </p:txBody>
      </p:sp>
      <p:grpSp>
        <p:nvGrpSpPr>
          <p:cNvPr id="38"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39" name="Freeform: Shape 38">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dirty="0"/>
            </a:p>
          </p:txBody>
        </p:sp>
      </p:grpSp>
      <p:sp>
        <p:nvSpPr>
          <p:cNvPr id="42" name="Oval 41">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4" name="Oval 43">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46"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47" name="Freeform: Shape 46">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FECF9226-F9CD-17FA-33E2-B85742FDFCE4}"/>
              </a:ext>
            </a:extLst>
          </p:cNvPr>
          <p:cNvGraphicFramePr>
            <a:graphicFrameLocks noGrp="1"/>
          </p:cNvGraphicFramePr>
          <p:nvPr>
            <p:ph idx="1"/>
            <p:extLst>
              <p:ext uri="{D42A27DB-BD31-4B8C-83A1-F6EECF244321}">
                <p14:modId xmlns:p14="http://schemas.microsoft.com/office/powerpoint/2010/main" val="4213788618"/>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4425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Question marks in a line and one question mark is lit">
            <a:extLst>
              <a:ext uri="{FF2B5EF4-FFF2-40B4-BE49-F238E27FC236}">
                <a16:creationId xmlns:a16="http://schemas.microsoft.com/office/drawing/2014/main" id="{8AFC0BA7-BBC2-FA7A-5C01-8994CC481D73}"/>
              </a:ext>
            </a:extLst>
          </p:cNvPr>
          <p:cNvPicPr>
            <a:picLocks noChangeAspect="1"/>
          </p:cNvPicPr>
          <p:nvPr/>
        </p:nvPicPr>
        <p:blipFill rotWithShape="1">
          <a:blip r:embed="rId2"/>
          <a:srcRect t="5714" r="14797" b="3377"/>
          <a:stretch/>
        </p:blipFill>
        <p:spPr>
          <a:xfrm>
            <a:off x="2562726" y="1"/>
            <a:ext cx="9629274" cy="6857999"/>
          </a:xfrm>
          <a:prstGeom prst="rect">
            <a:avLst/>
          </a:prstGeom>
        </p:spPr>
      </p:pic>
      <p:sp>
        <p:nvSpPr>
          <p:cNvPr id="21" name="Freeform: Shape 20">
            <a:extLst>
              <a:ext uri="{FF2B5EF4-FFF2-40B4-BE49-F238E27FC236}">
                <a16:creationId xmlns:a16="http://schemas.microsoft.com/office/drawing/2014/main" id="{D928DD85-BB99-450D-A702-2683E0296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820929"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240E5BD2-4019-4012-A1AA-628900E65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012496"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488E7E4C-EBBD-8E1A-5C04-B4E19C56B1BB}"/>
              </a:ext>
            </a:extLst>
          </p:cNvPr>
          <p:cNvSpPr>
            <a:spLocks noGrp="1"/>
          </p:cNvSpPr>
          <p:nvPr>
            <p:ph type="title"/>
          </p:nvPr>
        </p:nvSpPr>
        <p:spPr>
          <a:xfrm>
            <a:off x="804672" y="4042611"/>
            <a:ext cx="3879232" cy="2177215"/>
          </a:xfrm>
        </p:spPr>
        <p:txBody>
          <a:bodyPr vert="horz" lIns="91440" tIns="45720" rIns="91440" bIns="45720" rtlCol="0" anchor="t">
            <a:normAutofit/>
          </a:bodyPr>
          <a:lstStyle/>
          <a:p>
            <a:r>
              <a:rPr lang="en-US" sz="5400" dirty="0"/>
              <a:t>Questions?</a:t>
            </a:r>
          </a:p>
        </p:txBody>
      </p:sp>
    </p:spTree>
    <p:extLst>
      <p:ext uri="{BB962C8B-B14F-4D97-AF65-F5344CB8AC3E}">
        <p14:creationId xmlns:p14="http://schemas.microsoft.com/office/powerpoint/2010/main" val="305605484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36">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38">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5" name="Freeform: Shape 40">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51C8AEB-5E3C-19A3-CBAD-FE70D86A2A16}"/>
              </a:ext>
            </a:extLst>
          </p:cNvPr>
          <p:cNvSpPr>
            <a:spLocks noGrp="1"/>
          </p:cNvSpPr>
          <p:nvPr>
            <p:ph type="title"/>
          </p:nvPr>
        </p:nvSpPr>
        <p:spPr>
          <a:xfrm>
            <a:off x="838200" y="704088"/>
            <a:ext cx="3529953" cy="2980944"/>
          </a:xfrm>
        </p:spPr>
        <p:txBody>
          <a:bodyPr>
            <a:normAutofit/>
          </a:bodyPr>
          <a:lstStyle/>
          <a:p>
            <a:r>
              <a:rPr lang="en-US" dirty="0">
                <a:solidFill>
                  <a:schemeClr val="bg1"/>
                </a:solidFill>
              </a:rPr>
              <a:t>Data Information</a:t>
            </a:r>
          </a:p>
        </p:txBody>
      </p:sp>
      <p:sp>
        <p:nvSpPr>
          <p:cNvPr id="3" name="Content Placeholder 2">
            <a:extLst>
              <a:ext uri="{FF2B5EF4-FFF2-40B4-BE49-F238E27FC236}">
                <a16:creationId xmlns:a16="http://schemas.microsoft.com/office/drawing/2014/main" id="{026FFB41-4B8B-A11D-2537-04EAA8C192B1}"/>
              </a:ext>
            </a:extLst>
          </p:cNvPr>
          <p:cNvSpPr>
            <a:spLocks noGrp="1"/>
          </p:cNvSpPr>
          <p:nvPr>
            <p:ph idx="1"/>
          </p:nvPr>
        </p:nvSpPr>
        <p:spPr>
          <a:xfrm>
            <a:off x="6212410" y="704088"/>
            <a:ext cx="5135293" cy="5248656"/>
          </a:xfrm>
        </p:spPr>
        <p:txBody>
          <a:bodyPr anchor="ctr">
            <a:normAutofit fontScale="92500" lnSpcReduction="10000"/>
          </a:bodyPr>
          <a:lstStyle/>
          <a:p>
            <a:r>
              <a:rPr lang="en-US" sz="2400" dirty="0"/>
              <a:t>Dataset with 130K rows from Kaggle </a:t>
            </a:r>
          </a:p>
          <a:p>
            <a:r>
              <a:rPr lang="en-US" sz="2400" dirty="0"/>
              <a:t>Satisfaction survey from an unknown US airline</a:t>
            </a:r>
          </a:p>
          <a:p>
            <a:r>
              <a:rPr lang="en-US" sz="2400" dirty="0"/>
              <a:t>10 Different Independent variables such as the passenger’s ages, gender, etc. </a:t>
            </a:r>
          </a:p>
          <a:p>
            <a:r>
              <a:rPr lang="en-US" sz="2400" dirty="0"/>
              <a:t>15 dependent variables as in cleanliness, On-Board service, and overall satisfaction amongst others.</a:t>
            </a:r>
          </a:p>
          <a:p>
            <a:r>
              <a:rPr lang="en-US" sz="2400" dirty="0"/>
              <a:t>There are three classes provided, but the difference between economy and economy plus were minimal so they are grouped together as economy</a:t>
            </a:r>
          </a:p>
          <a:p>
            <a:r>
              <a:rPr lang="en-US" sz="2400" dirty="0"/>
              <a:t>Note: this data set has no verifiable source, but since this is an academic exercise, I decided to utilize it</a:t>
            </a:r>
          </a:p>
        </p:txBody>
      </p:sp>
    </p:spTree>
    <p:extLst>
      <p:ext uri="{BB962C8B-B14F-4D97-AF65-F5344CB8AC3E}">
        <p14:creationId xmlns:p14="http://schemas.microsoft.com/office/powerpoint/2010/main" val="1901847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1" name="Rectangle 230">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Freeform: Shape 232">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B835CBB-AB6E-0F56-7307-A794F23D109A}"/>
              </a:ext>
            </a:extLst>
          </p:cNvPr>
          <p:cNvSpPr>
            <a:spLocks noGrp="1"/>
          </p:cNvSpPr>
          <p:nvPr>
            <p:ph type="title"/>
          </p:nvPr>
        </p:nvSpPr>
        <p:spPr>
          <a:xfrm>
            <a:off x="767289" y="1296537"/>
            <a:ext cx="4220967" cy="1907840"/>
          </a:xfrm>
        </p:spPr>
        <p:txBody>
          <a:bodyPr vert="horz" lIns="91440" tIns="45720" rIns="91440" bIns="45720" rtlCol="0" anchor="b">
            <a:normAutofit/>
          </a:bodyPr>
          <a:lstStyle/>
          <a:p>
            <a:r>
              <a:rPr lang="en-US" sz="4800" kern="1200" dirty="0">
                <a:solidFill>
                  <a:schemeClr val="bg1"/>
                </a:solidFill>
                <a:latin typeface="+mj-lt"/>
                <a:ea typeface="+mj-ea"/>
                <a:cs typeface="+mj-cs"/>
              </a:rPr>
              <a:t>Who is Satisfied?</a:t>
            </a:r>
          </a:p>
        </p:txBody>
      </p:sp>
      <p:grpSp>
        <p:nvGrpSpPr>
          <p:cNvPr id="235" name="Group 234">
            <a:extLst>
              <a:ext uri="{FF2B5EF4-FFF2-40B4-BE49-F238E27FC236}">
                <a16:creationId xmlns:a16="http://schemas.microsoft.com/office/drawing/2014/main" id="{9C6E8597-0CCE-4A8A-9326-AA52691A1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236" name="Freeform 5">
              <a:extLst>
                <a:ext uri="{FF2B5EF4-FFF2-40B4-BE49-F238E27FC236}">
                  <a16:creationId xmlns:a16="http://schemas.microsoft.com/office/drawing/2014/main" id="{E78FE76E-DF1D-420B-957F-8ECE93C02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237" name="Freeform 5">
              <a:extLst>
                <a:ext uri="{FF2B5EF4-FFF2-40B4-BE49-F238E27FC236}">
                  <a16:creationId xmlns:a16="http://schemas.microsoft.com/office/drawing/2014/main" id="{CF2F61F0-9758-4DEF-AC08-7B00F04A46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dirty="0"/>
            </a:p>
          </p:txBody>
        </p:sp>
      </p:grpSp>
      <p:pic>
        <p:nvPicPr>
          <p:cNvPr id="169" name="Picture 168" descr="Chart, waterfall chart, treemap chart&#10;&#10;Description automatically generated">
            <a:extLst>
              <a:ext uri="{FF2B5EF4-FFF2-40B4-BE49-F238E27FC236}">
                <a16:creationId xmlns:a16="http://schemas.microsoft.com/office/drawing/2014/main" id="{87AE4A7D-5F49-36F1-F566-7DD2EB86DBA6}"/>
              </a:ext>
            </a:extLst>
          </p:cNvPr>
          <p:cNvPicPr>
            <a:picLocks noChangeAspect="1"/>
          </p:cNvPicPr>
          <p:nvPr/>
        </p:nvPicPr>
        <p:blipFill rotWithShape="1">
          <a:blip r:embed="rId2">
            <a:extLst>
              <a:ext uri="{28A0092B-C50C-407E-A947-70E740481C1C}">
                <a14:useLocalDpi xmlns:a14="http://schemas.microsoft.com/office/drawing/2010/main" val="0"/>
              </a:ext>
            </a:extLst>
          </a:blip>
          <a:srcRect t="-26" r="3" b="1188"/>
          <a:stretch/>
        </p:blipFill>
        <p:spPr>
          <a:xfrm>
            <a:off x="6745076" y="891906"/>
            <a:ext cx="4509779" cy="2376229"/>
          </a:xfrm>
          <a:prstGeom prst="rect">
            <a:avLst/>
          </a:prstGeom>
        </p:spPr>
      </p:pic>
      <p:sp>
        <p:nvSpPr>
          <p:cNvPr id="12" name="Content Placeholder 11">
            <a:extLst>
              <a:ext uri="{FF2B5EF4-FFF2-40B4-BE49-F238E27FC236}">
                <a16:creationId xmlns:a16="http://schemas.microsoft.com/office/drawing/2014/main" id="{38908B91-DF91-264A-5372-582F0A1D1A44}"/>
              </a:ext>
            </a:extLst>
          </p:cNvPr>
          <p:cNvSpPr>
            <a:spLocks noGrp="1"/>
          </p:cNvSpPr>
          <p:nvPr>
            <p:ph idx="1"/>
          </p:nvPr>
        </p:nvSpPr>
        <p:spPr>
          <a:xfrm>
            <a:off x="767290" y="3428999"/>
            <a:ext cx="4075054" cy="2741213"/>
          </a:xfrm>
        </p:spPr>
        <p:txBody>
          <a:bodyPr vert="horz" lIns="91440" tIns="45720" rIns="91440" bIns="45720" rtlCol="0" anchor="t">
            <a:normAutofit/>
          </a:bodyPr>
          <a:lstStyle/>
          <a:p>
            <a:pPr marL="57150" indent="0">
              <a:spcAft>
                <a:spcPts val="600"/>
              </a:spcAft>
              <a:buNone/>
            </a:pPr>
            <a:r>
              <a:rPr lang="en-US" sz="2400" dirty="0">
                <a:solidFill>
                  <a:schemeClr val="bg1"/>
                </a:solidFill>
              </a:rPr>
              <a:t>Graphs Shows </a:t>
            </a:r>
          </a:p>
          <a:p>
            <a:pPr marL="285750">
              <a:spcAft>
                <a:spcPts val="600"/>
              </a:spcAft>
            </a:pPr>
            <a:r>
              <a:rPr lang="en-US" sz="2400" dirty="0">
                <a:solidFill>
                  <a:schemeClr val="bg1"/>
                </a:solidFill>
              </a:rPr>
              <a:t>Almost 3/4 of Business class is satisfied</a:t>
            </a:r>
          </a:p>
          <a:p>
            <a:pPr marL="285750">
              <a:spcAft>
                <a:spcPts val="600"/>
              </a:spcAft>
            </a:pPr>
            <a:r>
              <a:rPr lang="en-US" sz="2400" dirty="0">
                <a:solidFill>
                  <a:schemeClr val="bg1"/>
                </a:solidFill>
              </a:rPr>
              <a:t>Around half of customers that are loyal to an airline are Satisfied</a:t>
            </a:r>
          </a:p>
        </p:txBody>
      </p:sp>
      <p:pic>
        <p:nvPicPr>
          <p:cNvPr id="171" name="Picture 170" descr="Chart, waterfall chart, treemap chart&#10;&#10;Description automatically generated">
            <a:extLst>
              <a:ext uri="{FF2B5EF4-FFF2-40B4-BE49-F238E27FC236}">
                <a16:creationId xmlns:a16="http://schemas.microsoft.com/office/drawing/2014/main" id="{E6EBF89D-7192-4BAF-DEDF-224D195EF4EA}"/>
              </a:ext>
            </a:extLst>
          </p:cNvPr>
          <p:cNvPicPr>
            <a:picLocks noChangeAspect="1"/>
          </p:cNvPicPr>
          <p:nvPr/>
        </p:nvPicPr>
        <p:blipFill rotWithShape="1">
          <a:blip r:embed="rId3">
            <a:extLst>
              <a:ext uri="{28A0092B-C50C-407E-A947-70E740481C1C}">
                <a14:useLocalDpi xmlns:a14="http://schemas.microsoft.com/office/drawing/2010/main" val="0"/>
              </a:ext>
            </a:extLst>
          </a:blip>
          <a:srcRect l="358" r="-1" b="-1"/>
          <a:stretch/>
        </p:blipFill>
        <p:spPr>
          <a:xfrm>
            <a:off x="6857004" y="3606465"/>
            <a:ext cx="4293144" cy="2262071"/>
          </a:xfrm>
          <a:prstGeom prst="rect">
            <a:avLst/>
          </a:prstGeom>
        </p:spPr>
      </p:pic>
    </p:spTree>
    <p:extLst>
      <p:ext uri="{BB962C8B-B14F-4D97-AF65-F5344CB8AC3E}">
        <p14:creationId xmlns:p14="http://schemas.microsoft.com/office/powerpoint/2010/main" val="1680011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A0C0A6EF-8BF3-E648-DA75-7A5E0E868D4F}"/>
              </a:ext>
            </a:extLst>
          </p:cNvPr>
          <p:cNvSpPr>
            <a:spLocks noGrp="1"/>
          </p:cNvSpPr>
          <p:nvPr>
            <p:ph type="title"/>
          </p:nvPr>
        </p:nvSpPr>
        <p:spPr>
          <a:xfrm>
            <a:off x="841248" y="932688"/>
            <a:ext cx="4892040" cy="1773936"/>
          </a:xfrm>
        </p:spPr>
        <p:txBody>
          <a:bodyPr anchor="b">
            <a:normAutofit/>
          </a:bodyPr>
          <a:lstStyle/>
          <a:p>
            <a:r>
              <a:rPr lang="en-US" sz="4000" dirty="0"/>
              <a:t>Connections Between Business and Loyalty</a:t>
            </a:r>
          </a:p>
        </p:txBody>
      </p:sp>
      <p:sp>
        <p:nvSpPr>
          <p:cNvPr id="9" name="Content Placeholder 8">
            <a:extLst>
              <a:ext uri="{FF2B5EF4-FFF2-40B4-BE49-F238E27FC236}">
                <a16:creationId xmlns:a16="http://schemas.microsoft.com/office/drawing/2014/main" id="{30C6C36E-21DE-CDEC-7CB4-2AD594E9F691}"/>
              </a:ext>
            </a:extLst>
          </p:cNvPr>
          <p:cNvSpPr>
            <a:spLocks noGrp="1"/>
          </p:cNvSpPr>
          <p:nvPr>
            <p:ph idx="1"/>
          </p:nvPr>
        </p:nvSpPr>
        <p:spPr>
          <a:xfrm>
            <a:off x="841248" y="2898648"/>
            <a:ext cx="4892040" cy="3209544"/>
          </a:xfrm>
        </p:spPr>
        <p:txBody>
          <a:bodyPr anchor="t">
            <a:normAutofit/>
          </a:bodyPr>
          <a:lstStyle/>
          <a:p>
            <a:r>
              <a:rPr lang="en-US" sz="2000" dirty="0"/>
              <a:t>There is a big connection in between the satisfaction of customers in Business class  and their Loyalty to the Airline </a:t>
            </a:r>
          </a:p>
          <a:p>
            <a:r>
              <a:rPr lang="en-US" sz="2000" dirty="0"/>
              <a:t>Loyal customer who fly in Business Class are usually traveling for Business reasons. </a:t>
            </a:r>
          </a:p>
          <a:p>
            <a:r>
              <a:rPr lang="en-US" sz="2000" dirty="0"/>
              <a:t> Loyal customers know what to expect, especially ones that travel frequently for business</a:t>
            </a:r>
          </a:p>
        </p:txBody>
      </p:sp>
      <p:cxnSp>
        <p:nvCxnSpPr>
          <p:cNvPr id="30" name="Straight Connector 29">
            <a:extLst>
              <a:ext uri="{FF2B5EF4-FFF2-40B4-BE49-F238E27FC236}">
                <a16:creationId xmlns:a16="http://schemas.microsoft.com/office/drawing/2014/main" id="{749A7284-D010-4ACB-A08A-FC3C3689B5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8597"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hart, bar chart&#10;&#10;Description automatically generated">
            <a:extLst>
              <a:ext uri="{FF2B5EF4-FFF2-40B4-BE49-F238E27FC236}">
                <a16:creationId xmlns:a16="http://schemas.microsoft.com/office/drawing/2014/main" id="{E106D2E7-E4F0-A7BE-930D-C70B41A17D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5172" y="576072"/>
            <a:ext cx="2371725" cy="5715000"/>
          </a:xfrm>
          <a:prstGeom prst="rect">
            <a:avLst/>
          </a:prstGeom>
        </p:spPr>
      </p:pic>
    </p:spTree>
    <p:extLst>
      <p:ext uri="{BB962C8B-B14F-4D97-AF65-F5344CB8AC3E}">
        <p14:creationId xmlns:p14="http://schemas.microsoft.com/office/powerpoint/2010/main" val="18690603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130557-C667-4DA3-2FA2-B581E9D114DD}"/>
              </a:ext>
            </a:extLst>
          </p:cNvPr>
          <p:cNvSpPr>
            <a:spLocks noGrp="1"/>
          </p:cNvSpPr>
          <p:nvPr>
            <p:ph type="title"/>
          </p:nvPr>
        </p:nvSpPr>
        <p:spPr>
          <a:xfrm>
            <a:off x="649270" y="506727"/>
            <a:ext cx="3885141" cy="1526741"/>
          </a:xfrm>
        </p:spPr>
        <p:txBody>
          <a:bodyPr vert="horz" lIns="91440" tIns="45720" rIns="91440" bIns="45720" rtlCol="0" anchor="ctr">
            <a:normAutofit/>
          </a:bodyPr>
          <a:lstStyle/>
          <a:p>
            <a:pPr algn="r"/>
            <a:r>
              <a:rPr lang="en-US" sz="3000" dirty="0">
                <a:solidFill>
                  <a:schemeClr val="bg1"/>
                </a:solidFill>
              </a:rPr>
              <a:t>Who Isn’t?</a:t>
            </a:r>
          </a:p>
        </p:txBody>
      </p:sp>
      <p:cxnSp>
        <p:nvCxnSpPr>
          <p:cNvPr id="74" name="Straight Connector 73">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DBB2F65-DEB5-CF78-E2FC-AC1E2F2B415C}"/>
              </a:ext>
            </a:extLst>
          </p:cNvPr>
          <p:cNvSpPr txBox="1"/>
          <p:nvPr/>
        </p:nvSpPr>
        <p:spPr>
          <a:xfrm>
            <a:off x="4945336" y="506727"/>
            <a:ext cx="6609921" cy="1526741"/>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200" dirty="0">
                <a:solidFill>
                  <a:schemeClr val="bg1"/>
                </a:solidFill>
              </a:rPr>
              <a:t>This graph shows that by a large majority economy class passengers are neutral or dissatisfied </a:t>
            </a:r>
          </a:p>
          <a:p>
            <a:pPr marL="285750" indent="-228600">
              <a:lnSpc>
                <a:spcPct val="90000"/>
              </a:lnSpc>
              <a:spcAft>
                <a:spcPts val="600"/>
              </a:spcAft>
              <a:buFont typeface="Arial" panose="020B0604020202020204" pitchFamily="34" charset="0"/>
              <a:buChar char="•"/>
            </a:pPr>
            <a:r>
              <a:rPr lang="en-US" sz="2200" dirty="0">
                <a:solidFill>
                  <a:schemeClr val="bg1"/>
                </a:solidFill>
              </a:rPr>
              <a:t> Disloyal Customers are almost as dissatisfied as economy passengers</a:t>
            </a:r>
          </a:p>
        </p:txBody>
      </p:sp>
      <p:pic>
        <p:nvPicPr>
          <p:cNvPr id="63" name="Picture 62" descr="Chart, treemap chart&#10;&#10;Description automatically generated">
            <a:extLst>
              <a:ext uri="{FF2B5EF4-FFF2-40B4-BE49-F238E27FC236}">
                <a16:creationId xmlns:a16="http://schemas.microsoft.com/office/drawing/2014/main" id="{901C50A9-543D-3C52-0B49-0D65BA6270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308" y="2994666"/>
            <a:ext cx="5559480" cy="2807537"/>
          </a:xfrm>
          <a:prstGeom prst="rect">
            <a:avLst/>
          </a:prstGeom>
        </p:spPr>
      </p:pic>
      <p:pic>
        <p:nvPicPr>
          <p:cNvPr id="67" name="Picture 66" descr="Chart, treemap chart&#10;&#10;Description automatically generated">
            <a:extLst>
              <a:ext uri="{FF2B5EF4-FFF2-40B4-BE49-F238E27FC236}">
                <a16:creationId xmlns:a16="http://schemas.microsoft.com/office/drawing/2014/main" id="{B6A0A206-7C54-EC38-4DD2-9B1FC09676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1736" y="2807767"/>
            <a:ext cx="5546955" cy="3189499"/>
          </a:xfrm>
          <a:prstGeom prst="rect">
            <a:avLst/>
          </a:prstGeom>
        </p:spPr>
      </p:pic>
    </p:spTree>
    <p:extLst>
      <p:ext uri="{BB962C8B-B14F-4D97-AF65-F5344CB8AC3E}">
        <p14:creationId xmlns:p14="http://schemas.microsoft.com/office/powerpoint/2010/main" val="2599489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A9D54DC-125F-63C6-702F-73A1F9828266}"/>
              </a:ext>
            </a:extLst>
          </p:cNvPr>
          <p:cNvSpPr>
            <a:spLocks noGrp="1"/>
          </p:cNvSpPr>
          <p:nvPr>
            <p:ph type="title"/>
          </p:nvPr>
        </p:nvSpPr>
        <p:spPr>
          <a:xfrm>
            <a:off x="804672" y="640263"/>
            <a:ext cx="5157216" cy="1344975"/>
          </a:xfrm>
        </p:spPr>
        <p:txBody>
          <a:bodyPr vert="horz" lIns="91440" tIns="45720" rIns="91440" bIns="45720" rtlCol="0">
            <a:normAutofit/>
          </a:bodyPr>
          <a:lstStyle/>
          <a:p>
            <a:r>
              <a:rPr lang="en-US" sz="4000" kern="1200" dirty="0">
                <a:latin typeface="+mj-lt"/>
                <a:ea typeface="+mj-ea"/>
                <a:cs typeface="+mj-cs"/>
              </a:rPr>
              <a:t>Connections between Disloyalty and Economy</a:t>
            </a:r>
          </a:p>
        </p:txBody>
      </p:sp>
      <p:sp>
        <p:nvSpPr>
          <p:cNvPr id="18" name="Content Placeholder 17">
            <a:extLst>
              <a:ext uri="{FF2B5EF4-FFF2-40B4-BE49-F238E27FC236}">
                <a16:creationId xmlns:a16="http://schemas.microsoft.com/office/drawing/2014/main" id="{EA160D56-0F8B-6F55-5F30-0AFC3F2F97C3}"/>
              </a:ext>
            </a:extLst>
          </p:cNvPr>
          <p:cNvSpPr>
            <a:spLocks noGrp="1"/>
          </p:cNvSpPr>
          <p:nvPr>
            <p:ph idx="1"/>
          </p:nvPr>
        </p:nvSpPr>
        <p:spPr>
          <a:xfrm>
            <a:off x="804672" y="2121763"/>
            <a:ext cx="5157216" cy="3773010"/>
          </a:xfrm>
        </p:spPr>
        <p:txBody>
          <a:bodyPr>
            <a:normAutofit/>
          </a:bodyPr>
          <a:lstStyle/>
          <a:p>
            <a:r>
              <a:rPr lang="en-US" sz="2000" dirty="0"/>
              <a:t>Just a quick glance corroborating the lack of satisfaction in Economy class passengers</a:t>
            </a:r>
          </a:p>
          <a:p>
            <a:r>
              <a:rPr lang="en-US" sz="2000" dirty="0"/>
              <a:t> Disloyal has a lower satisfaction by around 5%, which is not as much as a difference as there is in Business class</a:t>
            </a:r>
          </a:p>
          <a:p>
            <a:r>
              <a:rPr lang="en-US" sz="2000" dirty="0"/>
              <a:t> In Economy loyalty doesn’t have a big difference in satisfaction</a:t>
            </a:r>
          </a:p>
          <a:p>
            <a:endParaRPr lang="en-US" sz="2000" dirty="0"/>
          </a:p>
        </p:txBody>
      </p:sp>
      <p:pic>
        <p:nvPicPr>
          <p:cNvPr id="5" name="Content Placeholder 4" descr="Chart, bar chart&#10;&#10;Description automatically generated">
            <a:extLst>
              <a:ext uri="{FF2B5EF4-FFF2-40B4-BE49-F238E27FC236}">
                <a16:creationId xmlns:a16="http://schemas.microsoft.com/office/drawing/2014/main" id="{E40A7500-5D9D-36E7-B45B-3EE461A238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8466" y="484632"/>
            <a:ext cx="2379314" cy="5733287"/>
          </a:xfrm>
          <a:prstGeom prst="rect">
            <a:avLst/>
          </a:prstGeom>
        </p:spPr>
      </p:pic>
    </p:spTree>
    <p:extLst>
      <p:ext uri="{BB962C8B-B14F-4D97-AF65-F5344CB8AC3E}">
        <p14:creationId xmlns:p14="http://schemas.microsoft.com/office/powerpoint/2010/main" val="230817492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70D1ACB-425A-546C-9A9E-6F389DE11CA0}"/>
              </a:ext>
            </a:extLst>
          </p:cNvPr>
          <p:cNvSpPr>
            <a:spLocks noGrp="1"/>
          </p:cNvSpPr>
          <p:nvPr>
            <p:ph type="title"/>
          </p:nvPr>
        </p:nvSpPr>
        <p:spPr>
          <a:xfrm>
            <a:off x="4384039" y="365125"/>
            <a:ext cx="7164493" cy="1325563"/>
          </a:xfrm>
        </p:spPr>
        <p:txBody>
          <a:bodyPr>
            <a:normAutofit/>
          </a:bodyPr>
          <a:lstStyle/>
          <a:p>
            <a:r>
              <a:rPr lang="en-US" dirty="0"/>
              <a:t>Comparing All Four</a:t>
            </a:r>
          </a:p>
        </p:txBody>
      </p:sp>
      <p:pic>
        <p:nvPicPr>
          <p:cNvPr id="5" name="Content Placeholder 4" descr="Chart, bar chart&#10;&#10;Description automatically generated">
            <a:extLst>
              <a:ext uri="{FF2B5EF4-FFF2-40B4-BE49-F238E27FC236}">
                <a16:creationId xmlns:a16="http://schemas.microsoft.com/office/drawing/2014/main" id="{314FFB2C-2DCD-D371-9174-F6B01479E5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256" y="642988"/>
            <a:ext cx="3217565" cy="5571543"/>
          </a:xfrm>
          <a:prstGeom prst="rect">
            <a:avLst/>
          </a:prstGeom>
        </p:spPr>
      </p:pic>
      <p:sp>
        <p:nvSpPr>
          <p:cNvPr id="9" name="Content Placeholder 8">
            <a:extLst>
              <a:ext uri="{FF2B5EF4-FFF2-40B4-BE49-F238E27FC236}">
                <a16:creationId xmlns:a16="http://schemas.microsoft.com/office/drawing/2014/main" id="{ACEA7504-0665-AFA5-BF4C-EFAD2860524F}"/>
              </a:ext>
            </a:extLst>
          </p:cNvPr>
          <p:cNvSpPr>
            <a:spLocks noGrp="1"/>
          </p:cNvSpPr>
          <p:nvPr>
            <p:ph idx="1"/>
          </p:nvPr>
        </p:nvSpPr>
        <p:spPr>
          <a:xfrm>
            <a:off x="4387515" y="2022601"/>
            <a:ext cx="7161017" cy="4154361"/>
          </a:xfrm>
        </p:spPr>
        <p:txBody>
          <a:bodyPr>
            <a:normAutofit/>
          </a:bodyPr>
          <a:lstStyle/>
          <a:p>
            <a:r>
              <a:rPr lang="en-US" sz="2000" dirty="0"/>
              <a:t>This shows that in general Passengers in Business have more Satisfactions</a:t>
            </a:r>
          </a:p>
          <a:p>
            <a:r>
              <a:rPr lang="en-US" sz="2000" dirty="0"/>
              <a:t>Also shows loyal customer are more satisfied, especially in Business where they are almost twice as satisfied than their disloyal counterparts, and the most satisfaction overall</a:t>
            </a:r>
          </a:p>
          <a:p>
            <a:r>
              <a:rPr lang="en-US" sz="2000" dirty="0"/>
              <a:t> Disloyal customers in Economy are the least satisfied</a:t>
            </a:r>
          </a:p>
          <a:p>
            <a:r>
              <a:rPr lang="en-US" sz="2000" dirty="0"/>
              <a:t>This is most likely because disloyal customers probably have to </a:t>
            </a:r>
          </a:p>
        </p:txBody>
      </p:sp>
    </p:spTree>
    <p:extLst>
      <p:ext uri="{BB962C8B-B14F-4D97-AF65-F5344CB8AC3E}">
        <p14:creationId xmlns:p14="http://schemas.microsoft.com/office/powerpoint/2010/main" val="94081240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Empty aeroplane seats">
            <a:extLst>
              <a:ext uri="{FF2B5EF4-FFF2-40B4-BE49-F238E27FC236}">
                <a16:creationId xmlns:a16="http://schemas.microsoft.com/office/drawing/2014/main" id="{63B8D4ED-83AA-B264-E561-458B443FBDAE}"/>
              </a:ext>
            </a:extLst>
          </p:cNvPr>
          <p:cNvPicPr>
            <a:picLocks noChangeAspect="1"/>
          </p:cNvPicPr>
          <p:nvPr/>
        </p:nvPicPr>
        <p:blipFill rotWithShape="1">
          <a:blip r:embed="rId2"/>
          <a:srcRect l="9091" t="23391"/>
          <a:stretch/>
        </p:blipFill>
        <p:spPr>
          <a:xfrm>
            <a:off x="0" y="10"/>
            <a:ext cx="12191980" cy="6857990"/>
          </a:xfrm>
          <a:prstGeom prst="rect">
            <a:avLst/>
          </a:prstGeom>
        </p:spPr>
      </p:pic>
      <p:sp>
        <p:nvSpPr>
          <p:cNvPr id="20" name="Rectangle 19">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72A5A27-6BDA-E082-6F77-41BA1D73A357}"/>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dirty="0"/>
              <a:t>Why are Economy passengers not satisfied?</a:t>
            </a:r>
          </a:p>
        </p:txBody>
      </p:sp>
      <p:sp>
        <p:nvSpPr>
          <p:cNvPr id="22" name="Rectangle: Rounded Corners 21">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8970498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16454</TotalTime>
  <Words>1200</Words>
  <Application>Microsoft Office PowerPoint</Application>
  <PresentationFormat>Widescreen</PresentationFormat>
  <Paragraphs>111</Paragraphs>
  <Slides>29</Slides>
  <Notes>4</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Tw Cen MT</vt:lpstr>
      <vt:lpstr>Office Theme</vt:lpstr>
      <vt:lpstr>Understanding Airline Customer Satisfaction?</vt:lpstr>
      <vt:lpstr>Background information</vt:lpstr>
      <vt:lpstr>Data Information</vt:lpstr>
      <vt:lpstr>Who is Satisfied?</vt:lpstr>
      <vt:lpstr>Connections Between Business and Loyalty</vt:lpstr>
      <vt:lpstr>Who Isn’t?</vt:lpstr>
      <vt:lpstr>Connections between Disloyalty and Economy</vt:lpstr>
      <vt:lpstr>Comparing All Four</vt:lpstr>
      <vt:lpstr>Why are Economy passengers not satisfied?</vt:lpstr>
      <vt:lpstr>They aren’t getting Good Service!</vt:lpstr>
      <vt:lpstr>Impact of Class on Online Boarding/Check In Rating</vt:lpstr>
      <vt:lpstr>Impact of Class on Seat Comfort Ratings</vt:lpstr>
      <vt:lpstr>Impact of Class on Inflight Entertainment Rating</vt:lpstr>
      <vt:lpstr>Impact of Class on Baggage Handling Rating </vt:lpstr>
      <vt:lpstr>Well, How About Loyalty?!!</vt:lpstr>
      <vt:lpstr>Impact of Loyalty in Satisfaction</vt:lpstr>
      <vt:lpstr>Loyalty Satisfaction Cont.</vt:lpstr>
      <vt:lpstr>Is there any other factors?</vt:lpstr>
      <vt:lpstr>Personal Travel</vt:lpstr>
      <vt:lpstr>Business Travelers </vt:lpstr>
      <vt:lpstr>Why are customers on personal trips mostly unsatisfied?</vt:lpstr>
      <vt:lpstr>This is not always the case</vt:lpstr>
      <vt:lpstr>That must be all the factors, right?!!</vt:lpstr>
      <vt:lpstr>What can be done?</vt:lpstr>
      <vt:lpstr>Reality – Expectation = Satisfaction</vt:lpstr>
      <vt:lpstr>PowerPoint Presentation</vt:lpstr>
      <vt:lpstr>Summary</vt:lpstr>
      <vt:lpstr>Conclusions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Elijah Belay</dc:creator>
  <cp:lastModifiedBy>Elijah Belay</cp:lastModifiedBy>
  <cp:revision>44</cp:revision>
  <dcterms:created xsi:type="dcterms:W3CDTF">2022-06-02T20:09:08Z</dcterms:created>
  <dcterms:modified xsi:type="dcterms:W3CDTF">2022-06-25T00:46:08Z</dcterms:modified>
</cp:coreProperties>
</file>