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57" r:id="rId14"/>
    <p:sldId id="25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1CEFAC9-8F04-4DFD-9EDE-A9E7ECC83F4C}">
          <p14:sldIdLst>
            <p14:sldId id="256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9"/>
            <p14:sldId id="267"/>
            <p14:sldId id="268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2152" autoAdjust="0"/>
  </p:normalViewPr>
  <p:slideViewPr>
    <p:cSldViewPr snapToGrid="0">
      <p:cViewPr varScale="1">
        <p:scale>
          <a:sx n="80" d="100"/>
          <a:sy n="8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845D-89D9-4391-8C96-503E02CD0A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92464-4A85-490D-B1B4-14A7E666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7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основе обученного классификатора был создан генератор предложений на</a:t>
            </a:r>
            <a:r>
              <a:rPr lang="ru-RU" baseline="0" dirty="0" smtClean="0"/>
              <a:t> английском языке на основе времени </a:t>
            </a:r>
            <a:r>
              <a:rPr lang="en-US" baseline="0" dirty="0" smtClean="0"/>
              <a:t>Present Simple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9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настоящее время обучение английскому языку невозможно представить без тестирования для проверки усвоения материала. Составление</a:t>
            </a:r>
            <a:r>
              <a:rPr lang="ru-RU" baseline="0" dirty="0" smtClean="0"/>
              <a:t> заданий для теста обычно требует затрат времени со стороны преподавателя. В связи с этим является актуальной задачей создание генераторов тестовых заданий. Тестовые задания часто включают в себя упражнения на использование глаголов в определенном времени.  Чтобы обучить генератор необходим набор данных, включающий в себя предложения в одном времени. Для получения такого набора данных нам требуется создать классификатор для определения времени произвольного предложения.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8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</a:t>
            </a:r>
            <a:r>
              <a:rPr lang="ru-RU" baseline="0" dirty="0" smtClean="0"/>
              <a:t> использован набор данных из проекта </a:t>
            </a:r>
            <a:r>
              <a:rPr lang="en-US" baseline="0" dirty="0" err="1" smtClean="0"/>
              <a:t>Tatoeba</a:t>
            </a:r>
            <a:r>
              <a:rPr lang="en-US" baseline="0" dirty="0" smtClean="0"/>
              <a:t>.</a:t>
            </a:r>
            <a:r>
              <a:rPr lang="ru-RU" baseline="0" dirty="0" smtClean="0"/>
              <a:t> Проект </a:t>
            </a:r>
            <a:r>
              <a:rPr lang="ru-RU" baseline="0" dirty="0" err="1" smtClean="0"/>
              <a:t>Tatoeba</a:t>
            </a:r>
            <a:r>
              <a:rPr lang="ru-RU" baseline="0" dirty="0" smtClean="0"/>
              <a:t> — это коллекция предложений и переводов. Сайт предлагает для загрузки наборы данных, содержащие предложения и времена для </a:t>
            </a:r>
            <a:r>
              <a:rPr lang="en-US" baseline="0" dirty="0" smtClean="0"/>
              <a:t>389 </a:t>
            </a:r>
            <a:r>
              <a:rPr lang="ru-RU" baseline="0" dirty="0" smtClean="0"/>
              <a:t>языков, включая английский.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5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Нами было использовано</a:t>
            </a:r>
            <a:r>
              <a:rPr lang="ru-RU" baseline="0" dirty="0" smtClean="0"/>
              <a:t> два набора данных из проекта </a:t>
            </a:r>
            <a:r>
              <a:rPr lang="en-US" dirty="0" err="1" smtClean="0"/>
              <a:t>Tatoeba</a:t>
            </a:r>
            <a:r>
              <a:rPr lang="ru-RU" dirty="0" smtClean="0"/>
              <a:t>.</a:t>
            </a:r>
            <a:r>
              <a:rPr lang="ru-RU" baseline="0" dirty="0" smtClean="0"/>
              <a:t> Один из них включает </a:t>
            </a:r>
            <a:r>
              <a:rPr lang="en-US" baseline="0" dirty="0" smtClean="0"/>
              <a:t>id </a:t>
            </a:r>
            <a:r>
              <a:rPr lang="ru-RU" baseline="0" dirty="0" smtClean="0"/>
              <a:t>предложения и само предложения, а второй </a:t>
            </a:r>
            <a:r>
              <a:rPr lang="en-US" baseline="0" dirty="0" smtClean="0"/>
              <a:t>id </a:t>
            </a:r>
            <a:r>
              <a:rPr lang="ru-RU" baseline="0" dirty="0" smtClean="0"/>
              <a:t>предложения и </a:t>
            </a:r>
            <a:r>
              <a:rPr lang="en-US" baseline="0" dirty="0" smtClean="0"/>
              <a:t>tag.</a:t>
            </a:r>
            <a:r>
              <a:rPr lang="ru-RU" baseline="0" dirty="0" smtClean="0"/>
              <a:t> Они были соединены в один по </a:t>
            </a:r>
            <a:r>
              <a:rPr lang="en-US" baseline="0" dirty="0" smtClean="0"/>
              <a:t>id</a:t>
            </a:r>
            <a:r>
              <a:rPr lang="ru-RU" baseline="0" dirty="0" smtClean="0"/>
              <a:t>, чтобы создать далее использованный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4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 данных представляет собой замену всех слов в предложении на тэги</a:t>
            </a:r>
            <a:r>
              <a:rPr lang="ru-RU" baseline="0" dirty="0" smtClean="0"/>
              <a:t> частей речи с помощью функции из библиотеки </a:t>
            </a:r>
            <a:r>
              <a:rPr lang="en-US" baseline="0" dirty="0" err="1" smtClean="0"/>
              <a:t>nltk</a:t>
            </a:r>
            <a:r>
              <a:rPr lang="en-US" baseline="0" dirty="0" smtClean="0"/>
              <a:t>.</a:t>
            </a:r>
            <a:r>
              <a:rPr lang="ru-RU" baseline="0" dirty="0" smtClean="0"/>
              <a:t> Каждое предложения разбивается на отдельные слова, которые затем заменяются на тэги частей речи.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Затем с помощью </a:t>
            </a:r>
            <a:r>
              <a:rPr lang="ru-RU" dirty="0" err="1" smtClean="0"/>
              <a:t>токенайзера</a:t>
            </a:r>
            <a:r>
              <a:rPr lang="ru-RU" dirty="0" smtClean="0"/>
              <a:t> список из частей речи был заменен на матрицу</a:t>
            </a:r>
            <a:r>
              <a:rPr lang="ru-RU" baseline="0" dirty="0" smtClean="0"/>
              <a:t> в которой зафиксировано наличие 50 наиболее часто используемых частей речи.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качестве основы была использована реализация алгоритма градиентного </a:t>
            </a:r>
            <a:r>
              <a:rPr lang="ru-RU" baseline="0" dirty="0" err="1" smtClean="0"/>
              <a:t>бустинга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XGBoost</a:t>
            </a:r>
            <a:r>
              <a:rPr lang="en-US" baseline="0" dirty="0" smtClean="0"/>
              <a:t> </a:t>
            </a:r>
            <a:r>
              <a:rPr lang="ru-RU" baseline="0" dirty="0" smtClean="0"/>
              <a:t>из библиотеки </a:t>
            </a:r>
            <a:r>
              <a:rPr lang="en-US" baseline="0" dirty="0" err="1" smtClean="0"/>
              <a:t>xgboost</a:t>
            </a:r>
            <a:r>
              <a:rPr lang="ru-RU" baseline="0" dirty="0" smtClean="0"/>
              <a:t>. Модель была обучена с использованием набора данных полученного на предыдущих этапах. Названия времен были конвертированы в номера и были использованы в качестве меток классов.  В качестве важного параметра является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количество моделей, которые будут участвовать в </a:t>
            </a:r>
            <a:r>
              <a:rPr lang="ru-RU" sz="12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бустинге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Поэтому для поиска оптимального значения был использован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GridSearchCV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библиотеки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2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приведены характеристики работы решения.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4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приведена матрица ошибок.</a:t>
            </a:r>
            <a:r>
              <a:rPr lang="ru-RU" baseline="0" dirty="0" smtClean="0"/>
              <a:t> Из матрицы видно, что результаты для всех кроме класса </a:t>
            </a:r>
            <a:r>
              <a:rPr lang="en-US" baseline="0" dirty="0" smtClean="0"/>
              <a:t>other </a:t>
            </a:r>
            <a:r>
              <a:rPr lang="ru-RU" baseline="0" dirty="0" smtClean="0"/>
              <a:t>отличные. Это объясняется тем, что в классе </a:t>
            </a:r>
            <a:r>
              <a:rPr lang="en-US" baseline="0" dirty="0" smtClean="0"/>
              <a:t>other </a:t>
            </a:r>
            <a:r>
              <a:rPr lang="ru-RU" baseline="0" dirty="0" smtClean="0"/>
              <a:t>недостаточно данных для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464-4A85-490D-B1B4-14A7E666A22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0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3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4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9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1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9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9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FBE03E-5934-482C-860C-E2E4F019AE5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1CCE54-8D43-4E21-A181-786878F2E0D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pllane/DA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toeba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3.0275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5038" y="593247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определению времени английского предложения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867906"/>
          </a:xfrm>
        </p:spPr>
        <p:txBody>
          <a:bodyPr>
            <a:normAutofit/>
          </a:bodyPr>
          <a:lstStyle/>
          <a:p>
            <a:r>
              <a:rPr lang="ru-RU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</a:t>
            </a:r>
            <a:r>
              <a:rPr lang="ru-RU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Глизница</a:t>
            </a:r>
            <a:r>
              <a:rPr lang="ru-RU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М.Н., Снегирева Д.А.</a:t>
            </a:r>
            <a:endParaRPr lang="en-US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КЭ-120 </a:t>
            </a:r>
            <a:endParaRPr lang="ru-RU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на основе полученного классификатора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cdn.discordapp.com/attachments/817705260600262656/847363695264137266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268954"/>
            <a:ext cx="7543800" cy="22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790" y="2034510"/>
            <a:ext cx="7543801" cy="40233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3.7.9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Pandas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ython 3.9.5 для Windows - Скач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1" y="2005544"/>
            <a:ext cx="1512681" cy="15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: the Python deep learning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1" y="3879159"/>
            <a:ext cx="3356090" cy="97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Блог конференции DataStart по Data Science, Machine Learning и Big Dat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8" t="25579" r="20406" b="23895"/>
          <a:stretch/>
        </p:blipFill>
        <p:spPr bwMode="auto">
          <a:xfrm>
            <a:off x="5295981" y="1845734"/>
            <a:ext cx="3332748" cy="192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le:Pandas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33" y="4778345"/>
            <a:ext cx="3956496" cy="15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umPy logo refresh · Issue #37 · numpy/numpy.org · GitHu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79" y="3509367"/>
            <a:ext cx="1712850" cy="17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atplotlib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1" y="5043413"/>
            <a:ext cx="1085872" cy="10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трудоемкость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2074334"/>
            <a:ext cx="7543801" cy="4023360"/>
          </a:xfrm>
        </p:spPr>
        <p:txBody>
          <a:bodyPr/>
          <a:lstStyle/>
          <a:p>
            <a:pPr marL="0" indent="45000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затрачено 16 человеко-часов,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245 строк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00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была распределена следующим образом: </a:t>
            </a:r>
          </a:p>
          <a:p>
            <a:pPr marL="450000" indent="4500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данных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Глизница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 Н.;</a:t>
            </a:r>
          </a:p>
          <a:p>
            <a:pPr marL="450000" indent="4500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и обучение модели – Снегирева Д. А.;</a:t>
            </a:r>
          </a:p>
          <a:p>
            <a:pPr marL="450000" indent="4500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доработка кода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оба участника команды.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100933"/>
          </a:xfrm>
        </p:spPr>
        <p:txBody>
          <a:bodyPr>
            <a:normAutofit/>
          </a:bodyPr>
          <a:lstStyle/>
          <a:p>
            <a:pPr indent="450000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проектной работы был создан классификатор для определения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английского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классификатор был использован при разработке генератора предложений во времени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Simple.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08008" y="640248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github.com/Airpllane/DAProject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1" y="1869797"/>
            <a:ext cx="7543800" cy="4023360"/>
          </a:xfrm>
        </p:spPr>
        <p:txBody>
          <a:bodyPr>
            <a:normAutofit lnSpcReduction="10000"/>
          </a:bodyPr>
          <a:lstStyle/>
          <a:p>
            <a:pPr marL="0" lv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Murphy R.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Grammar in Use: A self-study reference and practice book for intermediate students : with answers,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Cambridge: Cambridge University 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E., Klein E. Natural Language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(NLTK) Book / S. Bird, 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Klein, 2009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Tatoeba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ресурс]. URL: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www.tatoeba.org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04.05.2021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arxiv.org/abs/1603.02754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.05.2021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1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Английский язык 3класс тест - Школьные Знания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139696"/>
            <a:ext cx="3861053" cy="38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тоговый тест по английскому языку 7 клас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27" y="1860156"/>
            <a:ext cx="3131110" cy="443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478214"/>
            <a:ext cx="6629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05707"/>
              </p:ext>
            </p:extLst>
          </p:nvPr>
        </p:nvGraphicFramePr>
        <p:xfrm>
          <a:off x="329032" y="2086894"/>
          <a:ext cx="4567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88">
                  <a:extLst>
                    <a:ext uri="{9D8B030D-6E8A-4147-A177-3AD203B41FA5}">
                      <a16:colId xmlns:a16="http://schemas.microsoft.com/office/drawing/2014/main" val="131910229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1860584036"/>
                    </a:ext>
                  </a:extLst>
                </a:gridCol>
                <a:gridCol w="885764">
                  <a:extLst>
                    <a:ext uri="{9D8B030D-6E8A-4147-A177-3AD203B41FA5}">
                      <a16:colId xmlns:a16="http://schemas.microsoft.com/office/drawing/2014/main" val="123274444"/>
                    </a:ext>
                  </a:extLst>
                </a:gridCol>
                <a:gridCol w="2178776">
                  <a:extLst>
                    <a:ext uri="{9D8B030D-6E8A-4147-A177-3AD203B41FA5}">
                      <a16:colId xmlns:a16="http://schemas.microsoft.com/office/drawing/2014/main" val="353101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3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1277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 have</a:t>
                      </a:r>
                      <a:r>
                        <a:rPr lang="en-US" sz="1600" baseline="0" dirty="0" smtClean="0"/>
                        <a:t> to go to sleep.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06051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093682"/>
              </p:ext>
            </p:extLst>
          </p:nvPr>
        </p:nvGraphicFramePr>
        <p:xfrm>
          <a:off x="5683888" y="2086894"/>
          <a:ext cx="3079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80">
                  <a:extLst>
                    <a:ext uri="{9D8B030D-6E8A-4147-A177-3AD203B41FA5}">
                      <a16:colId xmlns:a16="http://schemas.microsoft.com/office/drawing/2014/main" val="1319102296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1860584036"/>
                    </a:ext>
                  </a:extLst>
                </a:gridCol>
                <a:gridCol w="1443788">
                  <a:extLst>
                    <a:ext uri="{9D8B030D-6E8A-4147-A177-3AD203B41FA5}">
                      <a16:colId xmlns:a16="http://schemas.microsoft.com/office/drawing/2014/main" val="123274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3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1277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present</a:t>
                      </a:r>
                      <a:r>
                        <a:rPr lang="en-US" sz="1600" baseline="0" dirty="0" smtClean="0"/>
                        <a:t> simple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06051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8907"/>
              </p:ext>
            </p:extLst>
          </p:nvPr>
        </p:nvGraphicFramePr>
        <p:xfrm>
          <a:off x="2243129" y="4248568"/>
          <a:ext cx="4703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35">
                  <a:extLst>
                    <a:ext uri="{9D8B030D-6E8A-4147-A177-3AD203B41FA5}">
                      <a16:colId xmlns:a16="http://schemas.microsoft.com/office/drawing/2014/main" val="1319102296"/>
                    </a:ext>
                  </a:extLst>
                </a:gridCol>
                <a:gridCol w="2190119">
                  <a:extLst>
                    <a:ext uri="{9D8B030D-6E8A-4147-A177-3AD203B41FA5}">
                      <a16:colId xmlns:a16="http://schemas.microsoft.com/office/drawing/2014/main" val="1860584036"/>
                    </a:ext>
                  </a:extLst>
                </a:gridCol>
                <a:gridCol w="1645308">
                  <a:extLst>
                    <a:ext uri="{9D8B030D-6E8A-4147-A177-3AD203B41FA5}">
                      <a16:colId xmlns:a16="http://schemas.microsoft.com/office/drawing/2014/main" val="353101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3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 have</a:t>
                      </a:r>
                      <a:r>
                        <a:rPr lang="en-US" sz="1600" baseline="0" dirty="0" smtClean="0"/>
                        <a:t> to go to sleep.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present</a:t>
                      </a:r>
                      <a:r>
                        <a:rPr lang="en-US" sz="1600" baseline="0" dirty="0" smtClean="0"/>
                        <a:t> simple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06051"/>
                  </a:ext>
                </a:extLst>
              </a:tr>
            </a:tbl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2356890" y="2935704"/>
            <a:ext cx="512103" cy="1227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6331945" y="2935704"/>
            <a:ext cx="512103" cy="1227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8" y="2576496"/>
            <a:ext cx="7543801" cy="476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Despite me watching TV, my dog does not bite.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2958" y="4368355"/>
            <a:ext cx="7543801" cy="4763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['IN', 'PRP',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'VBG', 'NN', ',', 'PRP$', 'NN', 'VBZ', 'RB',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'.']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413329" y="3113461"/>
            <a:ext cx="363057" cy="11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9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токенайзера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2959" y="2286892"/>
            <a:ext cx="7543801" cy="4763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['IN', 'PRP',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'VBG', 'NN', ',', 'PRP$', 'NN', 'VBZ', 'RB',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'.']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413329" y="3113461"/>
            <a:ext cx="363057" cy="11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5856" y="4307751"/>
            <a:ext cx="8078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([[0., 1., 1., 1., 0., 0., 1., 1., 1., 1., 0., 0., 1., 0., 0., 1., 0., 0., 0., 0., 0., 0., 1., 0., 0., 0., 0., 0., 0., 0., 0., 0., 0., 0., 0., 0., 0., 0., 0., 0., 0., 0., 0., 0., 0., 0., 0., 0.,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0., 0.]])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обучение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8523" y="2351060"/>
            <a:ext cx="5132673" cy="33639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XGBClassifier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110000"/>
              </a:lnSpc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42, </a:t>
            </a:r>
            <a:endParaRPr lang="ru-RU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110000"/>
              </a:lnSpc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seed = 2, 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colsample_bytree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0.6, subsample = 0.7, </a:t>
            </a:r>
            <a:endParaRPr lang="ru-RU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110000"/>
              </a:lnSpc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verbosity = 0</a:t>
            </a:r>
            <a:endParaRPr lang="ru-RU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110000"/>
              </a:lnSpc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300</a:t>
            </a:r>
            <a:endParaRPr lang="ru-RU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62540"/>
            <a:ext cx="7743524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оличественные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работы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485573"/>
              </p:ext>
            </p:extLst>
          </p:nvPr>
        </p:nvGraphicFramePr>
        <p:xfrm>
          <a:off x="922822" y="2159085"/>
          <a:ext cx="7543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064">
                  <a:extLst>
                    <a:ext uri="{9D8B030D-6E8A-4147-A177-3AD203B41FA5}">
                      <a16:colId xmlns:a16="http://schemas.microsoft.com/office/drawing/2014/main" val="2314129510"/>
                    </a:ext>
                  </a:extLst>
                </a:gridCol>
                <a:gridCol w="1335506">
                  <a:extLst>
                    <a:ext uri="{9D8B030D-6E8A-4147-A177-3AD203B41FA5}">
                      <a16:colId xmlns:a16="http://schemas.microsoft.com/office/drawing/2014/main" val="4039838762"/>
                    </a:ext>
                  </a:extLst>
                </a:gridCol>
                <a:gridCol w="1503947">
                  <a:extLst>
                    <a:ext uri="{9D8B030D-6E8A-4147-A177-3AD203B41FA5}">
                      <a16:colId xmlns:a16="http://schemas.microsoft.com/office/drawing/2014/main" val="929824667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151876340"/>
                    </a:ext>
                  </a:extLst>
                </a:gridCol>
                <a:gridCol w="1267493">
                  <a:extLst>
                    <a:ext uri="{9D8B030D-6E8A-4147-A177-3AD203B41FA5}">
                      <a16:colId xmlns:a16="http://schemas.microsoft.com/office/drawing/2014/main" val="262721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5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simple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1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continuous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8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simple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5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simple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3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10395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2891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22960" y="5386927"/>
            <a:ext cx="5943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обучения: 72 сек.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классификации одного предложения: меньше 1 сек.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ошибок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.discordapp.com/attachments/817705260600262656/84735516115101290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67" y="1846263"/>
            <a:ext cx="5912186" cy="434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873</Words>
  <Application>Microsoft Office PowerPoint</Application>
  <PresentationFormat>Экран (4:3)</PresentationFormat>
  <Paragraphs>121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Ретро</vt:lpstr>
      <vt:lpstr>Проект по определению времени английского предложения</vt:lpstr>
      <vt:lpstr>Предметная область</vt:lpstr>
      <vt:lpstr>Набор данных</vt:lpstr>
      <vt:lpstr>Предобработка данных</vt:lpstr>
      <vt:lpstr>Обработка данных</vt:lpstr>
      <vt:lpstr>Использование токенайзера</vt:lpstr>
      <vt:lpstr>Создание и обучение модели</vt:lpstr>
      <vt:lpstr>Количественные характеристики работы решения</vt:lpstr>
      <vt:lpstr>Матрица ошибок</vt:lpstr>
      <vt:lpstr>Генератор на основе полученного классификатора</vt:lpstr>
      <vt:lpstr>Использованные инструменты и библиотеки</vt:lpstr>
      <vt:lpstr>Итоговая трудоемкость</vt:lpstr>
      <vt:lpstr>Заключение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определению времени английского предложения</dc:title>
  <dc:creator>Даша Снегирёва</dc:creator>
  <cp:lastModifiedBy>Даша Снегирёва</cp:lastModifiedBy>
  <cp:revision>20</cp:revision>
  <dcterms:created xsi:type="dcterms:W3CDTF">2021-05-27T04:19:01Z</dcterms:created>
  <dcterms:modified xsi:type="dcterms:W3CDTF">2021-05-27T07:15:45Z</dcterms:modified>
</cp:coreProperties>
</file>