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49" r:id="rId3"/>
    <p:sldId id="279" r:id="rId4"/>
    <p:sldId id="315" r:id="rId5"/>
    <p:sldId id="306" r:id="rId6"/>
    <p:sldId id="331" r:id="rId7"/>
    <p:sldId id="339" r:id="rId8"/>
    <p:sldId id="342" r:id="rId9"/>
    <p:sldId id="341" r:id="rId10"/>
    <p:sldId id="340" r:id="rId11"/>
    <p:sldId id="338" r:id="rId12"/>
    <p:sldId id="343" r:id="rId13"/>
    <p:sldId id="347" r:id="rId14"/>
    <p:sldId id="346" r:id="rId15"/>
    <p:sldId id="345" r:id="rId16"/>
    <p:sldId id="311" r:id="rId17"/>
    <p:sldId id="348" r:id="rId18"/>
    <p:sldId id="310" r:id="rId19"/>
    <p:sldId id="325" r:id="rId20"/>
  </p:sldIdLst>
  <p:sldSz cx="24384000" cy="13716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7C2"/>
    <a:srgbClr val="141F47"/>
    <a:srgbClr val="131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165" autoAdjust="0"/>
  </p:normalViewPr>
  <p:slideViewPr>
    <p:cSldViewPr snapToGrid="0" snapToObjects="1">
      <p:cViewPr varScale="1">
        <p:scale>
          <a:sx n="45" d="100"/>
          <a:sy n="45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50FAE-0B67-4556-BA07-CC67CD7FC1CA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487D80-AFCF-4FA7-B66D-F8C08240F65B}">
      <dgm:prSet phldrT="[Text]"/>
      <dgm:spPr>
        <a:solidFill>
          <a:srgbClr val="131F43"/>
        </a:solidFill>
      </dgm:spPr>
      <dgm:t>
        <a:bodyPr/>
        <a:lstStyle/>
        <a:p>
          <a:r>
            <a:rPr lang="en-US"/>
            <a:t>Open Source</a:t>
          </a:r>
        </a:p>
      </dgm:t>
    </dgm:pt>
    <dgm:pt modelId="{F28D401E-2916-4775-B5E9-B6C7150C0692}" type="parTrans" cxnId="{33F00E89-4738-471F-85CC-8B947D11DCD5}">
      <dgm:prSet/>
      <dgm:spPr/>
      <dgm:t>
        <a:bodyPr/>
        <a:lstStyle/>
        <a:p>
          <a:endParaRPr lang="en-US"/>
        </a:p>
      </dgm:t>
    </dgm:pt>
    <dgm:pt modelId="{763E4753-3B99-441E-8528-51F17A77E7A2}" type="sibTrans" cxnId="{33F00E89-4738-471F-85CC-8B947D11DCD5}">
      <dgm:prSet/>
      <dgm:spPr/>
      <dgm:t>
        <a:bodyPr/>
        <a:lstStyle/>
        <a:p>
          <a:endParaRPr lang="en-US"/>
        </a:p>
      </dgm:t>
    </dgm:pt>
    <dgm:pt modelId="{30F6B994-109E-49C3-8AA9-BC1D1574B51E}">
      <dgm:prSet phldrT="[Text]"/>
      <dgm:spPr>
        <a:solidFill>
          <a:srgbClr val="65C7C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Open Design</a:t>
          </a:r>
        </a:p>
      </dgm:t>
    </dgm:pt>
    <dgm:pt modelId="{859E26B8-1E06-437D-B1DA-4068066A62A6}" type="parTrans" cxnId="{2542A35A-B9C6-4EF2-A693-E6CA7388EF11}">
      <dgm:prSet/>
      <dgm:spPr/>
      <dgm:t>
        <a:bodyPr/>
        <a:lstStyle/>
        <a:p>
          <a:endParaRPr lang="en-US"/>
        </a:p>
      </dgm:t>
    </dgm:pt>
    <dgm:pt modelId="{93741A62-58B2-4192-BE83-95370760C3D0}" type="sibTrans" cxnId="{2542A35A-B9C6-4EF2-A693-E6CA7388EF11}">
      <dgm:prSet/>
      <dgm:spPr/>
      <dgm:t>
        <a:bodyPr/>
        <a:lstStyle/>
        <a:p>
          <a:endParaRPr lang="en-US"/>
        </a:p>
      </dgm:t>
    </dgm:pt>
    <dgm:pt modelId="{185AB989-2264-41C4-A5C9-0E9A5DD404D7}">
      <dgm:prSet phldrT="[Text]"/>
      <dgm:spPr>
        <a:solidFill>
          <a:srgbClr val="65C7C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Open Community</a:t>
          </a:r>
        </a:p>
      </dgm:t>
    </dgm:pt>
    <dgm:pt modelId="{B3AC482D-CF1B-43BD-83A5-4478F445E755}" type="parTrans" cxnId="{A8BF1C51-AEE2-436B-997C-CE8104792156}">
      <dgm:prSet/>
      <dgm:spPr/>
      <dgm:t>
        <a:bodyPr/>
        <a:lstStyle/>
        <a:p>
          <a:endParaRPr lang="en-US"/>
        </a:p>
      </dgm:t>
    </dgm:pt>
    <dgm:pt modelId="{DD9972DA-C457-4B87-B4B2-766C97F5CE8B}" type="sibTrans" cxnId="{A8BF1C51-AEE2-436B-997C-CE8104792156}">
      <dgm:prSet/>
      <dgm:spPr/>
      <dgm:t>
        <a:bodyPr/>
        <a:lstStyle/>
        <a:p>
          <a:endParaRPr lang="en-US"/>
        </a:p>
      </dgm:t>
    </dgm:pt>
    <dgm:pt modelId="{F6B8CAAF-C16F-4A6E-A23F-31BC76369423}">
      <dgm:prSet phldrT="[Text]"/>
      <dgm:spPr>
        <a:solidFill>
          <a:srgbClr val="131F43"/>
        </a:solidFill>
      </dgm:spPr>
      <dgm:t>
        <a:bodyPr/>
        <a:lstStyle/>
        <a:p>
          <a:r>
            <a:rPr lang="en-US" dirty="0"/>
            <a:t>Open Development</a:t>
          </a:r>
        </a:p>
      </dgm:t>
    </dgm:pt>
    <dgm:pt modelId="{733D539D-9872-411E-9D83-F845041BD71E}" type="parTrans" cxnId="{109778AB-298A-4D2A-98DF-3081B871D8FF}">
      <dgm:prSet/>
      <dgm:spPr/>
      <dgm:t>
        <a:bodyPr/>
        <a:lstStyle/>
        <a:p>
          <a:endParaRPr lang="en-US"/>
        </a:p>
      </dgm:t>
    </dgm:pt>
    <dgm:pt modelId="{334B0113-F7B2-40D3-9E64-01DDFAC79F9E}" type="sibTrans" cxnId="{109778AB-298A-4D2A-98DF-3081B871D8FF}">
      <dgm:prSet/>
      <dgm:spPr/>
      <dgm:t>
        <a:bodyPr/>
        <a:lstStyle/>
        <a:p>
          <a:endParaRPr lang="en-US"/>
        </a:p>
      </dgm:t>
    </dgm:pt>
    <dgm:pt modelId="{ABBAE13F-2CD8-4162-9206-33CE3E60D559}" type="pres">
      <dgm:prSet presAssocID="{B5E50FAE-0B67-4556-BA07-CC67CD7FC1CA}" presName="matrix" presStyleCnt="0">
        <dgm:presLayoutVars>
          <dgm:chMax val="1"/>
          <dgm:dir/>
          <dgm:resizeHandles val="exact"/>
        </dgm:presLayoutVars>
      </dgm:prSet>
      <dgm:spPr/>
    </dgm:pt>
    <dgm:pt modelId="{5277EE0A-A583-45B5-B46C-C8420D5644F9}" type="pres">
      <dgm:prSet presAssocID="{B5E50FAE-0B67-4556-BA07-CC67CD7FC1CA}" presName="axisShape" presStyleLbl="bgShp" presStyleIdx="0" presStyleCnt="1"/>
      <dgm:spPr>
        <a:solidFill>
          <a:schemeClr val="bg2"/>
        </a:solidFill>
      </dgm:spPr>
    </dgm:pt>
    <dgm:pt modelId="{67AE859D-077E-4CE1-807E-B9F205843E82}" type="pres">
      <dgm:prSet presAssocID="{B5E50FAE-0B67-4556-BA07-CC67CD7FC1C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EEE809-C4B3-49AC-BEB5-404DE2FFD478}" type="pres">
      <dgm:prSet presAssocID="{B5E50FAE-0B67-4556-BA07-CC67CD7FC1C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08C55A-3FD7-47B7-862C-6CDBAFB75C63}" type="pres">
      <dgm:prSet presAssocID="{B5E50FAE-0B67-4556-BA07-CC67CD7FC1C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6FA5F9-EF04-4BCF-84AC-DB134DF4983E}" type="pres">
      <dgm:prSet presAssocID="{B5E50FAE-0B67-4556-BA07-CC67CD7FC1C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4AA5209-F4AC-4854-B630-AB93F728601F}" type="presOf" srcId="{A1487D80-AFCF-4FA7-B66D-F8C08240F65B}" destId="{67AE859D-077E-4CE1-807E-B9F205843E82}" srcOrd="0" destOrd="0" presId="urn:microsoft.com/office/officeart/2005/8/layout/matrix2"/>
    <dgm:cxn modelId="{F94A1C22-1DD1-4178-BBC1-9877D20D28EE}" type="presOf" srcId="{30F6B994-109E-49C3-8AA9-BC1D1574B51E}" destId="{90EEE809-C4B3-49AC-BEB5-404DE2FFD478}" srcOrd="0" destOrd="0" presId="urn:microsoft.com/office/officeart/2005/8/layout/matrix2"/>
    <dgm:cxn modelId="{924D3750-E1EA-421A-9BA8-AE93F10FB7B7}" type="presOf" srcId="{185AB989-2264-41C4-A5C9-0E9A5DD404D7}" destId="{3C08C55A-3FD7-47B7-862C-6CDBAFB75C63}" srcOrd="0" destOrd="0" presId="urn:microsoft.com/office/officeart/2005/8/layout/matrix2"/>
    <dgm:cxn modelId="{A8BF1C51-AEE2-436B-997C-CE8104792156}" srcId="{B5E50FAE-0B67-4556-BA07-CC67CD7FC1CA}" destId="{185AB989-2264-41C4-A5C9-0E9A5DD404D7}" srcOrd="2" destOrd="0" parTransId="{B3AC482D-CF1B-43BD-83A5-4478F445E755}" sibTransId="{DD9972DA-C457-4B87-B4B2-766C97F5CE8B}"/>
    <dgm:cxn modelId="{2542A35A-B9C6-4EF2-A693-E6CA7388EF11}" srcId="{B5E50FAE-0B67-4556-BA07-CC67CD7FC1CA}" destId="{30F6B994-109E-49C3-8AA9-BC1D1574B51E}" srcOrd="1" destOrd="0" parTransId="{859E26B8-1E06-437D-B1DA-4068066A62A6}" sibTransId="{93741A62-58B2-4192-BE83-95370760C3D0}"/>
    <dgm:cxn modelId="{33F00E89-4738-471F-85CC-8B947D11DCD5}" srcId="{B5E50FAE-0B67-4556-BA07-CC67CD7FC1CA}" destId="{A1487D80-AFCF-4FA7-B66D-F8C08240F65B}" srcOrd="0" destOrd="0" parTransId="{F28D401E-2916-4775-B5E9-B6C7150C0692}" sibTransId="{763E4753-3B99-441E-8528-51F17A77E7A2}"/>
    <dgm:cxn modelId="{109778AB-298A-4D2A-98DF-3081B871D8FF}" srcId="{B5E50FAE-0B67-4556-BA07-CC67CD7FC1CA}" destId="{F6B8CAAF-C16F-4A6E-A23F-31BC76369423}" srcOrd="3" destOrd="0" parTransId="{733D539D-9872-411E-9D83-F845041BD71E}" sibTransId="{334B0113-F7B2-40D3-9E64-01DDFAC79F9E}"/>
    <dgm:cxn modelId="{A30FB7AC-B4E8-490C-A38E-BEF8A4C08A3D}" type="presOf" srcId="{F6B8CAAF-C16F-4A6E-A23F-31BC76369423}" destId="{216FA5F9-EF04-4BCF-84AC-DB134DF4983E}" srcOrd="0" destOrd="0" presId="urn:microsoft.com/office/officeart/2005/8/layout/matrix2"/>
    <dgm:cxn modelId="{DACE13C0-51DB-4240-B4C8-DFBB15DE9910}" type="presOf" srcId="{B5E50FAE-0B67-4556-BA07-CC67CD7FC1CA}" destId="{ABBAE13F-2CD8-4162-9206-33CE3E60D559}" srcOrd="0" destOrd="0" presId="urn:microsoft.com/office/officeart/2005/8/layout/matrix2"/>
    <dgm:cxn modelId="{00F3ED11-9D13-4DF3-810B-8D57EF4CAB98}" type="presParOf" srcId="{ABBAE13F-2CD8-4162-9206-33CE3E60D559}" destId="{5277EE0A-A583-45B5-B46C-C8420D5644F9}" srcOrd="0" destOrd="0" presId="urn:microsoft.com/office/officeart/2005/8/layout/matrix2"/>
    <dgm:cxn modelId="{AC17562E-8AE7-43CB-8CBC-75B526788C4E}" type="presParOf" srcId="{ABBAE13F-2CD8-4162-9206-33CE3E60D559}" destId="{67AE859D-077E-4CE1-807E-B9F205843E82}" srcOrd="1" destOrd="0" presId="urn:microsoft.com/office/officeart/2005/8/layout/matrix2"/>
    <dgm:cxn modelId="{4289C64A-E5B6-4586-8D79-557478C0B749}" type="presParOf" srcId="{ABBAE13F-2CD8-4162-9206-33CE3E60D559}" destId="{90EEE809-C4B3-49AC-BEB5-404DE2FFD478}" srcOrd="2" destOrd="0" presId="urn:microsoft.com/office/officeart/2005/8/layout/matrix2"/>
    <dgm:cxn modelId="{DA971F82-D191-478F-9C83-CCAEAAE66478}" type="presParOf" srcId="{ABBAE13F-2CD8-4162-9206-33CE3E60D559}" destId="{3C08C55A-3FD7-47B7-862C-6CDBAFB75C63}" srcOrd="3" destOrd="0" presId="urn:microsoft.com/office/officeart/2005/8/layout/matrix2"/>
    <dgm:cxn modelId="{C234FB1E-55D9-4A88-B843-FDC76CF1821F}" type="presParOf" srcId="{ABBAE13F-2CD8-4162-9206-33CE3E60D559}" destId="{216FA5F9-EF04-4BCF-84AC-DB134DF4983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7EE0A-A583-45B5-B46C-C8420D5644F9}">
      <dsp:nvSpPr>
        <dsp:cNvPr id="0" name=""/>
        <dsp:cNvSpPr/>
      </dsp:nvSpPr>
      <dsp:spPr>
        <a:xfrm>
          <a:off x="1877181" y="0"/>
          <a:ext cx="7791751" cy="779175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E859D-077E-4CE1-807E-B9F205843E82}">
      <dsp:nvSpPr>
        <dsp:cNvPr id="0" name=""/>
        <dsp:cNvSpPr/>
      </dsp:nvSpPr>
      <dsp:spPr>
        <a:xfrm>
          <a:off x="2383645" y="506463"/>
          <a:ext cx="3116700" cy="3116700"/>
        </a:xfrm>
        <a:prstGeom prst="roundRect">
          <a:avLst/>
        </a:prstGeom>
        <a:solidFill>
          <a:srgbClr val="131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Open Source</a:t>
          </a:r>
        </a:p>
      </dsp:txBody>
      <dsp:txXfrm>
        <a:off x="2535790" y="658608"/>
        <a:ext cx="2812410" cy="2812410"/>
      </dsp:txXfrm>
    </dsp:sp>
    <dsp:sp modelId="{90EEE809-C4B3-49AC-BEB5-404DE2FFD478}">
      <dsp:nvSpPr>
        <dsp:cNvPr id="0" name=""/>
        <dsp:cNvSpPr/>
      </dsp:nvSpPr>
      <dsp:spPr>
        <a:xfrm>
          <a:off x="6045768" y="506463"/>
          <a:ext cx="3116700" cy="3116700"/>
        </a:xfrm>
        <a:prstGeom prst="roundRect">
          <a:avLst/>
        </a:prstGeom>
        <a:solidFill>
          <a:srgbClr val="65C7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Open Design</a:t>
          </a:r>
        </a:p>
      </dsp:txBody>
      <dsp:txXfrm>
        <a:off x="6197913" y="658608"/>
        <a:ext cx="2812410" cy="2812410"/>
      </dsp:txXfrm>
    </dsp:sp>
    <dsp:sp modelId="{3C08C55A-3FD7-47B7-862C-6CDBAFB75C63}">
      <dsp:nvSpPr>
        <dsp:cNvPr id="0" name=""/>
        <dsp:cNvSpPr/>
      </dsp:nvSpPr>
      <dsp:spPr>
        <a:xfrm>
          <a:off x="2383645" y="4168586"/>
          <a:ext cx="3116700" cy="3116700"/>
        </a:xfrm>
        <a:prstGeom prst="roundRect">
          <a:avLst/>
        </a:prstGeom>
        <a:solidFill>
          <a:srgbClr val="65C7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tx1"/>
              </a:solidFill>
            </a:rPr>
            <a:t>Open Community</a:t>
          </a:r>
        </a:p>
      </dsp:txBody>
      <dsp:txXfrm>
        <a:off x="2535790" y="4320731"/>
        <a:ext cx="2812410" cy="2812410"/>
      </dsp:txXfrm>
    </dsp:sp>
    <dsp:sp modelId="{216FA5F9-EF04-4BCF-84AC-DB134DF4983E}">
      <dsp:nvSpPr>
        <dsp:cNvPr id="0" name=""/>
        <dsp:cNvSpPr/>
      </dsp:nvSpPr>
      <dsp:spPr>
        <a:xfrm>
          <a:off x="6045768" y="4168586"/>
          <a:ext cx="3116700" cy="3116700"/>
        </a:xfrm>
        <a:prstGeom prst="roundRect">
          <a:avLst/>
        </a:prstGeom>
        <a:solidFill>
          <a:srgbClr val="131F4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Open Development</a:t>
          </a:r>
        </a:p>
      </dsp:txBody>
      <dsp:txXfrm>
        <a:off x="6197913" y="4320731"/>
        <a:ext cx="2812410" cy="281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6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8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5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96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8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2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9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23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0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30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29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63bf7c793e_1_4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g63bf7c793e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96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8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5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bd35fa8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63bd35fa8a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7532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1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8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8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9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2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irshipit/airshipctl/issues" TargetMode="External"/><Relationship Id="rId13" Type="http://schemas.openxmlformats.org/officeDocument/2006/relationships/hyperlink" Target="https://www.youtube.com/watch?v=Xoh_OpLoVtI" TargetMode="External"/><Relationship Id="rId3" Type="http://schemas.openxmlformats.org/officeDocument/2006/relationships/hyperlink" Target="wiki.openstack.org/airship" TargetMode="External"/><Relationship Id="rId7" Type="http://schemas.openxmlformats.org/officeDocument/2006/relationships/hyperlink" Target="https://github.com/airshipit/airshipctl/" TargetMode="External"/><Relationship Id="rId12" Type="http://schemas.openxmlformats.org/officeDocument/2006/relationships/hyperlink" Target="https://github.com/airshipit/airshipui/issues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review.opendev.org/#/c/739753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irshipit.org/blog" TargetMode="External"/><Relationship Id="rId11" Type="http://schemas.openxmlformats.org/officeDocument/2006/relationships/hyperlink" Target="https://github.com/airshipit/airshipui/" TargetMode="External"/><Relationship Id="rId5" Type="http://schemas.openxmlformats.org/officeDocument/2006/relationships/hyperlink" Target="https://docs.airshipit.org/" TargetMode="External"/><Relationship Id="rId15" Type="http://schemas.openxmlformats.org/officeDocument/2006/relationships/hyperlink" Target="https://review.opendev.org/#/c/745974/" TargetMode="External"/><Relationship Id="rId10" Type="http://schemas.openxmlformats.org/officeDocument/2006/relationships/hyperlink" Target="https://github.com/airshipit/treasuremap/issues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airshipit/treasuremap/tree/v2" TargetMode="External"/><Relationship Id="rId14" Type="http://schemas.openxmlformats.org/officeDocument/2006/relationships/hyperlink" Target="https://www.youtube.com/watch?v=Fh-YJDpQ5xE&amp;list=PLKqaoAnDyfgrSaTyG5SjVbbTfpe1nSTcA&amp;index=3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irshipit.org/" TargetMode="External"/><Relationship Id="rId3" Type="http://schemas.openxmlformats.org/officeDocument/2006/relationships/image" Target="../media/image14.jpg"/><Relationship Id="rId7" Type="http://schemas.openxmlformats.org/officeDocument/2006/relationships/hyperlink" Target="https://wiki.openstack.org/wiki/Airshi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airshipit.org/" TargetMode="External"/><Relationship Id="rId5" Type="http://schemas.openxmlformats.org/officeDocument/2006/relationships/hyperlink" Target="http://lists.airshipit.org/" TargetMode="External"/><Relationship Id="rId10" Type="http://schemas.openxmlformats.org/officeDocument/2006/relationships/hyperlink" Target="https://www.youtube.com/user/OpenStackFoundation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opendev.org/airshi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irship_BG_1920x1080.jpg" descr="Airship_BG_1920x108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"/>
          <p:cNvSpPr/>
          <p:nvPr/>
        </p:nvSpPr>
        <p:spPr>
          <a:xfrm>
            <a:off x="-1" y="5905500"/>
            <a:ext cx="24384001" cy="1905000"/>
          </a:xfrm>
          <a:prstGeom prst="rect">
            <a:avLst/>
          </a:prstGeom>
          <a:solidFill>
            <a:srgbClr val="FFFFFF">
              <a:alpha val="80269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endParaRPr dirty="0"/>
          </a:p>
        </p:txBody>
      </p:sp>
      <p:pic>
        <p:nvPicPr>
          <p:cNvPr id="121" name="Airship_Logo_Horizontal_2Color_RGB.png" descr="Airship_Logo_Horizontal_2Color_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864" y="6346836"/>
            <a:ext cx="3809874" cy="102232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Elevate Your Infrastructure"/>
          <p:cNvSpPr txBox="1"/>
          <p:nvPr/>
        </p:nvSpPr>
        <p:spPr>
          <a:xfrm>
            <a:off x="7822210" y="6370367"/>
            <a:ext cx="4571257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4400" b="0" i="1">
                <a:solidFill>
                  <a:srgbClr val="151F4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5400" b="1" i="0" dirty="0"/>
              <a:t>Onboarding</a:t>
            </a:r>
          </a:p>
        </p:txBody>
      </p:sp>
      <p:sp>
        <p:nvSpPr>
          <p:cNvPr id="123" name="Line"/>
          <p:cNvSpPr/>
          <p:nvPr/>
        </p:nvSpPr>
        <p:spPr>
          <a:xfrm flipV="1">
            <a:off x="7377753" y="6346836"/>
            <a:ext cx="1" cy="102232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ABC3978-811F-48F7-983D-9D5EF6CC3175}"/>
              </a:ext>
            </a:extLst>
          </p:cNvPr>
          <p:cNvSpPr/>
          <p:nvPr/>
        </p:nvSpPr>
        <p:spPr>
          <a:xfrm flipV="1">
            <a:off x="12285033" y="6346836"/>
            <a:ext cx="1" cy="1022328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Elevate Your Infrastructure">
            <a:extLst>
              <a:ext uri="{FF2B5EF4-FFF2-40B4-BE49-F238E27FC236}">
                <a16:creationId xmlns:a16="http://schemas.microsoft.com/office/drawing/2014/main" id="{D3A70798-245A-426D-AC7A-51AF6C7DF45A}"/>
              </a:ext>
            </a:extLst>
          </p:cNvPr>
          <p:cNvSpPr txBox="1"/>
          <p:nvPr/>
        </p:nvSpPr>
        <p:spPr>
          <a:xfrm>
            <a:off x="12665695" y="6370367"/>
            <a:ext cx="11235087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4400" b="0" i="1">
                <a:solidFill>
                  <a:srgbClr val="151F4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n-US" sz="5400" b="1" i="0" dirty="0"/>
              <a:t>2020 Project Teams Gathering</a:t>
            </a:r>
          </a:p>
        </p:txBody>
      </p:sp>
      <p:sp>
        <p:nvSpPr>
          <p:cNvPr id="10" name="Elevate Your Infrastructure">
            <a:extLst>
              <a:ext uri="{FF2B5EF4-FFF2-40B4-BE49-F238E27FC236}">
                <a16:creationId xmlns:a16="http://schemas.microsoft.com/office/drawing/2014/main" id="{81DCD0CA-8BE0-429D-A728-EA5F4AF3E255}"/>
              </a:ext>
            </a:extLst>
          </p:cNvPr>
          <p:cNvSpPr txBox="1"/>
          <p:nvPr/>
        </p:nvSpPr>
        <p:spPr>
          <a:xfrm>
            <a:off x="18135600" y="12251276"/>
            <a:ext cx="5900057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4400" b="0" i="1">
                <a:solidFill>
                  <a:srgbClr val="151F47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r"/>
            <a:endParaRPr lang="en-US" sz="4800" b="1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905A35A-2D1C-474E-8B7B-87528FD66BF1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document pull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fetches YAML repositories from Git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bootstrap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b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uilds an ISO for the ephemeral node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baremetal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remotedirect</a:t>
            </a:r>
            <a:r>
              <a:rPr lang="en-US" dirty="0"/>
              <a:t> boots the ephemeral node/cluster over redfish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initinfra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/>
              <a:t> deploys Metal3 and Calico</a:t>
            </a:r>
            <a:br>
              <a:rPr lang="en-US" dirty="0"/>
            </a:br>
            <a:endParaRPr lang="en-US" dirty="0"/>
          </a:p>
        </p:txBody>
      </p:sp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B8BDA2-6559-4DA2-904E-9B4C4891E4D4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E12130-F544-4FE0-963A-5A0BB7FB5914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5BF14-0A21-48A9-ACBA-CEC708284058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D84C1-9FE1-422A-BCAD-EAAAA1A6BA05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CC5BA65-30CD-463D-A4B9-4A70F06D9C39}"/>
              </a:ext>
            </a:extLst>
          </p:cNvPr>
          <p:cNvSpPr/>
          <p:nvPr/>
        </p:nvSpPr>
        <p:spPr>
          <a:xfrm>
            <a:off x="1432895" y="5617023"/>
            <a:ext cx="2677887" cy="1452747"/>
          </a:xfrm>
          <a:prstGeom prst="can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Git Repo</a:t>
            </a:r>
          </a:p>
          <a:p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(e.g.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Treasuremap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AD353A-3911-416C-B495-BC75ED5580FD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6621487" y="2242577"/>
            <a:ext cx="4470733" cy="1906964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35A3BC-9E44-4380-981B-83595B1E8BA4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flipH="1">
            <a:off x="2771839" y="4484738"/>
            <a:ext cx="2715979" cy="113228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9C5040-E7C0-4A82-AAD7-38B8B799A778}"/>
              </a:ext>
            </a:extLst>
          </p:cNvPr>
          <p:cNvSpPr txBox="1"/>
          <p:nvPr/>
        </p:nvSpPr>
        <p:spPr>
          <a:xfrm>
            <a:off x="1240568" y="10803627"/>
            <a:ext cx="4236098" cy="22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Preparation and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Ephemeral Deployment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6D009E-E04D-428F-BAD2-0C97626025D5}"/>
              </a:ext>
            </a:extLst>
          </p:cNvPr>
          <p:cNvSpPr/>
          <p:nvPr/>
        </p:nvSpPr>
        <p:spPr>
          <a:xfrm>
            <a:off x="2546382" y="4660963"/>
            <a:ext cx="577139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A045FC-2C21-4994-89CB-A75A2FFDED17}"/>
              </a:ext>
            </a:extLst>
          </p:cNvPr>
          <p:cNvSpPr/>
          <p:nvPr/>
        </p:nvSpPr>
        <p:spPr>
          <a:xfrm>
            <a:off x="5219809" y="3043175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7F930D-3BBD-4FB7-8A1E-5B9DC104E74D}"/>
              </a:ext>
            </a:extLst>
          </p:cNvPr>
          <p:cNvSpPr/>
          <p:nvPr/>
        </p:nvSpPr>
        <p:spPr>
          <a:xfrm>
            <a:off x="7254639" y="2219354"/>
            <a:ext cx="577139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994DFB-0039-4F57-812C-C909B356AA9A}"/>
              </a:ext>
            </a:extLst>
          </p:cNvPr>
          <p:cNvSpPr/>
          <p:nvPr/>
        </p:nvSpPr>
        <p:spPr>
          <a:xfrm>
            <a:off x="9322909" y="3085258"/>
            <a:ext cx="522394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609E9-9B48-4B9D-A516-DCA52A8B4FAC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06E23-1979-4F3D-A1AB-50307CF7ADFD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7F3483-34A7-4F9D-8F92-C2D8785F23D2}"/>
              </a:ext>
            </a:extLst>
          </p:cNvPr>
          <p:cNvSpPr/>
          <p:nvPr/>
        </p:nvSpPr>
        <p:spPr>
          <a:xfrm>
            <a:off x="6555943" y="11696061"/>
            <a:ext cx="573151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52F6D5-C5F9-4B3A-A008-91B0900C6840}"/>
              </a:ext>
            </a:extLst>
          </p:cNvPr>
          <p:cNvSpPr/>
          <p:nvPr/>
        </p:nvSpPr>
        <p:spPr>
          <a:xfrm>
            <a:off x="6555943" y="12312728"/>
            <a:ext cx="573151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35488-84E6-4081-A9D6-569F8F449B6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2225889" y="2577774"/>
            <a:ext cx="0" cy="590642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78B880-4BD6-4FF5-8929-AA0B3F78F9EF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A18D87-7862-4FB2-9586-563687258330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49680-2387-4513-B0CF-EB4B5C9FD7A9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CDE8C8-0EA9-48FC-8DD0-18D5F3D0FFF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3F5670B-F08F-4053-879A-2C39AB28F361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Target Control Host</a:t>
            </a: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E60C8D-3B54-43F3-9F72-9DFF996292B4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26A503-9B46-458A-9ADD-08F987FC0BB4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1ED0DB-1467-449D-BBCB-7C93567B605A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767B32E-C1F1-44CE-9E42-195F94184CD6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212394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905A35A-2D1C-474E-8B7B-87528FD66BF1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document pull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fetches YAML repositories from Git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bootstrap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b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uilds an ISO for the ephemeral node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baremetal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remotedirect</a:t>
            </a:r>
            <a:r>
              <a:rPr lang="en-US" dirty="0"/>
              <a:t> boots the ephemeral node/cluster over redfish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initinfra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/>
              <a:t> deploys Metal3 and Calico</a:t>
            </a:r>
            <a:br>
              <a:rPr lang="en-US" dirty="0"/>
            </a:b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clusterctl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/>
              <a:t> deploys CAPI controllers</a:t>
            </a:r>
          </a:p>
        </p:txBody>
      </p:sp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B8BDA2-6559-4DA2-904E-9B4C4891E4D4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E12130-F544-4FE0-963A-5A0BB7FB5914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5BF14-0A21-48A9-ACBA-CEC708284058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D84C1-9FE1-422A-BCAD-EAAAA1A6BA05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0D80E3-AA59-45FA-B968-90E1593DE223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CC5BA65-30CD-463D-A4B9-4A70F06D9C39}"/>
              </a:ext>
            </a:extLst>
          </p:cNvPr>
          <p:cNvSpPr/>
          <p:nvPr/>
        </p:nvSpPr>
        <p:spPr>
          <a:xfrm>
            <a:off x="1432895" y="5617023"/>
            <a:ext cx="2677887" cy="1452747"/>
          </a:xfrm>
          <a:prstGeom prst="can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Git Repo</a:t>
            </a:r>
          </a:p>
          <a:p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(e.g.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Treasuremap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AD353A-3911-416C-B495-BC75ED5580FD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6621487" y="2242577"/>
            <a:ext cx="4470733" cy="1906964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DC746F-AE16-4593-8F81-67A0AF1914A5}"/>
              </a:ext>
            </a:extLst>
          </p:cNvPr>
          <p:cNvCxnSpPr>
            <a:cxnSpLocks/>
          </p:cNvCxnSpPr>
          <p:nvPr/>
        </p:nvCxnSpPr>
        <p:spPr>
          <a:xfrm flipV="1">
            <a:off x="6675291" y="3666561"/>
            <a:ext cx="4463812" cy="625494"/>
          </a:xfrm>
          <a:prstGeom prst="straightConnector1">
            <a:avLst/>
          </a:prstGeom>
          <a:noFill/>
          <a:ln w="63500" cap="flat">
            <a:solidFill>
              <a:schemeClr val="accent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35A3BC-9E44-4380-981B-83595B1E8BA4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flipH="1">
            <a:off x="2771839" y="4484738"/>
            <a:ext cx="2715979" cy="113228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9C5040-E7C0-4A82-AAD7-38B8B799A778}"/>
              </a:ext>
            </a:extLst>
          </p:cNvPr>
          <p:cNvSpPr txBox="1"/>
          <p:nvPr/>
        </p:nvSpPr>
        <p:spPr>
          <a:xfrm>
            <a:off x="1240568" y="10803627"/>
            <a:ext cx="4236098" cy="22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Preparation and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Ephemeral Deployment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6D009E-E04D-428F-BAD2-0C97626025D5}"/>
              </a:ext>
            </a:extLst>
          </p:cNvPr>
          <p:cNvSpPr/>
          <p:nvPr/>
        </p:nvSpPr>
        <p:spPr>
          <a:xfrm>
            <a:off x="2546382" y="4660963"/>
            <a:ext cx="577139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A045FC-2C21-4994-89CB-A75A2FFDED17}"/>
              </a:ext>
            </a:extLst>
          </p:cNvPr>
          <p:cNvSpPr/>
          <p:nvPr/>
        </p:nvSpPr>
        <p:spPr>
          <a:xfrm>
            <a:off x="5219809" y="3043175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7F930D-3BBD-4FB7-8A1E-5B9DC104E74D}"/>
              </a:ext>
            </a:extLst>
          </p:cNvPr>
          <p:cNvSpPr/>
          <p:nvPr/>
        </p:nvSpPr>
        <p:spPr>
          <a:xfrm>
            <a:off x="7254639" y="2219354"/>
            <a:ext cx="577139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994DFB-0039-4F57-812C-C909B356AA9A}"/>
              </a:ext>
            </a:extLst>
          </p:cNvPr>
          <p:cNvSpPr/>
          <p:nvPr/>
        </p:nvSpPr>
        <p:spPr>
          <a:xfrm>
            <a:off x="9322909" y="3085258"/>
            <a:ext cx="522394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609E9-9B48-4B9D-A516-DCA52A8B4FAC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06E23-1979-4F3D-A1AB-50307CF7ADFD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7F3483-34A7-4F9D-8F92-C2D8785F23D2}"/>
              </a:ext>
            </a:extLst>
          </p:cNvPr>
          <p:cNvSpPr/>
          <p:nvPr/>
        </p:nvSpPr>
        <p:spPr>
          <a:xfrm>
            <a:off x="6555943" y="11696061"/>
            <a:ext cx="573151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52F6D5-C5F9-4B3A-A008-91B0900C6840}"/>
              </a:ext>
            </a:extLst>
          </p:cNvPr>
          <p:cNvSpPr/>
          <p:nvPr/>
        </p:nvSpPr>
        <p:spPr>
          <a:xfrm>
            <a:off x="6555943" y="12312728"/>
            <a:ext cx="573151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35488-84E6-4081-A9D6-569F8F449B6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2225889" y="2577774"/>
            <a:ext cx="0" cy="590642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3F9919-CDFD-44AC-B7A2-3A9963232C7D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A482C64-6DD8-4204-A350-31F60D1EFD04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78B880-4BD6-4FF5-8929-AA0B3F78F9EF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A18D87-7862-4FB2-9586-563687258330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49680-2387-4513-B0CF-EB4B5C9FD7A9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CDE8C8-0EA9-48FC-8DD0-18D5F3D0FFF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7C105-7460-4D44-A2CE-1DD650A26AF0}"/>
              </a:ext>
            </a:extLst>
          </p:cNvPr>
          <p:cNvSpPr/>
          <p:nvPr/>
        </p:nvSpPr>
        <p:spPr>
          <a:xfrm>
            <a:off x="6555943" y="12925832"/>
            <a:ext cx="573151" cy="5491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878064-BE35-4E6E-90A7-F7AE8D9B238A}"/>
              </a:ext>
            </a:extLst>
          </p:cNvPr>
          <p:cNvSpPr/>
          <p:nvPr/>
        </p:nvSpPr>
        <p:spPr>
          <a:xfrm>
            <a:off x="9359708" y="4097282"/>
            <a:ext cx="573151" cy="5491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3F5670B-F08F-4053-879A-2C39AB28F361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Target Control Host</a:t>
            </a: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E60C8D-3B54-43F3-9F72-9DFF996292B4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</p:spTree>
    <p:extLst>
      <p:ext uri="{BB962C8B-B14F-4D97-AF65-F5344CB8AC3E}">
        <p14:creationId xmlns:p14="http://schemas.microsoft.com/office/powerpoint/2010/main" val="12298986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12AAB9-68AD-4F70-8E27-65B971A9AAC2}"/>
              </a:ext>
            </a:extLst>
          </p:cNvPr>
          <p:cNvSpPr txBox="1"/>
          <p:nvPr/>
        </p:nvSpPr>
        <p:spPr>
          <a:xfrm>
            <a:off x="1240568" y="11019070"/>
            <a:ext cx="4768346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Provision Target Cluster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B05A0-6919-4AC6-931D-FD1DCD1ED176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F1A84-24CF-40A5-96C0-1504173D1DC5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C8C1D3-3513-456D-99F6-DA6EBCF08150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controlplane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provisions the target control plane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br>
              <a:rPr lang="en-US" dirty="0"/>
            </a:b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53400-FFDB-41AB-B5C1-22622C285F62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1A3EB-8F7B-497F-839E-C2022870F5FC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441C1C-BC55-4F3D-AE52-9EFC57428AF7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38D988-BE8A-43D7-BA22-A6FBAB1CD83E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66478-4F28-491B-BCBD-03DF2C11B868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DED58C-CDFD-4081-AB47-327C15D2A002}"/>
              </a:ext>
            </a:extLst>
          </p:cNvPr>
          <p:cNvSpPr/>
          <p:nvPr/>
        </p:nvSpPr>
        <p:spPr>
          <a:xfrm>
            <a:off x="8446005" y="2895118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2A7A47-3A38-4904-8BEB-F5F58E1CD78A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6112A5-693D-43D8-9CEB-6E0CD08D520B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Target Control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9F4D66-2C67-4C1B-99EE-01CE12D3C651}"/>
              </a:ext>
            </a:extLst>
          </p:cNvPr>
          <p:cNvSpPr/>
          <p:nvPr/>
        </p:nvSpPr>
        <p:spPr>
          <a:xfrm>
            <a:off x="11090355" y="7946808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766D1D-2387-4AF4-AA7F-B711DDB59CA0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0B0F1-F724-4DA1-B477-16C54BAEC619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12224024" y="7356166"/>
            <a:ext cx="0" cy="590642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CE0282-C270-4DFE-AE57-A66E131986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B46A8E-BD2A-4B7C-911D-E0FF82053F2E}"/>
              </a:ext>
            </a:extLst>
          </p:cNvPr>
          <p:cNvCxnSpPr>
            <a:cxnSpLocks/>
            <a:stCxn id="48" idx="3"/>
            <a:endCxn id="82" idx="0"/>
          </p:cNvCxnSpPr>
          <p:nvPr/>
        </p:nvCxnSpPr>
        <p:spPr>
          <a:xfrm flipH="1">
            <a:off x="12224024" y="3503614"/>
            <a:ext cx="1135534" cy="3182157"/>
          </a:xfrm>
          <a:prstGeom prst="bentConnector4">
            <a:avLst>
              <a:gd name="adj1" fmla="val -61331"/>
              <a:gd name="adj2" fmla="val 55267"/>
            </a:avLst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D39C7D3-7717-4A08-9AA5-144B7DDE352A}"/>
              </a:ext>
            </a:extLst>
          </p:cNvPr>
          <p:cNvSpPr/>
          <p:nvPr/>
        </p:nvSpPr>
        <p:spPr>
          <a:xfrm>
            <a:off x="14204786" y="433155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4D1BFF9-DD07-43D3-82DD-01205F28CDB8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F589F8D-E675-4A5E-B561-325EE12A7C8D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A824B8E-E7B5-4CA2-BB60-E5791814C594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32092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12AAB9-68AD-4F70-8E27-65B971A9AAC2}"/>
              </a:ext>
            </a:extLst>
          </p:cNvPr>
          <p:cNvSpPr txBox="1"/>
          <p:nvPr/>
        </p:nvSpPr>
        <p:spPr>
          <a:xfrm>
            <a:off x="1240568" y="11019070"/>
            <a:ext cx="4768346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Provision Target Cluster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B05A0-6919-4AC6-931D-FD1DCD1ED176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F1A84-24CF-40A5-96C0-1504173D1DC5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C8C1D3-3513-456D-99F6-DA6EBCF08150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controlplane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provisions the target control plane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initinfra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-target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deploys Metal3, Calico, and Helm-Operator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br>
              <a:rPr lang="en-US" dirty="0"/>
            </a:b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53400-FFDB-41AB-B5C1-22622C285F62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34EBAD-3CDB-4FEE-879D-26073E5BEA63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1A3EB-8F7B-497F-839E-C2022870F5FC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441C1C-BC55-4F3D-AE52-9EFC57428AF7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38D988-BE8A-43D7-BA22-A6FBAB1CD83E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66478-4F28-491B-BCBD-03DF2C11B868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5DADB8-5DA1-49D9-A64D-567F48997A2A}"/>
              </a:ext>
            </a:extLst>
          </p:cNvPr>
          <p:cNvSpPr/>
          <p:nvPr/>
        </p:nvSpPr>
        <p:spPr>
          <a:xfrm>
            <a:off x="8789945" y="5517847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DED58C-CDFD-4081-AB47-327C15D2A002}"/>
              </a:ext>
            </a:extLst>
          </p:cNvPr>
          <p:cNvSpPr/>
          <p:nvPr/>
        </p:nvSpPr>
        <p:spPr>
          <a:xfrm>
            <a:off x="8446005" y="2895118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2A7A47-3A38-4904-8BEB-F5F58E1CD78A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6112A5-693D-43D8-9CEB-6E0CD08D520B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Target Control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9F4D66-2C67-4C1B-99EE-01CE12D3C651}"/>
              </a:ext>
            </a:extLst>
          </p:cNvPr>
          <p:cNvSpPr/>
          <p:nvPr/>
        </p:nvSpPr>
        <p:spPr>
          <a:xfrm>
            <a:off x="11090355" y="7946808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766D1D-2387-4AF4-AA7F-B711DDB59CA0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0B0F1-F724-4DA1-B477-16C54BAEC619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12224024" y="7356166"/>
            <a:ext cx="0" cy="590642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CE0282-C270-4DFE-AE57-A66E131986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B46A8E-BD2A-4B7C-911D-E0FF82053F2E}"/>
              </a:ext>
            </a:extLst>
          </p:cNvPr>
          <p:cNvCxnSpPr>
            <a:cxnSpLocks/>
            <a:stCxn id="48" idx="3"/>
            <a:endCxn id="82" idx="0"/>
          </p:cNvCxnSpPr>
          <p:nvPr/>
        </p:nvCxnSpPr>
        <p:spPr>
          <a:xfrm flipH="1">
            <a:off x="12224024" y="3503614"/>
            <a:ext cx="1135534" cy="3182157"/>
          </a:xfrm>
          <a:prstGeom prst="bentConnector4">
            <a:avLst>
              <a:gd name="adj1" fmla="val -61331"/>
              <a:gd name="adj2" fmla="val 55267"/>
            </a:avLst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D39C7D3-7717-4A08-9AA5-144B7DDE352A}"/>
              </a:ext>
            </a:extLst>
          </p:cNvPr>
          <p:cNvSpPr/>
          <p:nvPr/>
        </p:nvSpPr>
        <p:spPr>
          <a:xfrm>
            <a:off x="14204786" y="433155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080FF3-2985-4976-B4D5-773075C8F0C6}"/>
              </a:ext>
            </a:extLst>
          </p:cNvPr>
          <p:cNvCxnSpPr>
            <a:cxnSpLocks/>
            <a:stCxn id="47" idx="3"/>
            <a:endCxn id="81" idx="1"/>
          </p:cNvCxnSpPr>
          <p:nvPr/>
        </p:nvCxnSpPr>
        <p:spPr>
          <a:xfrm>
            <a:off x="6621487" y="4149541"/>
            <a:ext cx="4468868" cy="4132465"/>
          </a:xfrm>
          <a:prstGeom prst="straightConnector1">
            <a:avLst/>
          </a:prstGeom>
          <a:noFill/>
          <a:ln w="63500" cap="flat">
            <a:solidFill>
              <a:schemeClr val="accent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777C4B-5CF4-4149-929E-3535B87B26F1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9D7125-8FD5-46C6-BFFB-809FF8D687E7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B92EFA-671C-44DB-9665-87FC87AAE333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75481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12AAB9-68AD-4F70-8E27-65B971A9AAC2}"/>
              </a:ext>
            </a:extLst>
          </p:cNvPr>
          <p:cNvSpPr txBox="1"/>
          <p:nvPr/>
        </p:nvSpPr>
        <p:spPr>
          <a:xfrm>
            <a:off x="1240568" y="11019070"/>
            <a:ext cx="4768346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Provision Target Cluster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B05A0-6919-4AC6-931D-FD1DCD1ED176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F1A84-24CF-40A5-96C0-1504173D1DC5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C8C1D3-3513-456D-99F6-DA6EBCF08150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controlplane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provisions the target control plane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initinfra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-target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deploys Metal3, Calico, and Helm-Operator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baremetal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clusterctl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-target</a:t>
            </a:r>
            <a:r>
              <a:rPr lang="en-US" dirty="0"/>
              <a:t> deploys CAPI controllers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br>
              <a:rPr lang="en-US" dirty="0"/>
            </a:b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53400-FFDB-41AB-B5C1-22622C285F62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34EBAD-3CDB-4FEE-879D-26073E5BEA63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E2D442-E719-4CC8-AC8F-C5E96295F53A}"/>
              </a:ext>
            </a:extLst>
          </p:cNvPr>
          <p:cNvSpPr/>
          <p:nvPr/>
        </p:nvSpPr>
        <p:spPr>
          <a:xfrm>
            <a:off x="6555943" y="11696061"/>
            <a:ext cx="573151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1A3EB-8F7B-497F-839E-C2022870F5FC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441C1C-BC55-4F3D-AE52-9EFC57428AF7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38D988-BE8A-43D7-BA22-A6FBAB1CD83E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66478-4F28-491B-BCBD-03DF2C11B868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5DADB8-5DA1-49D9-A64D-567F48997A2A}"/>
              </a:ext>
            </a:extLst>
          </p:cNvPr>
          <p:cNvSpPr/>
          <p:nvPr/>
        </p:nvSpPr>
        <p:spPr>
          <a:xfrm>
            <a:off x="8789945" y="5517847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9034C2-0C3E-4693-B5EE-C01BAED731F4}"/>
              </a:ext>
            </a:extLst>
          </p:cNvPr>
          <p:cNvSpPr/>
          <p:nvPr/>
        </p:nvSpPr>
        <p:spPr>
          <a:xfrm>
            <a:off x="7742716" y="5884798"/>
            <a:ext cx="577139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DED58C-CDFD-4081-AB47-327C15D2A002}"/>
              </a:ext>
            </a:extLst>
          </p:cNvPr>
          <p:cNvSpPr/>
          <p:nvPr/>
        </p:nvSpPr>
        <p:spPr>
          <a:xfrm>
            <a:off x="8446005" y="2895118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2A7A47-3A38-4904-8BEB-F5F58E1CD78A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6112A5-693D-43D8-9CEB-6E0CD08D520B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Target Control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9F4D66-2C67-4C1B-99EE-01CE12D3C651}"/>
              </a:ext>
            </a:extLst>
          </p:cNvPr>
          <p:cNvSpPr/>
          <p:nvPr/>
        </p:nvSpPr>
        <p:spPr>
          <a:xfrm>
            <a:off x="11090355" y="7946808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766D1D-2387-4AF4-AA7F-B711DDB59CA0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0B0F1-F724-4DA1-B477-16C54BAEC619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12224024" y="7356166"/>
            <a:ext cx="0" cy="590642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CE0282-C270-4DFE-AE57-A66E131986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B46A8E-BD2A-4B7C-911D-E0FF82053F2E}"/>
              </a:ext>
            </a:extLst>
          </p:cNvPr>
          <p:cNvCxnSpPr>
            <a:cxnSpLocks/>
            <a:stCxn id="48" idx="3"/>
            <a:endCxn id="82" idx="0"/>
          </p:cNvCxnSpPr>
          <p:nvPr/>
        </p:nvCxnSpPr>
        <p:spPr>
          <a:xfrm flipH="1">
            <a:off x="12224024" y="3503614"/>
            <a:ext cx="1135534" cy="3182157"/>
          </a:xfrm>
          <a:prstGeom prst="bentConnector4">
            <a:avLst>
              <a:gd name="adj1" fmla="val -61331"/>
              <a:gd name="adj2" fmla="val 55267"/>
            </a:avLst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D39C7D3-7717-4A08-9AA5-144B7DDE352A}"/>
              </a:ext>
            </a:extLst>
          </p:cNvPr>
          <p:cNvSpPr/>
          <p:nvPr/>
        </p:nvSpPr>
        <p:spPr>
          <a:xfrm>
            <a:off x="14204786" y="433155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080FF3-2985-4976-B4D5-773075C8F0C6}"/>
              </a:ext>
            </a:extLst>
          </p:cNvPr>
          <p:cNvCxnSpPr>
            <a:cxnSpLocks/>
            <a:stCxn id="47" idx="3"/>
            <a:endCxn id="81" idx="1"/>
          </p:cNvCxnSpPr>
          <p:nvPr/>
        </p:nvCxnSpPr>
        <p:spPr>
          <a:xfrm>
            <a:off x="6621487" y="4149541"/>
            <a:ext cx="4468868" cy="4132465"/>
          </a:xfrm>
          <a:prstGeom prst="straightConnector1">
            <a:avLst/>
          </a:prstGeom>
          <a:noFill/>
          <a:ln w="63500" cap="flat">
            <a:solidFill>
              <a:schemeClr val="accent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41A1F4-94E3-446C-987A-82DAE36A3CC2}"/>
              </a:ext>
            </a:extLst>
          </p:cNvPr>
          <p:cNvCxnSpPr>
            <a:cxnSpLocks/>
          </p:cNvCxnSpPr>
          <p:nvPr/>
        </p:nvCxnSpPr>
        <p:spPr>
          <a:xfrm>
            <a:off x="6619622" y="4377261"/>
            <a:ext cx="4502926" cy="417130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9313E7-CE60-4BA0-ACEA-0D3D474A59C5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969E7F-F1CC-4EEE-8352-063A0364AA79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5025FB-C41E-4CEC-9E2A-DF5057C9E0CC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57110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12AAB9-68AD-4F70-8E27-65B971A9AAC2}"/>
              </a:ext>
            </a:extLst>
          </p:cNvPr>
          <p:cNvSpPr txBox="1"/>
          <p:nvPr/>
        </p:nvSpPr>
        <p:spPr>
          <a:xfrm>
            <a:off x="1240568" y="11019070"/>
            <a:ext cx="4768346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Provision Target Cluster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B05A0-6919-4AC6-931D-FD1DCD1ED176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F1A84-24CF-40A5-96C0-1504173D1DC5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C8C1D3-3513-456D-99F6-DA6EBCF08150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controlplane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provisions the target control plane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initinfra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-target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deploys Metal3, Calico, and Helm-Operator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baremetal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clusterctl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-target</a:t>
            </a:r>
            <a:r>
              <a:rPr lang="en-US" dirty="0"/>
              <a:t> deploys CAPI controllers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clusterctl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-move</a:t>
            </a:r>
            <a:r>
              <a:rPr lang="en-US" dirty="0"/>
              <a:t> pivot target cluster to CAPI self-management</a:t>
            </a:r>
            <a:br>
              <a:rPr lang="en-US" dirty="0"/>
            </a:b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53400-FFDB-41AB-B5C1-22622C285F62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34EBAD-3CDB-4FEE-879D-26073E5BEA63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E2D442-E719-4CC8-AC8F-C5E96295F53A}"/>
              </a:ext>
            </a:extLst>
          </p:cNvPr>
          <p:cNvSpPr/>
          <p:nvPr/>
        </p:nvSpPr>
        <p:spPr>
          <a:xfrm>
            <a:off x="6555943" y="11696061"/>
            <a:ext cx="573151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F10546-A8DB-40FF-84EB-D463D2CE80D4}"/>
              </a:ext>
            </a:extLst>
          </p:cNvPr>
          <p:cNvSpPr/>
          <p:nvPr/>
        </p:nvSpPr>
        <p:spPr>
          <a:xfrm>
            <a:off x="6555943" y="12312728"/>
            <a:ext cx="573151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1A3EB-8F7B-497F-839E-C2022870F5FC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441C1C-BC55-4F3D-AE52-9EFC57428AF7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38D988-BE8A-43D7-BA22-A6FBAB1CD83E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66478-4F28-491B-BCBD-03DF2C11B868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5DADB8-5DA1-49D9-A64D-567F48997A2A}"/>
              </a:ext>
            </a:extLst>
          </p:cNvPr>
          <p:cNvSpPr/>
          <p:nvPr/>
        </p:nvSpPr>
        <p:spPr>
          <a:xfrm>
            <a:off x="8789945" y="5517847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9034C2-0C3E-4693-B5EE-C01BAED731F4}"/>
              </a:ext>
            </a:extLst>
          </p:cNvPr>
          <p:cNvSpPr/>
          <p:nvPr/>
        </p:nvSpPr>
        <p:spPr>
          <a:xfrm>
            <a:off x="7742716" y="5884798"/>
            <a:ext cx="577139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13992B8-D781-414E-84C6-28F2FDAB61E8}"/>
              </a:ext>
            </a:extLst>
          </p:cNvPr>
          <p:cNvSpPr/>
          <p:nvPr/>
        </p:nvSpPr>
        <p:spPr>
          <a:xfrm>
            <a:off x="5747717" y="2878210"/>
            <a:ext cx="522394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DED58C-CDFD-4081-AB47-327C15D2A002}"/>
              </a:ext>
            </a:extLst>
          </p:cNvPr>
          <p:cNvSpPr/>
          <p:nvPr/>
        </p:nvSpPr>
        <p:spPr>
          <a:xfrm>
            <a:off x="8446005" y="2895118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2A7A47-3A38-4904-8BEB-F5F58E1CD78A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6112A5-693D-43D8-9CEB-6E0CD08D520B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Target Control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9F4D66-2C67-4C1B-99EE-01CE12D3C651}"/>
              </a:ext>
            </a:extLst>
          </p:cNvPr>
          <p:cNvSpPr/>
          <p:nvPr/>
        </p:nvSpPr>
        <p:spPr>
          <a:xfrm>
            <a:off x="11090355" y="7946808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766D1D-2387-4AF4-AA7F-B711DDB59CA0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0B0F1-F724-4DA1-B477-16C54BAEC619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12224024" y="7356166"/>
            <a:ext cx="0" cy="590642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CE0282-C270-4DFE-AE57-A66E131986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B46A8E-BD2A-4B7C-911D-E0FF82053F2E}"/>
              </a:ext>
            </a:extLst>
          </p:cNvPr>
          <p:cNvCxnSpPr>
            <a:cxnSpLocks/>
            <a:stCxn id="48" idx="3"/>
            <a:endCxn id="82" idx="0"/>
          </p:cNvCxnSpPr>
          <p:nvPr/>
        </p:nvCxnSpPr>
        <p:spPr>
          <a:xfrm flipH="1">
            <a:off x="12224024" y="3503614"/>
            <a:ext cx="1135534" cy="3182157"/>
          </a:xfrm>
          <a:prstGeom prst="bentConnector4">
            <a:avLst>
              <a:gd name="adj1" fmla="val -61331"/>
              <a:gd name="adj2" fmla="val 55267"/>
            </a:avLst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D39C7D3-7717-4A08-9AA5-144B7DDE352A}"/>
              </a:ext>
            </a:extLst>
          </p:cNvPr>
          <p:cNvSpPr/>
          <p:nvPr/>
        </p:nvSpPr>
        <p:spPr>
          <a:xfrm>
            <a:off x="14204786" y="433155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080FF3-2985-4976-B4D5-773075C8F0C6}"/>
              </a:ext>
            </a:extLst>
          </p:cNvPr>
          <p:cNvCxnSpPr>
            <a:cxnSpLocks/>
            <a:stCxn id="47" idx="3"/>
            <a:endCxn id="81" idx="1"/>
          </p:cNvCxnSpPr>
          <p:nvPr/>
        </p:nvCxnSpPr>
        <p:spPr>
          <a:xfrm>
            <a:off x="6621487" y="4149541"/>
            <a:ext cx="4468868" cy="4132465"/>
          </a:xfrm>
          <a:prstGeom prst="straightConnector1">
            <a:avLst/>
          </a:prstGeom>
          <a:noFill/>
          <a:ln w="63500" cap="flat">
            <a:solidFill>
              <a:schemeClr val="accent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41A1F4-94E3-446C-987A-82DAE36A3CC2}"/>
              </a:ext>
            </a:extLst>
          </p:cNvPr>
          <p:cNvCxnSpPr>
            <a:cxnSpLocks/>
          </p:cNvCxnSpPr>
          <p:nvPr/>
        </p:nvCxnSpPr>
        <p:spPr>
          <a:xfrm>
            <a:off x="6619622" y="4377261"/>
            <a:ext cx="4502926" cy="417130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0DE8C04-62A5-428E-82E2-4C8E5D44AD5F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8134655" y="856778"/>
            <a:ext cx="310729" cy="5604402"/>
          </a:xfrm>
          <a:prstGeom prst="bentConnector2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3C04D14-4B8E-47A8-8B9E-3774C10355A8}"/>
              </a:ext>
            </a:extLst>
          </p:cNvPr>
          <p:cNvCxnSpPr>
            <a:cxnSpLocks/>
            <a:stCxn id="47" idx="2"/>
            <a:endCxn id="81" idx="1"/>
          </p:cNvCxnSpPr>
          <p:nvPr/>
        </p:nvCxnSpPr>
        <p:spPr>
          <a:xfrm rot="16200000" flipH="1">
            <a:off x="6390452" y="3582103"/>
            <a:ext cx="3797268" cy="5602537"/>
          </a:xfrm>
          <a:prstGeom prst="bentConnector2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20475D7-0309-4AE2-AFDF-41A07BD469A5}"/>
              </a:ext>
            </a:extLst>
          </p:cNvPr>
          <p:cNvSpPr/>
          <p:nvPr/>
        </p:nvSpPr>
        <p:spPr>
          <a:xfrm>
            <a:off x="5730575" y="5684647"/>
            <a:ext cx="522394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FB0DA5-2045-491A-AB41-4027662C1C50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3F1359-81F8-4C39-8BB8-A9A838199261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EF6A02-2F69-4E1A-8AA4-775C2DABB188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3070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12AAB9-68AD-4F70-8E27-65B971A9AAC2}"/>
              </a:ext>
            </a:extLst>
          </p:cNvPr>
          <p:cNvSpPr txBox="1"/>
          <p:nvPr/>
        </p:nvSpPr>
        <p:spPr>
          <a:xfrm>
            <a:off x="1240568" y="11019070"/>
            <a:ext cx="4768346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Provision Target Cluster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B2D539-8E62-4478-8E5A-4F5F60417DFA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EAFE4A-4B2B-4212-8D95-D030CB597881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14D953-DE0F-4566-AB0F-571361C865F9}"/>
              </a:ext>
            </a:extLst>
          </p:cNvPr>
          <p:cNvSpPr/>
          <p:nvPr/>
        </p:nvSpPr>
        <p:spPr>
          <a:xfrm>
            <a:off x="18611462" y="1339823"/>
            <a:ext cx="2853619" cy="7907758"/>
          </a:xfrm>
          <a:prstGeom prst="round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3509187-4464-4808-9C40-E980CB94148C}"/>
              </a:ext>
            </a:extLst>
          </p:cNvPr>
          <p:cNvSpPr/>
          <p:nvPr/>
        </p:nvSpPr>
        <p:spPr>
          <a:xfrm>
            <a:off x="19835474" y="4329682"/>
            <a:ext cx="354923" cy="1283718"/>
          </a:xfrm>
          <a:prstGeom prst="downArrow">
            <a:avLst/>
          </a:prstGeom>
          <a:solidFill>
            <a:srgbClr val="7F7F7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B05A0-6919-4AC6-931D-FD1DCD1ED176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F1A84-24CF-40A5-96C0-1504173D1DC5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C8C1D3-3513-456D-99F6-DA6EBCF08150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controlplane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-ephemeral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provisions the target control plane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initinfra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-target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deploys Metal3, Calico, and Helm-Operator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baremetal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clusterctl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init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-target</a:t>
            </a:r>
            <a:r>
              <a:rPr lang="en-US" dirty="0"/>
              <a:t> deploys CAPI controllers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clusterctl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-move</a:t>
            </a:r>
            <a:r>
              <a:rPr lang="en-US" dirty="0"/>
              <a:t> pivot target cluster to CAPI self-management</a:t>
            </a:r>
            <a:br>
              <a:rPr lang="en-US" dirty="0"/>
            </a:b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workers-target</a:t>
            </a:r>
            <a:r>
              <a:rPr lang="en-US" dirty="0"/>
              <a:t> provisions the rest of the target cluster nodes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553400-FFDB-41AB-B5C1-22622C285F62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34EBAD-3CDB-4FEE-879D-26073E5BEA63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E2D442-E719-4CC8-AC8F-C5E96295F53A}"/>
              </a:ext>
            </a:extLst>
          </p:cNvPr>
          <p:cNvSpPr/>
          <p:nvPr/>
        </p:nvSpPr>
        <p:spPr>
          <a:xfrm>
            <a:off x="6555943" y="11696061"/>
            <a:ext cx="573151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BF10546-A8DB-40FF-84EB-D463D2CE80D4}"/>
              </a:ext>
            </a:extLst>
          </p:cNvPr>
          <p:cNvSpPr/>
          <p:nvPr/>
        </p:nvSpPr>
        <p:spPr>
          <a:xfrm>
            <a:off x="6555943" y="12312728"/>
            <a:ext cx="573151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5D2123-3A5E-4748-8633-002FFD43FCA2}"/>
              </a:ext>
            </a:extLst>
          </p:cNvPr>
          <p:cNvSpPr/>
          <p:nvPr/>
        </p:nvSpPr>
        <p:spPr>
          <a:xfrm>
            <a:off x="6555943" y="12925832"/>
            <a:ext cx="573151" cy="5491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1A3EB-8F7B-497F-839E-C2022870F5FC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441C1C-BC55-4F3D-AE52-9EFC57428AF7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38D988-BE8A-43D7-BA22-A6FBAB1CD83E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66478-4F28-491B-BCBD-03DF2C11B868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5DADB8-5DA1-49D9-A64D-567F48997A2A}"/>
              </a:ext>
            </a:extLst>
          </p:cNvPr>
          <p:cNvSpPr/>
          <p:nvPr/>
        </p:nvSpPr>
        <p:spPr>
          <a:xfrm>
            <a:off x="8789945" y="5517847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9034C2-0C3E-4693-B5EE-C01BAED731F4}"/>
              </a:ext>
            </a:extLst>
          </p:cNvPr>
          <p:cNvSpPr/>
          <p:nvPr/>
        </p:nvSpPr>
        <p:spPr>
          <a:xfrm>
            <a:off x="7742716" y="5884798"/>
            <a:ext cx="577139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13992B8-D781-414E-84C6-28F2FDAB61E8}"/>
              </a:ext>
            </a:extLst>
          </p:cNvPr>
          <p:cNvSpPr/>
          <p:nvPr/>
        </p:nvSpPr>
        <p:spPr>
          <a:xfrm>
            <a:off x="5747717" y="2878210"/>
            <a:ext cx="522394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DED58C-CDFD-4081-AB47-327C15D2A002}"/>
              </a:ext>
            </a:extLst>
          </p:cNvPr>
          <p:cNvSpPr/>
          <p:nvPr/>
        </p:nvSpPr>
        <p:spPr>
          <a:xfrm>
            <a:off x="8446005" y="2895118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2A7A47-3A38-4904-8BEB-F5F58E1CD78A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053DB9B-CA4D-402D-AEEE-899C63812805}"/>
              </a:ext>
            </a:extLst>
          </p:cNvPr>
          <p:cNvSpPr/>
          <p:nvPr/>
        </p:nvSpPr>
        <p:spPr>
          <a:xfrm>
            <a:off x="7948466" y="8623711"/>
            <a:ext cx="573151" cy="5491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6112A5-693D-43D8-9CEB-6E0CD08D520B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Target Control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9F4D66-2C67-4C1B-99EE-01CE12D3C651}"/>
              </a:ext>
            </a:extLst>
          </p:cNvPr>
          <p:cNvSpPr/>
          <p:nvPr/>
        </p:nvSpPr>
        <p:spPr>
          <a:xfrm>
            <a:off x="11090355" y="7946808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766D1D-2387-4AF4-AA7F-B711DDB59CA0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0B0F1-F724-4DA1-B477-16C54BAEC619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12224024" y="7356166"/>
            <a:ext cx="0" cy="590642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CE0282-C270-4DFE-AE57-A66E131986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6621487" y="3503614"/>
            <a:ext cx="4470733" cy="645927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B46A8E-BD2A-4B7C-911D-E0FF82053F2E}"/>
              </a:ext>
            </a:extLst>
          </p:cNvPr>
          <p:cNvCxnSpPr>
            <a:cxnSpLocks/>
            <a:stCxn id="48" idx="3"/>
            <a:endCxn id="82" idx="0"/>
          </p:cNvCxnSpPr>
          <p:nvPr/>
        </p:nvCxnSpPr>
        <p:spPr>
          <a:xfrm flipH="1">
            <a:off x="12224024" y="3503614"/>
            <a:ext cx="1135534" cy="3182157"/>
          </a:xfrm>
          <a:prstGeom prst="bentConnector4">
            <a:avLst>
              <a:gd name="adj1" fmla="val -61331"/>
              <a:gd name="adj2" fmla="val 55267"/>
            </a:avLst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D39C7D3-7717-4A08-9AA5-144B7DDE352A}"/>
              </a:ext>
            </a:extLst>
          </p:cNvPr>
          <p:cNvSpPr/>
          <p:nvPr/>
        </p:nvSpPr>
        <p:spPr>
          <a:xfrm>
            <a:off x="14204786" y="433155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080FF3-2985-4976-B4D5-773075C8F0C6}"/>
              </a:ext>
            </a:extLst>
          </p:cNvPr>
          <p:cNvCxnSpPr>
            <a:cxnSpLocks/>
            <a:stCxn id="47" idx="3"/>
            <a:endCxn id="81" idx="1"/>
          </p:cNvCxnSpPr>
          <p:nvPr/>
        </p:nvCxnSpPr>
        <p:spPr>
          <a:xfrm>
            <a:off x="6621487" y="4149541"/>
            <a:ext cx="4468868" cy="4132465"/>
          </a:xfrm>
          <a:prstGeom prst="straightConnector1">
            <a:avLst/>
          </a:prstGeom>
          <a:noFill/>
          <a:ln w="63500" cap="flat">
            <a:solidFill>
              <a:schemeClr val="accent2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41A1F4-94E3-446C-987A-82DAE36A3CC2}"/>
              </a:ext>
            </a:extLst>
          </p:cNvPr>
          <p:cNvCxnSpPr>
            <a:cxnSpLocks/>
          </p:cNvCxnSpPr>
          <p:nvPr/>
        </p:nvCxnSpPr>
        <p:spPr>
          <a:xfrm>
            <a:off x="6619622" y="4377261"/>
            <a:ext cx="4502926" cy="417130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0DE8C04-62A5-428E-82E2-4C8E5D44AD5F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8134655" y="856778"/>
            <a:ext cx="310729" cy="5604402"/>
          </a:xfrm>
          <a:prstGeom prst="bentConnector2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3C04D14-4B8E-47A8-8B9E-3774C10355A8}"/>
              </a:ext>
            </a:extLst>
          </p:cNvPr>
          <p:cNvCxnSpPr>
            <a:cxnSpLocks/>
            <a:stCxn id="47" idx="2"/>
            <a:endCxn id="81" idx="1"/>
          </p:cNvCxnSpPr>
          <p:nvPr/>
        </p:nvCxnSpPr>
        <p:spPr>
          <a:xfrm rot="16200000" flipH="1">
            <a:off x="6390452" y="3582103"/>
            <a:ext cx="3797268" cy="5602537"/>
          </a:xfrm>
          <a:prstGeom prst="bentConnector2">
            <a:avLst/>
          </a:prstGeom>
          <a:noFill/>
          <a:ln w="635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20475D7-0309-4AE2-AFDF-41A07BD469A5}"/>
              </a:ext>
            </a:extLst>
          </p:cNvPr>
          <p:cNvSpPr/>
          <p:nvPr/>
        </p:nvSpPr>
        <p:spPr>
          <a:xfrm>
            <a:off x="5730575" y="5684647"/>
            <a:ext cx="522394" cy="549104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4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D4B1BFB-0200-4BBD-B917-B79BB77E2FA4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6314252" y="3658303"/>
            <a:ext cx="3949668" cy="5602537"/>
          </a:xfrm>
          <a:prstGeom prst="bentConnector2">
            <a:avLst/>
          </a:prstGeom>
          <a:noFill/>
          <a:ln w="63500" cap="flat">
            <a:solidFill>
              <a:schemeClr val="accent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0CC4F2-A5FA-45AF-8A6A-6C1FA5374C5F}"/>
              </a:ext>
            </a:extLst>
          </p:cNvPr>
          <p:cNvCxnSpPr>
            <a:cxnSpLocks/>
          </p:cNvCxnSpPr>
          <p:nvPr/>
        </p:nvCxnSpPr>
        <p:spPr>
          <a:xfrm>
            <a:off x="13388021" y="8259555"/>
            <a:ext cx="4884435" cy="0"/>
          </a:xfrm>
          <a:prstGeom prst="straightConnector1">
            <a:avLst/>
          </a:prstGeom>
          <a:noFill/>
          <a:ln w="63500" cap="flat">
            <a:solidFill>
              <a:schemeClr val="accent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2688F007-0BC9-4D8F-A7AC-3960D4668DFA}"/>
              </a:ext>
            </a:extLst>
          </p:cNvPr>
          <p:cNvSpPr/>
          <p:nvPr/>
        </p:nvSpPr>
        <p:spPr>
          <a:xfrm>
            <a:off x="16098587" y="8623711"/>
            <a:ext cx="573151" cy="5491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86679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B2D539-8E62-4478-8E5A-4F5F60417DFA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EAFE4A-4B2B-4212-8D95-D030CB597881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F14D953-DE0F-4566-AB0F-571361C865F9}"/>
              </a:ext>
            </a:extLst>
          </p:cNvPr>
          <p:cNvSpPr/>
          <p:nvPr/>
        </p:nvSpPr>
        <p:spPr>
          <a:xfrm>
            <a:off x="18611462" y="1339823"/>
            <a:ext cx="2853619" cy="7907758"/>
          </a:xfrm>
          <a:prstGeom prst="roundRect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B3509187-4464-4808-9C40-E980CB94148C}"/>
              </a:ext>
            </a:extLst>
          </p:cNvPr>
          <p:cNvSpPr/>
          <p:nvPr/>
        </p:nvSpPr>
        <p:spPr>
          <a:xfrm>
            <a:off x="19835474" y="4329682"/>
            <a:ext cx="354923" cy="1283718"/>
          </a:xfrm>
          <a:prstGeom prst="downArrow">
            <a:avLst/>
          </a:prstGeom>
          <a:solidFill>
            <a:srgbClr val="7F7F7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B05A0-6919-4AC6-931D-FD1DCD1ED176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F1A84-24CF-40A5-96C0-1504173D1DC5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31A3EB-8F7B-497F-839E-C2022870F5FC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Ephemeral Host</a:t>
            </a: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441C1C-BC55-4F3D-AE52-9EFC57428AF7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38D988-BE8A-43D7-BA22-A6FBAB1CD83E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K8s API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E66478-4F28-491B-BCBD-03DF2C11B868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Redfish API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ADED58C-CDFD-4081-AB47-327C15D2A002}"/>
              </a:ext>
            </a:extLst>
          </p:cNvPr>
          <p:cNvSpPr/>
          <p:nvPr/>
        </p:nvSpPr>
        <p:spPr>
          <a:xfrm>
            <a:off x="8533812" y="526431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2A7A47-3A38-4904-8BEB-F5F58E1CD78A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6112A5-693D-43D8-9CEB-6E0CD08D520B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Target Control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9F4D66-2C67-4C1B-99EE-01CE12D3C651}"/>
              </a:ext>
            </a:extLst>
          </p:cNvPr>
          <p:cNvSpPr/>
          <p:nvPr/>
        </p:nvSpPr>
        <p:spPr>
          <a:xfrm>
            <a:off x="11090355" y="7946808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3766D1D-2387-4AF4-AA7F-B711DDB59CA0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A0B0F1-F724-4DA1-B477-16C54BAEC619}"/>
              </a:ext>
            </a:extLst>
          </p:cNvPr>
          <p:cNvCxnSpPr>
            <a:cxnSpLocks/>
          </p:cNvCxnSpPr>
          <p:nvPr/>
        </p:nvCxnSpPr>
        <p:spPr>
          <a:xfrm flipV="1">
            <a:off x="13359558" y="8250865"/>
            <a:ext cx="5099504" cy="1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CE0282-C270-4DFE-AE57-A66E131986C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621487" y="4149541"/>
            <a:ext cx="4470733" cy="4250180"/>
          </a:xfrm>
          <a:prstGeom prst="straightConnector1">
            <a:avLst/>
          </a:prstGeom>
          <a:noFill/>
          <a:ln w="63500" cap="flat">
            <a:solidFill>
              <a:schemeClr val="accent5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D39C7D3-7717-4A08-9AA5-144B7DDE352A}"/>
              </a:ext>
            </a:extLst>
          </p:cNvPr>
          <p:cNvSpPr/>
          <p:nvPr/>
        </p:nvSpPr>
        <p:spPr>
          <a:xfrm>
            <a:off x="15692543" y="7578896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6710A8-017E-480E-B60B-9D2B94E4C3AB}"/>
              </a:ext>
            </a:extLst>
          </p:cNvPr>
          <p:cNvSpPr txBox="1"/>
          <p:nvPr/>
        </p:nvSpPr>
        <p:spPr>
          <a:xfrm>
            <a:off x="1240568" y="11019070"/>
            <a:ext cx="4031520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3: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Workload Deployment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7E8726-562C-4B3E-B271-5B42C7D4A703}"/>
              </a:ext>
            </a:extLst>
          </p:cNvPr>
          <p:cNvSpPr txBox="1"/>
          <p:nvPr/>
        </p:nvSpPr>
        <p:spPr>
          <a:xfrm>
            <a:off x="7182100" y="11596124"/>
            <a:ext cx="17201897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phase run workload-target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deploys software workloads to the cluster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2B5BFC-F2A0-4740-AFCF-2A647DF6868B}"/>
              </a:ext>
            </a:extLst>
          </p:cNvPr>
          <p:cNvSpPr/>
          <p:nvPr/>
        </p:nvSpPr>
        <p:spPr>
          <a:xfrm>
            <a:off x="6555943" y="11702420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3114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"/>
          <p:cNvSpPr/>
          <p:nvPr/>
        </p:nvSpPr>
        <p:spPr>
          <a:xfrm>
            <a:off x="12951461" y="2944960"/>
            <a:ext cx="9725950" cy="1016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0" name="Rectangle"/>
          <p:cNvSpPr/>
          <p:nvPr/>
        </p:nvSpPr>
        <p:spPr>
          <a:xfrm>
            <a:off x="12951461" y="3910160"/>
            <a:ext cx="9725950" cy="7900608"/>
          </a:xfrm>
          <a:prstGeom prst="rect">
            <a:avLst/>
          </a:prstGeom>
          <a:solidFill>
            <a:srgbClr val="151F47">
              <a:alpha val="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3" name="Column 2"/>
          <p:cNvSpPr txBox="1"/>
          <p:nvPr/>
        </p:nvSpPr>
        <p:spPr>
          <a:xfrm>
            <a:off x="15472436" y="3059487"/>
            <a:ext cx="4591668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>
              <a:defRPr sz="3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3600" b="1" dirty="0"/>
              <a:t>Get Involved!</a:t>
            </a:r>
            <a:endParaRPr sz="3600" b="1" dirty="0"/>
          </a:p>
        </p:txBody>
      </p:sp>
      <p:sp>
        <p:nvSpPr>
          <p:cNvPr id="246" name="Lorem ipsum…"/>
          <p:cNvSpPr txBox="1"/>
          <p:nvPr/>
        </p:nvSpPr>
        <p:spPr>
          <a:xfrm>
            <a:off x="13298841" y="4416565"/>
            <a:ext cx="8938859" cy="6060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388937" lvl="1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lvl="1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airship-discuss@lists.openstack.org</a:t>
            </a:r>
          </a:p>
          <a:p>
            <a:pPr marL="388937" lvl="1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Freenode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IRC: #</a:t>
            </a: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airshipit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lvl="1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Airshipit.org/slack: #</a:t>
            </a: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airshipit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lvl="1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IRC/Slack team meetings are every other Tuesdays</a:t>
            </a: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Design meetings are Tuesdays &amp; Thursdays</a:t>
            </a: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Scope grooming meetings are Wednesdays</a:t>
            </a:r>
            <a:br>
              <a:rPr sz="2800" b="0" dirty="0">
                <a:solidFill>
                  <a:srgbClr val="151F47"/>
                </a:solidFill>
                <a:latin typeface="Open Sans"/>
              </a:rPr>
            </a:br>
            <a:endParaRPr sz="2800" b="0" dirty="0">
              <a:solidFill>
                <a:srgbClr val="151F47"/>
              </a:solidFill>
              <a:latin typeface="Open Sans"/>
            </a:endParaRPr>
          </a:p>
        </p:txBody>
      </p:sp>
      <p:pic>
        <p:nvPicPr>
          <p:cNvPr id="248" name="Airship_Logo_Horizontal_2Color_RGB.png" descr="Airship_Logo_Horizontal_2Color_RG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61" y="772868"/>
            <a:ext cx="2343678" cy="628895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Line"/>
          <p:cNvSpPr/>
          <p:nvPr/>
        </p:nvSpPr>
        <p:spPr>
          <a:xfrm>
            <a:off x="3555891" y="1087315"/>
            <a:ext cx="20082028" cy="1"/>
          </a:xfrm>
          <a:prstGeom prst="line">
            <a:avLst/>
          </a:prstGeom>
          <a:ln w="50800">
            <a:solidFill>
              <a:srgbClr val="151F47">
                <a:alpha val="5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Rectangle"/>
          <p:cNvSpPr/>
          <p:nvPr/>
        </p:nvSpPr>
        <p:spPr>
          <a:xfrm>
            <a:off x="0" y="13334319"/>
            <a:ext cx="24384001" cy="381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B633CE2C-CAC2-4B83-B123-194CAA748D26}"/>
              </a:ext>
            </a:extLst>
          </p:cNvPr>
          <p:cNvSpPr/>
          <p:nvPr/>
        </p:nvSpPr>
        <p:spPr>
          <a:xfrm>
            <a:off x="1525125" y="2944960"/>
            <a:ext cx="9725950" cy="1016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B8D74619-74DA-47E0-8C94-21C51098CE19}"/>
              </a:ext>
            </a:extLst>
          </p:cNvPr>
          <p:cNvSpPr/>
          <p:nvPr/>
        </p:nvSpPr>
        <p:spPr>
          <a:xfrm>
            <a:off x="1525125" y="3910160"/>
            <a:ext cx="9725950" cy="7900608"/>
          </a:xfrm>
          <a:prstGeom prst="rect">
            <a:avLst/>
          </a:prstGeom>
          <a:solidFill>
            <a:srgbClr val="151F47">
              <a:alpha val="5000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Column 2">
            <a:extLst>
              <a:ext uri="{FF2B5EF4-FFF2-40B4-BE49-F238E27FC236}">
                <a16:creationId xmlns:a16="http://schemas.microsoft.com/office/drawing/2014/main" id="{44DFA0F6-3071-4C3E-B845-7E4F6C63AFF3}"/>
              </a:ext>
            </a:extLst>
          </p:cNvPr>
          <p:cNvSpPr txBox="1"/>
          <p:nvPr/>
        </p:nvSpPr>
        <p:spPr>
          <a:xfrm>
            <a:off x="4046100" y="3059487"/>
            <a:ext cx="4591668" cy="69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>
              <a:defRPr sz="3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3600" b="1" dirty="0"/>
              <a:t>Get Ramped Up!</a:t>
            </a:r>
            <a:endParaRPr sz="3600" b="1" dirty="0"/>
          </a:p>
        </p:txBody>
      </p:sp>
      <p:sp>
        <p:nvSpPr>
          <p:cNvPr id="27" name="Lorem ipsum…">
            <a:extLst>
              <a:ext uri="{FF2B5EF4-FFF2-40B4-BE49-F238E27FC236}">
                <a16:creationId xmlns:a16="http://schemas.microsoft.com/office/drawing/2014/main" id="{8AEF0607-8066-4ED0-B6B9-86094783B673}"/>
              </a:ext>
            </a:extLst>
          </p:cNvPr>
          <p:cNvSpPr txBox="1"/>
          <p:nvPr/>
        </p:nvSpPr>
        <p:spPr>
          <a:xfrm>
            <a:off x="1872505" y="4416565"/>
            <a:ext cx="8938859" cy="739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 documentation: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5"/>
              </a:rPr>
              <a:t>https://docs.airshipit.org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 Blog Series: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6"/>
              </a:rPr>
              <a:t>https://airshipit.org/blog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Airshipctl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7"/>
              </a:rPr>
              <a:t>project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and GitHub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8"/>
              </a:rPr>
              <a:t>issues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Treasuremap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9"/>
              </a:rPr>
              <a:t>project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and GitHub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0"/>
              </a:rPr>
              <a:t>issues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AirshipUI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1"/>
              </a:rPr>
              <a:t>project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and GitHub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2"/>
              </a:rPr>
              <a:t>issues</a:t>
            </a: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 err="1">
                <a:solidFill>
                  <a:srgbClr val="151F47"/>
                </a:solidFill>
                <a:latin typeface="Open Sans"/>
              </a:rPr>
              <a:t>Kustomize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Airship Plugins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3"/>
              </a:rPr>
              <a:t>video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from the Summit</a:t>
            </a: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 101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4"/>
              </a:rPr>
              <a:t>video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from the Open Infra Summit</a:t>
            </a: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sz="2800" b="0" dirty="0">
              <a:solidFill>
                <a:srgbClr val="151F47"/>
              </a:solidFill>
              <a:latin typeface="Open Sans"/>
            </a:endParaRP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Layering and de-duplication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5"/>
              </a:rPr>
              <a:t>doc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(WIP)</a:t>
            </a:r>
          </a:p>
          <a:p>
            <a:pPr marL="388937" indent="-388937" algn="l" defTabSz="457200">
              <a:lnSpc>
                <a:spcPts val="5200"/>
              </a:lnSpc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800" b="0" dirty="0">
                <a:solidFill>
                  <a:srgbClr val="151F47"/>
                </a:solidFill>
                <a:latin typeface="Open Sans"/>
              </a:rPr>
              <a:t>Airship-in-a-Pod </a:t>
            </a:r>
            <a:r>
              <a:rPr lang="en-US" sz="2800" b="0" dirty="0">
                <a:solidFill>
                  <a:srgbClr val="151F47"/>
                </a:solidFill>
                <a:latin typeface="Open Sans"/>
                <a:hlinkClick r:id="rId16"/>
              </a:rPr>
              <a:t>changeset</a:t>
            </a:r>
            <a:r>
              <a:rPr lang="en-US" sz="2800" b="0" dirty="0">
                <a:solidFill>
                  <a:srgbClr val="151F47"/>
                </a:solidFill>
                <a:latin typeface="Open Sans"/>
              </a:rPr>
              <a:t> (WIP)</a:t>
            </a:r>
          </a:p>
        </p:txBody>
      </p:sp>
      <p:sp>
        <p:nvSpPr>
          <p:cNvPr id="28" name="Bullet List">
            <a:extLst>
              <a:ext uri="{FF2B5EF4-FFF2-40B4-BE49-F238E27FC236}">
                <a16:creationId xmlns:a16="http://schemas.microsoft.com/office/drawing/2014/main" id="{376F2627-D1BE-4E1D-BD68-5D851ACDB14B}"/>
              </a:ext>
            </a:extLst>
          </p:cNvPr>
          <p:cNvSpPr txBox="1"/>
          <p:nvPr/>
        </p:nvSpPr>
        <p:spPr>
          <a:xfrm>
            <a:off x="730076" y="1331366"/>
            <a:ext cx="9023524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6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5400" b="1" dirty="0">
                <a:latin typeface="Roboto"/>
              </a:rPr>
              <a:t>Onboarding Materials</a:t>
            </a:r>
            <a:endParaRPr sz="54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10689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86" descr="Airship_BG_1920x108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86"/>
          <p:cNvSpPr/>
          <p:nvPr/>
        </p:nvSpPr>
        <p:spPr>
          <a:xfrm>
            <a:off x="5531196" y="0"/>
            <a:ext cx="13321607" cy="13716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71400" tIns="71400" rIns="71400" bIns="71400" anchor="ctr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r>
              <a:rPr lang="en" sz="2933" b="0">
                <a:solidFill>
                  <a:srgbClr val="FFFFFF"/>
                </a:solidFill>
              </a:rPr>
              <a:t>t</a:t>
            </a:r>
            <a:endParaRPr sz="1333"/>
          </a:p>
        </p:txBody>
      </p:sp>
      <p:pic>
        <p:nvPicPr>
          <p:cNvPr id="562" name="Google Shape;562;p86" descr="Airship_Logo_Horizontal_2Color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3396" y="1703584"/>
            <a:ext cx="5697208" cy="152876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86"/>
          <p:cNvSpPr txBox="1"/>
          <p:nvPr/>
        </p:nvSpPr>
        <p:spPr>
          <a:xfrm>
            <a:off x="6971035" y="4252912"/>
            <a:ext cx="10441600" cy="1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ctr" anchorCtr="0">
            <a:noAutofit/>
          </a:bodyPr>
          <a:lstStyle/>
          <a:p>
            <a:pPr>
              <a:buClr>
                <a:srgbClr val="141F47"/>
              </a:buClr>
              <a:buSzPts val="2300"/>
            </a:pPr>
            <a:r>
              <a:rPr lang="en" sz="6133">
                <a:solidFill>
                  <a:srgbClr val="141F47"/>
                </a:solidFill>
                <a:latin typeface="Roboto Black"/>
                <a:ea typeface="Roboto Black"/>
                <a:cs typeface="Roboto Black"/>
                <a:sym typeface="Roboto Black"/>
              </a:rPr>
              <a:t>Community Channels</a:t>
            </a:r>
            <a:endParaRPr sz="1333"/>
          </a:p>
        </p:txBody>
      </p:sp>
      <p:sp>
        <p:nvSpPr>
          <p:cNvPr id="564" name="Google Shape;564;p86"/>
          <p:cNvSpPr txBox="1"/>
          <p:nvPr/>
        </p:nvSpPr>
        <p:spPr>
          <a:xfrm>
            <a:off x="5841835" y="6222682"/>
            <a:ext cx="12700000" cy="6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t" anchorCtr="0">
            <a:noAutofit/>
          </a:bodyPr>
          <a:lstStyle/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rgbClr val="151F47"/>
                </a:solidFill>
                <a:latin typeface="Roboto Black"/>
                <a:ea typeface="Roboto"/>
                <a:cs typeface="Roboto"/>
                <a:sym typeface="Roboto"/>
              </a:rPr>
              <a:t>Mailing Lists: </a:t>
            </a:r>
            <a:r>
              <a:rPr lang="en" u="sng" dirty="0">
                <a:solidFill>
                  <a:schemeClr val="hlink"/>
                </a:solidFill>
                <a:latin typeface="Roboto Black"/>
                <a:ea typeface="Roboto Medium"/>
                <a:cs typeface="Roboto Medium"/>
                <a:sym typeface="Roboto Medium"/>
                <a:hlinkClick r:id="rId5"/>
              </a:rPr>
              <a:t>lists.airshipit.org</a:t>
            </a:r>
            <a:endParaRPr lang="en" u="sng" dirty="0">
              <a:solidFill>
                <a:schemeClr val="hlink"/>
              </a:solidFill>
              <a:latin typeface="Roboto Black"/>
              <a:ea typeface="Roboto Medium"/>
              <a:cs typeface="Roboto Medium"/>
              <a:sym typeface="Roboto Medium"/>
            </a:endParaRP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rgbClr val="151F47"/>
                </a:solidFill>
                <a:latin typeface="Roboto Black"/>
                <a:ea typeface="Roboto"/>
                <a:cs typeface="Roboto"/>
                <a:sym typeface="Roboto"/>
              </a:rPr>
              <a:t>Freenode IRC:</a:t>
            </a:r>
            <a:r>
              <a:rPr lang="en" dirty="0">
                <a:solidFill>
                  <a:srgbClr val="151F47"/>
                </a:solidFill>
                <a:latin typeface="Roboto Black"/>
                <a:ea typeface="Roboto Medium"/>
                <a:cs typeface="Roboto Medium"/>
                <a:sym typeface="Roboto Medium"/>
              </a:rPr>
              <a:t> #airshipit</a:t>
            </a: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rgbClr val="151F47"/>
                </a:solidFill>
                <a:latin typeface="Roboto Black"/>
                <a:ea typeface="Roboto Medium"/>
                <a:cs typeface="Roboto"/>
                <a:sym typeface="Roboto Medium"/>
              </a:rPr>
              <a:t>Airshipit.org/slack: #airshipit</a:t>
            </a:r>
            <a:endParaRPr dirty="0">
              <a:latin typeface="Roboto Black"/>
              <a:ea typeface="Roboto"/>
              <a:cs typeface="Roboto"/>
              <a:sym typeface="Roboto"/>
            </a:endParaRP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rgbClr val="151F47"/>
                </a:solidFill>
                <a:latin typeface="Roboto Black"/>
                <a:ea typeface="Roboto"/>
                <a:cs typeface="Roboto"/>
                <a:sym typeface="Roboto"/>
              </a:rPr>
              <a:t>Website: </a:t>
            </a:r>
            <a:r>
              <a:rPr lang="en" u="sng" dirty="0">
                <a:solidFill>
                  <a:schemeClr val="hlink"/>
                </a:solidFill>
                <a:latin typeface="Roboto Black"/>
                <a:ea typeface="Roboto Medium"/>
                <a:cs typeface="Roboto Medium"/>
                <a:sym typeface="Roboto Medium"/>
                <a:hlinkClick r:id="rId6"/>
              </a:rPr>
              <a:t>www.airshipit.org</a:t>
            </a:r>
            <a:endParaRPr lang="en" u="sng" dirty="0">
              <a:solidFill>
                <a:schemeClr val="hlink"/>
              </a:solidFill>
              <a:latin typeface="Roboto Black"/>
              <a:ea typeface="Roboto Medium"/>
              <a:cs typeface="Roboto Medium"/>
              <a:sym typeface="Roboto Medium"/>
            </a:endParaRP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chemeClr val="tx1"/>
                </a:solidFill>
                <a:latin typeface="Roboto Black"/>
                <a:ea typeface="Roboto Medium"/>
                <a:cs typeface="Roboto Medium"/>
                <a:sym typeface="Roboto Medium"/>
              </a:rPr>
              <a:t>Wiki: </a:t>
            </a:r>
            <a:r>
              <a:rPr lang="en-US" dirty="0">
                <a:solidFill>
                  <a:schemeClr val="tx1"/>
                </a:solidFill>
                <a:latin typeface="Roboto Black"/>
                <a:ea typeface="Roboto Medium"/>
                <a:cs typeface="Roboto Medium"/>
                <a:sym typeface="Roboto Medium"/>
                <a:hlinkClick r:id="rId7"/>
              </a:rPr>
              <a:t>https://wiki.openstack.org/wiki/Airship</a:t>
            </a:r>
            <a:r>
              <a:rPr lang="en-US" dirty="0">
                <a:solidFill>
                  <a:schemeClr val="tx1"/>
                </a:solidFill>
                <a:latin typeface="Roboto Black"/>
                <a:ea typeface="Roboto Medium"/>
                <a:cs typeface="Roboto Medium"/>
                <a:sym typeface="Roboto Medium"/>
              </a:rPr>
              <a:t> </a:t>
            </a:r>
            <a:endParaRPr lang="en" dirty="0">
              <a:solidFill>
                <a:schemeClr val="tx1"/>
              </a:solidFill>
              <a:latin typeface="Roboto Black"/>
              <a:ea typeface="Roboto Medium"/>
              <a:cs typeface="Roboto Medium"/>
              <a:sym typeface="Roboto Medium"/>
            </a:endParaRP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chemeClr val="tx1"/>
                </a:solidFill>
                <a:latin typeface="Roboto Black"/>
                <a:ea typeface="Roboto"/>
                <a:cs typeface="Roboto"/>
                <a:sym typeface="Roboto Medium"/>
              </a:rPr>
              <a:t>Documentation: </a:t>
            </a:r>
            <a:r>
              <a:rPr lang="en-US" dirty="0">
                <a:solidFill>
                  <a:schemeClr val="tx1"/>
                </a:solidFill>
                <a:latin typeface="Roboto Black"/>
                <a:ea typeface="Roboto"/>
                <a:cs typeface="Roboto"/>
                <a:sym typeface="Roboto Medium"/>
                <a:hlinkClick r:id="rId8"/>
              </a:rPr>
              <a:t>https://docs.airshipit.org</a:t>
            </a:r>
            <a:r>
              <a:rPr lang="en-US" dirty="0">
                <a:solidFill>
                  <a:schemeClr val="tx1"/>
                </a:solidFill>
                <a:latin typeface="Roboto Black"/>
                <a:ea typeface="Roboto"/>
                <a:cs typeface="Roboto"/>
                <a:sym typeface="Roboto Medium"/>
              </a:rPr>
              <a:t> </a:t>
            </a:r>
            <a:endParaRPr dirty="0">
              <a:solidFill>
                <a:schemeClr val="tx1"/>
              </a:solidFill>
              <a:latin typeface="Roboto Black"/>
              <a:ea typeface="Roboto"/>
              <a:cs typeface="Roboto"/>
              <a:sym typeface="Roboto"/>
            </a:endParaRP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 Black"/>
                <a:ea typeface="Roboto"/>
                <a:cs typeface="Roboto"/>
                <a:sym typeface="Roboto"/>
              </a:rPr>
              <a:t>OpenDev: </a:t>
            </a:r>
            <a:r>
              <a:rPr lang="en" u="sng" dirty="0">
                <a:solidFill>
                  <a:schemeClr val="hlink"/>
                </a:solidFill>
                <a:latin typeface="Roboto Black"/>
                <a:ea typeface="Roboto"/>
                <a:cs typeface="Roboto"/>
                <a:sym typeface="Roboto"/>
                <a:hlinkClick r:id="rId9"/>
              </a:rPr>
              <a:t>https://opendev.org/airship</a:t>
            </a:r>
            <a:endParaRPr lang="en" u="sng" dirty="0">
              <a:solidFill>
                <a:schemeClr val="hlink"/>
              </a:solidFill>
              <a:latin typeface="Roboto Black"/>
              <a:ea typeface="Roboto"/>
              <a:cs typeface="Roboto"/>
              <a:sym typeface="Roboto"/>
            </a:endParaRPr>
          </a:p>
          <a:p>
            <a:pPr>
              <a:spcAft>
                <a:spcPts val="1800"/>
              </a:spcAft>
              <a:buClr>
                <a:srgbClr val="151F47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 Black"/>
                <a:ea typeface="Roboto"/>
                <a:cs typeface="Roboto"/>
                <a:sym typeface="Roboto"/>
              </a:rPr>
              <a:t>YouTube: </a:t>
            </a:r>
            <a:r>
              <a:rPr lang="en" u="sng" dirty="0">
                <a:solidFill>
                  <a:schemeClr val="hlink"/>
                </a:solidFill>
                <a:latin typeface="Roboto Black"/>
                <a:ea typeface="Roboto"/>
                <a:cs typeface="Roboto"/>
                <a:sym typeface="Roboto"/>
                <a:hlinkClick r:id="rId10"/>
              </a:rPr>
              <a:t>https://www.youtube.com/user/OpenStackFoundation/</a:t>
            </a:r>
            <a:endParaRPr dirty="0">
              <a:solidFill>
                <a:schemeClr val="dk1"/>
              </a:solidFill>
              <a:latin typeface="Roboto Black"/>
              <a:ea typeface="Roboto"/>
              <a:cs typeface="Roboto"/>
              <a:sym typeface="Roboto"/>
            </a:endParaRPr>
          </a:p>
          <a:p>
            <a:pPr>
              <a:lnSpc>
                <a:spcPct val="200000"/>
              </a:lnSpc>
              <a:buClr>
                <a:srgbClr val="151F47"/>
              </a:buClr>
              <a:buSzPts val="1100"/>
            </a:pPr>
            <a:endParaRPr sz="2933" dirty="0">
              <a:solidFill>
                <a:srgbClr val="151F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66" name="Google Shape;566;p86"/>
          <p:cNvCxnSpPr/>
          <p:nvPr/>
        </p:nvCxnSpPr>
        <p:spPr>
          <a:xfrm>
            <a:off x="10845691" y="5763125"/>
            <a:ext cx="2692800" cy="0"/>
          </a:xfrm>
          <a:prstGeom prst="straightConnector1">
            <a:avLst/>
          </a:prstGeom>
          <a:noFill/>
          <a:ln w="50800" cap="flat" cmpd="sng">
            <a:solidFill>
              <a:srgbClr val="151F47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" name="Google Shape;566;p86">
            <a:extLst>
              <a:ext uri="{FF2B5EF4-FFF2-40B4-BE49-F238E27FC236}">
                <a16:creationId xmlns:a16="http://schemas.microsoft.com/office/drawing/2014/main" id="{51C361E2-73BC-4397-9DF2-355F2A438A2B}"/>
              </a:ext>
            </a:extLst>
          </p:cNvPr>
          <p:cNvCxnSpPr/>
          <p:nvPr/>
        </p:nvCxnSpPr>
        <p:spPr>
          <a:xfrm>
            <a:off x="10845600" y="12420163"/>
            <a:ext cx="2692800" cy="0"/>
          </a:xfrm>
          <a:prstGeom prst="straightConnector1">
            <a:avLst/>
          </a:prstGeom>
          <a:noFill/>
          <a:ln w="50800" cap="flat" cmpd="sng">
            <a:solidFill>
              <a:srgbClr val="151F47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319690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Airship_Logo_Horizontal_2Color_RGB.png" descr="Airship_Logo_Horizontal_2Color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57200"/>
            <a:ext cx="2343678" cy="62889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ne"/>
          <p:cNvSpPr/>
          <p:nvPr/>
        </p:nvSpPr>
        <p:spPr>
          <a:xfrm>
            <a:off x="3555891" y="768096"/>
            <a:ext cx="20082028" cy="1"/>
          </a:xfrm>
          <a:prstGeom prst="line">
            <a:avLst/>
          </a:prstGeom>
          <a:ln w="50800">
            <a:solidFill>
              <a:srgbClr val="151F47">
                <a:alpha val="5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0" y="13334319"/>
            <a:ext cx="24384001" cy="381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Duis egestas, ipsum eu placerat fermentum,…">
            <a:extLst>
              <a:ext uri="{FF2B5EF4-FFF2-40B4-BE49-F238E27FC236}">
                <a16:creationId xmlns:a16="http://schemas.microsoft.com/office/drawing/2014/main" id="{D1B675D9-231F-4444-B5F6-1BDF5CD72B67}"/>
              </a:ext>
            </a:extLst>
          </p:cNvPr>
          <p:cNvSpPr txBox="1"/>
          <p:nvPr/>
        </p:nvSpPr>
        <p:spPr>
          <a:xfrm>
            <a:off x="1390602" y="5817101"/>
            <a:ext cx="788053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388937" lvl="8" indent="-388937" algn="l" defTabSz="457200"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sz="4400" dirty="0"/>
          </a:p>
        </p:txBody>
      </p:sp>
      <p:sp>
        <p:nvSpPr>
          <p:cNvPr id="13" name="Bullet List">
            <a:extLst>
              <a:ext uri="{FF2B5EF4-FFF2-40B4-BE49-F238E27FC236}">
                <a16:creationId xmlns:a16="http://schemas.microsoft.com/office/drawing/2014/main" id="{84482D7E-6E89-4626-8E13-A0114C31DB8E}"/>
              </a:ext>
            </a:extLst>
          </p:cNvPr>
          <p:cNvSpPr txBox="1"/>
          <p:nvPr/>
        </p:nvSpPr>
        <p:spPr>
          <a:xfrm>
            <a:off x="731520" y="1143000"/>
            <a:ext cx="18493106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6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5400" b="1" dirty="0">
                <a:latin typeface="Roboto"/>
              </a:rPr>
              <a:t>New Developer Onboarding</a:t>
            </a:r>
            <a:endParaRPr sz="5400" b="1" dirty="0">
              <a:latin typeface="Roboto"/>
            </a:endParaRPr>
          </a:p>
        </p:txBody>
      </p:sp>
      <p:sp>
        <p:nvSpPr>
          <p:cNvPr id="23" name="Duis egestas, ipsum eu placerat fermentum,…">
            <a:extLst>
              <a:ext uri="{FF2B5EF4-FFF2-40B4-BE49-F238E27FC236}">
                <a16:creationId xmlns:a16="http://schemas.microsoft.com/office/drawing/2014/main" id="{D1B675D9-231F-4444-B5F6-1BDF5CD72B67}"/>
              </a:ext>
            </a:extLst>
          </p:cNvPr>
          <p:cNvSpPr txBox="1"/>
          <p:nvPr/>
        </p:nvSpPr>
        <p:spPr>
          <a:xfrm>
            <a:off x="731520" y="4082620"/>
            <a:ext cx="13852717" cy="522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5400" dirty="0">
                <a:sym typeface="Open Sans"/>
              </a:rPr>
              <a:t>Airship overview &amp; history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5400" dirty="0">
                <a:sym typeface="Open Sans"/>
              </a:rPr>
              <a:t>Airship projects &amp; related projects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5400" dirty="0">
                <a:sym typeface="Open Sans"/>
              </a:rPr>
              <a:t>Stepping through an Airship deployment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5400" dirty="0">
                <a:sym typeface="Open Sans"/>
              </a:rPr>
              <a:t>Learning more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5400" dirty="0">
                <a:sym typeface="Open Sans"/>
              </a:rPr>
              <a:t>Getting involved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65B236-8448-4403-9AD8-9680E3360C33}"/>
              </a:ext>
            </a:extLst>
          </p:cNvPr>
          <p:cNvGraphicFramePr/>
          <p:nvPr/>
        </p:nvGraphicFramePr>
        <p:xfrm>
          <a:off x="13451569" y="2742603"/>
          <a:ext cx="11546114" cy="779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53165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orem ipsum dolor sit amet, consectetur adipiscing elit. Fusce lobortis lectus eget metus pellentesque ultricies. Nam laoreet euismod augue ac vehicula. Sed a metus id ligula varius malesuada."/>
          <p:cNvSpPr txBox="1"/>
          <p:nvPr/>
        </p:nvSpPr>
        <p:spPr>
          <a:xfrm>
            <a:off x="731520" y="3030508"/>
            <a:ext cx="7407749" cy="14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algn="l" defTabSz="457200">
              <a:lnSpc>
                <a:spcPts val="5200"/>
              </a:lnSpc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“</a:t>
            </a:r>
            <a:r>
              <a:rPr lang="en-US" i="1" dirty="0"/>
              <a:t>Airship is a collection of loosely coupled, but interoperable, open source tools that declaratively automate cloud provisioning.”</a:t>
            </a:r>
            <a:endParaRPr i="1" dirty="0"/>
          </a:p>
        </p:txBody>
      </p:sp>
      <p:sp>
        <p:nvSpPr>
          <p:cNvPr id="172" name="Bullet List"/>
          <p:cNvSpPr txBox="1"/>
          <p:nvPr/>
        </p:nvSpPr>
        <p:spPr>
          <a:xfrm>
            <a:off x="730076" y="1143000"/>
            <a:ext cx="8369648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 algn="l">
              <a:defRPr sz="6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5400" b="1" dirty="0"/>
              <a:t>Airship Overview</a:t>
            </a:r>
            <a:endParaRPr sz="5400" b="1" dirty="0"/>
          </a:p>
        </p:txBody>
      </p:sp>
      <p:pic>
        <p:nvPicPr>
          <p:cNvPr id="173" name="Airship_Logo_Horizontal_2Color_RGB.png" descr="Airship_Logo_Horizontal_2Color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57200"/>
            <a:ext cx="2343678" cy="62889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ne"/>
          <p:cNvSpPr/>
          <p:nvPr/>
        </p:nvSpPr>
        <p:spPr>
          <a:xfrm>
            <a:off x="3555891" y="771647"/>
            <a:ext cx="20082028" cy="1"/>
          </a:xfrm>
          <a:prstGeom prst="line">
            <a:avLst/>
          </a:prstGeom>
          <a:ln w="50800">
            <a:solidFill>
              <a:srgbClr val="151F47">
                <a:alpha val="5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0" y="13334319"/>
            <a:ext cx="24384001" cy="381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Duis egestas, ipsum eu placerat fermentum,…"/>
          <p:cNvSpPr txBox="1"/>
          <p:nvPr/>
        </p:nvSpPr>
        <p:spPr>
          <a:xfrm>
            <a:off x="731520" y="6328956"/>
            <a:ext cx="9669613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457200" indent="-457200" algn="l" defTabSz="457200"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rgbClr val="151F47"/>
                </a:solidFill>
              </a:rPr>
              <a:t>Orchestration: Batteries included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rgbClr val="151F47"/>
                </a:solidFill>
              </a:rPr>
              <a:t>Singular Deployment Method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rgbClr val="151F47"/>
                </a:solidFill>
              </a:rPr>
              <a:t>Predictable Upgrades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rgbClr val="151F47"/>
                </a:solidFill>
              </a:rPr>
              <a:t>Repeatable Multi-site Deployments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rgbClr val="151F47"/>
                </a:solidFill>
              </a:rPr>
              <a:t>Resiliency</a:t>
            </a:r>
          </a:p>
          <a:p>
            <a:pPr marL="457200" indent="-457200" algn="l" defTabSz="457200"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>
                <a:solidFill>
                  <a:srgbClr val="151F47"/>
                </a:solidFill>
              </a:rPr>
              <a:t>Enterprise-Grade Security</a:t>
            </a:r>
          </a:p>
        </p:txBody>
      </p:sp>
      <p:sp>
        <p:nvSpPr>
          <p:cNvPr id="177" name="Replace or Delete Photos"/>
          <p:cNvSpPr txBox="1"/>
          <p:nvPr/>
        </p:nvSpPr>
        <p:spPr>
          <a:xfrm>
            <a:off x="731520" y="5379530"/>
            <a:ext cx="9669613" cy="725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200"/>
              </a:lnSpc>
              <a:defRPr sz="280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Motivations</a:t>
            </a:r>
            <a:endParaRPr dirty="0"/>
          </a:p>
        </p:txBody>
      </p:sp>
      <p:sp>
        <p:nvSpPr>
          <p:cNvPr id="179" name="Replace or Delete Photos"/>
          <p:cNvSpPr txBox="1"/>
          <p:nvPr/>
        </p:nvSpPr>
        <p:spPr>
          <a:xfrm>
            <a:off x="755029" y="9183839"/>
            <a:ext cx="9669613" cy="725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457200">
              <a:lnSpc>
                <a:spcPts val="5200"/>
              </a:lnSpc>
              <a:defRPr sz="280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1026" name="9FAF137B-2196-4492-80D7-10EEEC792D4F">
            <a:extLst>
              <a:ext uri="{FF2B5EF4-FFF2-40B4-BE49-F238E27FC236}">
                <a16:creationId xmlns:a16="http://schemas.microsoft.com/office/drawing/2014/main" id="{1CE3BC1C-442D-4A78-B501-5E297164F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 t="6168" r="3450" b="6001"/>
          <a:stretch/>
        </p:blipFill>
        <p:spPr bwMode="auto">
          <a:xfrm>
            <a:off x="8502885" y="2024847"/>
            <a:ext cx="15436677" cy="81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37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60" descr="Airship_Logo_Horizontal_2Color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" y="457200"/>
            <a:ext cx="2343677" cy="628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60"/>
          <p:cNvCxnSpPr/>
          <p:nvPr/>
        </p:nvCxnSpPr>
        <p:spPr>
          <a:xfrm>
            <a:off x="3555891" y="771648"/>
            <a:ext cx="20082027" cy="0"/>
          </a:xfrm>
          <a:prstGeom prst="straightConnector1">
            <a:avLst/>
          </a:prstGeom>
          <a:noFill/>
          <a:ln w="50800" cap="flat" cmpd="sng">
            <a:solidFill>
              <a:srgbClr val="151F47">
                <a:alpha val="4705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4" name="Google Shape;264;p60"/>
          <p:cNvSpPr/>
          <p:nvPr/>
        </p:nvSpPr>
        <p:spPr>
          <a:xfrm>
            <a:off x="0" y="13334321"/>
            <a:ext cx="24384000" cy="381000"/>
          </a:xfrm>
          <a:prstGeom prst="rect">
            <a:avLst/>
          </a:prstGeom>
          <a:solidFill>
            <a:srgbClr val="65C7C2"/>
          </a:solidFill>
          <a:ln>
            <a:noFill/>
          </a:ln>
        </p:spPr>
        <p:txBody>
          <a:bodyPr spcFirstLastPara="1" wrap="square" lIns="71400" tIns="71400" rIns="71400" bIns="71400" anchor="ctr" anchorCtr="0">
            <a:noAutofit/>
          </a:bodyPr>
          <a:lstStyle/>
          <a:p>
            <a:pPr>
              <a:buClr>
                <a:srgbClr val="FFFFFF"/>
              </a:buClr>
              <a:buSzPts val="1200"/>
            </a:pPr>
            <a:endParaRPr/>
          </a:p>
        </p:txBody>
      </p:sp>
      <p:sp>
        <p:nvSpPr>
          <p:cNvPr id="6" name="Bullet List">
            <a:extLst>
              <a:ext uri="{FF2B5EF4-FFF2-40B4-BE49-F238E27FC236}">
                <a16:creationId xmlns:a16="http://schemas.microsoft.com/office/drawing/2014/main" id="{6922D09A-F2AA-4C3B-8322-8DA8696D6D08}"/>
              </a:ext>
            </a:extLst>
          </p:cNvPr>
          <p:cNvSpPr txBox="1"/>
          <p:nvPr/>
        </p:nvSpPr>
        <p:spPr>
          <a:xfrm>
            <a:off x="731520" y="1143000"/>
            <a:ext cx="18493106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6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5400" b="1" dirty="0"/>
              <a:t>History of Airship</a:t>
            </a:r>
            <a:endParaRPr sz="5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2C235-A94A-46E3-B9BC-E27FBB07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027" y="1660709"/>
            <a:ext cx="14143946" cy="10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33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Airship_Logo_Horizontal_2Color_RGB.png" descr="Airship_Logo_Horizontal_2Color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57200"/>
            <a:ext cx="2343678" cy="62889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ne"/>
          <p:cNvSpPr/>
          <p:nvPr/>
        </p:nvSpPr>
        <p:spPr>
          <a:xfrm>
            <a:off x="3555891" y="768096"/>
            <a:ext cx="20082028" cy="1"/>
          </a:xfrm>
          <a:prstGeom prst="line">
            <a:avLst/>
          </a:prstGeom>
          <a:ln w="50800">
            <a:solidFill>
              <a:srgbClr val="151F47">
                <a:alpha val="5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0" y="13334319"/>
            <a:ext cx="24384001" cy="381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6DFFD-AEC5-4EF6-8529-EF86440E2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80" y="5793267"/>
            <a:ext cx="1742705" cy="169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0D3E1-B611-4CB3-89B6-9809EE13A7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762" y="2061354"/>
            <a:ext cx="2197740" cy="2197740"/>
          </a:xfrm>
          <a:prstGeom prst="rect">
            <a:avLst/>
          </a:prstGeom>
        </p:spPr>
      </p:pic>
      <p:pic>
        <p:nvPicPr>
          <p:cNvPr id="20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C2E72B12-FB33-4F4F-AA0D-98C01C955C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349" y="4673290"/>
            <a:ext cx="2737403" cy="2810400"/>
          </a:xfrm>
          <a:prstGeom prst="rect">
            <a:avLst/>
          </a:prstGeom>
        </p:spPr>
      </p:pic>
      <p:sp>
        <p:nvSpPr>
          <p:cNvPr id="21" name="Duis egestas, ipsum eu placerat fermentum,…">
            <a:extLst>
              <a:ext uri="{FF2B5EF4-FFF2-40B4-BE49-F238E27FC236}">
                <a16:creationId xmlns:a16="http://schemas.microsoft.com/office/drawing/2014/main" id="{D1B675D9-231F-4444-B5F6-1BDF5CD72B67}"/>
              </a:ext>
            </a:extLst>
          </p:cNvPr>
          <p:cNvSpPr txBox="1"/>
          <p:nvPr/>
        </p:nvSpPr>
        <p:spPr>
          <a:xfrm>
            <a:off x="1390602" y="5817101"/>
            <a:ext cx="7880537" cy="82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388937" lvl="8" indent="-388937" algn="l" defTabSz="457200"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sz="4400" dirty="0"/>
          </a:p>
        </p:txBody>
      </p:sp>
      <p:sp>
        <p:nvSpPr>
          <p:cNvPr id="13" name="Bullet List">
            <a:extLst>
              <a:ext uri="{FF2B5EF4-FFF2-40B4-BE49-F238E27FC236}">
                <a16:creationId xmlns:a16="http://schemas.microsoft.com/office/drawing/2014/main" id="{84482D7E-6E89-4626-8E13-A0114C31DB8E}"/>
              </a:ext>
            </a:extLst>
          </p:cNvPr>
          <p:cNvSpPr txBox="1"/>
          <p:nvPr/>
        </p:nvSpPr>
        <p:spPr>
          <a:xfrm>
            <a:off x="731520" y="1143000"/>
            <a:ext cx="18493106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6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5400" b="1" dirty="0">
                <a:latin typeface="Roboto"/>
              </a:rPr>
              <a:t>The Evolution to Airship 2.0</a:t>
            </a:r>
            <a:endParaRPr sz="5400" b="1" dirty="0">
              <a:latin typeface="Roboto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CDCCDB-A2E7-4C38-B7EC-F5939AC31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670" y="8706332"/>
            <a:ext cx="1858760" cy="1858760"/>
          </a:xfrm>
          <a:prstGeom prst="rect">
            <a:avLst/>
          </a:prstGeom>
        </p:spPr>
      </p:pic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AB536A03-80D0-479B-9206-5FBDD6568E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161" y="5497964"/>
            <a:ext cx="1906927" cy="1985726"/>
          </a:xfrm>
          <a:prstGeom prst="rect">
            <a:avLst/>
          </a:prstGeom>
        </p:spPr>
      </p:pic>
      <p:sp>
        <p:nvSpPr>
          <p:cNvPr id="23" name="Duis egestas, ipsum eu placerat fermentum,…">
            <a:extLst>
              <a:ext uri="{FF2B5EF4-FFF2-40B4-BE49-F238E27FC236}">
                <a16:creationId xmlns:a16="http://schemas.microsoft.com/office/drawing/2014/main" id="{D1B675D9-231F-4444-B5F6-1BDF5CD72B67}"/>
              </a:ext>
            </a:extLst>
          </p:cNvPr>
          <p:cNvSpPr txBox="1"/>
          <p:nvPr/>
        </p:nvSpPr>
        <p:spPr>
          <a:xfrm>
            <a:off x="731520" y="2636593"/>
            <a:ext cx="13852717" cy="7300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Smaller, ephemeral footprint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Adoption of established upstream projects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 typeface="Arial" panose="020B0604020202020204" pitchFamily="34" charset="0"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Less downstream customization of manifests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Expanded support for multiple platforms (public cloud, Docker, bare metal)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Improved speed of deployment vs. Airship 1.0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Airship UI enhances the user experience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Airship in a Pod improves the onboarding experience</a:t>
            </a:r>
          </a:p>
          <a:p>
            <a:pPr marL="457200" lvl="8" indent="-457200" algn="l" defTabSz="457200">
              <a:spcAft>
                <a:spcPts val="1800"/>
              </a:spcAft>
              <a:buClr>
                <a:srgbClr val="65C7C2"/>
              </a:buClr>
              <a:buSzPct val="145000"/>
              <a:buFontTx/>
              <a:buChar char="•"/>
              <a:defRPr sz="2800" b="0">
                <a:solidFill>
                  <a:srgbClr val="151F47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4000" dirty="0">
                <a:sym typeface="Open Sans"/>
              </a:rPr>
              <a:t>Support for smaller deployments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029EFCD-10D6-4E7E-BB5B-1B54C19C39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332" y="9042649"/>
            <a:ext cx="1342603" cy="17373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3555FC-33DD-407C-8E04-92CD4823C1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07579" y="2291544"/>
            <a:ext cx="1645920" cy="1645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0C835-9583-45B4-B039-E2D1E64085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80165" y="8996929"/>
            <a:ext cx="13528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6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Airship_Logo_Horizontal_2Color_RGB.png" descr="Airship_Logo_Horizontal_2Color_RG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457200"/>
            <a:ext cx="2343678" cy="62889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ne"/>
          <p:cNvSpPr/>
          <p:nvPr/>
        </p:nvSpPr>
        <p:spPr>
          <a:xfrm>
            <a:off x="3555891" y="771647"/>
            <a:ext cx="20082028" cy="1"/>
          </a:xfrm>
          <a:prstGeom prst="line">
            <a:avLst/>
          </a:prstGeom>
          <a:ln w="50800">
            <a:solidFill>
              <a:srgbClr val="151F47">
                <a:alpha val="5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0" y="13334319"/>
            <a:ext cx="24384001" cy="381001"/>
          </a:xfrm>
          <a:prstGeom prst="rect">
            <a:avLst/>
          </a:prstGeom>
          <a:solidFill>
            <a:srgbClr val="65C7C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Bullet List">
            <a:extLst>
              <a:ext uri="{FF2B5EF4-FFF2-40B4-BE49-F238E27FC236}">
                <a16:creationId xmlns:a16="http://schemas.microsoft.com/office/drawing/2014/main" id="{84482D7E-6E89-4626-8E13-A0114C31DB8E}"/>
              </a:ext>
            </a:extLst>
          </p:cNvPr>
          <p:cNvSpPr txBox="1"/>
          <p:nvPr/>
        </p:nvSpPr>
        <p:spPr>
          <a:xfrm>
            <a:off x="731520" y="1143000"/>
            <a:ext cx="18493106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 algn="l">
              <a:defRPr sz="6000" b="0">
                <a:solidFill>
                  <a:srgbClr val="151F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5400" b="1" dirty="0">
                <a:latin typeface="Roboto"/>
              </a:rPr>
              <a:t>Airship 2.0 – Components involved</a:t>
            </a:r>
            <a:endParaRPr sz="5400" b="1" dirty="0">
              <a:latin typeface="Roboto"/>
            </a:endParaRP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DF8FE08A-3601-4CBD-837A-E75AD2D6E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032867"/>
              </p:ext>
            </p:extLst>
          </p:nvPr>
        </p:nvGraphicFramePr>
        <p:xfrm>
          <a:off x="731520" y="2468880"/>
          <a:ext cx="12047272" cy="9758991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4730561">
                  <a:extLst>
                    <a:ext uri="{9D8B030D-6E8A-4147-A177-3AD203B41FA5}">
                      <a16:colId xmlns:a16="http://schemas.microsoft.com/office/drawing/2014/main" val="4093134730"/>
                    </a:ext>
                  </a:extLst>
                </a:gridCol>
                <a:gridCol w="7316711">
                  <a:extLst>
                    <a:ext uri="{9D8B030D-6E8A-4147-A177-3AD203B41FA5}">
                      <a16:colId xmlns:a16="http://schemas.microsoft.com/office/drawing/2014/main" val="2900723543"/>
                    </a:ext>
                  </a:extLst>
                </a:gridCol>
              </a:tblGrid>
              <a:tr h="887181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 anchor="ctr">
                    <a:solidFill>
                      <a:srgbClr val="65C7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anchor="ctr">
                    <a:solidFill>
                      <a:srgbClr val="65C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990445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AirshipCTL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and Orchestrating</a:t>
                      </a:r>
                    </a:p>
                    <a:p>
                      <a:pPr algn="ctr"/>
                      <a:r>
                        <a:rPr lang="en-US" dirty="0"/>
                        <a:t>open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96422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r>
                        <a:rPr lang="en-US" b="1" dirty="0"/>
                        <a:t>Airship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 and management of</a:t>
                      </a:r>
                    </a:p>
                    <a:p>
                      <a:r>
                        <a:rPr lang="en-US" dirty="0"/>
                        <a:t>Kubernetes clusters and declarative intent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973777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r>
                        <a:rPr lang="en-US" b="1" dirty="0"/>
                        <a:t>Airship </a:t>
                      </a:r>
                      <a:r>
                        <a:rPr lang="en-US" b="1" dirty="0" err="1"/>
                        <a:t>ImageBuilder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 ISO/QCOW generation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78615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Kustomize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Deduplication of declarative intent at scale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097963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KubeADM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Kubernetes configuration and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09484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Declarative provisioning of</a:t>
                      </a:r>
                    </a:p>
                    <a:p>
                      <a:pPr algn="ctr"/>
                      <a:r>
                        <a:rPr lang="en-US" dirty="0"/>
                        <a:t>Kubernetes Clusters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301703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Metal3 and Ironic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Declarative provisioning of</a:t>
                      </a:r>
                    </a:p>
                    <a:p>
                      <a:pPr algn="ctr"/>
                      <a:r>
                        <a:rPr lang="en-US" dirty="0"/>
                        <a:t>bare metal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394414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 Helm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Declarative Helm Chart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767419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r>
                        <a:rPr lang="en-US" b="1" dirty="0"/>
                        <a:t>Airship </a:t>
                      </a:r>
                      <a:r>
                        <a:rPr lang="en-US" b="1" dirty="0" err="1"/>
                        <a:t>HostConfig</a:t>
                      </a:r>
                      <a:r>
                        <a:rPr lang="en-US" b="1" dirty="0"/>
                        <a:t>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 Day-2 host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22986"/>
                  </a:ext>
                </a:extLst>
              </a:tr>
              <a:tr h="887181">
                <a:tc>
                  <a:txBody>
                    <a:bodyPr/>
                    <a:lstStyle/>
                    <a:p>
                      <a:r>
                        <a:rPr lang="en-US" b="1" dirty="0"/>
                        <a:t>Airship </a:t>
                      </a:r>
                      <a:r>
                        <a:rPr lang="en-US" b="1" dirty="0" err="1"/>
                        <a:t>Treasuremap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 of integrated declarative intent</a:t>
                      </a:r>
                    </a:p>
                    <a:p>
                      <a:r>
                        <a:rPr lang="en-US" dirty="0"/>
                        <a:t>for operators to consume and extend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28380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163B906-DAAC-47B7-8F17-6522948AA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80" y="5793267"/>
            <a:ext cx="1742705" cy="1690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A47769-1A67-431B-BF6A-1F0D12C912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762" y="2061354"/>
            <a:ext cx="2197740" cy="2197740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4D339F-5742-41A4-99FB-2A933D2D36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349" y="4673290"/>
            <a:ext cx="2737403" cy="28104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4EE4B9-330E-4434-BD6D-F855FCFE4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670" y="8706332"/>
            <a:ext cx="1858760" cy="1858760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high confidence">
            <a:extLst>
              <a:ext uri="{FF2B5EF4-FFF2-40B4-BE49-F238E27FC236}">
                <a16:creationId xmlns:a16="http://schemas.microsoft.com/office/drawing/2014/main" id="{A7440C75-066D-4D30-9D9C-6B89E7C872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161" y="5497964"/>
            <a:ext cx="1906927" cy="1985726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F2452255-E980-4832-83B6-E5CD14CEE7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332" y="9042649"/>
            <a:ext cx="1342603" cy="1737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CCE3EE-75AA-43CF-A38A-A956CA0BD1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07579" y="2291544"/>
            <a:ext cx="1645920" cy="16459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E96030-50A7-423E-B124-F8EE6B62C7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80165" y="8996929"/>
            <a:ext cx="13528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152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905A35A-2D1C-474E-8B7B-87528FD66BF1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document pull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fetches YAML repositories from Git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dirty="0"/>
            </a:br>
            <a:endParaRPr lang="en-US" dirty="0"/>
          </a:p>
        </p:txBody>
      </p:sp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B8BDA2-6559-4DA2-904E-9B4C4891E4D4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E12130-F544-4FE0-963A-5A0BB7FB5914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5BF14-0A21-48A9-ACBA-CEC708284058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D84C1-9FE1-422A-BCAD-EAAAA1A6BA05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CC5BA65-30CD-463D-A4B9-4A70F06D9C39}"/>
              </a:ext>
            </a:extLst>
          </p:cNvPr>
          <p:cNvSpPr/>
          <p:nvPr/>
        </p:nvSpPr>
        <p:spPr>
          <a:xfrm>
            <a:off x="1432895" y="5617023"/>
            <a:ext cx="2677887" cy="1452747"/>
          </a:xfrm>
          <a:prstGeom prst="can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Git Repo</a:t>
            </a:r>
          </a:p>
          <a:p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(e.g.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Treasuremap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35A3BC-9E44-4380-981B-83595B1E8BA4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flipH="1">
            <a:off x="2771839" y="4484738"/>
            <a:ext cx="2715979" cy="113228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9C5040-E7C0-4A82-AAD7-38B8B799A778}"/>
              </a:ext>
            </a:extLst>
          </p:cNvPr>
          <p:cNvSpPr txBox="1"/>
          <p:nvPr/>
        </p:nvSpPr>
        <p:spPr>
          <a:xfrm>
            <a:off x="1240568" y="10803627"/>
            <a:ext cx="4236098" cy="22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Preparation and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Ephemeral Deployment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6D009E-E04D-428F-BAD2-0C97626025D5}"/>
              </a:ext>
            </a:extLst>
          </p:cNvPr>
          <p:cNvSpPr/>
          <p:nvPr/>
        </p:nvSpPr>
        <p:spPr>
          <a:xfrm>
            <a:off x="2546382" y="4660963"/>
            <a:ext cx="577139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609E9-9B48-4B9D-A516-DCA52A8B4FAC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78B880-4BD6-4FF5-8929-AA0B3F78F9EF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A18D87-7862-4FB2-9586-563687258330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49680-2387-4513-B0CF-EB4B5C9FD7A9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3F5670B-F08F-4053-879A-2C39AB28F361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Target Control Host</a:t>
            </a: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E60C8D-3B54-43F3-9F72-9DFF996292B4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DAC473-02A0-4714-9561-7C58E58F6DC9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BCE642-5F68-4C4A-B2A2-6A567D654D72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C5001ED-4919-43A6-B446-5B5C256DB4D2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14813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905A35A-2D1C-474E-8B7B-87528FD66BF1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document pull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fetches YAML repositories from Git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bootstrap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b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uilds an ISO for the ephemeral node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dirty="0"/>
            </a:br>
            <a:endParaRPr lang="en-US" dirty="0"/>
          </a:p>
        </p:txBody>
      </p:sp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B8BDA2-6559-4DA2-904E-9B4C4891E4D4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E12130-F544-4FE0-963A-5A0BB7FB5914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5BF14-0A21-48A9-ACBA-CEC708284058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D84C1-9FE1-422A-BCAD-EAAAA1A6BA05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CC5BA65-30CD-463D-A4B9-4A70F06D9C39}"/>
              </a:ext>
            </a:extLst>
          </p:cNvPr>
          <p:cNvSpPr/>
          <p:nvPr/>
        </p:nvSpPr>
        <p:spPr>
          <a:xfrm>
            <a:off x="1432895" y="5617023"/>
            <a:ext cx="2677887" cy="1452747"/>
          </a:xfrm>
          <a:prstGeom prst="can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Git Repo</a:t>
            </a:r>
          </a:p>
          <a:p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(e.g.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Treasuremap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35A3BC-9E44-4380-981B-83595B1E8BA4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flipH="1">
            <a:off x="2771839" y="4484738"/>
            <a:ext cx="2715979" cy="113228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9C5040-E7C0-4A82-AAD7-38B8B799A778}"/>
              </a:ext>
            </a:extLst>
          </p:cNvPr>
          <p:cNvSpPr txBox="1"/>
          <p:nvPr/>
        </p:nvSpPr>
        <p:spPr>
          <a:xfrm>
            <a:off x="1240568" y="10803627"/>
            <a:ext cx="4236098" cy="22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Preparation and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Ephemeral Deployment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6D009E-E04D-428F-BAD2-0C97626025D5}"/>
              </a:ext>
            </a:extLst>
          </p:cNvPr>
          <p:cNvSpPr/>
          <p:nvPr/>
        </p:nvSpPr>
        <p:spPr>
          <a:xfrm>
            <a:off x="2546382" y="4660963"/>
            <a:ext cx="577139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A045FC-2C21-4994-89CB-A75A2FFDED17}"/>
              </a:ext>
            </a:extLst>
          </p:cNvPr>
          <p:cNvSpPr/>
          <p:nvPr/>
        </p:nvSpPr>
        <p:spPr>
          <a:xfrm>
            <a:off x="5219809" y="3043175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609E9-9B48-4B9D-A516-DCA52A8B4FAC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06E23-1979-4F3D-A1AB-50307CF7ADFD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78B880-4BD6-4FF5-8929-AA0B3F78F9EF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A18D87-7862-4FB2-9586-563687258330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49680-2387-4513-B0CF-EB4B5C9FD7A9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3F5670B-F08F-4053-879A-2C39AB28F361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Target Control Host</a:t>
            </a: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E60C8D-3B54-43F3-9F72-9DFF996292B4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3C6B6D-E37A-40F9-93BE-AFB95076184B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5F12E0-CD3A-4366-9CD5-ADAC219880ED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856F16-7396-408C-B478-3C85CF21D8B6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97598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905A35A-2D1C-474E-8B7B-87528FD66BF1}"/>
              </a:ext>
            </a:extLst>
          </p:cNvPr>
          <p:cNvSpPr txBox="1"/>
          <p:nvPr/>
        </p:nvSpPr>
        <p:spPr>
          <a:xfrm>
            <a:off x="7182100" y="10365018"/>
            <a:ext cx="17201897" cy="3222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airshipctl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document pull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fetches YAML repositories from Git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irshipctl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 phase run bootstrap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/>
              <a:t>b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uilds an ISO for the ephemeral node</a:t>
            </a:r>
            <a:endParaRPr lang="en-US" dirty="0"/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a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65C7C2"/>
                </a:highlight>
                <a:uFillTx/>
                <a:latin typeface="Consolas" panose="020B0609020204030204" pitchFamily="49" charset="0"/>
                <a:sym typeface="Helvetica Neue"/>
              </a:rPr>
              <a:t>irshipct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baremetal</a:t>
            </a:r>
            <a:r>
              <a:rPr lang="en-US" dirty="0">
                <a:highlight>
                  <a:srgbClr val="65C7C2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65C7C2"/>
                </a:highlight>
                <a:latin typeface="Consolas" panose="020B0609020204030204" pitchFamily="49" charset="0"/>
              </a:rPr>
              <a:t>remotedirect</a:t>
            </a:r>
            <a:r>
              <a:rPr lang="en-US" dirty="0"/>
              <a:t> boots the ephemeral node/cluster over redfish</a:t>
            </a:r>
          </a:p>
          <a:p>
            <a:pPr marL="0" marR="0" indent="0" algn="l" defTabSz="821531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dirty="0"/>
            </a:br>
            <a:endParaRPr lang="en-US" dirty="0"/>
          </a:p>
        </p:txBody>
      </p:sp>
      <p:pic>
        <p:nvPicPr>
          <p:cNvPr id="22" name="Airship_BG_1920x1080_V2.jpg" descr="Airship_BG_1920x1080_V2.jpg">
            <a:extLst>
              <a:ext uri="{FF2B5EF4-FFF2-40B4-BE49-F238E27FC236}">
                <a16:creationId xmlns:a16="http://schemas.microsoft.com/office/drawing/2014/main" id="{F18F3809-1A78-4A9B-B1D2-57C3B32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816"/>
          <a:stretch>
            <a:fillRect/>
          </a:stretch>
        </p:blipFill>
        <p:spPr>
          <a:xfrm>
            <a:off x="0" y="0"/>
            <a:ext cx="24384000" cy="102450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B8BDA2-6559-4DA2-904E-9B4C4891E4D4}"/>
              </a:ext>
            </a:extLst>
          </p:cNvPr>
          <p:cNvSpPr/>
          <p:nvPr/>
        </p:nvSpPr>
        <p:spPr>
          <a:xfrm>
            <a:off x="10160110" y="1035022"/>
            <a:ext cx="4291617" cy="3224286"/>
          </a:xfrm>
          <a:prstGeom prst="roundRect">
            <a:avLst/>
          </a:prstGeom>
          <a:solidFill>
            <a:srgbClr val="5ABFCB"/>
          </a:solidFill>
          <a:ln w="63500" cap="flat">
            <a:solidFill>
              <a:srgbClr val="B4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rgbClr val="FFFFFF"/>
                </a:solidFill>
                <a:sym typeface="Helvetica Neue Medium"/>
              </a:rPr>
              <a:t>Ephemeral Host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E12130-F544-4FE0-963A-5A0BB7FB5914}"/>
              </a:ext>
            </a:extLst>
          </p:cNvPr>
          <p:cNvSpPr/>
          <p:nvPr/>
        </p:nvSpPr>
        <p:spPr>
          <a:xfrm>
            <a:off x="4354149" y="3814343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airshipctl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E5BF14-0A21-48A9-ACBA-CEC708284058}"/>
              </a:ext>
            </a:extLst>
          </p:cNvPr>
          <p:cNvSpPr/>
          <p:nvPr/>
        </p:nvSpPr>
        <p:spPr>
          <a:xfrm>
            <a:off x="11092220" y="3168416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K8s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4D84C1-9FE1-422A-BCAD-EAAAA1A6BA05}"/>
              </a:ext>
            </a:extLst>
          </p:cNvPr>
          <p:cNvSpPr/>
          <p:nvPr/>
        </p:nvSpPr>
        <p:spPr>
          <a:xfrm>
            <a:off x="11092220" y="1907379"/>
            <a:ext cx="2267338" cy="670395"/>
          </a:xfrm>
          <a:prstGeom prst="roundRect">
            <a:avLst/>
          </a:prstGeom>
          <a:ln w="635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CC5BA65-30CD-463D-A4B9-4A70F06D9C39}"/>
              </a:ext>
            </a:extLst>
          </p:cNvPr>
          <p:cNvSpPr/>
          <p:nvPr/>
        </p:nvSpPr>
        <p:spPr>
          <a:xfrm>
            <a:off x="1432895" y="5617023"/>
            <a:ext cx="2677887" cy="1452747"/>
          </a:xfrm>
          <a:prstGeom prst="can">
            <a:avLst/>
          </a:prstGeom>
          <a:ln w="635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Git Repo</a:t>
            </a:r>
          </a:p>
          <a:p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(e.g. </a:t>
            </a:r>
            <a:r>
              <a:rPr lang="en-US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Treasuremap</a:t>
            </a: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AD353A-3911-416C-B495-BC75ED5580FD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6621487" y="2242577"/>
            <a:ext cx="4470733" cy="1906964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35A3BC-9E44-4380-981B-83595B1E8BA4}"/>
              </a:ext>
            </a:extLst>
          </p:cNvPr>
          <p:cNvCxnSpPr>
            <a:cxnSpLocks/>
            <a:stCxn id="2" idx="2"/>
            <a:endCxn id="20" idx="1"/>
          </p:cNvCxnSpPr>
          <p:nvPr/>
        </p:nvCxnSpPr>
        <p:spPr>
          <a:xfrm flipH="1">
            <a:off x="2771839" y="4484738"/>
            <a:ext cx="2715979" cy="113228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9C5040-E7C0-4A82-AAD7-38B8B799A778}"/>
              </a:ext>
            </a:extLst>
          </p:cNvPr>
          <p:cNvSpPr txBox="1"/>
          <p:nvPr/>
        </p:nvSpPr>
        <p:spPr>
          <a:xfrm>
            <a:off x="1240568" y="10803627"/>
            <a:ext cx="4236098" cy="22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Preparation and</a:t>
            </a:r>
          </a:p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Ephemeral Deployment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6D009E-E04D-428F-BAD2-0C97626025D5}"/>
              </a:ext>
            </a:extLst>
          </p:cNvPr>
          <p:cNvSpPr/>
          <p:nvPr/>
        </p:nvSpPr>
        <p:spPr>
          <a:xfrm>
            <a:off x="2546382" y="4660963"/>
            <a:ext cx="577139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A045FC-2C21-4994-89CB-A75A2FFDED17}"/>
              </a:ext>
            </a:extLst>
          </p:cNvPr>
          <p:cNvSpPr/>
          <p:nvPr/>
        </p:nvSpPr>
        <p:spPr>
          <a:xfrm>
            <a:off x="5219809" y="3043175"/>
            <a:ext cx="577139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7F930D-3BBD-4FB7-8A1E-5B9DC104E74D}"/>
              </a:ext>
            </a:extLst>
          </p:cNvPr>
          <p:cNvSpPr/>
          <p:nvPr/>
        </p:nvSpPr>
        <p:spPr>
          <a:xfrm>
            <a:off x="7254639" y="2219354"/>
            <a:ext cx="577139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609E9-9B48-4B9D-A516-DCA52A8B4FAC}"/>
              </a:ext>
            </a:extLst>
          </p:cNvPr>
          <p:cNvSpPr/>
          <p:nvPr/>
        </p:nvSpPr>
        <p:spPr>
          <a:xfrm>
            <a:off x="6555943" y="10511575"/>
            <a:ext cx="573151" cy="549104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906E23-1979-4F3D-A1AB-50307CF7ADFD}"/>
              </a:ext>
            </a:extLst>
          </p:cNvPr>
          <p:cNvSpPr/>
          <p:nvPr/>
        </p:nvSpPr>
        <p:spPr>
          <a:xfrm>
            <a:off x="6555943" y="11097255"/>
            <a:ext cx="573151" cy="549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7F3483-34A7-4F9D-8F92-C2D8785F23D2}"/>
              </a:ext>
            </a:extLst>
          </p:cNvPr>
          <p:cNvSpPr/>
          <p:nvPr/>
        </p:nvSpPr>
        <p:spPr>
          <a:xfrm>
            <a:off x="6555943" y="11696061"/>
            <a:ext cx="573151" cy="549104"/>
          </a:xfrm>
          <a:prstGeom prst="ellipse">
            <a:avLst/>
          </a:prstGeom>
          <a:solidFill>
            <a:schemeClr val="tx2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35488-84E6-4081-A9D6-569F8F449B6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2225889" y="2577774"/>
            <a:ext cx="0" cy="590642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78B880-4BD6-4FF5-8929-AA0B3F78F9EF}"/>
              </a:ext>
            </a:extLst>
          </p:cNvPr>
          <p:cNvCxnSpPr/>
          <p:nvPr/>
        </p:nvCxnSpPr>
        <p:spPr>
          <a:xfrm>
            <a:off x="7182101" y="832011"/>
            <a:ext cx="0" cy="833206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BA18D87-7862-4FB2-9586-563687258330}"/>
              </a:ext>
            </a:extLst>
          </p:cNvPr>
          <p:cNvSpPr txBox="1"/>
          <p:nvPr/>
        </p:nvSpPr>
        <p:spPr>
          <a:xfrm>
            <a:off x="1432895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Off-site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849680-2387-4513-B0CF-EB4B5C9FD7A9}"/>
              </a:ext>
            </a:extLst>
          </p:cNvPr>
          <p:cNvSpPr txBox="1"/>
          <p:nvPr/>
        </p:nvSpPr>
        <p:spPr>
          <a:xfrm>
            <a:off x="14008982" y="153293"/>
            <a:ext cx="4297680" cy="636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On-site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3F5670B-F08F-4053-879A-2C39AB28F361}"/>
              </a:ext>
            </a:extLst>
          </p:cNvPr>
          <p:cNvSpPr/>
          <p:nvPr/>
        </p:nvSpPr>
        <p:spPr>
          <a:xfrm>
            <a:off x="10158246" y="5813414"/>
            <a:ext cx="4291616" cy="32242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  <a:sym typeface="Helvetica Neue Medium"/>
              </a:rPr>
              <a:t>Target Control Host</a:t>
            </a: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9E60C8D-3B54-43F3-9F72-9DFF996292B4}"/>
              </a:ext>
            </a:extLst>
          </p:cNvPr>
          <p:cNvSpPr/>
          <p:nvPr/>
        </p:nvSpPr>
        <p:spPr>
          <a:xfrm>
            <a:off x="11090355" y="6685771"/>
            <a:ext cx="2267338" cy="6703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Redfish API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B163AF2-E2A0-4F54-94CE-97B5DFBD20C4}"/>
              </a:ext>
            </a:extLst>
          </p:cNvPr>
          <p:cNvSpPr/>
          <p:nvPr/>
        </p:nvSpPr>
        <p:spPr>
          <a:xfrm>
            <a:off x="18306662" y="10350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923F66-3748-4F56-B00B-392B6B0A12FB}"/>
              </a:ext>
            </a:extLst>
          </p:cNvPr>
          <p:cNvSpPr/>
          <p:nvPr/>
        </p:nvSpPr>
        <p:spPr>
          <a:xfrm>
            <a:off x="18459062" y="11874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Kubernetes Node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F75E74-37D6-4926-B625-2D94297F4C36}"/>
              </a:ext>
            </a:extLst>
          </p:cNvPr>
          <p:cNvSpPr/>
          <p:nvPr/>
        </p:nvSpPr>
        <p:spPr>
          <a:xfrm>
            <a:off x="18611462" y="1339822"/>
            <a:ext cx="2853619" cy="7907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Worker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Hosts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sym typeface="Helvetica Neue Medium"/>
              </a:rPr>
              <a:t>(1..N)</a:t>
            </a:r>
            <a:endParaRPr lang="en-US" sz="3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7238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17892</TotalTime>
  <Words>1311</Words>
  <Application>Microsoft Office PowerPoint</Application>
  <PresentationFormat>Custom</PresentationFormat>
  <Paragraphs>972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Consolas</vt:lpstr>
      <vt:lpstr>Helvetica Light</vt:lpstr>
      <vt:lpstr>Helvetica Neue</vt:lpstr>
      <vt:lpstr>Helvetica Neue Light</vt:lpstr>
      <vt:lpstr>Helvetica Neue Medium</vt:lpstr>
      <vt:lpstr>Helvetica Neue Thin</vt:lpstr>
      <vt:lpstr>Open Sans</vt:lpstr>
      <vt:lpstr>Roboto</vt:lpstr>
      <vt:lpstr>Roboto Black</vt:lpstr>
      <vt:lpstr>Roboto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Alexander W.</dc:creator>
  <cp:lastModifiedBy>MCEUEN, MATT</cp:lastModifiedBy>
  <cp:revision>234</cp:revision>
  <dcterms:modified xsi:type="dcterms:W3CDTF">2020-10-28T14:15:57Z</dcterms:modified>
</cp:coreProperties>
</file>