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8" r:id="rId8"/>
    <p:sldId id="262" r:id="rId9"/>
    <p:sldId id="263" r:id="rId10"/>
    <p:sldId id="264" r:id="rId11"/>
    <p:sldId id="269" r:id="rId12"/>
    <p:sldId id="268" r:id="rId13"/>
    <p:sldId id="282" r:id="rId14"/>
    <p:sldId id="270" r:id="rId15"/>
    <p:sldId id="271" r:id="rId16"/>
    <p:sldId id="265" r:id="rId17"/>
    <p:sldId id="272" r:id="rId18"/>
    <p:sldId id="279" r:id="rId19"/>
    <p:sldId id="281" r:id="rId20"/>
    <p:sldId id="280" r:id="rId21"/>
    <p:sldId id="266" r:id="rId22"/>
    <p:sldId id="267" r:id="rId23"/>
    <p:sldId id="276" r:id="rId24"/>
    <p:sldId id="273" r:id="rId25"/>
    <p:sldId id="283" r:id="rId26"/>
    <p:sldId id="277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82"/>
    <p:restoredTop sz="96327"/>
  </p:normalViewPr>
  <p:slideViewPr>
    <p:cSldViewPr snapToGrid="0">
      <p:cViewPr varScale="1">
        <p:scale>
          <a:sx n="145" d="100"/>
          <a:sy n="145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rsleep/AJOU222_ITIP1_Proj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hosted.org/zss/#examples" TargetMode="External"/><Relationship Id="rId3" Type="http://schemas.openxmlformats.org/officeDocument/2006/relationships/hyperlink" Target="https://namu.wiki/w/Baekjoon%20Online%20Judge" TargetMode="External"/><Relationship Id="rId7" Type="http://schemas.openxmlformats.org/officeDocument/2006/relationships/hyperlink" Target="https://www.youtube.com/watch?v=6Ur8B35xCj8" TargetMode="External"/><Relationship Id="rId2" Type="http://schemas.openxmlformats.org/officeDocument/2006/relationships/hyperlink" Target="https://www.acmicpc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lvedac.github.io/unofficial-documentation/#/" TargetMode="External"/><Relationship Id="rId5" Type="http://schemas.openxmlformats.org/officeDocument/2006/relationships/hyperlink" Target="https://solved.ac/" TargetMode="External"/><Relationship Id="rId4" Type="http://schemas.openxmlformats.org/officeDocument/2006/relationships/hyperlink" Target="http://solved.ac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0264-7392-0CDF-F4DD-F050DAEC6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온라인 저지 문제 집합 추천 알고리즘</a:t>
            </a:r>
            <a:endParaRPr lang="en-KR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26868-3402-CBBE-9451-C97FBDF7E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201820736</a:t>
            </a:r>
            <a:r>
              <a:rPr lang="ko-KR" altLang="en-US" dirty="0"/>
              <a:t> 정민규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5614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6C96-D524-9B5A-91C2-118A7D4D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알고리즘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E20F-0167-0AD5-D71F-E5FB54CB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 SU</a:t>
            </a:r>
            <a:r>
              <a:rPr lang="ko-KR" altLang="en-US" dirty="0"/>
              <a:t>들이 해결한 문제의 전체 </a:t>
            </a:r>
            <a:r>
              <a:rPr lang="en-US" altLang="ko-KR" dirty="0"/>
              <a:t>tag set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  <a:r>
              <a:rPr lang="ko-KR" altLang="en-US" dirty="0"/>
              <a:t> 그리고 여기서 </a:t>
            </a:r>
            <a:r>
              <a:rPr lang="en-US" altLang="ko-KR" dirty="0"/>
              <a:t>TU</a:t>
            </a:r>
            <a:r>
              <a:rPr lang="ko-KR" altLang="en-US" dirty="0"/>
              <a:t>가 해결한 문제들을 제외한다</a:t>
            </a:r>
            <a:r>
              <a:rPr lang="en-US" altLang="ko-KR" dirty="0"/>
              <a:t>.</a:t>
            </a:r>
            <a:r>
              <a:rPr lang="ko-KR" altLang="en-US" dirty="0"/>
              <a:t> 또한 </a:t>
            </a:r>
            <a:r>
              <a:rPr lang="en-US" altLang="ko-KR" dirty="0"/>
              <a:t>tag set</a:t>
            </a:r>
            <a:r>
              <a:rPr lang="ko-KR" altLang="en-US" dirty="0"/>
              <a:t>을 생성할 때 각 사용자들이 해결한 총 문제 수의 </a:t>
            </a:r>
            <a:r>
              <a:rPr lang="en-US" altLang="ko-KR" dirty="0"/>
              <a:t>10%</a:t>
            </a:r>
            <a:r>
              <a:rPr lang="ko-KR" altLang="en-US" dirty="0"/>
              <a:t>보다 작은 </a:t>
            </a:r>
            <a:r>
              <a:rPr lang="en-US" altLang="ko-KR" dirty="0"/>
              <a:t>tag</a:t>
            </a:r>
            <a:r>
              <a:rPr lang="ko-KR" altLang="en-US" dirty="0"/>
              <a:t>는 제외한다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</a:t>
            </a:r>
            <a:r>
              <a:rPr lang="ko-KR" altLang="en-US" dirty="0"/>
              <a:t> 해결한 문제 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100,</a:t>
            </a:r>
            <a:r>
              <a:rPr lang="ko-KR" altLang="en-US" dirty="0"/>
              <a:t> </a:t>
            </a:r>
            <a:r>
              <a:rPr lang="en-US" altLang="ko-KR" dirty="0"/>
              <a:t>BFS</a:t>
            </a:r>
            <a:r>
              <a:rPr lang="ko-KR" altLang="en-US" dirty="0"/>
              <a:t> 태그를 가진 문제의 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인 경우 </a:t>
            </a:r>
            <a:r>
              <a:rPr lang="en-US" altLang="ko-KR" dirty="0"/>
              <a:t>BFS</a:t>
            </a:r>
            <a:r>
              <a:rPr lang="ko-KR" altLang="en-US" dirty="0"/>
              <a:t> 태그를 제외한다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tag table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은 </a:t>
            </a:r>
            <a:r>
              <a:rPr lang="en-US" altLang="ko-KR" dirty="0"/>
              <a:t>tag,</a:t>
            </a:r>
            <a:r>
              <a:rPr lang="ko-KR" altLang="en-US" dirty="0"/>
              <a:t> </a:t>
            </a:r>
            <a:r>
              <a:rPr lang="en-US" altLang="ko-KR" dirty="0"/>
              <a:t>row</a:t>
            </a:r>
            <a:r>
              <a:rPr lang="ko-KR" altLang="en-US" dirty="0"/>
              <a:t>는 사용자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의 값은 사용자들이 해결한 문제가 가지는 </a:t>
            </a:r>
            <a:r>
              <a:rPr lang="en-US" altLang="ko-KR" dirty="0"/>
              <a:t>tag</a:t>
            </a:r>
            <a:r>
              <a:rPr lang="ko-KR" altLang="en-US" dirty="0"/>
              <a:t>의 총계 들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USER1:</a:t>
            </a:r>
            <a:r>
              <a:rPr lang="ko-KR" altLang="en-US" dirty="0"/>
              <a:t> </a:t>
            </a:r>
            <a:r>
              <a:rPr lang="en-US" altLang="ko-KR" dirty="0"/>
              <a:t>[123,</a:t>
            </a:r>
            <a:r>
              <a:rPr lang="ko-KR" altLang="en-US" dirty="0"/>
              <a:t> </a:t>
            </a:r>
            <a:r>
              <a:rPr lang="en-US" altLang="ko-KR" dirty="0"/>
              <a:t>32,</a:t>
            </a:r>
            <a:r>
              <a:rPr lang="ko-KR" altLang="en-US" dirty="0"/>
              <a:t> </a:t>
            </a:r>
            <a:r>
              <a:rPr lang="en-US" altLang="ko-KR" dirty="0"/>
              <a:t>21,</a:t>
            </a:r>
            <a:r>
              <a:rPr lang="ko-KR" altLang="en-US" dirty="0"/>
              <a:t>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0],</a:t>
            </a:r>
            <a:r>
              <a:rPr lang="ko-KR" altLang="en-US" dirty="0"/>
              <a:t> </a:t>
            </a:r>
            <a:r>
              <a:rPr lang="en-US" altLang="ko-KR" dirty="0"/>
              <a:t>USER2: [42, 121, 0, 12, 21]</a:t>
            </a:r>
          </a:p>
          <a:p>
            <a:r>
              <a:rPr lang="en-US" dirty="0"/>
              <a:t>7. tag table</a:t>
            </a:r>
            <a:r>
              <a:rPr lang="ko-KR" altLang="en-US" dirty="0"/>
              <a:t>을 이용하여 </a:t>
            </a:r>
            <a:r>
              <a:rPr lang="en-US" altLang="ko-KR" dirty="0"/>
              <a:t>TU</a:t>
            </a:r>
            <a:r>
              <a:rPr lang="ko-KR" altLang="en-US" dirty="0"/>
              <a:t>와 각 </a:t>
            </a:r>
            <a:r>
              <a:rPr lang="en-US" altLang="ko-KR" dirty="0"/>
              <a:t>SU</a:t>
            </a:r>
            <a:r>
              <a:rPr lang="ko-KR" altLang="en-US" dirty="0"/>
              <a:t>의 </a:t>
            </a:r>
            <a:r>
              <a:rPr lang="en-US" altLang="ko-KR" dirty="0"/>
              <a:t>cosine </a:t>
            </a:r>
            <a:r>
              <a:rPr lang="en-US" altLang="ko-KR" dirty="0" err="1"/>
              <a:t>similiarity</a:t>
            </a:r>
            <a:r>
              <a:rPr lang="ko-KR" altLang="en-US" dirty="0" err="1"/>
              <a:t>를</a:t>
            </a:r>
            <a:r>
              <a:rPr lang="ko-KR" altLang="en-US" dirty="0"/>
              <a:t> 구한다</a:t>
            </a:r>
            <a:r>
              <a:rPr lang="en-US" altLang="ko-KR" dirty="0"/>
              <a:t>.</a:t>
            </a:r>
            <a:r>
              <a:rPr lang="ko-KR" altLang="en-US" dirty="0"/>
              <a:t> 이후 </a:t>
            </a:r>
            <a:r>
              <a:rPr lang="en-US" altLang="ko-KR" dirty="0"/>
              <a:t>z-score</a:t>
            </a:r>
            <a:r>
              <a:rPr lang="ko-KR" altLang="en-US" dirty="0"/>
              <a:t>로 </a:t>
            </a:r>
            <a:r>
              <a:rPr lang="en-US" altLang="ko-KR" dirty="0"/>
              <a:t>normalization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TU</a:t>
            </a:r>
            <a:r>
              <a:rPr lang="ko-KR" altLang="en-US" dirty="0"/>
              <a:t>에 따라 </a:t>
            </a:r>
            <a:r>
              <a:rPr lang="en-US" altLang="ko-KR" dirty="0"/>
              <a:t>cosine </a:t>
            </a:r>
            <a:r>
              <a:rPr lang="en-US" altLang="ko-KR" dirty="0" err="1"/>
              <a:t>similiarity</a:t>
            </a:r>
            <a:r>
              <a:rPr lang="ko-KR" altLang="en-US" dirty="0"/>
              <a:t>의 최솟값</a:t>
            </a:r>
            <a:r>
              <a:rPr lang="en-US" altLang="ko-KR" dirty="0"/>
              <a:t>,</a:t>
            </a:r>
            <a:r>
              <a:rPr lang="ko-KR" altLang="en-US" dirty="0"/>
              <a:t>  최댓값이 크게 변하므로 일관된 결과를 얻기 위해 </a:t>
            </a:r>
            <a:r>
              <a:rPr lang="en-US" altLang="ko-KR" dirty="0"/>
              <a:t>normalization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2766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6C96-D524-9B5A-91C2-118A7D4D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알고리즘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E20F-0167-0AD5-D71F-E5FB54CB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 SU</a:t>
            </a:r>
            <a:r>
              <a:rPr lang="ko-KR" altLang="en-US" dirty="0"/>
              <a:t>들이 해결한 문제의 전체 </a:t>
            </a:r>
            <a:r>
              <a:rPr lang="en-US" altLang="ko-KR" dirty="0"/>
              <a:t>tag set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  <a:r>
              <a:rPr lang="ko-KR" altLang="en-US" dirty="0"/>
              <a:t> 그리고 여기서 </a:t>
            </a:r>
            <a:r>
              <a:rPr lang="en-US" altLang="ko-KR" dirty="0"/>
              <a:t>TU</a:t>
            </a:r>
            <a:r>
              <a:rPr lang="ko-KR" altLang="en-US" dirty="0"/>
              <a:t>가 해결한 문제들을 제외한다</a:t>
            </a:r>
            <a:r>
              <a:rPr lang="en-US" altLang="ko-KR" dirty="0"/>
              <a:t>.</a:t>
            </a:r>
            <a:r>
              <a:rPr lang="ko-KR" altLang="en-US" dirty="0"/>
              <a:t> 또한 </a:t>
            </a:r>
            <a:r>
              <a:rPr lang="en-US" altLang="ko-KR" dirty="0"/>
              <a:t>tag set</a:t>
            </a:r>
            <a:r>
              <a:rPr lang="ko-KR" altLang="en-US" dirty="0"/>
              <a:t>을 생성할 때 각 사용자들이 해결한 총 문제 수의 </a:t>
            </a:r>
            <a:r>
              <a:rPr lang="en-US" altLang="ko-KR" dirty="0"/>
              <a:t>10%</a:t>
            </a:r>
            <a:r>
              <a:rPr lang="ko-KR" altLang="en-US" dirty="0"/>
              <a:t>보다 작은 </a:t>
            </a:r>
            <a:r>
              <a:rPr lang="en-US" altLang="ko-KR" dirty="0"/>
              <a:t>tag</a:t>
            </a:r>
            <a:r>
              <a:rPr lang="ko-KR" altLang="en-US" dirty="0"/>
              <a:t>는 제외한다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</a:t>
            </a:r>
            <a:r>
              <a:rPr lang="ko-KR" altLang="en-US" dirty="0"/>
              <a:t> 해결한 문제 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100,</a:t>
            </a:r>
            <a:r>
              <a:rPr lang="ko-KR" altLang="en-US" dirty="0"/>
              <a:t> </a:t>
            </a:r>
            <a:r>
              <a:rPr lang="en-US" altLang="ko-KR" dirty="0"/>
              <a:t>BFS</a:t>
            </a:r>
            <a:r>
              <a:rPr lang="ko-KR" altLang="en-US" dirty="0"/>
              <a:t> 태그를 가진 문제의 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인 경우 </a:t>
            </a:r>
            <a:r>
              <a:rPr lang="en-US" altLang="ko-KR" dirty="0"/>
              <a:t>BFS</a:t>
            </a:r>
            <a:r>
              <a:rPr lang="ko-KR" altLang="en-US" dirty="0"/>
              <a:t> 태그를 제외한다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tag table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은 </a:t>
            </a:r>
            <a:r>
              <a:rPr lang="en-US" altLang="ko-KR" dirty="0"/>
              <a:t>tag,</a:t>
            </a:r>
            <a:r>
              <a:rPr lang="ko-KR" altLang="en-US" dirty="0"/>
              <a:t> </a:t>
            </a:r>
            <a:r>
              <a:rPr lang="en-US" altLang="ko-KR" dirty="0"/>
              <a:t>row</a:t>
            </a:r>
            <a:r>
              <a:rPr lang="ko-KR" altLang="en-US" dirty="0"/>
              <a:t>는 사용자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의 값은 사용자들이 해결한 문제가 가지는 </a:t>
            </a:r>
            <a:r>
              <a:rPr lang="en-US" altLang="ko-KR" dirty="0"/>
              <a:t>tag</a:t>
            </a:r>
            <a:r>
              <a:rPr lang="ko-KR" altLang="en-US" dirty="0"/>
              <a:t>의 총계 들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USER1:</a:t>
            </a:r>
            <a:r>
              <a:rPr lang="ko-KR" altLang="en-US" dirty="0"/>
              <a:t> </a:t>
            </a:r>
            <a:r>
              <a:rPr lang="en-US" altLang="ko-KR" dirty="0"/>
              <a:t>[123,</a:t>
            </a:r>
            <a:r>
              <a:rPr lang="ko-KR" altLang="en-US" dirty="0"/>
              <a:t> </a:t>
            </a:r>
            <a:r>
              <a:rPr lang="en-US" altLang="ko-KR" dirty="0"/>
              <a:t>32,</a:t>
            </a:r>
            <a:r>
              <a:rPr lang="ko-KR" altLang="en-US" dirty="0"/>
              <a:t> </a:t>
            </a:r>
            <a:r>
              <a:rPr lang="en-US" altLang="ko-KR" dirty="0"/>
              <a:t>21,</a:t>
            </a:r>
            <a:r>
              <a:rPr lang="ko-KR" altLang="en-US" dirty="0"/>
              <a:t>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0],</a:t>
            </a:r>
            <a:r>
              <a:rPr lang="ko-KR" altLang="en-US" dirty="0"/>
              <a:t> </a:t>
            </a:r>
            <a:r>
              <a:rPr lang="en-US" altLang="ko-KR" dirty="0"/>
              <a:t>USER2: [42, 121, 0, 12, 21]</a:t>
            </a:r>
          </a:p>
          <a:p>
            <a:r>
              <a:rPr lang="en-US" dirty="0"/>
              <a:t>7. tag table</a:t>
            </a:r>
            <a:r>
              <a:rPr lang="ko-KR" altLang="en-US" dirty="0"/>
              <a:t>을 이용하여 </a:t>
            </a:r>
            <a:r>
              <a:rPr lang="en-US" altLang="ko-KR" dirty="0"/>
              <a:t>TU</a:t>
            </a:r>
            <a:r>
              <a:rPr lang="ko-KR" altLang="en-US" dirty="0"/>
              <a:t>와 각 </a:t>
            </a:r>
            <a:r>
              <a:rPr lang="en-US" altLang="ko-KR" dirty="0"/>
              <a:t>SU</a:t>
            </a:r>
            <a:r>
              <a:rPr lang="ko-KR" altLang="en-US" dirty="0"/>
              <a:t>의 </a:t>
            </a:r>
            <a:r>
              <a:rPr lang="en-US" altLang="ko-KR" dirty="0"/>
              <a:t>cosine </a:t>
            </a:r>
            <a:r>
              <a:rPr lang="en-US" altLang="ko-KR" dirty="0" err="1"/>
              <a:t>similiarity</a:t>
            </a:r>
            <a:r>
              <a:rPr lang="ko-KR" altLang="en-US" dirty="0" err="1"/>
              <a:t>를</a:t>
            </a:r>
            <a:r>
              <a:rPr lang="ko-KR" altLang="en-US" dirty="0"/>
              <a:t> 구한다</a:t>
            </a:r>
            <a:r>
              <a:rPr lang="en-US" altLang="ko-KR" dirty="0"/>
              <a:t>.</a:t>
            </a:r>
            <a:r>
              <a:rPr lang="ko-KR" altLang="en-US" dirty="0"/>
              <a:t> 이후 </a:t>
            </a:r>
            <a:r>
              <a:rPr lang="en-US" altLang="ko-KR" dirty="0"/>
              <a:t>z-score</a:t>
            </a:r>
            <a:r>
              <a:rPr lang="ko-KR" altLang="en-US" dirty="0"/>
              <a:t>로 </a:t>
            </a:r>
            <a:r>
              <a:rPr lang="en-US" altLang="ko-KR" dirty="0"/>
              <a:t>normalization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C62ECEF-DA25-3E67-2A04-604FA12CA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95" y="648561"/>
            <a:ext cx="6407925" cy="292958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C17C8A2-7E17-8574-AAC7-D9136C68E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95" y="3578146"/>
            <a:ext cx="6542950" cy="264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1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6C96-D524-9B5A-91C2-118A7D4D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알고리즘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E20F-0167-0AD5-D71F-E5FB54CB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8. </a:t>
            </a:r>
            <a:r>
              <a:rPr lang="ko-KR" altLang="en-US" dirty="0"/>
              <a:t>각 사용자 마다 사용자의 </a:t>
            </a:r>
            <a:r>
              <a:rPr lang="en-US" altLang="ko-KR" dirty="0"/>
              <a:t>tag</a:t>
            </a:r>
            <a:r>
              <a:rPr lang="ko-KR" altLang="en-US" dirty="0"/>
              <a:t> 수가 클 수록 부모 노드가 되는 </a:t>
            </a:r>
            <a:r>
              <a:rPr lang="en-US" altLang="ko-KR" dirty="0"/>
              <a:t>unary tree</a:t>
            </a:r>
            <a:r>
              <a:rPr lang="ko-KR" altLang="en-US" dirty="0" err="1"/>
              <a:t>를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9.</a:t>
            </a:r>
            <a:r>
              <a:rPr lang="ko-KR" altLang="en-US" dirty="0"/>
              <a:t> </a:t>
            </a:r>
            <a:r>
              <a:rPr lang="en-US" altLang="ko-KR" dirty="0"/>
              <a:t>TU</a:t>
            </a:r>
            <a:r>
              <a:rPr lang="ko-KR" altLang="en-US" dirty="0"/>
              <a:t>와 각 </a:t>
            </a:r>
            <a:r>
              <a:rPr lang="en-US" altLang="ko-KR" dirty="0"/>
              <a:t>SU</a:t>
            </a:r>
            <a:r>
              <a:rPr lang="ko-KR" altLang="en-US" dirty="0"/>
              <a:t>들의 </a:t>
            </a:r>
            <a:r>
              <a:rPr lang="en-US" altLang="ko-KR" dirty="0"/>
              <a:t>tree edit distance</a:t>
            </a:r>
            <a:r>
              <a:rPr lang="ko-KR" altLang="en-US" dirty="0" err="1"/>
              <a:t>를</a:t>
            </a:r>
            <a:r>
              <a:rPr lang="ko-KR" altLang="en-US" dirty="0"/>
              <a:t>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B615484-B210-1544-B077-52C4AD1D6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842" y="4085152"/>
            <a:ext cx="6940333" cy="28174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1D57FC5-55EE-25D2-4D87-A9A977DF3BA9}"/>
              </a:ext>
            </a:extLst>
          </p:cNvPr>
          <p:cNvSpPr/>
          <p:nvPr/>
        </p:nvSpPr>
        <p:spPr>
          <a:xfrm>
            <a:off x="5813310" y="2561956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EEC140-F551-F166-FBE4-C728BE4B549D}"/>
              </a:ext>
            </a:extLst>
          </p:cNvPr>
          <p:cNvSpPr/>
          <p:nvPr/>
        </p:nvSpPr>
        <p:spPr>
          <a:xfrm>
            <a:off x="6888990" y="2561955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D588BC-35A2-1942-5685-FBD64FA25F26}"/>
              </a:ext>
            </a:extLst>
          </p:cNvPr>
          <p:cNvSpPr/>
          <p:nvPr/>
        </p:nvSpPr>
        <p:spPr>
          <a:xfrm>
            <a:off x="7964670" y="2561954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64601-5F84-8721-4B0E-2282B71ED483}"/>
              </a:ext>
            </a:extLst>
          </p:cNvPr>
          <p:cNvSpPr/>
          <p:nvPr/>
        </p:nvSpPr>
        <p:spPr>
          <a:xfrm>
            <a:off x="9040350" y="2561953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53EE4-E919-8094-FAD8-92E443FFB0A7}"/>
              </a:ext>
            </a:extLst>
          </p:cNvPr>
          <p:cNvSpPr/>
          <p:nvPr/>
        </p:nvSpPr>
        <p:spPr>
          <a:xfrm>
            <a:off x="10116030" y="2561952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8E72E3-B714-68CE-137F-3881D38EBD41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559759" y="2935180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644F3-FE6E-445F-3EE0-5495D7F3FDA6}"/>
              </a:ext>
            </a:extLst>
          </p:cNvPr>
          <p:cNvCxnSpPr/>
          <p:nvPr/>
        </p:nvCxnSpPr>
        <p:spPr>
          <a:xfrm flipV="1">
            <a:off x="7619826" y="2935168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49EEA5-CFC6-87A1-DDF7-F0531C8F1FDE}"/>
              </a:ext>
            </a:extLst>
          </p:cNvPr>
          <p:cNvCxnSpPr/>
          <p:nvPr/>
        </p:nvCxnSpPr>
        <p:spPr>
          <a:xfrm flipV="1">
            <a:off x="8711118" y="2935168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6BEF11-99E3-0D62-4EF7-0C29C3102920}"/>
              </a:ext>
            </a:extLst>
          </p:cNvPr>
          <p:cNvCxnSpPr/>
          <p:nvPr/>
        </p:nvCxnSpPr>
        <p:spPr>
          <a:xfrm flipV="1">
            <a:off x="9771186" y="2935168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C274445-405D-EC9E-3228-6D070435B7A7}"/>
              </a:ext>
            </a:extLst>
          </p:cNvPr>
          <p:cNvSpPr/>
          <p:nvPr/>
        </p:nvSpPr>
        <p:spPr>
          <a:xfrm>
            <a:off x="5813310" y="3429003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262CD8-426D-A9E3-8B22-EB692DDE9F4C}"/>
              </a:ext>
            </a:extLst>
          </p:cNvPr>
          <p:cNvSpPr/>
          <p:nvPr/>
        </p:nvSpPr>
        <p:spPr>
          <a:xfrm>
            <a:off x="6888990" y="3429002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8EC319-C46C-72C7-4182-0AA632D1876F}"/>
              </a:ext>
            </a:extLst>
          </p:cNvPr>
          <p:cNvSpPr/>
          <p:nvPr/>
        </p:nvSpPr>
        <p:spPr>
          <a:xfrm>
            <a:off x="7964670" y="3429001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104437-AF6D-3812-2CDE-470C67A6929A}"/>
              </a:ext>
            </a:extLst>
          </p:cNvPr>
          <p:cNvSpPr/>
          <p:nvPr/>
        </p:nvSpPr>
        <p:spPr>
          <a:xfrm>
            <a:off x="9040350" y="3429000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FCC24B-27C7-243E-14E8-A2C9EA88D9C0}"/>
              </a:ext>
            </a:extLst>
          </p:cNvPr>
          <p:cNvSpPr/>
          <p:nvPr/>
        </p:nvSpPr>
        <p:spPr>
          <a:xfrm>
            <a:off x="10116030" y="3428999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2FE503-638E-B7CE-7FD7-4CD772ECD200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6559759" y="3802227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4549BB-BEA4-CF35-7C27-71AD8F0F8D92}"/>
              </a:ext>
            </a:extLst>
          </p:cNvPr>
          <p:cNvCxnSpPr/>
          <p:nvPr/>
        </p:nvCxnSpPr>
        <p:spPr>
          <a:xfrm flipV="1">
            <a:off x="7619826" y="3802215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6AC8CC-9C4E-CE4F-F0EA-7049EC786DC9}"/>
              </a:ext>
            </a:extLst>
          </p:cNvPr>
          <p:cNvCxnSpPr/>
          <p:nvPr/>
        </p:nvCxnSpPr>
        <p:spPr>
          <a:xfrm flipV="1">
            <a:off x="8711118" y="3802215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12635B-17D7-5D69-15A0-12B0F48A11CA}"/>
              </a:ext>
            </a:extLst>
          </p:cNvPr>
          <p:cNvCxnSpPr/>
          <p:nvPr/>
        </p:nvCxnSpPr>
        <p:spPr>
          <a:xfrm flipV="1">
            <a:off x="9771186" y="3802215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3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6C96-D524-9B5A-91C2-118A7D4D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알고리즘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E20F-0167-0AD5-D71F-E5FB54CB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8. </a:t>
            </a:r>
            <a:r>
              <a:rPr lang="ko-KR" altLang="en-US" dirty="0"/>
              <a:t>각 사용자 마다 사용자의 </a:t>
            </a:r>
            <a:r>
              <a:rPr lang="en-US" altLang="ko-KR" dirty="0"/>
              <a:t>tag</a:t>
            </a:r>
            <a:r>
              <a:rPr lang="ko-KR" altLang="en-US" dirty="0"/>
              <a:t> 수가 클 수록 부모 노드가 되는 </a:t>
            </a:r>
            <a:r>
              <a:rPr lang="en-US" altLang="ko-KR" dirty="0"/>
              <a:t>unary tree</a:t>
            </a:r>
            <a:r>
              <a:rPr lang="ko-KR" altLang="en-US" dirty="0" err="1"/>
              <a:t>를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9.</a:t>
            </a:r>
            <a:r>
              <a:rPr lang="ko-KR" altLang="en-US" dirty="0"/>
              <a:t> </a:t>
            </a:r>
            <a:r>
              <a:rPr lang="en-US" altLang="ko-KR" dirty="0"/>
              <a:t>TU</a:t>
            </a:r>
            <a:r>
              <a:rPr lang="ko-KR" altLang="en-US" dirty="0"/>
              <a:t>와 각 </a:t>
            </a:r>
            <a:r>
              <a:rPr lang="en-US" altLang="ko-KR" dirty="0"/>
              <a:t>SU</a:t>
            </a:r>
            <a:r>
              <a:rPr lang="ko-KR" altLang="en-US" dirty="0"/>
              <a:t>들의 </a:t>
            </a:r>
            <a:r>
              <a:rPr lang="en-US" altLang="ko-KR" dirty="0"/>
              <a:t>tree edit distance</a:t>
            </a:r>
            <a:r>
              <a:rPr lang="ko-KR" altLang="en-US" dirty="0" err="1"/>
              <a:t>를</a:t>
            </a:r>
            <a:r>
              <a:rPr lang="ko-KR" altLang="en-US" dirty="0"/>
              <a:t>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KR" dirty="0"/>
          </a:p>
          <a:p>
            <a:r>
              <a:rPr lang="en-US" dirty="0"/>
              <a:t>T</a:t>
            </a:r>
            <a:r>
              <a:rPr lang="en-KR" dirty="0"/>
              <a:t>ree edit distance</a:t>
            </a:r>
            <a:r>
              <a:rPr lang="ko-KR" altLang="en-US" dirty="0"/>
              <a:t>가 클수록 </a:t>
            </a:r>
            <a:r>
              <a:rPr lang="en-US" altLang="ko-KR" dirty="0"/>
              <a:t>TU</a:t>
            </a:r>
            <a:r>
              <a:rPr lang="ko-KR" altLang="en-US" dirty="0"/>
              <a:t>와 </a:t>
            </a:r>
            <a:r>
              <a:rPr lang="en-US" altLang="ko-KR" dirty="0"/>
              <a:t>SU</a:t>
            </a:r>
            <a:r>
              <a:rPr lang="ko-KR" altLang="en-US" dirty="0"/>
              <a:t>가 다른 경향을 가지고 있다고 할 수 있다</a:t>
            </a:r>
            <a:r>
              <a:rPr lang="en-US" altLang="ko-KR" dirty="0"/>
              <a:t>.</a:t>
            </a:r>
            <a:endParaRPr lang="en-KR" dirty="0"/>
          </a:p>
          <a:p>
            <a:endParaRPr lang="en-K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D57FC5-55EE-25D2-4D87-A9A977DF3BA9}"/>
              </a:ext>
            </a:extLst>
          </p:cNvPr>
          <p:cNvSpPr/>
          <p:nvPr/>
        </p:nvSpPr>
        <p:spPr>
          <a:xfrm>
            <a:off x="5813310" y="2561956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EEC140-F551-F166-FBE4-C728BE4B549D}"/>
              </a:ext>
            </a:extLst>
          </p:cNvPr>
          <p:cNvSpPr/>
          <p:nvPr/>
        </p:nvSpPr>
        <p:spPr>
          <a:xfrm>
            <a:off x="6888990" y="2561955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D588BC-35A2-1942-5685-FBD64FA25F26}"/>
              </a:ext>
            </a:extLst>
          </p:cNvPr>
          <p:cNvSpPr/>
          <p:nvPr/>
        </p:nvSpPr>
        <p:spPr>
          <a:xfrm>
            <a:off x="7964670" y="2561954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64601-5F84-8721-4B0E-2282B71ED483}"/>
              </a:ext>
            </a:extLst>
          </p:cNvPr>
          <p:cNvSpPr/>
          <p:nvPr/>
        </p:nvSpPr>
        <p:spPr>
          <a:xfrm>
            <a:off x="9040350" y="2561953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53EE4-E919-8094-FAD8-92E443FFB0A7}"/>
              </a:ext>
            </a:extLst>
          </p:cNvPr>
          <p:cNvSpPr/>
          <p:nvPr/>
        </p:nvSpPr>
        <p:spPr>
          <a:xfrm>
            <a:off x="10116030" y="2561952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8E72E3-B714-68CE-137F-3881D38EBD41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559759" y="2935180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644F3-FE6E-445F-3EE0-5495D7F3FDA6}"/>
              </a:ext>
            </a:extLst>
          </p:cNvPr>
          <p:cNvCxnSpPr/>
          <p:nvPr/>
        </p:nvCxnSpPr>
        <p:spPr>
          <a:xfrm flipV="1">
            <a:off x="7619826" y="2935168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49EEA5-CFC6-87A1-DDF7-F0531C8F1FDE}"/>
              </a:ext>
            </a:extLst>
          </p:cNvPr>
          <p:cNvCxnSpPr/>
          <p:nvPr/>
        </p:nvCxnSpPr>
        <p:spPr>
          <a:xfrm flipV="1">
            <a:off x="8711118" y="2935168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6BEF11-99E3-0D62-4EF7-0C29C3102920}"/>
              </a:ext>
            </a:extLst>
          </p:cNvPr>
          <p:cNvCxnSpPr/>
          <p:nvPr/>
        </p:nvCxnSpPr>
        <p:spPr>
          <a:xfrm flipV="1">
            <a:off x="9771186" y="2935168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C274445-405D-EC9E-3228-6D070435B7A7}"/>
              </a:ext>
            </a:extLst>
          </p:cNvPr>
          <p:cNvSpPr/>
          <p:nvPr/>
        </p:nvSpPr>
        <p:spPr>
          <a:xfrm>
            <a:off x="5813310" y="3429003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262CD8-426D-A9E3-8B22-EB692DDE9F4C}"/>
              </a:ext>
            </a:extLst>
          </p:cNvPr>
          <p:cNvSpPr/>
          <p:nvPr/>
        </p:nvSpPr>
        <p:spPr>
          <a:xfrm>
            <a:off x="6888990" y="3429002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8EC319-C46C-72C7-4182-0AA632D1876F}"/>
              </a:ext>
            </a:extLst>
          </p:cNvPr>
          <p:cNvSpPr/>
          <p:nvPr/>
        </p:nvSpPr>
        <p:spPr>
          <a:xfrm>
            <a:off x="7964670" y="3429001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104437-AF6D-3812-2CDE-470C67A6929A}"/>
              </a:ext>
            </a:extLst>
          </p:cNvPr>
          <p:cNvSpPr/>
          <p:nvPr/>
        </p:nvSpPr>
        <p:spPr>
          <a:xfrm>
            <a:off x="9040350" y="3429000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FCC24B-27C7-243E-14E8-A2C9EA88D9C0}"/>
              </a:ext>
            </a:extLst>
          </p:cNvPr>
          <p:cNvSpPr/>
          <p:nvPr/>
        </p:nvSpPr>
        <p:spPr>
          <a:xfrm>
            <a:off x="10116030" y="3428999"/>
            <a:ext cx="746449" cy="7464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2FE503-638E-B7CE-7FD7-4CD772ECD200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6559759" y="3802227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4549BB-BEA4-CF35-7C27-71AD8F0F8D92}"/>
              </a:ext>
            </a:extLst>
          </p:cNvPr>
          <p:cNvCxnSpPr/>
          <p:nvPr/>
        </p:nvCxnSpPr>
        <p:spPr>
          <a:xfrm flipV="1">
            <a:off x="7619826" y="3802215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6AC8CC-9C4E-CE4F-F0EA-7049EC786DC9}"/>
              </a:ext>
            </a:extLst>
          </p:cNvPr>
          <p:cNvCxnSpPr/>
          <p:nvPr/>
        </p:nvCxnSpPr>
        <p:spPr>
          <a:xfrm flipV="1">
            <a:off x="8711118" y="3802215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12635B-17D7-5D69-15A0-12B0F48A11CA}"/>
              </a:ext>
            </a:extLst>
          </p:cNvPr>
          <p:cNvCxnSpPr/>
          <p:nvPr/>
        </p:nvCxnSpPr>
        <p:spPr>
          <a:xfrm flipV="1">
            <a:off x="9771186" y="3802215"/>
            <a:ext cx="329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43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6C96-D524-9B5A-91C2-118A7D4D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알고리즘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E20F-0167-0AD5-D71F-E5FB54CB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10.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이 문제 번호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row</a:t>
            </a:r>
            <a:r>
              <a:rPr lang="ko-KR" altLang="en-US" dirty="0"/>
              <a:t>가 </a:t>
            </a:r>
            <a:r>
              <a:rPr lang="en-US" altLang="ko-KR" dirty="0"/>
              <a:t>TU</a:t>
            </a:r>
            <a:r>
              <a:rPr lang="ko-KR" altLang="en-US" dirty="0"/>
              <a:t>와 </a:t>
            </a:r>
            <a:r>
              <a:rPr lang="en-US" altLang="ko-KR" dirty="0"/>
              <a:t>SU</a:t>
            </a:r>
            <a:r>
              <a:rPr lang="ko-KR" altLang="en-US" dirty="0"/>
              <a:t>인 </a:t>
            </a:r>
            <a:r>
              <a:rPr lang="en-US" altLang="ko-KR" dirty="0"/>
              <a:t>weighted problem score table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의 값은</a:t>
            </a:r>
            <a:r>
              <a:rPr lang="en-US" altLang="ko-KR" dirty="0"/>
              <a:t> </a:t>
            </a:r>
            <a:r>
              <a:rPr lang="ko-KR" altLang="en-US" dirty="0"/>
              <a:t>다음과 같이 구해지는 </a:t>
            </a:r>
            <a:r>
              <a:rPr lang="en-US" altLang="ko-KR" dirty="0"/>
              <a:t>problem score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본인이 사용하기 위해 만든 수식으로</a:t>
            </a:r>
            <a:r>
              <a:rPr lang="en-US" altLang="ko-KR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,</a:t>
            </a:r>
            <a:r>
              <a:rPr lang="ko-KR" altLang="en-US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 </a:t>
            </a:r>
            <a:r>
              <a:rPr lang="en-US" kern="100" dirty="0" err="1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csSU</a:t>
            </a:r>
            <a:r>
              <a:rPr lang="ko-KR" kern="100" dirty="0">
                <a:effectLst/>
                <a:ea typeface="Gulim" panose="020B0600000101010101" pitchFamily="34" charset="-127"/>
                <a:cs typeface="Gulim" panose="020B0600000101010101" pitchFamily="34" charset="-127"/>
              </a:rPr>
              <a:t>는</a:t>
            </a:r>
            <a:r>
              <a:rPr lang="en-US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 SU</a:t>
            </a:r>
            <a:r>
              <a:rPr lang="ko-KR" kern="100" dirty="0">
                <a:effectLst/>
                <a:ea typeface="Gulim" panose="020B0600000101010101" pitchFamily="34" charset="-127"/>
                <a:cs typeface="Gulim" panose="020B0600000101010101" pitchFamily="34" charset="-127"/>
              </a:rPr>
              <a:t>의 </a:t>
            </a:r>
            <a:r>
              <a:rPr lang="en-US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cosine similarity, </a:t>
            </a:r>
            <a:r>
              <a:rPr lang="en-US" kern="100" dirty="0" err="1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tedSU</a:t>
            </a:r>
            <a:r>
              <a:rPr lang="ko-KR" kern="100" dirty="0">
                <a:effectLst/>
                <a:ea typeface="Gulim" panose="020B0600000101010101" pitchFamily="34" charset="-127"/>
                <a:cs typeface="Gulim" panose="020B0600000101010101" pitchFamily="34" charset="-127"/>
              </a:rPr>
              <a:t>는</a:t>
            </a:r>
            <a:r>
              <a:rPr lang="en-US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 SU</a:t>
            </a:r>
            <a:r>
              <a:rPr lang="ko-KR" kern="100" dirty="0">
                <a:effectLst/>
                <a:ea typeface="Gulim" panose="020B0600000101010101" pitchFamily="34" charset="-127"/>
                <a:cs typeface="Gulim" panose="020B0600000101010101" pitchFamily="34" charset="-127"/>
              </a:rPr>
              <a:t>의 </a:t>
            </a:r>
            <a:r>
              <a:rPr lang="en-US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tree edit distance, </a:t>
            </a:r>
            <a:r>
              <a:rPr lang="en-US" kern="100" dirty="0" err="1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rTU</a:t>
            </a:r>
            <a:r>
              <a:rPr lang="ko-KR" kern="100" dirty="0">
                <a:effectLst/>
                <a:ea typeface="Gulim" panose="020B0600000101010101" pitchFamily="34" charset="-127"/>
                <a:cs typeface="Gulim" panose="020B0600000101010101" pitchFamily="34" charset="-127"/>
              </a:rPr>
              <a:t>는</a:t>
            </a:r>
            <a:r>
              <a:rPr lang="en-US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 TU</a:t>
            </a:r>
            <a:r>
              <a:rPr lang="ko-KR" kern="100" dirty="0">
                <a:effectLst/>
                <a:ea typeface="Gulim" panose="020B0600000101010101" pitchFamily="34" charset="-127"/>
                <a:cs typeface="Gulim" panose="020B0600000101010101" pitchFamily="34" charset="-127"/>
              </a:rPr>
              <a:t>의 </a:t>
            </a:r>
            <a:r>
              <a:rPr lang="en-US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rating, </a:t>
            </a:r>
            <a:r>
              <a:rPr lang="en-US" kern="100" dirty="0" err="1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rSU</a:t>
            </a:r>
            <a:r>
              <a:rPr lang="ko-KR" kern="100" dirty="0">
                <a:effectLst/>
                <a:ea typeface="Gulim" panose="020B0600000101010101" pitchFamily="34" charset="-127"/>
                <a:cs typeface="Gulim" panose="020B0600000101010101" pitchFamily="34" charset="-127"/>
              </a:rPr>
              <a:t>는</a:t>
            </a:r>
            <a:r>
              <a:rPr lang="en-US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 SU</a:t>
            </a:r>
            <a:r>
              <a:rPr lang="ko-KR" kern="100" dirty="0">
                <a:effectLst/>
                <a:ea typeface="Gulim" panose="020B0600000101010101" pitchFamily="34" charset="-127"/>
                <a:cs typeface="Gulim" panose="020B0600000101010101" pitchFamily="34" charset="-127"/>
              </a:rPr>
              <a:t>의 </a:t>
            </a:r>
            <a:r>
              <a:rPr lang="en-US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rating</a:t>
            </a:r>
            <a:r>
              <a:rPr lang="ko-KR" kern="100" dirty="0">
                <a:effectLst/>
                <a:ea typeface="Gulim" panose="020B0600000101010101" pitchFamily="34" charset="-127"/>
                <a:cs typeface="Gulim" panose="020B0600000101010101" pitchFamily="34" charset="-127"/>
              </a:rPr>
              <a:t>을 뜻한다</a:t>
            </a:r>
            <a:r>
              <a:rPr lang="en-US" kern="100" dirty="0">
                <a:effectLst/>
                <a:latin typeface="Gulim" panose="020B0600000101010101" pitchFamily="34" charset="-127"/>
                <a:cs typeface="Gulim" panose="020B0600000101010101" pitchFamily="34" charset="-127"/>
              </a:rPr>
              <a:t>.</a:t>
            </a:r>
            <a:r>
              <a:rPr lang="en-KR" dirty="0">
                <a:effectLst/>
              </a:rPr>
              <a:t> </a:t>
            </a:r>
            <a:endParaRPr lang="en-KR" dirty="0"/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2CCA4418-BDEA-C269-9CC7-09338A55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401" y="2880153"/>
            <a:ext cx="6907858" cy="10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94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6C96-D524-9B5A-91C2-118A7D4D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알고리즘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E20F-0167-0AD5-D71F-E5FB54CB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en-US" altLang="ko-KR" dirty="0"/>
              <a:t>11.</a:t>
            </a:r>
            <a:r>
              <a:rPr lang="ko-KR" altLang="en-US" dirty="0"/>
              <a:t>  </a:t>
            </a:r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  <a:r>
              <a:rPr lang="ko-KR" altLang="en-US" dirty="0"/>
              <a:t>을 이용하여 </a:t>
            </a:r>
            <a:r>
              <a:rPr lang="en-US" altLang="ko-KR" dirty="0"/>
              <a:t>frequent item set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  <a:r>
              <a:rPr lang="ko-KR" altLang="en-US" dirty="0"/>
              <a:t> 여기서 구해진 </a:t>
            </a:r>
            <a:r>
              <a:rPr lang="en-US" altLang="ko-KR" dirty="0"/>
              <a:t>item set</a:t>
            </a:r>
            <a:r>
              <a:rPr lang="ko-KR" altLang="en-US" dirty="0"/>
              <a:t>들 각각의 </a:t>
            </a:r>
            <a:r>
              <a:rPr lang="en-US" altLang="ko-KR" dirty="0"/>
              <a:t>problem score</a:t>
            </a:r>
            <a:r>
              <a:rPr lang="ko-KR" altLang="en-US" dirty="0"/>
              <a:t>의 합이 가장 큰 </a:t>
            </a:r>
            <a:r>
              <a:rPr lang="en-US" altLang="ko-KR" dirty="0"/>
              <a:t>item set </a:t>
            </a:r>
            <a:r>
              <a:rPr lang="ko-KR" altLang="en-US" dirty="0"/>
              <a:t>하나를 고른다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12.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에서 구한 </a:t>
            </a:r>
            <a:r>
              <a:rPr lang="en-US" altLang="ko-KR" dirty="0"/>
              <a:t>problem score</a:t>
            </a:r>
            <a:r>
              <a:rPr lang="ko-KR" altLang="en-US" dirty="0"/>
              <a:t>이 가장 큰 상위 </a:t>
            </a:r>
            <a:r>
              <a:rPr lang="en-US" altLang="ko-KR" dirty="0"/>
              <a:t>5</a:t>
            </a:r>
            <a:r>
              <a:rPr lang="ko-KR" altLang="en-US" dirty="0"/>
              <a:t>개의 문제와 </a:t>
            </a:r>
            <a:r>
              <a:rPr lang="en-US" altLang="ko-KR" dirty="0"/>
              <a:t>11</a:t>
            </a:r>
            <a:r>
              <a:rPr lang="ko-KR" altLang="en-US" dirty="0"/>
              <a:t>에서 구한 </a:t>
            </a:r>
            <a:r>
              <a:rPr lang="en-US" altLang="ko-KR" dirty="0"/>
              <a:t>item set</a:t>
            </a:r>
            <a:r>
              <a:rPr lang="ko-KR" altLang="en-US" dirty="0"/>
              <a:t>에 속해 있는 문제들을 추천한다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1643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9085-026C-3CCA-D686-527BA23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결과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9507-BACD-B2FC-5CAA-696DBA34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0102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9085-026C-3CCA-D686-527BA23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결과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9507-BACD-B2FC-5CAA-696DBA34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594D092-9D2B-8253-D3E2-15F214EDC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5" y="1008769"/>
            <a:ext cx="11236629" cy="44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2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9085-026C-3CCA-D686-527BA23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결과</a:t>
            </a:r>
            <a:endParaRPr lang="en-KR" dirty="0"/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013227C8-F76B-B6CB-0C41-1725052B9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19410"/>
            <a:ext cx="6281738" cy="3416004"/>
          </a:xfrm>
        </p:spPr>
      </p:pic>
    </p:spTree>
    <p:extLst>
      <p:ext uri="{BB962C8B-B14F-4D97-AF65-F5344CB8AC3E}">
        <p14:creationId xmlns:p14="http://schemas.microsoft.com/office/powerpoint/2010/main" val="414303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9085-026C-3CCA-D686-527BA23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결과</a:t>
            </a:r>
            <a:endParaRPr lang="en-KR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2341DE6-88D9-AF02-F3FE-A645E6264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19410"/>
            <a:ext cx="6281738" cy="3416004"/>
          </a:xfrm>
        </p:spPr>
      </p:pic>
    </p:spTree>
    <p:extLst>
      <p:ext uri="{BB962C8B-B14F-4D97-AF65-F5344CB8AC3E}">
        <p14:creationId xmlns:p14="http://schemas.microsoft.com/office/powerpoint/2010/main" val="205145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874A-4FF4-FF73-117B-AA767672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7A9D-AF17-1C11-B1B0-F859B690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서론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용어 정리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데이터 생성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결과</a:t>
            </a:r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en-US" altLang="ko-KR" dirty="0"/>
              <a:t>7.</a:t>
            </a:r>
            <a:r>
              <a:rPr lang="ko-KR" altLang="en-US" dirty="0"/>
              <a:t> 반응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프로그램 실행방법</a:t>
            </a:r>
            <a:endParaRPr lang="en-US" altLang="ko-KR" dirty="0"/>
          </a:p>
          <a:p>
            <a:r>
              <a:rPr lang="ko-KR" altLang="en-US" dirty="0"/>
              <a:t>참고문헌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5439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9085-026C-3CCA-D686-527BA23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결과</a:t>
            </a:r>
            <a:endParaRPr lang="en-KR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763EC48-F3E0-3790-43E4-E5A45C914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19410"/>
            <a:ext cx="6281738" cy="3416004"/>
          </a:xfrm>
        </p:spPr>
      </p:pic>
    </p:spTree>
    <p:extLst>
      <p:ext uri="{BB962C8B-B14F-4D97-AF65-F5344CB8AC3E}">
        <p14:creationId xmlns:p14="http://schemas.microsoft.com/office/powerpoint/2010/main" val="301362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3BD2-AB9C-1B42-9EC0-6D61B5A0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결과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BC2C-CBDF-75A2-B00F-E4B94E71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실행시간</a:t>
            </a:r>
            <a:endParaRPr lang="en-US" altLang="ko-KR" dirty="0"/>
          </a:p>
          <a:p>
            <a:pPr lvl="1"/>
            <a:r>
              <a:rPr lang="en-US" altLang="ko-KR" dirty="0"/>
              <a:t>SB</a:t>
            </a:r>
            <a:r>
              <a:rPr lang="ko-KR" altLang="en-US" dirty="0"/>
              <a:t>에 지수적으로 비례</a:t>
            </a:r>
            <a:endParaRPr lang="en-US" altLang="ko-KR" dirty="0"/>
          </a:p>
          <a:p>
            <a:pPr lvl="2"/>
            <a:r>
              <a:rPr lang="ko-KR" altLang="en-US" dirty="0"/>
              <a:t>대부분의 시간은 실시간</a:t>
            </a:r>
            <a:r>
              <a:rPr lang="en-US" altLang="ko-KR" dirty="0"/>
              <a:t> SU</a:t>
            </a:r>
            <a:r>
              <a:rPr lang="ko-KR" altLang="en-US" dirty="0"/>
              <a:t> </a:t>
            </a:r>
            <a:r>
              <a:rPr lang="en-US" altLang="ko-KR" dirty="0"/>
              <a:t>crawl</a:t>
            </a:r>
            <a:r>
              <a:rPr lang="ko-KR" altLang="en-US" dirty="0"/>
              <a:t>에 소모</a:t>
            </a:r>
            <a:endParaRPr lang="en-US" altLang="ko-KR" dirty="0"/>
          </a:p>
          <a:p>
            <a:pPr lvl="2"/>
            <a:r>
              <a:rPr lang="en-US" altLang="ko-KR" dirty="0"/>
              <a:t>SB</a:t>
            </a:r>
            <a:r>
              <a:rPr lang="ko-KR" altLang="en-US" dirty="0"/>
              <a:t>가 커질수록 </a:t>
            </a:r>
            <a:r>
              <a:rPr lang="en-US" altLang="ko-KR" dirty="0"/>
              <a:t>SU</a:t>
            </a:r>
            <a:r>
              <a:rPr lang="ko-KR" altLang="en-US" dirty="0"/>
              <a:t>의 수도 많아지며 각각이 가진 정보를 처리해야 하므로 비례하는 꼴로 분석 가능</a:t>
            </a:r>
            <a:endParaRPr lang="en-US" altLang="ko-KR" dirty="0"/>
          </a:p>
          <a:p>
            <a:pPr lvl="1"/>
            <a:r>
              <a:rPr lang="ko-KR" altLang="en-US" dirty="0"/>
              <a:t>사용자의 </a:t>
            </a:r>
            <a:r>
              <a:rPr lang="en-US" altLang="ko-KR" dirty="0"/>
              <a:t>rank</a:t>
            </a:r>
            <a:r>
              <a:rPr lang="ko-KR" altLang="en-US" dirty="0"/>
              <a:t>에 비례</a:t>
            </a:r>
            <a:endParaRPr lang="en-US" altLang="ko-KR" dirty="0"/>
          </a:p>
          <a:p>
            <a:pPr lvl="2"/>
            <a:r>
              <a:rPr lang="en-US" altLang="ko-KR" dirty="0"/>
              <a:t>Rank</a:t>
            </a:r>
            <a:r>
              <a:rPr lang="ko-KR" altLang="en-US" dirty="0"/>
              <a:t>가 높을 수록 </a:t>
            </a:r>
            <a:r>
              <a:rPr lang="en-US" altLang="ko-KR" dirty="0"/>
              <a:t>TU</a:t>
            </a:r>
            <a:r>
              <a:rPr lang="ko-KR" altLang="en-US" dirty="0"/>
              <a:t> 및 </a:t>
            </a:r>
            <a:r>
              <a:rPr lang="en-US" altLang="ko-KR" dirty="0"/>
              <a:t>SU</a:t>
            </a:r>
            <a:r>
              <a:rPr lang="ko-KR" altLang="en-US" dirty="0"/>
              <a:t>가 해결한 문제들이 많아지므로 연산 하는데 시간이 걸림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의 총 수가 해결한 전체 문제수의 </a:t>
            </a:r>
            <a:r>
              <a:rPr lang="en-US" altLang="ko-KR" dirty="0"/>
              <a:t>10%</a:t>
            </a:r>
            <a:r>
              <a:rPr lang="ko-KR" altLang="en-US" dirty="0"/>
              <a:t>보다 작을 경우 생략하는 이유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7935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3A7-A463-D903-63AA-A475F25A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결론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8C05-BC96-0653-E060-2E85FB9B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정말로 사용자들이 원하는 문제인가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어려운 문제들을 풀어보고 싶은 사용자</a:t>
            </a:r>
            <a:endParaRPr lang="en-US" altLang="ko-KR" dirty="0"/>
          </a:p>
          <a:p>
            <a:pPr lvl="2"/>
            <a:r>
              <a:rPr lang="en-US" altLang="ko-KR" dirty="0"/>
              <a:t>SB</a:t>
            </a:r>
            <a:r>
              <a:rPr lang="ko-KR" altLang="en-US" dirty="0" err="1"/>
              <a:t>를</a:t>
            </a:r>
            <a:r>
              <a:rPr lang="ko-KR" altLang="en-US" dirty="0"/>
              <a:t> 크게 하여 어느정도 해결</a:t>
            </a:r>
            <a:endParaRPr lang="en-US" altLang="ko-KR" dirty="0"/>
          </a:p>
          <a:p>
            <a:pPr lvl="1"/>
            <a:r>
              <a:rPr lang="ko-KR" altLang="en-US" dirty="0"/>
              <a:t>어떠한 유형의 문제에 대해서만 추천을 받고 싶은 사용자</a:t>
            </a:r>
            <a:endParaRPr lang="en-US" altLang="ko-KR" dirty="0"/>
          </a:p>
          <a:p>
            <a:pPr lvl="2"/>
            <a:r>
              <a:rPr lang="ko-KR" altLang="en-US" dirty="0"/>
              <a:t>사용자가 원하는 </a:t>
            </a:r>
            <a:r>
              <a:rPr lang="en-US" altLang="ko-KR" dirty="0"/>
              <a:t>tag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입력받고</a:t>
            </a:r>
            <a:r>
              <a:rPr lang="ko-KR" altLang="en-US" dirty="0"/>
              <a:t> 비슷한 사용자들이 해결한 문제들 중 해당 </a:t>
            </a:r>
            <a:r>
              <a:rPr lang="en-US" altLang="ko-KR" dirty="0"/>
              <a:t>tag</a:t>
            </a:r>
            <a:r>
              <a:rPr lang="ko-KR" altLang="en-US" dirty="0" err="1"/>
              <a:t>를</a:t>
            </a:r>
            <a:r>
              <a:rPr lang="ko-KR" altLang="en-US" dirty="0"/>
              <a:t> 가진 문제만 추천</a:t>
            </a:r>
            <a:endParaRPr lang="en-US" altLang="ko-KR" dirty="0"/>
          </a:p>
          <a:p>
            <a:pPr lvl="1"/>
            <a:r>
              <a:rPr lang="ko-KR" altLang="en-US" dirty="0"/>
              <a:t>많이 풀어보지 않은 문제에 대한 추천을 받고 싶은 사용자</a:t>
            </a:r>
            <a:endParaRPr lang="en-US" altLang="ko-KR" dirty="0"/>
          </a:p>
          <a:p>
            <a:pPr lvl="2"/>
            <a:r>
              <a:rPr lang="en-US" dirty="0"/>
              <a:t>Tree edit distance</a:t>
            </a:r>
            <a:r>
              <a:rPr lang="ko-KR" altLang="en-US" dirty="0" err="1"/>
              <a:t>를</a:t>
            </a:r>
            <a:r>
              <a:rPr lang="ko-KR" altLang="en-US" dirty="0"/>
              <a:t> 역수로 사용하지 않고 그대로 곱하여 </a:t>
            </a:r>
            <a:r>
              <a:rPr lang="en-US" altLang="ko-KR" dirty="0"/>
              <a:t>problem score</a:t>
            </a:r>
            <a:r>
              <a:rPr lang="ko-KR" altLang="en-US" dirty="0"/>
              <a:t>을 구한 다음 추천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727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3A7-A463-D903-63AA-A475F25A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/>
              <a:t> 반응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8C05-BC96-0653-E060-2E85FB9B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”</a:t>
            </a:r>
            <a:r>
              <a:rPr lang="ko-KR" altLang="en-US" dirty="0"/>
              <a:t>풀어보지 못한 문제와 시도했다가 실패했던 문제를 추천해줘서 좋았다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처음 풀어보는 유형의 문제가 추천되지 않아서 좋았다</a:t>
            </a:r>
            <a:r>
              <a:rPr lang="en-US" altLang="ko-KR" dirty="0"/>
              <a:t>.”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문제의 수가 더 많으면 좋겠다</a:t>
            </a:r>
            <a:r>
              <a:rPr lang="en-US" altLang="ko-KR" dirty="0"/>
              <a:t>.”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1635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3A7-A463-D903-63AA-A475F25A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/>
              <a:t> 반응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8C05-BC96-0653-E060-2E85FB9B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”</a:t>
            </a:r>
            <a:r>
              <a:rPr lang="ko-KR" altLang="en-US" dirty="0"/>
              <a:t>풀어보지 못한 문제와 시도했다가 실패했던 문제를 추천해줘서 좋았다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해결한 문제들을 제외했기 때문에 당연하다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더 나아가서 시도를 했다가 실패했던 문제의 경우</a:t>
            </a:r>
            <a:r>
              <a:rPr lang="en-US" altLang="ko-KR" dirty="0"/>
              <a:t>,</a:t>
            </a:r>
            <a:r>
              <a:rPr lang="ko-KR" altLang="en-US" dirty="0"/>
              <a:t> 많은 사용자가 해결한 문제에 속한다면 다시 시도해보는 게 좋을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처음 풀어보는 유형의 문제가 추천되지 않아서 좋았다</a:t>
            </a:r>
            <a:r>
              <a:rPr lang="en-US" altLang="ko-KR" dirty="0"/>
              <a:t>.”</a:t>
            </a:r>
          </a:p>
          <a:p>
            <a:pPr lvl="1"/>
            <a:r>
              <a:rPr lang="ko-KR" altLang="en-US" dirty="0"/>
              <a:t>나와 비슷한 사용자가 해결한 문제들과 </a:t>
            </a:r>
            <a:r>
              <a:rPr lang="en-US" altLang="ko-KR" dirty="0"/>
              <a:t>tag</a:t>
            </a:r>
            <a:r>
              <a:rPr lang="ko-KR" altLang="en-US" dirty="0" err="1"/>
              <a:t>를</a:t>
            </a:r>
            <a:r>
              <a:rPr lang="ko-KR" altLang="en-US" dirty="0"/>
              <a:t> 기준으로 문제를 추천했기에 처음 풀어보는 유형의 문제는 거의 없을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문제의 수가 더 많으면 좋겠다</a:t>
            </a:r>
            <a:r>
              <a:rPr lang="en-US" altLang="ko-KR" dirty="0"/>
              <a:t>.”</a:t>
            </a:r>
          </a:p>
          <a:p>
            <a:pPr lvl="1"/>
            <a:r>
              <a:rPr lang="en-US" dirty="0"/>
              <a:t>Problem score</a:t>
            </a:r>
            <a:r>
              <a:rPr lang="ko-KR" altLang="en-US" dirty="0"/>
              <a:t> 상위 </a:t>
            </a:r>
            <a:r>
              <a:rPr lang="en-US" altLang="ko-KR" dirty="0"/>
              <a:t>5</a:t>
            </a:r>
            <a:r>
              <a:rPr lang="ko-KR" altLang="en-US" dirty="0"/>
              <a:t>개의 문제가 아니라 사용자의 선호에 따라 몇 개의 문제를 추천할지 정하면 된다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89712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3A7-A463-D903-63AA-A475F25A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/>
              <a:t> 프로그램 실행방법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8C05-BC96-0653-E060-2E85FB9B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https://github.com/Airsleep/AJOU222_ITIP1_Project</a:t>
            </a:r>
            <a:endParaRPr lang="en-US" dirty="0"/>
          </a:p>
          <a:p>
            <a:r>
              <a:rPr lang="en-US" dirty="0" err="1"/>
              <a:t>Main.py</a:t>
            </a:r>
            <a:r>
              <a:rPr lang="ko-KR" altLang="en-US" dirty="0" err="1"/>
              <a:t>를</a:t>
            </a:r>
            <a:r>
              <a:rPr lang="ko-KR" altLang="en-US" dirty="0"/>
              <a:t> 실행시키고 </a:t>
            </a:r>
            <a:r>
              <a:rPr lang="en-US" altLang="ko-KR" dirty="0"/>
              <a:t>target user, similar boundary</a:t>
            </a:r>
            <a:r>
              <a:rPr lang="ko-KR" altLang="en-US" dirty="0" err="1"/>
              <a:t>를</a:t>
            </a:r>
            <a:r>
              <a:rPr lang="ko-KR" altLang="en-US" dirty="0"/>
              <a:t> 입력하여 콘솔에서 결과 확인</a:t>
            </a:r>
            <a:endParaRPr lang="en-US" altLang="ko-KR" dirty="0"/>
          </a:p>
          <a:p>
            <a:r>
              <a:rPr lang="en-US" dirty="0" err="1"/>
              <a:t>BOJPSR_flask.py</a:t>
            </a:r>
            <a:r>
              <a:rPr lang="ko-KR" altLang="en-US" dirty="0" err="1"/>
              <a:t>를</a:t>
            </a:r>
            <a:r>
              <a:rPr lang="ko-KR" altLang="en-US" dirty="0"/>
              <a:t> 실행시키면 </a:t>
            </a:r>
            <a:r>
              <a:rPr lang="ko-KR" altLang="en-US" dirty="0" err="1"/>
              <a:t>웹어플리케이션으로</a:t>
            </a:r>
            <a:r>
              <a:rPr lang="ko-KR" altLang="en-US"/>
              <a:t> 실행가능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9882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3A7-A463-D903-63AA-A475F25A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8C05-BC96-0653-E060-2E85FB9BF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731431" cy="5840210"/>
          </a:xfrm>
        </p:spPr>
        <p:txBody>
          <a:bodyPr>
            <a:normAutofit fontScale="92500" lnSpcReduction="20000"/>
          </a:bodyPr>
          <a:lstStyle/>
          <a:p>
            <a:pPr indent="127000" algn="just" latinLnBrk="0"/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“Baekjoon Online Judge”. Baekjoon Online Judge, 2022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년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10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월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24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일 접속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  <a:hlinkClick r:id="rId2"/>
              </a:rPr>
              <a:t>https://www.acmicpc.net</a:t>
            </a:r>
            <a:endParaRPr lang="en-KR" sz="18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indent="127000" algn="just" latinLnBrk="0"/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“Baekjoon Online Judge - 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알고리즘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- 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나무위키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”. 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나무위키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2022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년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10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월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16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일 수정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2022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년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10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월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24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일 접속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  <a:hlinkClick r:id="rId3"/>
              </a:rPr>
              <a:t>https://namu.wiki/w/Baekjoon Online Judge</a:t>
            </a:r>
            <a:endParaRPr lang="en-KR" sz="18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indent="127000" algn="just" latinLnBrk="0"/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“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  <a:hlinkClick r:id="rId4"/>
              </a:rPr>
              <a:t>Solved.ac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”. </a:t>
            </a:r>
            <a:r>
              <a:rPr lang="en-US" sz="1800" kern="100" dirty="0" err="1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solved.ac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2022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년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10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월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25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일 접속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  <a:hlinkClick r:id="rId5"/>
              </a:rPr>
              <a:t>https://solved.ac/</a:t>
            </a:r>
            <a:endParaRPr lang="en-KR" sz="18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indent="127000" algn="just" latinLnBrk="0"/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“@</a:t>
            </a:r>
            <a:r>
              <a:rPr lang="en-US" sz="1800" kern="100" dirty="0" err="1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solvedac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/unofficial-documentation”, </a:t>
            </a:r>
            <a:r>
              <a:rPr lang="en-US" sz="1800" kern="100" dirty="0" err="1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solvedac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</a:t>
            </a:r>
            <a:r>
              <a:rPr lang="en-US" sz="1800" kern="100" dirty="0" err="1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github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2022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년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2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월 수정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2022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년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10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월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18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일 접속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  <a:hlinkClick r:id="rId6"/>
              </a:rPr>
              <a:t>https://solvedac.github.io/unofficial-documentation/#/</a:t>
            </a:r>
            <a:endParaRPr lang="en-KR" sz="18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indent="127000" algn="just" latinLnBrk="0"/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“Tree Edit Distance (and </a:t>
            </a:r>
            <a:r>
              <a:rPr lang="en-US" sz="1800" kern="100" dirty="0" err="1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Levenshtein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Distance)”, </a:t>
            </a:r>
            <a:r>
              <a:rPr lang="en-US" sz="1800" kern="100" dirty="0" err="1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youtube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2021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년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1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월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27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일 수정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2022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년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10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월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18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일 접속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  <a:hlinkClick r:id="rId7"/>
              </a:rPr>
              <a:t>https://www.youtube.com/watch?v=6Ur8B35xCj8</a:t>
            </a:r>
            <a:endParaRPr lang="en-KR" sz="18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indent="127000" algn="just" latinLnBrk="0"/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“Tree edit distance in Python — Zhang-</a:t>
            </a:r>
            <a:r>
              <a:rPr lang="en-US" sz="1800" kern="100" dirty="0" err="1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Shasha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v1.1”, </a:t>
            </a:r>
            <a:r>
              <a:rPr lang="en-US" sz="1800" kern="100" dirty="0" err="1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pythonhosted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2013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년 수정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2022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년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10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월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21</a:t>
            </a:r>
            <a:r>
              <a:rPr lang="ko-KR" sz="1800" kern="100" dirty="0">
                <a:effectLst/>
                <a:latin typeface="Batang" panose="02030600000101010101" pitchFamily="18" charset="-127"/>
                <a:ea typeface="Gulim" panose="020B0600000101010101" pitchFamily="34" charset="-127"/>
                <a:cs typeface="Gulim" panose="020B0600000101010101" pitchFamily="34" charset="-127"/>
              </a:rPr>
              <a:t>일 접속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, 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  <a:hlinkClick r:id="rId8"/>
              </a:rPr>
              <a:t>https://pythonhosted.org/zss/#examples</a:t>
            </a:r>
            <a:endParaRPr lang="en-KR" sz="18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indent="127000" algn="just" latinLnBrk="0"/>
            <a:r>
              <a:rPr lang="en-US" sz="1800" kern="100" dirty="0" err="1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Kaizhong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 Zhang and Dennis </a:t>
            </a:r>
            <a:r>
              <a:rPr lang="en-US" sz="1800" kern="100" dirty="0" err="1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Shasha</a:t>
            </a:r>
            <a:r>
              <a:rPr lang="en-US" sz="1800" kern="100" dirty="0">
                <a:effectLst/>
                <a:latin typeface="Gulim" panose="020B0600000101010101" pitchFamily="34" charset="-127"/>
                <a:ea typeface="Batang" panose="02030600000101010101" pitchFamily="18" charset="-127"/>
                <a:cs typeface="Gulim" panose="020B0600000101010101" pitchFamily="34" charset="-127"/>
              </a:rPr>
              <a:t>. Simple fast algorithms for the editing distance between trees and related problems. SIAM Journal of Computing, 18:1245–1262, 1989.</a:t>
            </a:r>
            <a:endParaRPr lang="en-KR" sz="1800" kern="100" dirty="0">
              <a:effectLst/>
              <a:latin typeface="Batang" panose="02030600000101010101" pitchFamily="18" charset="-127"/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70096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68DB-4500-AD87-63B4-4A75256EB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A798B-1E0B-396F-D8C8-5FB28A008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335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794D-D327-14D0-E31D-A5EED151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서론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1F03-FF7C-D877-928E-B37C5344B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온라인 저지 사이트인 </a:t>
            </a:r>
            <a:r>
              <a:rPr lang="ko-KR" altLang="en-US" dirty="0" err="1"/>
              <a:t>백준에는</a:t>
            </a:r>
            <a:r>
              <a:rPr lang="ko-KR" altLang="en-US" dirty="0"/>
              <a:t> 사용자에게 문제를 추천해주는 시스템이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본 프로젝트는 사용자의 </a:t>
            </a:r>
            <a:r>
              <a:rPr lang="en-US" altLang="ko-KR" dirty="0"/>
              <a:t>BOJ</a:t>
            </a:r>
            <a:r>
              <a:rPr lang="ko-KR" altLang="en-US" dirty="0"/>
              <a:t> 아이디를 입력 받고 나와 비슷한 사용자들이 해결한 문제들을 추천하는 방법을 제시한다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2036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DA36-FE00-9E20-BFA4-5EEAF19E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3E81-173B-0134-3BAC-548A614C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696B33-4FA5-3BF8-95C4-997AA340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1363920"/>
            <a:ext cx="6281738" cy="41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7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DA36-FE00-9E20-BFA4-5EEAF19E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Solved.ac</a:t>
            </a:r>
            <a:endParaRPr lang="en-KR" dirty="0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AC0ABA-855D-B965-3D7B-0FBB9238A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385074"/>
            <a:ext cx="6281738" cy="4084676"/>
          </a:xfrm>
        </p:spPr>
      </p:pic>
    </p:spTree>
    <p:extLst>
      <p:ext uri="{BB962C8B-B14F-4D97-AF65-F5344CB8AC3E}">
        <p14:creationId xmlns:p14="http://schemas.microsoft.com/office/powerpoint/2010/main" val="385163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19E1-5379-996B-4BDA-7E07E60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 </a:t>
            </a:r>
            <a:r>
              <a:rPr lang="ko-KR" altLang="en-US" dirty="0"/>
              <a:t>용어 정리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FD50-B6EA-8A53-51EE-28BC0B7F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Rank: </a:t>
            </a:r>
            <a:r>
              <a:rPr lang="ko-KR" altLang="en-US" dirty="0" err="1"/>
              <a:t>백준에서의</a:t>
            </a:r>
            <a:r>
              <a:rPr lang="ko-KR" altLang="en-US" dirty="0"/>
              <a:t> 해결한 문제 수에 따른 순위</a:t>
            </a:r>
            <a:endParaRPr lang="en-US" altLang="ko-KR" dirty="0"/>
          </a:p>
          <a:p>
            <a:r>
              <a:rPr lang="en-US" altLang="ko-KR" dirty="0"/>
              <a:t>Target User(TU): </a:t>
            </a:r>
            <a:r>
              <a:rPr lang="ko-KR" altLang="en-US" dirty="0"/>
              <a:t>문제를 추천 받고 싶어하는 사용자</a:t>
            </a:r>
            <a:endParaRPr lang="en-US" altLang="ko-KR" dirty="0"/>
          </a:p>
          <a:p>
            <a:r>
              <a:rPr lang="en-US" altLang="ko-KR" dirty="0"/>
              <a:t>Similar Boundary(SB): </a:t>
            </a:r>
            <a:r>
              <a:rPr lang="ko-KR" altLang="en-US" dirty="0"/>
              <a:t>사용자의 </a:t>
            </a:r>
            <a:r>
              <a:rPr lang="en-US" altLang="ko-KR" dirty="0"/>
              <a:t>rank</a:t>
            </a:r>
            <a:r>
              <a:rPr lang="ko-KR" altLang="en-US" dirty="0"/>
              <a:t>로부터 얼만큼 떨어진 사람까지 고려할 것인가</a:t>
            </a:r>
            <a:endParaRPr lang="en-US" altLang="ko-KR" dirty="0"/>
          </a:p>
          <a:p>
            <a:r>
              <a:rPr lang="en-US" altLang="ko-KR" dirty="0"/>
              <a:t>Similar User(SU): TU</a:t>
            </a:r>
            <a:r>
              <a:rPr lang="ko-KR" altLang="en-US" dirty="0"/>
              <a:t>의 </a:t>
            </a:r>
            <a:r>
              <a:rPr lang="en-US" altLang="ko-KR" dirty="0"/>
              <a:t>rank</a:t>
            </a:r>
            <a:r>
              <a:rPr lang="ko-KR" altLang="en-US" dirty="0" err="1"/>
              <a:t>를</a:t>
            </a:r>
            <a:r>
              <a:rPr lang="ko-KR" altLang="en-US" dirty="0"/>
              <a:t> 기준으로 하여 구한 사용자들</a:t>
            </a:r>
            <a:endParaRPr lang="en-US" altLang="ko-KR" dirty="0"/>
          </a:p>
          <a:p>
            <a:r>
              <a:rPr lang="en-US" altLang="ko-KR" dirty="0"/>
              <a:t>Tier: </a:t>
            </a:r>
            <a:r>
              <a:rPr lang="ko-KR" altLang="en-US" dirty="0"/>
              <a:t>문제나 사용자의 수준</a:t>
            </a:r>
            <a:r>
              <a:rPr lang="en-US" altLang="ko-KR" dirty="0"/>
              <a:t>.</a:t>
            </a:r>
            <a:r>
              <a:rPr lang="ko-KR" altLang="en-US" dirty="0"/>
              <a:t> 값이 클 수록 해결한 문제들 중 상위 </a:t>
            </a:r>
            <a:r>
              <a:rPr lang="en-US" altLang="ko-KR" dirty="0"/>
              <a:t>100</a:t>
            </a:r>
            <a:r>
              <a:rPr lang="ko-KR" altLang="en-US" dirty="0"/>
              <a:t>문제가 어려운 문제</a:t>
            </a:r>
            <a:endParaRPr lang="en-US" altLang="ko-KR" dirty="0"/>
          </a:p>
          <a:p>
            <a:r>
              <a:rPr lang="en-US" altLang="ko-KR" dirty="0"/>
              <a:t>Tag: </a:t>
            </a:r>
            <a:r>
              <a:rPr lang="ko-KR" altLang="en-US" dirty="0"/>
              <a:t>문제가 가지고 있는 </a:t>
            </a:r>
            <a:r>
              <a:rPr lang="en-US" altLang="ko-KR" dirty="0"/>
              <a:t>tag.</a:t>
            </a:r>
            <a:r>
              <a:rPr lang="ko-KR" altLang="en-US" dirty="0"/>
              <a:t> 예를 들어 백준 </a:t>
            </a:r>
            <a:r>
              <a:rPr lang="en-US" altLang="ko-KR" dirty="0"/>
              <a:t>1865</a:t>
            </a:r>
            <a:r>
              <a:rPr lang="ko-KR" altLang="en-US" dirty="0"/>
              <a:t>번 </a:t>
            </a:r>
            <a:r>
              <a:rPr lang="en-US" altLang="ko-KR" dirty="0"/>
              <a:t>’</a:t>
            </a:r>
            <a:r>
              <a:rPr lang="ko-KR" altLang="en-US" dirty="0" err="1"/>
              <a:t>웜홀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그래프 이론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벨만</a:t>
            </a:r>
            <a:r>
              <a:rPr lang="en-US" altLang="ko-KR" dirty="0"/>
              <a:t>-</a:t>
            </a:r>
            <a:r>
              <a:rPr lang="ko-KR" altLang="en-US" dirty="0"/>
              <a:t>포드</a:t>
            </a:r>
            <a:r>
              <a:rPr lang="en-US" altLang="ko-KR" dirty="0"/>
              <a:t>’</a:t>
            </a:r>
            <a:r>
              <a:rPr lang="ko-KR" altLang="en-US" dirty="0"/>
              <a:t> 두 가지의 태그를 가지고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1905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19E1-5379-996B-4BDA-7E07E60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 </a:t>
            </a:r>
            <a:r>
              <a:rPr lang="ko-KR" altLang="en-US" dirty="0"/>
              <a:t>용어 정리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FD50-B6EA-8A53-51EE-28BC0B7F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Rank: </a:t>
            </a:r>
            <a:r>
              <a:rPr lang="ko-KR" altLang="en-US" dirty="0" err="1"/>
              <a:t>백준에서의</a:t>
            </a:r>
            <a:r>
              <a:rPr lang="ko-KR" altLang="en-US" dirty="0"/>
              <a:t> 해결한 문제 수에 따른 순위</a:t>
            </a:r>
            <a:endParaRPr lang="en-US" altLang="ko-KR" dirty="0"/>
          </a:p>
          <a:p>
            <a:r>
              <a:rPr lang="en-US" altLang="ko-KR" dirty="0"/>
              <a:t>Target User(TU): </a:t>
            </a:r>
            <a:r>
              <a:rPr lang="ko-KR" altLang="en-US" dirty="0"/>
              <a:t>문제를 추천 받고 싶어하는 사용자</a:t>
            </a:r>
            <a:endParaRPr lang="en-US" altLang="ko-KR" dirty="0"/>
          </a:p>
          <a:p>
            <a:r>
              <a:rPr lang="en-US" altLang="ko-KR" dirty="0"/>
              <a:t>Similar Boundary(SB): </a:t>
            </a:r>
            <a:r>
              <a:rPr lang="ko-KR" altLang="en-US" dirty="0"/>
              <a:t>사용자의 </a:t>
            </a:r>
            <a:r>
              <a:rPr lang="en-US" altLang="ko-KR" dirty="0"/>
              <a:t>rank</a:t>
            </a:r>
            <a:r>
              <a:rPr lang="ko-KR" altLang="en-US" dirty="0"/>
              <a:t>로부터 얼만큼 떨어진 사람까지 고려할 것인가</a:t>
            </a:r>
            <a:endParaRPr lang="en-US" altLang="ko-KR" dirty="0"/>
          </a:p>
          <a:p>
            <a:r>
              <a:rPr lang="en-US" altLang="ko-KR" dirty="0"/>
              <a:t>Similar User(SU): TU</a:t>
            </a:r>
            <a:r>
              <a:rPr lang="ko-KR" altLang="en-US" dirty="0"/>
              <a:t>의 </a:t>
            </a:r>
            <a:r>
              <a:rPr lang="en-US" altLang="ko-KR" dirty="0"/>
              <a:t>rank</a:t>
            </a:r>
            <a:r>
              <a:rPr lang="ko-KR" altLang="en-US" dirty="0" err="1"/>
              <a:t>를</a:t>
            </a:r>
            <a:r>
              <a:rPr lang="ko-KR" altLang="en-US" dirty="0"/>
              <a:t> 기준으로 하여 구한 사용자들</a:t>
            </a:r>
            <a:endParaRPr lang="en-US" altLang="ko-KR" dirty="0"/>
          </a:p>
          <a:p>
            <a:r>
              <a:rPr lang="en-US" altLang="ko-KR" dirty="0"/>
              <a:t>Tier: </a:t>
            </a:r>
            <a:r>
              <a:rPr lang="ko-KR" altLang="en-US" dirty="0"/>
              <a:t>문제나 사용자의 수준</a:t>
            </a:r>
            <a:r>
              <a:rPr lang="en-US" altLang="ko-KR" dirty="0"/>
              <a:t>.</a:t>
            </a:r>
            <a:r>
              <a:rPr lang="ko-KR" altLang="en-US" dirty="0"/>
              <a:t> 값이 클 수록 해결한 문제들 중 상위 </a:t>
            </a:r>
            <a:r>
              <a:rPr lang="en-US" altLang="ko-KR" dirty="0"/>
              <a:t>100</a:t>
            </a:r>
            <a:r>
              <a:rPr lang="ko-KR" altLang="en-US" dirty="0"/>
              <a:t>문제가 어려운 문제</a:t>
            </a:r>
            <a:endParaRPr lang="en-US" altLang="ko-KR" dirty="0"/>
          </a:p>
          <a:p>
            <a:r>
              <a:rPr lang="en-US" altLang="ko-KR" dirty="0"/>
              <a:t>Tag: </a:t>
            </a:r>
            <a:r>
              <a:rPr lang="ko-KR" altLang="en-US" dirty="0"/>
              <a:t>문제가 가지고 있는 </a:t>
            </a:r>
            <a:r>
              <a:rPr lang="en-US" altLang="ko-KR" dirty="0"/>
              <a:t>tag.</a:t>
            </a:r>
            <a:r>
              <a:rPr lang="ko-KR" altLang="en-US" dirty="0"/>
              <a:t> 예를 들어 백준 </a:t>
            </a:r>
            <a:r>
              <a:rPr lang="en-US" altLang="ko-KR" dirty="0"/>
              <a:t>1865</a:t>
            </a:r>
            <a:r>
              <a:rPr lang="ko-KR" altLang="en-US" dirty="0"/>
              <a:t>번 </a:t>
            </a:r>
            <a:r>
              <a:rPr lang="en-US" altLang="ko-KR" dirty="0"/>
              <a:t>’</a:t>
            </a:r>
            <a:r>
              <a:rPr lang="ko-KR" altLang="en-US" dirty="0" err="1"/>
              <a:t>웜홀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그래프 이론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벨만</a:t>
            </a:r>
            <a:r>
              <a:rPr lang="en-US" altLang="ko-KR" dirty="0"/>
              <a:t>-</a:t>
            </a:r>
            <a:r>
              <a:rPr lang="ko-KR" altLang="en-US" dirty="0"/>
              <a:t>포드</a:t>
            </a:r>
            <a:r>
              <a:rPr lang="en-US" altLang="ko-KR" dirty="0"/>
              <a:t>’</a:t>
            </a:r>
            <a:r>
              <a:rPr lang="ko-KR" altLang="en-US" dirty="0"/>
              <a:t> 두 가지의 태그를 가지고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640A6-7E5A-4950-4489-419AFB23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42" y="0"/>
            <a:ext cx="4943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8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50B1-89B9-63CD-9776-84CDFB1D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데이터 생성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73E3-B8AF-3921-4649-C79B9D3BF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백준 사이트를 </a:t>
            </a:r>
            <a:r>
              <a:rPr lang="en-US" altLang="ko-KR" dirty="0"/>
              <a:t>crawling</a:t>
            </a:r>
          </a:p>
          <a:p>
            <a:r>
              <a:rPr lang="en-US" altLang="ko-KR" dirty="0" err="1"/>
              <a:t>Solved.ac</a:t>
            </a:r>
            <a:r>
              <a:rPr lang="en-US" altLang="ko-KR" dirty="0"/>
              <a:t> API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문제에 대한 정보</a:t>
            </a:r>
            <a:r>
              <a:rPr lang="en-US" altLang="ko-KR" dirty="0"/>
              <a:t>:</a:t>
            </a:r>
            <a:r>
              <a:rPr lang="ko-KR" altLang="en-US" dirty="0"/>
              <a:t> 문제의 아이디</a:t>
            </a:r>
            <a:r>
              <a:rPr lang="en-US" altLang="ko-KR" dirty="0"/>
              <a:t>,</a:t>
            </a:r>
            <a:r>
              <a:rPr lang="ko-KR" altLang="en-US" dirty="0"/>
              <a:t> 문제의 제목</a:t>
            </a:r>
            <a:r>
              <a:rPr lang="en-US" altLang="ko-KR" dirty="0"/>
              <a:t>,</a:t>
            </a:r>
            <a:r>
              <a:rPr lang="ko-KR" altLang="en-US" dirty="0"/>
              <a:t> 문제의 </a:t>
            </a:r>
            <a:r>
              <a:rPr lang="en-US" altLang="ko-KR" dirty="0"/>
              <a:t>tier, </a:t>
            </a:r>
            <a:r>
              <a:rPr lang="ko-KR" altLang="en-US" dirty="0"/>
              <a:t>문제의 </a:t>
            </a:r>
            <a:r>
              <a:rPr lang="en-US" altLang="ko-KR" dirty="0"/>
              <a:t>tag</a:t>
            </a:r>
            <a:r>
              <a:rPr lang="ko-KR" altLang="en-US" dirty="0"/>
              <a:t>들</a:t>
            </a:r>
            <a:endParaRPr lang="en-US" altLang="ko-KR" dirty="0"/>
          </a:p>
          <a:p>
            <a:pPr lvl="1"/>
            <a:r>
              <a:rPr lang="en-US" altLang="ko-KR" dirty="0"/>
              <a:t>1707 ['</a:t>
            </a:r>
            <a:r>
              <a:rPr lang="ko-KR" altLang="en-US" dirty="0"/>
              <a:t>이분 그래프</a:t>
            </a:r>
            <a:r>
              <a:rPr lang="en-US" altLang="ko-KR" dirty="0"/>
              <a:t>', '12', ['</a:t>
            </a:r>
            <a:r>
              <a:rPr lang="en-US" dirty="0"/>
              <a:t>breadth-first search', 'bipartite graph', 'depth-first search', 'graph theory', 'graph traversal']]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사용자에 대한 정보</a:t>
            </a:r>
            <a:r>
              <a:rPr lang="en-US" altLang="ko-KR" dirty="0"/>
              <a:t>:</a:t>
            </a:r>
            <a:r>
              <a:rPr lang="en-KR" altLang="ko-KR" dirty="0"/>
              <a:t> TU, SU</a:t>
            </a:r>
            <a:r>
              <a:rPr lang="ko-KR" altLang="en-US" dirty="0"/>
              <a:t>의 </a:t>
            </a:r>
            <a:r>
              <a:rPr lang="en-US" altLang="ko-KR" dirty="0"/>
              <a:t>rating, tier, BOJ</a:t>
            </a:r>
            <a:r>
              <a:rPr lang="ko-KR" altLang="en-US" dirty="0"/>
              <a:t> 기준 해결한 문제들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rank</a:t>
            </a:r>
          </a:p>
          <a:p>
            <a:pPr lvl="1"/>
            <a:r>
              <a:rPr lang="en-US" altLang="ko-KR" dirty="0"/>
              <a:t>{'</a:t>
            </a:r>
            <a:r>
              <a:rPr lang="en-US" altLang="ko-KR" dirty="0" err="1"/>
              <a:t>solvedCount</a:t>
            </a:r>
            <a:r>
              <a:rPr lang="en-US" altLang="ko-KR" dirty="0"/>
              <a:t>': 353, 'rating': 1379, 'tier': 14, '</a:t>
            </a:r>
            <a:r>
              <a:rPr lang="en-US" altLang="ko-KR" dirty="0" err="1"/>
              <a:t>ratingBySolvedCount</a:t>
            </a:r>
            <a:r>
              <a:rPr lang="en-US" altLang="ko-KR" dirty="0"/>
              <a:t>': 6201}</a:t>
            </a:r>
          </a:p>
        </p:txBody>
      </p:sp>
    </p:spTree>
    <p:extLst>
      <p:ext uri="{BB962C8B-B14F-4D97-AF65-F5344CB8AC3E}">
        <p14:creationId xmlns:p14="http://schemas.microsoft.com/office/powerpoint/2010/main" val="198069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2975-A71C-A4BE-A6CE-728A72A5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알고리즘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80DD-EB82-FBB9-8561-31CC5FB5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TU</a:t>
            </a:r>
            <a:r>
              <a:rPr lang="ko-KR" altLang="en-US" dirty="0"/>
              <a:t>의 정보를 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solvedac</a:t>
            </a:r>
            <a:r>
              <a:rPr lang="ko-KR" altLang="en-US" dirty="0"/>
              <a:t>과 백준 연동이 되어있다고 가정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미리 </a:t>
            </a:r>
            <a:r>
              <a:rPr lang="en-US" altLang="ko-KR" dirty="0"/>
              <a:t>crawling</a:t>
            </a:r>
            <a:r>
              <a:rPr lang="ko-KR" altLang="en-US" dirty="0"/>
              <a:t>이 끝난 문제들의 정보를 가진 </a:t>
            </a:r>
            <a:r>
              <a:rPr lang="en-US" altLang="ko-KR" dirty="0"/>
              <a:t>csv</a:t>
            </a:r>
            <a:r>
              <a:rPr lang="ko-KR" altLang="en-US" dirty="0"/>
              <a:t> 파일을 </a:t>
            </a:r>
            <a:r>
              <a:rPr lang="ko-KR" altLang="en-US" dirty="0" err="1"/>
              <a:t>읽어들인다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TU</a:t>
            </a:r>
            <a:r>
              <a:rPr lang="ko-KR" altLang="en-US" dirty="0"/>
              <a:t>의 정보를 이용하여 </a:t>
            </a:r>
            <a:r>
              <a:rPr lang="en-US" altLang="ko-KR" dirty="0"/>
              <a:t>SU</a:t>
            </a:r>
            <a:r>
              <a:rPr lang="ko-KR" altLang="en-US" dirty="0"/>
              <a:t>들의 집합을 구하고 </a:t>
            </a:r>
            <a:r>
              <a:rPr lang="en-US" altLang="ko-KR" dirty="0"/>
              <a:t>SU</a:t>
            </a:r>
            <a:r>
              <a:rPr lang="ko-KR" altLang="en-US" dirty="0"/>
              <a:t>들의 정보를 구한다</a:t>
            </a:r>
            <a:r>
              <a:rPr lang="en-US" altLang="ko-KR" dirty="0"/>
              <a:t>.</a:t>
            </a:r>
            <a:r>
              <a:rPr lang="ko-KR" altLang="en-US" dirty="0"/>
              <a:t> 이 때 </a:t>
            </a:r>
            <a:r>
              <a:rPr lang="en-US" altLang="ko-KR" dirty="0" err="1"/>
              <a:t>solvedac</a:t>
            </a:r>
            <a:r>
              <a:rPr lang="ko-KR" altLang="en-US" dirty="0"/>
              <a:t>에 연동되어 있지 않은 사용자는 제외한다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TU</a:t>
            </a:r>
            <a:r>
              <a:rPr lang="ko-KR" altLang="en-US" dirty="0"/>
              <a:t>와 </a:t>
            </a:r>
            <a:r>
              <a:rPr lang="en-US" altLang="ko-KR" dirty="0"/>
              <a:t>SU</a:t>
            </a:r>
            <a:r>
              <a:rPr lang="ko-KR" altLang="en-US" dirty="0"/>
              <a:t>들 각각이 해결한 문제들을 가져온다</a:t>
            </a:r>
            <a:r>
              <a:rPr lang="en-US" altLang="ko-KR" dirty="0"/>
              <a:t>.</a:t>
            </a:r>
            <a:r>
              <a:rPr lang="ko-KR" altLang="en-US" dirty="0"/>
              <a:t> 이 때 각 사용자들의 </a:t>
            </a:r>
            <a:r>
              <a:rPr lang="en-US" altLang="ko-KR" dirty="0"/>
              <a:t>tier</a:t>
            </a:r>
            <a:r>
              <a:rPr lang="ko-KR" altLang="en-US" dirty="0"/>
              <a:t>와 문제의 </a:t>
            </a:r>
            <a:r>
              <a:rPr lang="en-US" altLang="ko-KR" dirty="0"/>
              <a:t>tier</a:t>
            </a:r>
            <a:r>
              <a:rPr lang="ko-KR" altLang="en-US" dirty="0"/>
              <a:t>가 큰 차이가 나지 않는 것만 가져온다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1223181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{87BE9204-BBF0-EE4F-92E0-5FD051D036A6}tf10001058</Template>
  <TotalTime>701</TotalTime>
  <Words>1484</Words>
  <Application>Microsoft Macintosh PowerPoint</Application>
  <PresentationFormat>Widescreen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Batang</vt:lpstr>
      <vt:lpstr>Gulim</vt:lpstr>
      <vt:lpstr>Calibri Light</vt:lpstr>
      <vt:lpstr>Rockwell</vt:lpstr>
      <vt:lpstr>Wingdings</vt:lpstr>
      <vt:lpstr>Atlas</vt:lpstr>
      <vt:lpstr>온라인 저지 문제 집합 추천 알고리즘</vt:lpstr>
      <vt:lpstr>목차</vt:lpstr>
      <vt:lpstr>1. 서론</vt:lpstr>
      <vt:lpstr>백준</vt:lpstr>
      <vt:lpstr>Solved.ac</vt:lpstr>
      <vt:lpstr>2. 용어 정리</vt:lpstr>
      <vt:lpstr>2. 용어 정리</vt:lpstr>
      <vt:lpstr>3. 데이터 생성</vt:lpstr>
      <vt:lpstr>4. 알고리즘</vt:lpstr>
      <vt:lpstr>4. 알고리즘</vt:lpstr>
      <vt:lpstr>4. 알고리즘</vt:lpstr>
      <vt:lpstr>4. 알고리즘</vt:lpstr>
      <vt:lpstr>4. 알고리즘</vt:lpstr>
      <vt:lpstr>4. 알고리즘</vt:lpstr>
      <vt:lpstr>4. 알고리즘</vt:lpstr>
      <vt:lpstr>5. 결과</vt:lpstr>
      <vt:lpstr>5. 결과</vt:lpstr>
      <vt:lpstr>5. 결과</vt:lpstr>
      <vt:lpstr>5. 결과</vt:lpstr>
      <vt:lpstr>5. 결과</vt:lpstr>
      <vt:lpstr>5. 결과</vt:lpstr>
      <vt:lpstr>6. 결론</vt:lpstr>
      <vt:lpstr>7. 반응</vt:lpstr>
      <vt:lpstr>7. 반응</vt:lpstr>
      <vt:lpstr>8. 프로그램 실행방법</vt:lpstr>
      <vt:lpstr>참고문헌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저지 문제 집합 추천 알고리즘</dc:title>
  <dc:creator>정 민규</dc:creator>
  <cp:lastModifiedBy>정 민규</cp:lastModifiedBy>
  <cp:revision>30</cp:revision>
  <dcterms:created xsi:type="dcterms:W3CDTF">2022-10-26T00:02:57Z</dcterms:created>
  <dcterms:modified xsi:type="dcterms:W3CDTF">2022-10-26T11:48:19Z</dcterms:modified>
</cp:coreProperties>
</file>