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57" r:id="rId5"/>
    <p:sldId id="259"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70" d="100"/>
          <a:sy n="70" d="100"/>
        </p:scale>
        <p:origin x="3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3/8/2016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457328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99064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3/8/2016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3/8/2016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3/8/2016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3/8/2016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3/8/2016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3/8/2016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6.emf"/><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mysupport"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0.png"/><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3.png"/><Relationship Id="rId12"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emf"/><Relationship Id="rId11" Type="http://schemas.openxmlformats.org/officeDocument/2006/relationships/image" Target="../media/image8.png"/><Relationship Id="rId5" Type="http://schemas.openxmlformats.org/officeDocument/2006/relationships/image" Target="../media/image1.png"/><Relationship Id="rId10" Type="http://schemas.microsoft.com/office/2007/relationships/hdphoto" Target="../media/hdphoto1.wdp"/><Relationship Id="rId4" Type="http://schemas.openxmlformats.org/officeDocument/2006/relationships/hyperlink" Target="http://aka.ms/mysupport" TargetMode="External"/><Relationship Id="rId9" Type="http://schemas.openxmlformats.org/officeDocument/2006/relationships/image" Target="../media/image5.png"/><Relationship Id="rId14"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6.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11.emf"/><Relationship Id="rId12"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emf"/><Relationship Id="rId11"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aka.ms/mysupport" TargetMode="External"/><Relationship Id="rId9" Type="http://schemas.openxmlformats.org/officeDocument/2006/relationships/image" Target="../media/image4.png"/><Relationship Id="rId14"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hyperlink" Target="http://msdn.microsoft.com/en-us/library/dn568099.aspx" TargetMode="External"/><Relationship Id="rId7" Type="http://schemas.openxmlformats.org/officeDocument/2006/relationships/hyperlink" Target="http://blogs.msdn.com/b/africaapps/archive/2013/11/07/creating-a-lamp-stack-linux-apache-mysql-php-on-windows-azure.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6" Type="http://schemas.openxmlformats.org/officeDocument/2006/relationships/hyperlink" Target="http://azure.microsoft.com/en-us/develop/php/" TargetMode="External"/><Relationship Id="rId5" Type="http://schemas.openxmlformats.org/officeDocument/2006/relationships/hyperlink" Target="http://www.microsoft.com/en-us/download/details.aspx?id=43376" TargetMode="External"/><Relationship Id="rId4" Type="http://schemas.openxmlformats.org/officeDocument/2006/relationships/hyperlink" Target="https://msdn.microsoft.com/en-us/library/ff728592.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500" dirty="0" smtClean="0">
                <a:solidFill>
                  <a:srgbClr val="0072C6"/>
                </a:solidFill>
              </a:rPr>
              <a:t>Starter Kit: App Server on Windows (IIS and SQL Server)</a:t>
            </a:r>
            <a:endParaRPr lang="en-US" sz="35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online through </a:t>
            </a:r>
            <a:r>
              <a:rPr lang="en-US" sz="1400" dirty="0" smtClean="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t>
            </a:r>
            <a:r>
              <a:rPr lang="en-US" sz="1400" dirty="0" smtClean="0">
                <a:solidFill>
                  <a:schemeClr val="bg1"/>
                </a:solidFill>
                <a:latin typeface="+mj-lt"/>
              </a:rPr>
              <a:t>applications.</a:t>
            </a:r>
          </a:p>
          <a:p>
            <a:pPr>
              <a:lnSpc>
                <a:spcPct val="90000"/>
              </a:lnSpc>
            </a:pPr>
            <a:endParaRPr lang="en-US" sz="1400" dirty="0" smtClean="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smtClean="0">
                <a:solidFill>
                  <a:schemeClr val="bg1"/>
                </a:solidFill>
                <a:latin typeface="+mj-lt"/>
              </a:rPr>
              <a:t>flexibility.</a:t>
            </a:r>
            <a:endParaRPr lang="en-US" sz="1400" b="1" dirty="0">
              <a:solidFill>
                <a:schemeClr val="bg1"/>
              </a:solidFill>
              <a:latin typeface="+mj-lt"/>
            </a:endParaRP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r>
              <a:rPr lang="en-US" sz="1400" dirty="0" smtClean="0">
                <a:solidFill>
                  <a:schemeClr val="bg1"/>
                </a:solidFill>
                <a:latin typeface="+mj-lt"/>
              </a:rPr>
              <a:t>:</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a:t>
            </a:r>
            <a:r>
              <a:rPr lang="en-US" sz="1400" b="1" dirty="0" smtClean="0">
                <a:solidFill>
                  <a:schemeClr val="bg1"/>
                </a:solidFill>
                <a:latin typeface="+mj-lt"/>
              </a:rPr>
              <a:t>nsufficient </a:t>
            </a:r>
            <a:r>
              <a:rPr lang="en-US" sz="1400" b="1" dirty="0">
                <a:solidFill>
                  <a:schemeClr val="bg1"/>
                </a:solidFill>
                <a:latin typeface="+mj-lt"/>
              </a:rPr>
              <a:t>infrastructure </a:t>
            </a:r>
            <a:r>
              <a:rPr lang="en-US" sz="1300" dirty="0">
                <a:solidFill>
                  <a:schemeClr val="bg1"/>
                </a:solidFill>
              </a:rPr>
              <a:t>capacity and customers get a bad </a:t>
            </a:r>
            <a:r>
              <a:rPr lang="en-US" sz="1300" dirty="0" smtClean="0">
                <a:solidFill>
                  <a:schemeClr val="bg1"/>
                </a:solidFill>
              </a:rPr>
              <a:t>experience.</a:t>
            </a:r>
            <a:endParaRPr lang="en-US" sz="1300" dirty="0">
              <a:solidFill>
                <a:schemeClr val="bg1"/>
              </a:solidFill>
            </a:endParaRP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a:t>
            </a:r>
            <a:r>
              <a:rPr lang="en-US" sz="1300" dirty="0" smtClean="0">
                <a:solidFill>
                  <a:schemeClr val="bg1"/>
                </a:solidFill>
              </a:rPr>
              <a:t>servers.</a:t>
            </a:r>
            <a:endParaRPr lang="en-US" sz="1300" dirty="0">
              <a:solidFill>
                <a:schemeClr val="bg1"/>
              </a:solidFill>
            </a:endParaRPr>
          </a:p>
        </p:txBody>
      </p:sp>
      <p:sp>
        <p:nvSpPr>
          <p:cNvPr id="44" name="TextBox 43"/>
          <p:cNvSpPr txBox="1"/>
          <p:nvPr/>
        </p:nvSpPr>
        <p:spPr>
          <a:xfrm>
            <a:off x="3162839" y="850884"/>
            <a:ext cx="2524750" cy="58711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a:t>
            </a:r>
            <a:r>
              <a:rPr lang="en-US" sz="1300" dirty="0" smtClean="0">
                <a:solidFill>
                  <a:schemeClr val="bg1"/>
                </a:solidFill>
              </a:rPr>
              <a:t>capacity.</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a:t>
            </a:r>
            <a:r>
              <a:rPr lang="en-US" sz="1300" dirty="0" smtClean="0">
                <a:solidFill>
                  <a:schemeClr val="bg1"/>
                </a:solidFill>
              </a:rPr>
              <a:t>periods.</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a:t>
            </a:r>
            <a:r>
              <a:rPr lang="en-US" sz="1300" dirty="0" smtClean="0">
                <a:solidFill>
                  <a:schemeClr val="bg1"/>
                </a:solidFill>
              </a:rPr>
              <a:t>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marL="285750" indent="-285750">
              <a:lnSpc>
                <a:spcPct val="90000"/>
              </a:lnSpc>
              <a:buFont typeface="Arial" panose="020B0604020202020204" pitchFamily="34" charset="0"/>
              <a:buChar char="•"/>
            </a:pPr>
            <a:r>
              <a:rPr lang="en-US" sz="1300" dirty="0">
                <a:solidFill>
                  <a:schemeClr val="bg1"/>
                </a:solidFill>
              </a:rPr>
              <a:t>Single pane of glass for management with System </a:t>
            </a:r>
            <a:r>
              <a:rPr lang="en-US" sz="1300" dirty="0" smtClean="0">
                <a:solidFill>
                  <a:schemeClr val="bg1"/>
                </a:solidFill>
              </a:rPr>
              <a:t>Center.</a:t>
            </a: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9321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smtClean="0">
                <a:solidFill>
                  <a:schemeClr val="bg1"/>
                </a:solidFill>
              </a:rPr>
              <a:t>Mission </a:t>
            </a:r>
            <a:r>
              <a:rPr lang="en-US" sz="1100" b="1" dirty="0">
                <a:solidFill>
                  <a:schemeClr val="bg1"/>
                </a:solidFill>
              </a:rPr>
              <a:t>Critical </a:t>
            </a:r>
            <a:r>
              <a:rPr lang="en-US" sz="1100" b="1" dirty="0" smtClean="0">
                <a:solidFill>
                  <a:schemeClr val="bg1"/>
                </a:solidFill>
              </a:rPr>
              <a:t>App </a:t>
            </a:r>
            <a:r>
              <a:rPr lang="en-US" sz="1100" b="1" dirty="0">
                <a:solidFill>
                  <a:schemeClr val="bg1"/>
                </a:solidFill>
              </a:rPr>
              <a:t>with </a:t>
            </a:r>
            <a:r>
              <a:rPr lang="en-US" sz="1100" b="1" dirty="0" smtClean="0">
                <a:solidFill>
                  <a:schemeClr val="bg1"/>
                </a:solidFill>
              </a:rPr>
              <a:t>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Active Directory Servers= $267</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$267</a:t>
            </a:r>
          </a:p>
          <a:p>
            <a:pPr marL="742950" lvl="1" indent="-285750">
              <a:lnSpc>
                <a:spcPct val="90000"/>
              </a:lnSpc>
              <a:buFont typeface="Arial" panose="020B0604020202020204" pitchFamily="34" charset="0"/>
              <a:buChar char="•"/>
            </a:pPr>
            <a:r>
              <a:rPr lang="en-US" sz="1100" i="1" dirty="0" smtClean="0">
                <a:solidFill>
                  <a:schemeClr val="bg1"/>
                </a:solidFill>
              </a:rPr>
              <a:t>2 x </a:t>
            </a:r>
            <a:r>
              <a:rPr lang="en-US" sz="1100" i="1" dirty="0">
                <a:solidFill>
                  <a:schemeClr val="bg1"/>
                </a:solidFill>
              </a:rPr>
              <a:t>D</a:t>
            </a:r>
            <a:r>
              <a:rPr lang="en-US" sz="1100" i="1" dirty="0" smtClean="0">
                <a:solidFill>
                  <a:schemeClr val="bg1"/>
                </a:solidFill>
              </a:rPr>
              <a:t>atabase Servers (Include SQL Server STD License) = $1130</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Storage+Transactions </a:t>
            </a:r>
            <a:r>
              <a:rPr lang="en-US" sz="1100" i="1" dirty="0">
                <a:solidFill>
                  <a:schemeClr val="bg1"/>
                </a:solidFill>
              </a:rPr>
              <a:t>= </a:t>
            </a:r>
            <a:r>
              <a:rPr lang="en-US" sz="1100" i="1" dirty="0" smtClean="0">
                <a:solidFill>
                  <a:schemeClr val="bg1"/>
                </a:solidFill>
              </a:rPr>
              <a:t>$124.20</a:t>
            </a:r>
          </a:p>
          <a:p>
            <a:pPr marL="285750" indent="-285750">
              <a:lnSpc>
                <a:spcPct val="90000"/>
              </a:lnSpc>
              <a:buFont typeface="Arial" panose="020B0604020202020204" pitchFamily="34" charset="0"/>
              <a:buChar char="•"/>
            </a:pPr>
            <a:r>
              <a:rPr lang="en-US" sz="1100" i="1" dirty="0" smtClean="0">
                <a:solidFill>
                  <a:schemeClr val="bg1"/>
                </a:solidFill>
              </a:rPr>
              <a:t>Standard Support: U$300</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U$26,114/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261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smtClean="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3" name="Picture 2"/>
          <p:cNvPicPr>
            <a:picLocks noChangeAspect="1"/>
          </p:cNvPicPr>
          <p:nvPr/>
        </p:nvPicPr>
        <p:blipFill>
          <a:blip r:embed="rId11">
            <a:duotone>
              <a:prstClr val="black"/>
              <a:schemeClr val="accent1">
                <a:tint val="45000"/>
                <a:satMod val="400000"/>
              </a:schemeClr>
            </a:duotone>
          </a:blip>
          <a:stretch>
            <a:fillRect/>
          </a:stretch>
        </p:blipFill>
        <p:spPr>
          <a:xfrm>
            <a:off x="10913356" y="2800772"/>
            <a:ext cx="293605" cy="292301"/>
          </a:xfrm>
          <a:prstGeom prst="rect">
            <a:avLst/>
          </a:prstGeom>
        </p:spPr>
      </p:pic>
      <p:pic>
        <p:nvPicPr>
          <p:cNvPr id="41" name="Picture 40"/>
          <p:cNvPicPr>
            <a:picLocks noChangeAspect="1"/>
          </p:cNvPicPr>
          <p:nvPr/>
        </p:nvPicPr>
        <p:blipFill>
          <a:blip r:embed="rId11">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4" name="Picture 3"/>
          <p:cNvPicPr>
            <a:picLocks noChangeAspect="1"/>
          </p:cNvPicPr>
          <p:nvPr/>
        </p:nvPicPr>
        <p:blipFill>
          <a:blip r:embed="rId12">
            <a:duotone>
              <a:prstClr val="black"/>
              <a:schemeClr val="accent1">
                <a:tint val="45000"/>
                <a:satMod val="400000"/>
              </a:schemeClr>
            </a:duotone>
          </a:blip>
          <a:stretch>
            <a:fillRect/>
          </a:stretch>
        </p:blipFill>
        <p:spPr>
          <a:xfrm>
            <a:off x="9319484" y="2357615"/>
            <a:ext cx="308873" cy="315188"/>
          </a:xfrm>
          <a:prstGeom prst="rect">
            <a:avLst/>
          </a:prstGeom>
        </p:spPr>
      </p:pic>
      <p:pic>
        <p:nvPicPr>
          <p:cNvPr id="5" name="Picture 4"/>
          <p:cNvPicPr>
            <a:picLocks noChangeAspect="1"/>
          </p:cNvPicPr>
          <p:nvPr/>
        </p:nvPicPr>
        <p:blipFill>
          <a:blip r:embed="rId12">
            <a:duotone>
              <a:prstClr val="black"/>
              <a:schemeClr val="accent1">
                <a:tint val="45000"/>
                <a:satMod val="400000"/>
              </a:schemeClr>
            </a:duotone>
          </a:blip>
          <a:stretch>
            <a:fillRect/>
          </a:stretch>
        </p:blipFill>
        <p:spPr>
          <a:xfrm>
            <a:off x="9139388" y="2950862"/>
            <a:ext cx="308873" cy="315188"/>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3800" dirty="0" smtClean="0">
                <a:solidFill>
                  <a:srgbClr val="0072C6"/>
                </a:solidFill>
              </a:rPr>
              <a:t>Starter Kit: App Server on Linux (PHP and MySQL)</a:t>
            </a:r>
            <a:endParaRPr lang="en-US" sz="38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t>
            </a:r>
            <a:r>
              <a:rPr lang="en-US" sz="1400" dirty="0" smtClean="0">
                <a:solidFill>
                  <a:schemeClr val="bg1"/>
                </a:solidFill>
                <a:latin typeface="+mj-lt"/>
              </a:rPr>
              <a:t>applications.</a:t>
            </a:r>
          </a:p>
          <a:p>
            <a:pPr>
              <a:lnSpc>
                <a:spcPct val="90000"/>
              </a:lnSpc>
            </a:pPr>
            <a:endParaRPr lang="en-US" sz="1400" dirty="0" smtClean="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smtClean="0">
                <a:solidFill>
                  <a:schemeClr val="bg1"/>
                </a:solidFill>
                <a:latin typeface="+mj-lt"/>
              </a:rPr>
              <a:t>flexibility.</a:t>
            </a:r>
            <a:endParaRPr lang="en-US" sz="1400" b="1" dirty="0">
              <a:solidFill>
                <a:schemeClr val="bg1"/>
              </a:solidFill>
              <a:latin typeface="+mj-lt"/>
            </a:endParaRP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r>
              <a:rPr lang="en-US" sz="1400" dirty="0" smtClean="0">
                <a:solidFill>
                  <a:schemeClr val="bg1"/>
                </a:solidFill>
                <a:latin typeface="+mj-lt"/>
              </a:rPr>
              <a:t>:</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a:t>
            </a:r>
            <a:r>
              <a:rPr lang="en-US" sz="1400" b="1" dirty="0" smtClean="0">
                <a:solidFill>
                  <a:schemeClr val="bg1"/>
                </a:solidFill>
                <a:latin typeface="+mj-lt"/>
              </a:rPr>
              <a:t>nsufficient </a:t>
            </a:r>
            <a:r>
              <a:rPr lang="en-US" sz="1400" b="1" dirty="0">
                <a:solidFill>
                  <a:schemeClr val="bg1"/>
                </a:solidFill>
                <a:latin typeface="+mj-lt"/>
              </a:rPr>
              <a:t>infrastructure </a:t>
            </a:r>
            <a:r>
              <a:rPr lang="en-US" sz="1300" dirty="0">
                <a:solidFill>
                  <a:schemeClr val="bg1"/>
                </a:solidFill>
              </a:rPr>
              <a:t>capacity and customers get a bad </a:t>
            </a:r>
            <a:r>
              <a:rPr lang="en-US" sz="1300" dirty="0" smtClean="0">
                <a:solidFill>
                  <a:schemeClr val="bg1"/>
                </a:solidFill>
              </a:rPr>
              <a:t>experience.</a:t>
            </a:r>
            <a:endParaRPr lang="en-US" sz="1300" dirty="0">
              <a:solidFill>
                <a:schemeClr val="bg1"/>
              </a:solidFill>
            </a:endParaRP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a:t>
            </a:r>
            <a:r>
              <a:rPr lang="en-US" sz="1300" dirty="0" smtClean="0">
                <a:solidFill>
                  <a:schemeClr val="bg1"/>
                </a:solidFill>
              </a:rPr>
              <a:t>servers.</a:t>
            </a:r>
            <a:endParaRPr lang="en-US" sz="1300" dirty="0">
              <a:solidFill>
                <a:schemeClr val="bg1"/>
              </a:solidFill>
            </a:endParaRPr>
          </a:p>
        </p:txBody>
      </p:sp>
      <p:sp>
        <p:nvSpPr>
          <p:cNvPr id="44" name="TextBox 43"/>
          <p:cNvSpPr txBox="1"/>
          <p:nvPr/>
        </p:nvSpPr>
        <p:spPr>
          <a:xfrm>
            <a:off x="3162839" y="850884"/>
            <a:ext cx="2524750" cy="535873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a:t>
            </a:r>
            <a:r>
              <a:rPr lang="en-US" sz="1300" dirty="0" smtClean="0">
                <a:solidFill>
                  <a:schemeClr val="bg1"/>
                </a:solidFill>
              </a:rPr>
              <a:t>capacity.</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a:t>
            </a:r>
            <a:r>
              <a:rPr lang="en-US" sz="1300" dirty="0" smtClean="0">
                <a:solidFill>
                  <a:schemeClr val="bg1"/>
                </a:solidFill>
              </a:rPr>
              <a:t>periods.</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a:t>
            </a:r>
            <a:r>
              <a:rPr lang="en-US" sz="1300" dirty="0" smtClean="0">
                <a:solidFill>
                  <a:schemeClr val="bg1"/>
                </a:solidFill>
              </a:rPr>
              <a:t>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a:lnSpc>
                <a:spcPct val="90000"/>
              </a:lnSpc>
            </a:pP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7798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smtClean="0">
                <a:solidFill>
                  <a:schemeClr val="bg1"/>
                </a:solidFill>
              </a:rPr>
              <a:t>Mission </a:t>
            </a:r>
            <a:r>
              <a:rPr lang="en-US" sz="1100" b="1" dirty="0">
                <a:solidFill>
                  <a:schemeClr val="bg1"/>
                </a:solidFill>
              </a:rPr>
              <a:t>Critical </a:t>
            </a:r>
            <a:r>
              <a:rPr lang="en-US" sz="1100" b="1" dirty="0" smtClean="0">
                <a:solidFill>
                  <a:schemeClr val="bg1"/>
                </a:solidFill>
              </a:rPr>
              <a:t>App </a:t>
            </a:r>
            <a:r>
              <a:rPr lang="en-US" sz="1100" b="1" dirty="0">
                <a:solidFill>
                  <a:schemeClr val="bg1"/>
                </a:solidFill>
              </a:rPr>
              <a:t>with </a:t>
            </a:r>
            <a:r>
              <a:rPr lang="en-US" sz="1100" b="1" dirty="0" smtClean="0">
                <a:solidFill>
                  <a:schemeClr val="bg1"/>
                </a:solidFill>
              </a:rPr>
              <a:t>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LDAP Servers= $178.56</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$178.56</a:t>
            </a:r>
          </a:p>
          <a:p>
            <a:pPr marL="742950" lvl="1" indent="-285750">
              <a:lnSpc>
                <a:spcPct val="90000"/>
              </a:lnSpc>
              <a:buFont typeface="Arial" panose="020B0604020202020204" pitchFamily="34" charset="0"/>
              <a:buChar char="•"/>
            </a:pPr>
            <a:r>
              <a:rPr lang="en-US" sz="1100" i="1" dirty="0" smtClean="0">
                <a:solidFill>
                  <a:schemeClr val="bg1"/>
                </a:solidFill>
              </a:rPr>
              <a:t>2 x </a:t>
            </a:r>
            <a:r>
              <a:rPr lang="en-US" sz="1100" i="1" dirty="0">
                <a:solidFill>
                  <a:schemeClr val="bg1"/>
                </a:solidFill>
              </a:rPr>
              <a:t>D</a:t>
            </a:r>
            <a:r>
              <a:rPr lang="en-US" sz="1100" i="1" dirty="0" smtClean="0">
                <a:solidFill>
                  <a:schemeClr val="bg1"/>
                </a:solidFill>
              </a:rPr>
              <a:t>atabase Servers= $357.12</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1TB Bandwidth/Download = $88.85</a:t>
            </a:r>
          </a:p>
          <a:p>
            <a:pPr marL="742950" lvl="1" indent="-285750">
              <a:lnSpc>
                <a:spcPct val="90000"/>
              </a:lnSpc>
              <a:buFont typeface="Arial" panose="020B0604020202020204" pitchFamily="34" charset="0"/>
              <a:buChar char="•"/>
            </a:pPr>
            <a:r>
              <a:rPr lang="en-US" sz="1100" i="1" dirty="0" smtClean="0">
                <a:solidFill>
                  <a:schemeClr val="bg1"/>
                </a:solidFill>
              </a:rPr>
              <a:t>2.5TB Storage+Transactions </a:t>
            </a:r>
            <a:r>
              <a:rPr lang="en-US" sz="1100" i="1" dirty="0">
                <a:solidFill>
                  <a:schemeClr val="bg1"/>
                </a:solidFill>
              </a:rPr>
              <a:t>= </a:t>
            </a:r>
            <a:r>
              <a:rPr lang="en-US" sz="1100" i="1" dirty="0" smtClean="0">
                <a:solidFill>
                  <a:schemeClr val="bg1"/>
                </a:solidFill>
              </a:rPr>
              <a:t>$124.20</a:t>
            </a:r>
          </a:p>
          <a:p>
            <a:pPr marL="285750" indent="-285750">
              <a:lnSpc>
                <a:spcPct val="90000"/>
              </a:lnSpc>
              <a:buFont typeface="Arial" panose="020B0604020202020204" pitchFamily="34" charset="0"/>
              <a:buChar char="•"/>
            </a:pPr>
            <a:r>
              <a:rPr lang="en-US" sz="1100" i="1" dirty="0" smtClean="0">
                <a:solidFill>
                  <a:schemeClr val="bg1"/>
                </a:solidFill>
              </a:rPr>
              <a:t>Standard Support: U$300</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U$14,725 /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148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App Server-</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grpSp>
        <p:nvGrpSpPr>
          <p:cNvPr id="122" name="Group 121"/>
          <p:cNvGrpSpPr/>
          <p:nvPr/>
        </p:nvGrpSpPr>
        <p:grpSpPr>
          <a:xfrm>
            <a:off x="8737168" y="1339527"/>
            <a:ext cx="3166437" cy="2287186"/>
            <a:chOff x="5449997" y="305276"/>
            <a:chExt cx="6600948" cy="3796811"/>
          </a:xfrm>
        </p:grpSpPr>
        <p:sp>
          <p:nvSpPr>
            <p:cNvPr id="123"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938278" y="2280264"/>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tângulo 1"/>
            <p:cNvSpPr/>
            <p:nvPr/>
          </p:nvSpPr>
          <p:spPr bwMode="auto">
            <a:xfrm>
              <a:off x="7706793" y="853085"/>
              <a:ext cx="1702878" cy="299151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smtClean="0">
                <a:gradFill>
                  <a:gsLst>
                    <a:gs pos="1250">
                      <a:schemeClr val="bg1"/>
                    </a:gs>
                    <a:gs pos="10417">
                      <a:schemeClr val="bg1"/>
                    </a:gs>
                  </a:gsLst>
                  <a:lin ang="5400000" scaled="0"/>
                </a:gradFill>
              </a:endParaRPr>
            </a:p>
          </p:txBody>
        </p:sp>
        <p:grpSp>
          <p:nvGrpSpPr>
            <p:cNvPr id="140" name="Group 139"/>
            <p:cNvGrpSpPr/>
            <p:nvPr/>
          </p:nvGrpSpPr>
          <p:grpSpPr>
            <a:xfrm>
              <a:off x="9422473" y="2587189"/>
              <a:ext cx="1424439" cy="1514898"/>
              <a:chOff x="10864208" y="2719265"/>
              <a:chExt cx="832467" cy="857721"/>
            </a:xfrm>
          </p:grpSpPr>
          <p:sp>
            <p:nvSpPr>
              <p:cNvPr id="142"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136" name="Group 135"/>
            <p:cNvGrpSpPr/>
            <p:nvPr/>
          </p:nvGrpSpPr>
          <p:grpSpPr>
            <a:xfrm>
              <a:off x="9451162" y="1262034"/>
              <a:ext cx="1272744" cy="1395243"/>
              <a:chOff x="10864208" y="2692857"/>
              <a:chExt cx="832467" cy="884129"/>
            </a:xfrm>
          </p:grpSpPr>
          <p:sp>
            <p:nvSpPr>
              <p:cNvPr id="138"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853265" y="105929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31" name="Picture 130"/>
            <p:cNvPicPr>
              <a:picLocks noChangeAspect="1"/>
            </p:cNvPicPr>
            <p:nvPr/>
          </p:nvPicPr>
          <p:blipFill rotWithShape="1">
            <a:blip r:embed="rId7" cstate="print">
              <a:extLst>
                <a:ext uri="{28A0092B-C50C-407E-A947-70E740481C1C}">
                  <a14:useLocalDpi xmlns:a14="http://schemas.microsoft.com/office/drawing/2010/main" val="0"/>
                </a:ext>
              </a:extLst>
            </a:blip>
            <a:srcRect b="5478"/>
            <a:stretch/>
          </p:blipFill>
          <p:spPr>
            <a:xfrm>
              <a:off x="5715931" y="2784663"/>
              <a:ext cx="1584826" cy="1157608"/>
            </a:xfrm>
            <a:prstGeom prst="rect">
              <a:avLst/>
            </a:prstGeom>
          </p:spPr>
        </p:pic>
      </p:grpSp>
      <p:pic>
        <p:nvPicPr>
          <p:cNvPr id="159" name="Picture 158"/>
          <p:cNvPicPr>
            <a:picLocks noChangeAspect="1"/>
          </p:cNvPicPr>
          <p:nvPr/>
        </p:nvPicPr>
        <p:blipFill rotWithShape="1">
          <a:blip r:embed="rId8" cstate="print">
            <a:extLst>
              <a:ext uri="{28A0092B-C50C-407E-A947-70E740481C1C}">
                <a14:useLocalDpi xmlns:a14="http://schemas.microsoft.com/office/drawing/2010/main" val="0"/>
              </a:ext>
            </a:extLst>
          </a:blip>
          <a:srcRect b="5478"/>
          <a:stretch/>
        </p:blipFill>
        <p:spPr>
          <a:xfrm>
            <a:off x="9069330" y="2234659"/>
            <a:ext cx="703512" cy="697339"/>
          </a:xfrm>
          <a:prstGeom prst="rect">
            <a:avLst/>
          </a:prstGeom>
        </p:spPr>
      </p:pic>
      <p:pic>
        <p:nvPicPr>
          <p:cNvPr id="162" name="Picture 161"/>
          <p:cNvPicPr>
            <a:picLocks noChangeAspect="1"/>
          </p:cNvPicPr>
          <p:nvPr/>
        </p:nvPicPr>
        <p:blipFill>
          <a:blip r:embed="rId9" cstate="print">
            <a:biLevel thresh="25000"/>
            <a:extLst>
              <a:ext uri="{BEBA8EAE-BF5A-486C-A8C5-ECC9F3942E4B}">
                <a14:imgProps xmlns:a14="http://schemas.microsoft.com/office/drawing/2010/main">
                  <a14:imgLayer r:embed="rId10">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166" name="Picture 16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99357" y="2314833"/>
            <a:ext cx="278842" cy="324326"/>
          </a:xfrm>
          <a:prstGeom prst="rect">
            <a:avLst/>
          </a:prstGeom>
        </p:spPr>
      </p:pic>
      <p:pic>
        <p:nvPicPr>
          <p:cNvPr id="167" name="Picture 1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148298" y="2930910"/>
            <a:ext cx="278842" cy="324326"/>
          </a:xfrm>
          <a:prstGeom prst="rect">
            <a:avLst/>
          </a:prstGeom>
        </p:spPr>
      </p:pic>
      <p:pic>
        <p:nvPicPr>
          <p:cNvPr id="168" name="Picture 167"/>
          <p:cNvPicPr>
            <a:picLocks noChangeAspect="1"/>
          </p:cNvPicPr>
          <p:nvPr/>
        </p:nvPicPr>
        <p:blipFill>
          <a:blip r:embed="rId12">
            <a:lum bright="-40000"/>
          </a:blip>
          <a:stretch>
            <a:fillRect/>
          </a:stretch>
        </p:blipFill>
        <p:spPr>
          <a:xfrm>
            <a:off x="10851294" y="2011987"/>
            <a:ext cx="160876" cy="211030"/>
          </a:xfrm>
          <a:prstGeom prst="rect">
            <a:avLst/>
          </a:prstGeom>
        </p:spPr>
      </p:pic>
      <p:pic>
        <p:nvPicPr>
          <p:cNvPr id="170" name="Picture 169"/>
          <p:cNvPicPr>
            <a:picLocks noChangeAspect="1"/>
          </p:cNvPicPr>
          <p:nvPr/>
        </p:nvPicPr>
        <p:blipFill>
          <a:blip r:embed="rId12">
            <a:lum bright="-40000"/>
          </a:blip>
          <a:stretch>
            <a:fillRect/>
          </a:stretch>
        </p:blipFill>
        <p:spPr>
          <a:xfrm>
            <a:off x="10961768" y="2847072"/>
            <a:ext cx="160876" cy="211030"/>
          </a:xfrm>
          <a:prstGeom prst="rect">
            <a:avLst/>
          </a:prstGeom>
        </p:spPr>
      </p:pic>
      <p:pic>
        <p:nvPicPr>
          <p:cNvPr id="172" name="Picture 171"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01276" y="1915875"/>
            <a:ext cx="360437" cy="200125"/>
          </a:xfrm>
          <a:prstGeom prst="rect">
            <a:avLst/>
          </a:prstGeom>
          <a:noFill/>
        </p:spPr>
      </p:pic>
      <p:pic>
        <p:nvPicPr>
          <p:cNvPr id="173" name="Picture 172" descr="PHP.png"/>
          <p:cNvPicPr>
            <a:picLocks noChangeAspect="1"/>
          </p:cNvPicPr>
          <p:nvPr/>
        </p:nvPicPr>
        <p:blipFill>
          <a:blip r:embed="rId13" cstate="print">
            <a:duotone>
              <a:schemeClr val="accent1">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tretch>
            <a:fillRect/>
          </a:stretch>
        </p:blipFill>
        <p:spPr>
          <a:xfrm>
            <a:off x="10154521" y="2652349"/>
            <a:ext cx="360437" cy="200125"/>
          </a:xfrm>
          <a:prstGeom prst="rect">
            <a:avLst/>
          </a:prstGeom>
          <a:noFill/>
        </p:spPr>
      </p:pic>
    </p:spTree>
    <p:extLst>
      <p:ext uri="{BB962C8B-B14F-4D97-AF65-F5344CB8AC3E}">
        <p14:creationId xmlns:p14="http://schemas.microsoft.com/office/powerpoint/2010/main" val="2588506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270204" y="1295293"/>
            <a:ext cx="4123230"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161243" y="1500080"/>
            <a:ext cx="4120426"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79397"/>
            <a:ext cx="11536084" cy="744033"/>
          </a:xfrm>
        </p:spPr>
        <p:txBody>
          <a:bodyPr>
            <a:noAutofit/>
          </a:bodyPr>
          <a:lstStyle/>
          <a:p>
            <a:pPr algn="ctr"/>
            <a:r>
              <a:rPr lang="en-US" sz="3200" dirty="0" smtClean="0">
                <a:solidFill>
                  <a:srgbClr val="0072C6"/>
                </a:solidFill>
              </a:rPr>
              <a:t>Starter Kit: </a:t>
            </a:r>
            <a:r>
              <a:rPr lang="en-US" sz="3200" dirty="0" smtClean="0">
                <a:solidFill>
                  <a:srgbClr val="0072C6"/>
                </a:solidFill>
              </a:rPr>
              <a:t>Cloud Hosted Desktop App on Azure Remote App</a:t>
            </a:r>
            <a:endParaRPr lang="en-US" sz="32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761627" y="5111820"/>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online through </a:t>
            </a:r>
            <a:r>
              <a:rPr lang="en-US" sz="1400" dirty="0" smtClean="0">
                <a:latin typeface="+mj-lt"/>
                <a:hlinkClick r:id="rId4"/>
              </a:rPr>
              <a:t>MPN </a:t>
            </a:r>
            <a:endParaRPr lang="en-US" sz="1400" dirty="0">
              <a:latin typeface="+mj-lt"/>
            </a:endParaRPr>
          </a:p>
        </p:txBody>
      </p:sp>
      <p:sp>
        <p:nvSpPr>
          <p:cNvPr id="39" name="TextBox 38"/>
          <p:cNvSpPr txBox="1"/>
          <p:nvPr/>
        </p:nvSpPr>
        <p:spPr>
          <a:xfrm>
            <a:off x="380937" y="879927"/>
            <a:ext cx="2632504" cy="5520320"/>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latin typeface="+mj-lt"/>
              </a:rPr>
              <a:t>Today most organizations significantly over estimate or underestimate the amount of resources they need to run their applications. This leads to a higher cost for the infrastructure and the delivery of the overall </a:t>
            </a:r>
            <a:r>
              <a:rPr lang="en-US" sz="1400" dirty="0" smtClean="0">
                <a:solidFill>
                  <a:schemeClr val="bg1"/>
                </a:solidFill>
                <a:latin typeface="+mj-lt"/>
              </a:rPr>
              <a:t>applications.</a:t>
            </a:r>
          </a:p>
          <a:p>
            <a:pPr>
              <a:lnSpc>
                <a:spcPct val="90000"/>
              </a:lnSpc>
            </a:pPr>
            <a:endParaRPr lang="en-US" sz="1400" dirty="0" smtClean="0">
              <a:solidFill>
                <a:schemeClr val="bg1"/>
              </a:solidFill>
              <a:latin typeface="+mj-lt"/>
            </a:endParaRPr>
          </a:p>
          <a:p>
            <a:pPr>
              <a:lnSpc>
                <a:spcPct val="90000"/>
              </a:lnSpc>
            </a:pPr>
            <a:r>
              <a:rPr lang="en-US" sz="1400" b="1" dirty="0">
                <a:solidFill>
                  <a:schemeClr val="bg1"/>
                </a:solidFill>
                <a:latin typeface="+mj-lt"/>
              </a:rPr>
              <a:t>Modern Applications </a:t>
            </a:r>
            <a:r>
              <a:rPr lang="en-US" sz="1400" dirty="0">
                <a:solidFill>
                  <a:schemeClr val="bg1"/>
                </a:solidFill>
                <a:latin typeface="+mj-lt"/>
              </a:rPr>
              <a:t>have put increasing demands on </a:t>
            </a:r>
            <a:r>
              <a:rPr lang="en-US" sz="1400" b="1" dirty="0">
                <a:solidFill>
                  <a:schemeClr val="bg1"/>
                </a:solidFill>
                <a:latin typeface="+mj-lt"/>
              </a:rPr>
              <a:t>scalability</a:t>
            </a:r>
            <a:r>
              <a:rPr lang="en-US" sz="1400" dirty="0">
                <a:solidFill>
                  <a:schemeClr val="bg1"/>
                </a:solidFill>
                <a:latin typeface="+mj-lt"/>
              </a:rPr>
              <a:t> and </a:t>
            </a:r>
            <a:r>
              <a:rPr lang="en-US" sz="1400" b="1" dirty="0" smtClean="0">
                <a:solidFill>
                  <a:schemeClr val="bg1"/>
                </a:solidFill>
                <a:latin typeface="+mj-lt"/>
              </a:rPr>
              <a:t>flexibility.</a:t>
            </a:r>
            <a:endParaRPr lang="en-US" sz="1400" b="1" dirty="0">
              <a:solidFill>
                <a:schemeClr val="bg1"/>
              </a:solidFill>
              <a:latin typeface="+mj-lt"/>
            </a:endParaRPr>
          </a:p>
          <a:p>
            <a:pPr>
              <a:lnSpc>
                <a:spcPct val="90000"/>
              </a:lnSpc>
            </a:pPr>
            <a:endParaRPr lang="es-MX" sz="1400" dirty="0">
              <a:solidFill>
                <a:schemeClr val="bg1"/>
              </a:solidFill>
              <a:latin typeface="+mj-lt"/>
            </a:endParaRPr>
          </a:p>
          <a:p>
            <a:r>
              <a:rPr lang="en-US" sz="1400" dirty="0">
                <a:solidFill>
                  <a:schemeClr val="bg1"/>
                </a:solidFill>
                <a:latin typeface="+mj-lt"/>
              </a:rPr>
              <a:t>In summary </a:t>
            </a:r>
            <a:r>
              <a:rPr lang="en-US" sz="1400" b="1" dirty="0">
                <a:solidFill>
                  <a:schemeClr val="bg1"/>
                </a:solidFill>
                <a:latin typeface="+mj-lt"/>
              </a:rPr>
              <a:t>Modern Applications </a:t>
            </a:r>
            <a:r>
              <a:rPr lang="en-US" sz="1400" dirty="0">
                <a:solidFill>
                  <a:schemeClr val="bg1"/>
                </a:solidFill>
                <a:latin typeface="+mj-lt"/>
              </a:rPr>
              <a:t>challenges are</a:t>
            </a:r>
            <a:r>
              <a:rPr lang="en-US" sz="1400" dirty="0" smtClean="0">
                <a:solidFill>
                  <a:schemeClr val="bg1"/>
                </a:solidFill>
                <a:latin typeface="+mj-lt"/>
              </a:rPr>
              <a:t>:</a:t>
            </a:r>
          </a:p>
          <a:p>
            <a:endParaRPr lang="en-US" sz="1400" dirty="0">
              <a:solidFill>
                <a:schemeClr val="bg1"/>
              </a:solidFill>
              <a:latin typeface="+mj-lt"/>
            </a:endParaRPr>
          </a:p>
          <a:p>
            <a:pPr marL="285750" indent="-285750">
              <a:lnSpc>
                <a:spcPct val="90000"/>
              </a:lnSpc>
              <a:buFont typeface="Arial" panose="020B0604020202020204" pitchFamily="34" charset="0"/>
              <a:buChar char="•"/>
            </a:pPr>
            <a:r>
              <a:rPr lang="en-US" sz="1400" b="1" dirty="0">
                <a:solidFill>
                  <a:schemeClr val="bg1"/>
                </a:solidFill>
                <a:latin typeface="+mj-lt"/>
              </a:rPr>
              <a:t>I</a:t>
            </a:r>
            <a:r>
              <a:rPr lang="en-US" sz="1400" b="1" dirty="0" smtClean="0">
                <a:solidFill>
                  <a:schemeClr val="bg1"/>
                </a:solidFill>
                <a:latin typeface="+mj-lt"/>
              </a:rPr>
              <a:t>nsufficient </a:t>
            </a:r>
            <a:r>
              <a:rPr lang="en-US" sz="1400" b="1" dirty="0">
                <a:solidFill>
                  <a:schemeClr val="bg1"/>
                </a:solidFill>
                <a:latin typeface="+mj-lt"/>
              </a:rPr>
              <a:t>infrastructure </a:t>
            </a:r>
            <a:r>
              <a:rPr lang="en-US" sz="1300" dirty="0">
                <a:solidFill>
                  <a:schemeClr val="bg1"/>
                </a:solidFill>
              </a:rPr>
              <a:t>capacity and customers get a bad </a:t>
            </a:r>
            <a:r>
              <a:rPr lang="en-US" sz="1300" dirty="0" smtClean="0">
                <a:solidFill>
                  <a:schemeClr val="bg1"/>
                </a:solidFill>
              </a:rPr>
              <a:t>experience.</a:t>
            </a:r>
            <a:endParaRPr lang="en-US" sz="1300" dirty="0">
              <a:solidFill>
                <a:schemeClr val="bg1"/>
              </a:solidFill>
            </a:endParaRPr>
          </a:p>
          <a:p>
            <a:pPr marL="285750" indent="-285750">
              <a:lnSpc>
                <a:spcPct val="90000"/>
              </a:lnSpc>
              <a:buFont typeface="Arial" panose="020B0604020202020204" pitchFamily="34" charset="0"/>
              <a:buChar char="•"/>
            </a:pPr>
            <a:endParaRPr lang="en-US" sz="1300" b="1" dirty="0">
              <a:solidFill>
                <a:schemeClr val="bg1"/>
              </a:solidFill>
            </a:endParaRPr>
          </a:p>
          <a:p>
            <a:pPr marL="285750" indent="-285750">
              <a:lnSpc>
                <a:spcPct val="90000"/>
              </a:lnSpc>
              <a:buFont typeface="Arial" panose="020B0604020202020204" pitchFamily="34" charset="0"/>
              <a:buChar char="•"/>
            </a:pPr>
            <a:r>
              <a:rPr lang="en-US" sz="1300" dirty="0">
                <a:solidFill>
                  <a:schemeClr val="bg1"/>
                </a:solidFill>
              </a:rPr>
              <a:t>Periods where you have </a:t>
            </a:r>
            <a:r>
              <a:rPr lang="en-US" sz="1300" b="1" dirty="0">
                <a:solidFill>
                  <a:schemeClr val="bg1"/>
                </a:solidFill>
              </a:rPr>
              <a:t>excess infrastructure </a:t>
            </a:r>
            <a:r>
              <a:rPr lang="en-US" sz="1300" dirty="0">
                <a:solidFill>
                  <a:schemeClr val="bg1"/>
                </a:solidFill>
              </a:rPr>
              <a:t>capacity. Capital laying idle, </a:t>
            </a:r>
            <a:r>
              <a:rPr lang="en-US" sz="1300" dirty="0" err="1">
                <a:solidFill>
                  <a:schemeClr val="bg1"/>
                </a:solidFill>
              </a:rPr>
              <a:t>opex</a:t>
            </a:r>
            <a:r>
              <a:rPr lang="en-US" sz="1300" dirty="0">
                <a:solidFill>
                  <a:schemeClr val="bg1"/>
                </a:solidFill>
              </a:rPr>
              <a:t> wasted powering and cooling </a:t>
            </a:r>
            <a:r>
              <a:rPr lang="en-US" sz="1300" dirty="0" smtClean="0">
                <a:solidFill>
                  <a:schemeClr val="bg1"/>
                </a:solidFill>
              </a:rPr>
              <a:t>servers.</a:t>
            </a:r>
            <a:endParaRPr lang="en-US" sz="1300" dirty="0">
              <a:solidFill>
                <a:schemeClr val="bg1"/>
              </a:solidFill>
            </a:endParaRPr>
          </a:p>
        </p:txBody>
      </p:sp>
      <p:sp>
        <p:nvSpPr>
          <p:cNvPr id="44" name="TextBox 43"/>
          <p:cNvSpPr txBox="1"/>
          <p:nvPr/>
        </p:nvSpPr>
        <p:spPr>
          <a:xfrm>
            <a:off x="3162839" y="850884"/>
            <a:ext cx="2524750" cy="58711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b="1" dirty="0">
                <a:solidFill>
                  <a:schemeClr val="bg1"/>
                </a:solidFill>
                <a:latin typeface="+mj-lt"/>
              </a:rPr>
              <a:t>Microsoft Azure Infrastructure Services </a:t>
            </a:r>
            <a:r>
              <a:rPr lang="en-US" sz="1400" dirty="0">
                <a:solidFill>
                  <a:schemeClr val="bg1"/>
                </a:solidFill>
                <a:latin typeface="+mj-lt"/>
              </a:rPr>
              <a:t>to quickly standup the infrastructure for your application on the Cloud. You pay for what you use and no more:</a:t>
            </a: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r>
              <a:rPr lang="en-US" sz="1300" b="1" dirty="0">
                <a:solidFill>
                  <a:schemeClr val="bg1"/>
                </a:solidFill>
              </a:rPr>
              <a:t>Reduces</a:t>
            </a:r>
            <a:r>
              <a:rPr lang="en-US" sz="1300" dirty="0">
                <a:solidFill>
                  <a:schemeClr val="bg1"/>
                </a:solidFill>
              </a:rPr>
              <a:t> waste of over </a:t>
            </a:r>
            <a:r>
              <a:rPr lang="en-US" sz="1300" dirty="0" smtClean="0">
                <a:solidFill>
                  <a:schemeClr val="bg1"/>
                </a:solidFill>
              </a:rPr>
              <a:t>capacity.</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Ensures you can always provision </a:t>
            </a:r>
            <a:r>
              <a:rPr lang="en-US" sz="1300" b="1" dirty="0">
                <a:solidFill>
                  <a:schemeClr val="bg1"/>
                </a:solidFill>
              </a:rPr>
              <a:t>enough capacity </a:t>
            </a:r>
            <a:r>
              <a:rPr lang="en-US" sz="1300" dirty="0">
                <a:solidFill>
                  <a:schemeClr val="bg1"/>
                </a:solidFill>
              </a:rPr>
              <a:t>for peak </a:t>
            </a:r>
            <a:r>
              <a:rPr lang="en-US" sz="1300" dirty="0" smtClean="0">
                <a:solidFill>
                  <a:schemeClr val="bg1"/>
                </a:solidFill>
              </a:rPr>
              <a:t>periods.</a:t>
            </a:r>
            <a:endParaRPr lang="en-US" sz="1300" dirty="0">
              <a:solidFill>
                <a:schemeClr val="bg1"/>
              </a:solidFill>
            </a:endParaRPr>
          </a:p>
          <a:p>
            <a:pPr marL="285750" lvl="0" indent="-285750">
              <a:lnSpc>
                <a:spcPct val="90000"/>
              </a:lnSpc>
              <a:buFont typeface="Arial" panose="020B0604020202020204" pitchFamily="34" charset="0"/>
              <a:buChar char="•"/>
            </a:pPr>
            <a:r>
              <a:rPr lang="en-US" sz="1300" dirty="0">
                <a:solidFill>
                  <a:schemeClr val="bg1"/>
                </a:solidFill>
              </a:rPr>
              <a:t>Can </a:t>
            </a:r>
            <a:r>
              <a:rPr lang="en-US" sz="1300" b="1" dirty="0">
                <a:solidFill>
                  <a:schemeClr val="bg1"/>
                </a:solidFill>
              </a:rPr>
              <a:t>reduce capacity </a:t>
            </a:r>
            <a:r>
              <a:rPr lang="en-US" sz="1300" dirty="0">
                <a:solidFill>
                  <a:schemeClr val="bg1"/>
                </a:solidFill>
              </a:rPr>
              <a:t>if demand decreases</a:t>
            </a:r>
          </a:p>
          <a:p>
            <a:pPr marL="285750" lvl="0" indent="-285750">
              <a:lnSpc>
                <a:spcPct val="90000"/>
              </a:lnSpc>
              <a:buFont typeface="Arial" panose="020B0604020202020204" pitchFamily="34" charset="0"/>
              <a:buChar char="•"/>
            </a:pPr>
            <a:r>
              <a:rPr lang="en-US" sz="1300" dirty="0">
                <a:solidFill>
                  <a:schemeClr val="bg1"/>
                </a:solidFill>
              </a:rPr>
              <a:t>Move existing applications to Microsoft Azure VMs, without code </a:t>
            </a:r>
            <a:r>
              <a:rPr lang="en-US" sz="1300" dirty="0" smtClean="0">
                <a:solidFill>
                  <a:schemeClr val="bg1"/>
                </a:solidFill>
              </a:rPr>
              <a:t>changes.</a:t>
            </a:r>
          </a:p>
          <a:p>
            <a:pPr marL="285750" indent="-285750">
              <a:lnSpc>
                <a:spcPct val="90000"/>
              </a:lnSpc>
              <a:buFont typeface="Arial" panose="020B0604020202020204" pitchFamily="34" charset="0"/>
              <a:buChar char="•"/>
            </a:pPr>
            <a:r>
              <a:rPr lang="en-US" sz="1300" dirty="0">
                <a:solidFill>
                  <a:schemeClr val="bg1"/>
                </a:solidFill>
              </a:rPr>
              <a:t>Provide seamless connectivity with on-premises data and applications</a:t>
            </a:r>
          </a:p>
          <a:p>
            <a:pPr marL="285750" indent="-285750">
              <a:lnSpc>
                <a:spcPct val="90000"/>
              </a:lnSpc>
              <a:buFont typeface="Arial" panose="020B0604020202020204" pitchFamily="34" charset="0"/>
              <a:buChar char="•"/>
            </a:pPr>
            <a:r>
              <a:rPr lang="en-US" sz="1300" dirty="0">
                <a:solidFill>
                  <a:schemeClr val="bg1"/>
                </a:solidFill>
              </a:rPr>
              <a:t>Single pane of glass for management with System </a:t>
            </a:r>
            <a:r>
              <a:rPr lang="en-US" sz="1300" dirty="0" smtClean="0">
                <a:solidFill>
                  <a:schemeClr val="bg1"/>
                </a:solidFill>
              </a:rPr>
              <a:t>Center.</a:t>
            </a:r>
            <a:endParaRPr lang="en-US" sz="13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80754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1100" b="1" dirty="0" smtClean="0">
              <a:solidFill>
                <a:schemeClr val="bg1"/>
              </a:solidFill>
            </a:endParaRPr>
          </a:p>
          <a:p>
            <a:pPr>
              <a:lnSpc>
                <a:spcPct val="90000"/>
              </a:lnSpc>
            </a:pPr>
            <a:r>
              <a:rPr lang="en-US" sz="1100" b="1" dirty="0" smtClean="0">
                <a:solidFill>
                  <a:schemeClr val="bg1"/>
                </a:solidFill>
              </a:rPr>
              <a:t>Scenario</a:t>
            </a:r>
            <a:r>
              <a:rPr lang="en-US" sz="1100" b="1" dirty="0">
                <a:solidFill>
                  <a:schemeClr val="bg1"/>
                </a:solidFill>
              </a:rPr>
              <a:t>: </a:t>
            </a:r>
            <a:r>
              <a:rPr lang="en-US" sz="1100" b="1" dirty="0" smtClean="0">
                <a:solidFill>
                  <a:schemeClr val="bg1"/>
                </a:solidFill>
              </a:rPr>
              <a:t>Cloud Hosted Desktop App</a:t>
            </a:r>
            <a:endParaRPr lang="en-US" sz="1100" b="1" dirty="0" smtClean="0">
              <a:solidFill>
                <a:schemeClr val="bg1"/>
              </a:solidFill>
            </a:endParaRP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1</a:t>
            </a:r>
            <a:r>
              <a:rPr lang="en-US" sz="1100" i="1" dirty="0" smtClean="0">
                <a:solidFill>
                  <a:schemeClr val="bg1"/>
                </a:solidFill>
              </a:rPr>
              <a:t> </a:t>
            </a:r>
            <a:r>
              <a:rPr lang="en-US" sz="1100" i="1" dirty="0" smtClean="0">
                <a:solidFill>
                  <a:schemeClr val="bg1"/>
                </a:solidFill>
              </a:rPr>
              <a:t>x Active Directory Servers= </a:t>
            </a:r>
            <a:r>
              <a:rPr lang="en-US" sz="1100" i="1" dirty="0" smtClean="0">
                <a:solidFill>
                  <a:schemeClr val="bg1"/>
                </a:solidFill>
              </a:rPr>
              <a:t>$133</a:t>
            </a:r>
            <a:endParaRPr lang="en-US" sz="1100" i="1" dirty="0" smtClean="0">
              <a:solidFill>
                <a:schemeClr val="bg1"/>
              </a:solidFill>
            </a:endParaRPr>
          </a:p>
          <a:p>
            <a:pPr marL="742950" lvl="1" indent="-285750">
              <a:lnSpc>
                <a:spcPct val="90000"/>
              </a:lnSpc>
              <a:buFont typeface="Arial" panose="020B0604020202020204" pitchFamily="34" charset="0"/>
              <a:buChar char="•"/>
            </a:pPr>
            <a:r>
              <a:rPr lang="en-US" sz="1100" i="1" dirty="0" smtClean="0">
                <a:solidFill>
                  <a:schemeClr val="bg1"/>
                </a:solidFill>
              </a:rPr>
              <a:t>2 </a:t>
            </a:r>
            <a:r>
              <a:rPr lang="en-US" sz="1100" i="1" dirty="0" smtClean="0">
                <a:solidFill>
                  <a:schemeClr val="bg1"/>
                </a:solidFill>
              </a:rPr>
              <a:t>x </a:t>
            </a:r>
            <a:r>
              <a:rPr lang="en-US" sz="1100" i="1" dirty="0">
                <a:solidFill>
                  <a:schemeClr val="bg1"/>
                </a:solidFill>
              </a:rPr>
              <a:t>D</a:t>
            </a:r>
            <a:r>
              <a:rPr lang="en-US" sz="1100" i="1" dirty="0" smtClean="0">
                <a:solidFill>
                  <a:schemeClr val="bg1"/>
                </a:solidFill>
              </a:rPr>
              <a:t>atabase Servers (Include SQL Server STD License) = $1130</a:t>
            </a:r>
          </a:p>
          <a:p>
            <a:pPr marL="285750" indent="-285750">
              <a:lnSpc>
                <a:spcPct val="90000"/>
              </a:lnSpc>
              <a:buFont typeface="Arial" panose="020B0604020202020204" pitchFamily="34" charset="0"/>
              <a:buChar char="•"/>
            </a:pPr>
            <a:r>
              <a:rPr lang="en-US" sz="1100" i="1" dirty="0" smtClean="0">
                <a:solidFill>
                  <a:schemeClr val="bg1"/>
                </a:solidFill>
              </a:rPr>
              <a:t>Remote App</a:t>
            </a:r>
          </a:p>
          <a:p>
            <a:pPr marL="742950" lvl="1" indent="-285750">
              <a:lnSpc>
                <a:spcPct val="90000"/>
              </a:lnSpc>
              <a:buFont typeface="Arial" panose="020B0604020202020204" pitchFamily="34" charset="0"/>
              <a:buChar char="•"/>
            </a:pPr>
            <a:r>
              <a:rPr lang="en-US" sz="1100" i="1" dirty="0" smtClean="0">
                <a:solidFill>
                  <a:schemeClr val="bg1"/>
                </a:solidFill>
              </a:rPr>
              <a:t>250  Standard Remote App Users = 250 x $23 = $5750</a:t>
            </a:r>
            <a:endParaRPr lang="en-US" sz="1100" i="1" dirty="0">
              <a:solidFill>
                <a:schemeClr val="bg1"/>
              </a:solidFill>
            </a:endParaRPr>
          </a:p>
          <a:p>
            <a:pPr marL="285750" indent="-285750">
              <a:lnSpc>
                <a:spcPct val="90000"/>
              </a:lnSpc>
              <a:buFont typeface="Arial" panose="020B0604020202020204" pitchFamily="34" charset="0"/>
              <a:buChar char="•"/>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Data </a:t>
            </a:r>
            <a:r>
              <a:rPr lang="en-US" sz="1100" i="1" dirty="0" smtClean="0">
                <a:solidFill>
                  <a:schemeClr val="bg1"/>
                </a:solidFill>
              </a:rPr>
              <a:t>Storage / Bandwidth:</a:t>
            </a:r>
          </a:p>
          <a:p>
            <a:pPr marL="742950" lvl="1" indent="-285750">
              <a:lnSpc>
                <a:spcPct val="90000"/>
              </a:lnSpc>
              <a:buFont typeface="Arial" panose="020B0604020202020204" pitchFamily="34" charset="0"/>
              <a:buChar char="•"/>
            </a:pPr>
            <a:r>
              <a:rPr lang="en-US" sz="1100" i="1" dirty="0" smtClean="0">
                <a:solidFill>
                  <a:schemeClr val="bg1"/>
                </a:solidFill>
              </a:rPr>
              <a:t>2.5TB </a:t>
            </a:r>
            <a:r>
              <a:rPr lang="en-US" sz="1100" i="1" dirty="0" smtClean="0">
                <a:solidFill>
                  <a:schemeClr val="bg1"/>
                </a:solidFill>
              </a:rPr>
              <a:t>Storage+Transactions </a:t>
            </a:r>
            <a:r>
              <a:rPr lang="en-US" sz="1100" i="1" dirty="0">
                <a:solidFill>
                  <a:schemeClr val="bg1"/>
                </a:solidFill>
              </a:rPr>
              <a:t>= </a:t>
            </a:r>
            <a:r>
              <a:rPr lang="en-US" sz="1100" i="1" dirty="0" smtClean="0">
                <a:solidFill>
                  <a:schemeClr val="bg1"/>
                </a:solidFill>
              </a:rPr>
              <a:t>$124.20</a:t>
            </a:r>
          </a:p>
          <a:p>
            <a:pPr marL="285750" indent="-285750">
              <a:lnSpc>
                <a:spcPct val="90000"/>
              </a:lnSpc>
              <a:buFont typeface="Arial" panose="020B0604020202020204" pitchFamily="34" charset="0"/>
              <a:buChar char="•"/>
            </a:pPr>
            <a:r>
              <a:rPr lang="en-US" sz="1100" i="1" dirty="0" smtClean="0">
                <a:solidFill>
                  <a:schemeClr val="bg1"/>
                </a:solidFill>
              </a:rPr>
              <a:t>Standard Support: U$300</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a:t>
            </a:r>
            <a:r>
              <a:rPr lang="en-US" sz="1200" b="1" dirty="0" smtClean="0">
                <a:solidFill>
                  <a:schemeClr val="bg1"/>
                </a:solidFill>
              </a:rPr>
              <a:t>U$89,224 / </a:t>
            </a:r>
            <a:r>
              <a:rPr lang="en-US" sz="1200" b="1" dirty="0" smtClean="0">
                <a:solidFill>
                  <a:schemeClr val="bg1"/>
                </a:solidFill>
              </a:rPr>
              <a:t>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a:t>
            </a:r>
            <a:r>
              <a:rPr lang="en-US" sz="1200" b="1" dirty="0" smtClean="0">
                <a:solidFill>
                  <a:schemeClr val="bg1"/>
                </a:solidFill>
              </a:rPr>
              <a:t>892</a:t>
            </a:r>
            <a:r>
              <a:rPr lang="en-US" sz="1200" b="1" dirty="0" smtClean="0">
                <a:solidFill>
                  <a:schemeClr val="bg1"/>
                </a:solidFill>
              </a:rPr>
              <a:t> </a:t>
            </a:r>
            <a:r>
              <a:rPr lang="en-US" sz="1200" b="1" dirty="0" smtClean="0">
                <a:solidFill>
                  <a:schemeClr val="bg1"/>
                </a:solidFill>
              </a:rPr>
              <a:t>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App Server</a:t>
            </a:r>
            <a:endParaRPr lang="en-US" sz="1200" i="1" dirty="0">
              <a:latin typeface="+mj-lt"/>
            </a:endParaRPr>
          </a:p>
        </p:txBody>
      </p:sp>
      <p:sp>
        <p:nvSpPr>
          <p:cNvPr id="114" name="TextBox 113"/>
          <p:cNvSpPr txBox="1"/>
          <p:nvPr/>
        </p:nvSpPr>
        <p:spPr>
          <a:xfrm>
            <a:off x="8745794" y="5086505"/>
            <a:ext cx="3080367" cy="1329043"/>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pic>
        <p:nvPicPr>
          <p:cNvPr id="92" name="Picture 91"/>
          <p:cNvPicPr>
            <a:picLocks noChangeAspect="1"/>
          </p:cNvPicPr>
          <p:nvPr/>
        </p:nvPicPr>
        <p:blipFill>
          <a:blip r:embed="rId6"/>
          <a:stretch>
            <a:fillRect/>
          </a:stretch>
        </p:blipFill>
        <p:spPr>
          <a:xfrm>
            <a:off x="2077364" y="6150164"/>
            <a:ext cx="661596" cy="550731"/>
          </a:xfrm>
          <a:prstGeom prst="rect">
            <a:avLst/>
          </a:prstGeom>
        </p:spPr>
      </p:pic>
      <p:sp>
        <p:nvSpPr>
          <p:cNvPr id="139" name="Rectangle 138"/>
          <p:cNvSpPr/>
          <p:nvPr/>
        </p:nvSpPr>
        <p:spPr bwMode="auto">
          <a:xfrm>
            <a:off x="10592605" y="2928436"/>
            <a:ext cx="609661" cy="315172"/>
          </a:xfrm>
          <a:prstGeom prst="rect">
            <a:avLst/>
          </a:prstGeom>
          <a:solidFill>
            <a:schemeClr val="bg2"/>
          </a:solid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pic>
        <p:nvPicPr>
          <p:cNvPr id="9" name="Picture 8"/>
          <p:cNvPicPr>
            <a:picLocks noChangeAspect="1"/>
          </p:cNvPicPr>
          <p:nvPr/>
        </p:nvPicPr>
        <p:blipFill>
          <a:blip r:embed="rId7"/>
          <a:stretch>
            <a:fillRect/>
          </a:stretch>
        </p:blipFill>
        <p:spPr>
          <a:xfrm>
            <a:off x="9834379" y="4030540"/>
            <a:ext cx="1302554" cy="798670"/>
          </a:xfrm>
          <a:prstGeom prst="rect">
            <a:avLst/>
          </a:prstGeom>
        </p:spPr>
      </p:pic>
      <p:pic>
        <p:nvPicPr>
          <p:cNvPr id="10" name="Picture 9"/>
          <p:cNvPicPr>
            <a:picLocks noChangeAspect="1"/>
          </p:cNvPicPr>
          <p:nvPr/>
        </p:nvPicPr>
        <p:blipFill>
          <a:blip r:embed="rId8"/>
          <a:stretch>
            <a:fillRect/>
          </a:stretch>
        </p:blipFill>
        <p:spPr>
          <a:xfrm>
            <a:off x="9131111" y="4035493"/>
            <a:ext cx="558515" cy="828031"/>
          </a:xfrm>
          <a:prstGeom prst="rect">
            <a:avLst/>
          </a:prstGeom>
        </p:spPr>
      </p:pic>
      <p:sp>
        <p:nvSpPr>
          <p:cNvPr id="14" name="TextBox 13"/>
          <p:cNvSpPr txBox="1"/>
          <p:nvPr/>
        </p:nvSpPr>
        <p:spPr>
          <a:xfrm>
            <a:off x="10445319" y="3661100"/>
            <a:ext cx="1019911" cy="338554"/>
          </a:xfrm>
          <a:prstGeom prst="rect">
            <a:avLst/>
          </a:prstGeom>
          <a:noFill/>
        </p:spPr>
        <p:txBody>
          <a:bodyPr wrap="square" rtlCol="0">
            <a:spAutoFit/>
          </a:bodyPr>
          <a:lstStyle/>
          <a:p>
            <a:r>
              <a:rPr lang="en-US" sz="1600" dirty="0" smtClean="0">
                <a:solidFill>
                  <a:schemeClr val="bg1"/>
                </a:solidFill>
              </a:rPr>
              <a:t>RDP</a:t>
            </a:r>
            <a:endParaRPr lang="en-US" sz="1600" dirty="0">
              <a:solidFill>
                <a:schemeClr val="bg1"/>
              </a:solidFill>
            </a:endParaRPr>
          </a:p>
        </p:txBody>
      </p:sp>
      <p:grpSp>
        <p:nvGrpSpPr>
          <p:cNvPr id="61" name="Group 60"/>
          <p:cNvGrpSpPr/>
          <p:nvPr/>
        </p:nvGrpSpPr>
        <p:grpSpPr>
          <a:xfrm>
            <a:off x="8737168" y="1339527"/>
            <a:ext cx="3166437" cy="2287186"/>
            <a:chOff x="5449997" y="305276"/>
            <a:chExt cx="6600948" cy="3796811"/>
          </a:xfrm>
        </p:grpSpPr>
        <p:sp>
          <p:nvSpPr>
            <p:cNvPr id="62" name="Clpoud Icon"/>
            <p:cNvSpPr>
              <a:spLocks noChangeAspect="1"/>
            </p:cNvSpPr>
            <p:nvPr/>
          </p:nvSpPr>
          <p:spPr bwMode="black">
            <a:xfrm>
              <a:off x="5449997" y="305276"/>
              <a:ext cx="6600948" cy="373023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63" name="Rectangle 62"/>
            <p:cNvSpPr/>
            <p:nvPr/>
          </p:nvSpPr>
          <p:spPr bwMode="auto">
            <a:xfrm>
              <a:off x="7734444" y="3341995"/>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200" b="1" spc="-50" dirty="0" smtClean="0">
                  <a:gradFill>
                    <a:gsLst>
                      <a:gs pos="2917">
                        <a:srgbClr val="FFFFFF"/>
                      </a:gs>
                      <a:gs pos="30000">
                        <a:srgbClr val="FFFFFF"/>
                      </a:gs>
                    </a:gsLst>
                    <a:lin ang="5400000" scaled="0"/>
                  </a:gradFill>
                  <a:latin typeface="+mj-lt"/>
                </a:rPr>
                <a:t>Remote App – RDS as a Service</a:t>
              </a:r>
              <a:endParaRPr lang="en-US" sz="1200" b="1" spc="-50" dirty="0" smtClean="0">
                <a:gradFill>
                  <a:gsLst>
                    <a:gs pos="2917">
                      <a:srgbClr val="FFFFFF"/>
                    </a:gs>
                    <a:gs pos="30000">
                      <a:srgbClr val="FFFFFF"/>
                    </a:gs>
                  </a:gsLst>
                  <a:lin ang="5400000" scaled="0"/>
                </a:gradFill>
                <a:latin typeface="+mj-lt"/>
              </a:endParaRPr>
            </a:p>
          </p:txBody>
        </p:sp>
        <p:sp>
          <p:nvSpPr>
            <p:cNvPr id="64" name="Rectangle 63"/>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66" name="Retângulo 1"/>
            <p:cNvSpPr/>
            <p:nvPr/>
          </p:nvSpPr>
          <p:spPr bwMode="auto">
            <a:xfrm>
              <a:off x="7766053" y="639005"/>
              <a:ext cx="1643618" cy="3205591"/>
            </a:xfrm>
            <a:prstGeom prst="rect">
              <a:avLst/>
            </a:prstGeom>
            <a:noFill/>
            <a:ln w="3175">
              <a:solidFill>
                <a:schemeClr val="bg1"/>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pt-BR" sz="2000" spc="-50" dirty="0" smtClean="0">
                <a:gradFill>
                  <a:gsLst>
                    <a:gs pos="1250">
                      <a:schemeClr val="bg1"/>
                    </a:gs>
                    <a:gs pos="10417">
                      <a:schemeClr val="bg1"/>
                    </a:gs>
                  </a:gsLst>
                  <a:lin ang="5400000" scaled="0"/>
                </a:gradFill>
              </a:endParaRPr>
            </a:p>
          </p:txBody>
        </p:sp>
        <p:grpSp>
          <p:nvGrpSpPr>
            <p:cNvPr id="67" name="Group 66"/>
            <p:cNvGrpSpPr/>
            <p:nvPr/>
          </p:nvGrpSpPr>
          <p:grpSpPr>
            <a:xfrm>
              <a:off x="9422473" y="2587189"/>
              <a:ext cx="1424439" cy="1514898"/>
              <a:chOff x="10864208" y="2719265"/>
              <a:chExt cx="832467" cy="857721"/>
            </a:xfrm>
          </p:grpSpPr>
          <p:sp>
            <p:nvSpPr>
              <p:cNvPr id="73" name="Freeform 24"/>
              <p:cNvSpPr>
                <a:spLocks noEditPoints="1"/>
              </p:cNvSpPr>
              <p:nvPr/>
            </p:nvSpPr>
            <p:spPr bwMode="black">
              <a:xfrm>
                <a:off x="10942121" y="2719265"/>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73"/>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grpSp>
          <p:nvGrpSpPr>
            <p:cNvPr id="68" name="Group 67"/>
            <p:cNvGrpSpPr/>
            <p:nvPr/>
          </p:nvGrpSpPr>
          <p:grpSpPr>
            <a:xfrm>
              <a:off x="9451162" y="1262034"/>
              <a:ext cx="1272744" cy="1395243"/>
              <a:chOff x="10864208" y="2692857"/>
              <a:chExt cx="832467" cy="884129"/>
            </a:xfrm>
          </p:grpSpPr>
          <p:sp>
            <p:nvSpPr>
              <p:cNvPr id="71" name="Freeform 24"/>
              <p:cNvSpPr>
                <a:spLocks noEditPoints="1"/>
              </p:cNvSpPr>
              <p:nvPr/>
            </p:nvSpPr>
            <p:spPr bwMode="black">
              <a:xfrm>
                <a:off x="10864208" y="2692857"/>
                <a:ext cx="750559" cy="59411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69" name="Freeform 24"/>
            <p:cNvSpPr>
              <a:spLocks noEditPoints="1"/>
            </p:cNvSpPr>
            <p:nvPr/>
          </p:nvSpPr>
          <p:spPr bwMode="black">
            <a:xfrm>
              <a:off x="8035652" y="787432"/>
              <a:ext cx="1084730" cy="73023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75" name="Picture 74"/>
          <p:cNvPicPr>
            <a:picLocks noChangeAspect="1"/>
          </p:cNvPicPr>
          <p:nvPr/>
        </p:nvPicPr>
        <p:blipFill rotWithShape="1">
          <a:blip r:embed="rId9" cstate="print">
            <a:extLst>
              <a:ext uri="{28A0092B-C50C-407E-A947-70E740481C1C}">
                <a14:useLocalDpi xmlns:a14="http://schemas.microsoft.com/office/drawing/2010/main" val="0"/>
              </a:ext>
            </a:extLst>
          </a:blip>
          <a:srcRect b="5478"/>
          <a:stretch/>
        </p:blipFill>
        <p:spPr>
          <a:xfrm>
            <a:off x="9030566" y="2807957"/>
            <a:ext cx="703512" cy="697339"/>
          </a:xfrm>
          <a:prstGeom prst="rect">
            <a:avLst/>
          </a:prstGeom>
        </p:spPr>
      </p:pic>
      <p:pic>
        <p:nvPicPr>
          <p:cNvPr id="76" name="Picture 75"/>
          <p:cNvPicPr>
            <a:picLocks noChangeAspect="1"/>
          </p:cNvPicPr>
          <p:nvPr/>
        </p:nvPicPr>
        <p:blipFill>
          <a:blip r:embed="rId10" cstate="print">
            <a:biLevel thresh="25000"/>
            <a:extLst>
              <a:ext uri="{BEBA8EAE-BF5A-486C-A8C5-ECC9F3942E4B}">
                <a14:imgProps xmlns:a14="http://schemas.microsoft.com/office/drawing/2010/main">
                  <a14:imgLayer r:embed="rId11">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77" name="Picture 76"/>
          <p:cNvPicPr>
            <a:picLocks noChangeAspect="1"/>
          </p:cNvPicPr>
          <p:nvPr/>
        </p:nvPicPr>
        <p:blipFill>
          <a:blip r:embed="rId12">
            <a:duotone>
              <a:prstClr val="black"/>
              <a:schemeClr val="accent1">
                <a:tint val="45000"/>
                <a:satMod val="400000"/>
              </a:schemeClr>
            </a:duotone>
          </a:blip>
          <a:stretch>
            <a:fillRect/>
          </a:stretch>
        </p:blipFill>
        <p:spPr>
          <a:xfrm>
            <a:off x="9252157" y="2918742"/>
            <a:ext cx="308873" cy="315188"/>
          </a:xfrm>
          <a:prstGeom prst="rect">
            <a:avLst/>
          </a:prstGeom>
        </p:spPr>
      </p:pic>
      <p:sp>
        <p:nvSpPr>
          <p:cNvPr id="78" name="Freeform 24"/>
          <p:cNvSpPr>
            <a:spLocks noEditPoints="1"/>
          </p:cNvSpPr>
          <p:nvPr/>
        </p:nvSpPr>
        <p:spPr bwMode="black">
          <a:xfrm>
            <a:off x="9983909" y="2087090"/>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24"/>
          <p:cNvSpPr>
            <a:spLocks noEditPoints="1"/>
          </p:cNvSpPr>
          <p:nvPr/>
        </p:nvSpPr>
        <p:spPr bwMode="black">
          <a:xfrm>
            <a:off x="10021752" y="2594833"/>
            <a:ext cx="520339" cy="439890"/>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1" name="Picture 80"/>
          <p:cNvPicPr>
            <a:picLocks noChangeAspect="1"/>
          </p:cNvPicPr>
          <p:nvPr/>
        </p:nvPicPr>
        <p:blipFill>
          <a:blip r:embed="rId13">
            <a:duotone>
              <a:prstClr val="black"/>
              <a:schemeClr val="accent1">
                <a:tint val="45000"/>
                <a:satMod val="400000"/>
              </a:schemeClr>
            </a:duotone>
          </a:blip>
          <a:stretch>
            <a:fillRect/>
          </a:stretch>
        </p:blipFill>
        <p:spPr>
          <a:xfrm>
            <a:off x="10847875" y="1964067"/>
            <a:ext cx="293605" cy="292301"/>
          </a:xfrm>
          <a:prstGeom prst="rect">
            <a:avLst/>
          </a:prstGeom>
        </p:spPr>
      </p:pic>
      <p:pic>
        <p:nvPicPr>
          <p:cNvPr id="82" name="Picture 81"/>
          <p:cNvPicPr>
            <a:picLocks noChangeAspect="1"/>
          </p:cNvPicPr>
          <p:nvPr/>
        </p:nvPicPr>
        <p:blipFill>
          <a:blip r:embed="rId13">
            <a:duotone>
              <a:prstClr val="black"/>
              <a:schemeClr val="accent1">
                <a:tint val="45000"/>
                <a:satMod val="400000"/>
              </a:schemeClr>
            </a:duotone>
          </a:blip>
          <a:stretch>
            <a:fillRect/>
          </a:stretch>
        </p:blipFill>
        <p:spPr>
          <a:xfrm>
            <a:off x="10899946" y="2789895"/>
            <a:ext cx="293605" cy="292301"/>
          </a:xfrm>
          <a:prstGeom prst="rect">
            <a:avLst/>
          </a:prstGeom>
        </p:spPr>
      </p:pic>
      <p:cxnSp>
        <p:nvCxnSpPr>
          <p:cNvPr id="33" name="Straight Arrow Connector 32"/>
          <p:cNvCxnSpPr/>
          <p:nvPr/>
        </p:nvCxnSpPr>
        <p:spPr>
          <a:xfrm flipH="1" flipV="1">
            <a:off x="9704822" y="2357955"/>
            <a:ext cx="192444" cy="36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14"/>
          <a:stretch>
            <a:fillRect/>
          </a:stretch>
        </p:blipFill>
        <p:spPr>
          <a:xfrm>
            <a:off x="9010916" y="1979048"/>
            <a:ext cx="667597" cy="673580"/>
          </a:xfrm>
          <a:prstGeom prst="rect">
            <a:avLst/>
          </a:prstGeom>
        </p:spPr>
      </p:pic>
      <p:sp>
        <p:nvSpPr>
          <p:cNvPr id="86" name="TextBox 85"/>
          <p:cNvSpPr txBox="1"/>
          <p:nvPr/>
        </p:nvSpPr>
        <p:spPr>
          <a:xfrm>
            <a:off x="8869367" y="2509570"/>
            <a:ext cx="1019911" cy="246221"/>
          </a:xfrm>
          <a:prstGeom prst="rect">
            <a:avLst/>
          </a:prstGeom>
          <a:noFill/>
        </p:spPr>
        <p:txBody>
          <a:bodyPr wrap="square" rtlCol="0">
            <a:spAutoFit/>
          </a:bodyPr>
          <a:lstStyle/>
          <a:p>
            <a:r>
              <a:rPr lang="en-US" sz="1000" dirty="0" smtClean="0">
                <a:solidFill>
                  <a:schemeClr val="bg1"/>
                </a:solidFill>
              </a:rPr>
              <a:t>Published Apps</a:t>
            </a:r>
            <a:endParaRPr lang="en-US" sz="1000" dirty="0">
              <a:solidFill>
                <a:schemeClr val="bg1"/>
              </a:solidFill>
            </a:endParaRPr>
          </a:p>
        </p:txBody>
      </p:sp>
      <p:sp>
        <p:nvSpPr>
          <p:cNvPr id="43" name="Up-Down Arrow 42"/>
          <p:cNvSpPr/>
          <p:nvPr/>
        </p:nvSpPr>
        <p:spPr>
          <a:xfrm>
            <a:off x="10202709" y="3617493"/>
            <a:ext cx="282947" cy="391503"/>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402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endParaRPr lang="en-US" sz="1800" dirty="0" smtClean="0"/>
          </a:p>
          <a:p>
            <a:r>
              <a:rPr lang="en-US" sz="1800" b="1" dirty="0" smtClean="0"/>
              <a:t>Technical</a:t>
            </a:r>
            <a:endParaRPr lang="en-US" sz="1800" b="1" dirty="0"/>
          </a:p>
          <a:p>
            <a:pPr marL="342900" indent="-342900">
              <a:buFont typeface="Arial" panose="020B0604020202020204" pitchFamily="34" charset="0"/>
              <a:buChar char="•"/>
            </a:pPr>
            <a:r>
              <a:rPr lang="en-US" sz="1800" dirty="0"/>
              <a:t>Cloud Design Patterns </a:t>
            </a:r>
            <a:r>
              <a:rPr lang="en-US" sz="1800" b="1" dirty="0">
                <a:hlinkClick r:id="rId3"/>
              </a:rPr>
              <a:t>http://msdn.microsoft.com/en-us/library/dn568099.aspx </a:t>
            </a:r>
            <a:endParaRPr lang="en-US" sz="1800" b="1" dirty="0"/>
          </a:p>
          <a:p>
            <a:pPr marL="342900" indent="-342900">
              <a:buFont typeface="Arial" panose="020B0604020202020204" pitchFamily="34" charset="0"/>
              <a:buChar char="•"/>
            </a:pPr>
            <a:r>
              <a:rPr lang="en-US" sz="1800" dirty="0"/>
              <a:t>Moving Applications to the Cloud </a:t>
            </a:r>
            <a:r>
              <a:rPr lang="en-US" sz="1800" b="1" dirty="0">
                <a:hlinkClick r:id="rId4"/>
              </a:rPr>
              <a:t>https://msdn.microsoft.com/en-us/library/ff728592.aspx</a:t>
            </a:r>
            <a:r>
              <a:rPr lang="en-US" sz="1800" b="1" dirty="0"/>
              <a:t> </a:t>
            </a:r>
          </a:p>
          <a:p>
            <a:pPr marL="342900" indent="-342900">
              <a:buFont typeface="Arial" panose="020B0604020202020204" pitchFamily="34" charset="0"/>
              <a:buChar char="•"/>
            </a:pPr>
            <a:r>
              <a:rPr lang="en-US" sz="1800" dirty="0">
                <a:solidFill>
                  <a:schemeClr val="tx1"/>
                </a:solidFill>
              </a:rPr>
              <a:t>Microsoft Azure Cost Estimator Tool: </a:t>
            </a:r>
            <a:r>
              <a:rPr lang="en-US" sz="1800" b="1" dirty="0">
                <a:hlinkClick r:id="rId5"/>
              </a:rPr>
              <a:t>http://www.microsoft.com/en-us/download/details.aspx?id=43376</a:t>
            </a:r>
            <a:endParaRPr lang="en-US" sz="1800" b="1" dirty="0"/>
          </a:p>
          <a:p>
            <a:endParaRPr lang="en-US" sz="1800" dirty="0" smtClean="0"/>
          </a:p>
          <a:p>
            <a:r>
              <a:rPr lang="en-US" sz="1800" b="1" dirty="0" smtClean="0"/>
              <a:t>LINUX</a:t>
            </a:r>
          </a:p>
          <a:p>
            <a:pPr marL="342900" indent="-342900">
              <a:buFont typeface="Arial" panose="020B0604020202020204" pitchFamily="34" charset="0"/>
              <a:buChar char="•"/>
            </a:pPr>
            <a:r>
              <a:rPr lang="en-US" sz="1800" dirty="0" smtClean="0"/>
              <a:t>PHP </a:t>
            </a:r>
            <a:r>
              <a:rPr lang="en-US" sz="1800" dirty="0"/>
              <a:t>Developer Center </a:t>
            </a:r>
            <a:r>
              <a:rPr lang="en-US" sz="1800" b="1" dirty="0">
                <a:hlinkClick r:id="rId6"/>
              </a:rPr>
              <a:t>http://azure.microsoft.com/en-us/develop/php/</a:t>
            </a:r>
            <a:endParaRPr lang="en-US" sz="1800" b="1" dirty="0"/>
          </a:p>
          <a:p>
            <a:pPr marL="342900" indent="-342900">
              <a:buFont typeface="Arial" panose="020B0604020202020204" pitchFamily="34" charset="0"/>
              <a:buChar char="•"/>
            </a:pPr>
            <a:r>
              <a:rPr lang="en-US" sz="1800" dirty="0"/>
              <a:t>Creating a LAMP Stack (Linux, Apache, MySQL, PHP) </a:t>
            </a:r>
            <a:r>
              <a:rPr lang="en-US" sz="1800" b="1" dirty="0">
                <a:hlinkClick r:id="rId7"/>
              </a:rPr>
              <a:t>http://</a:t>
            </a:r>
            <a:r>
              <a:rPr lang="en-US" sz="1800" b="1" dirty="0" smtClean="0">
                <a:hlinkClick r:id="rId7"/>
              </a:rPr>
              <a:t>blogs.msdn.com/b/africaapps/archive/2013/11/07/creating-a-lamp-stack-linux-apache-mysql-php-on-windows-azure.aspx</a:t>
            </a:r>
            <a:endParaRPr lang="en-US" sz="1800" b="1" dirty="0" smtClean="0"/>
          </a:p>
          <a:p>
            <a:endParaRPr lang="es-MX" sz="1800" dirty="0"/>
          </a:p>
        </p:txBody>
      </p:sp>
    </p:spTree>
    <p:extLst>
      <p:ext uri="{BB962C8B-B14F-4D97-AF65-F5344CB8AC3E}">
        <p14:creationId xmlns:p14="http://schemas.microsoft.com/office/powerpoint/2010/main" val="17163378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47E796-3336-4CA3-A039-C51122E80770}">
  <ds:schemaRefs>
    <ds:schemaRef ds:uri="http://schemas.microsoft.com/sharepoint/v3/contenttype/forms"/>
  </ds:schemaRefs>
</ds:datastoreItem>
</file>

<file path=customXml/itemProps2.xml><?xml version="1.0" encoding="utf-8"?>
<ds:datastoreItem xmlns:ds="http://schemas.openxmlformats.org/officeDocument/2006/customXml" ds:itemID="{2A7D4CEE-4A6E-444C-9F48-154C694282ED}">
  <ds:schemaRefs>
    <ds:schemaRef ds:uri="http://purl.org/dc/terms/"/>
    <ds:schemaRef ds:uri="d998fb76-9a2a-468e-b3b9-73e6011ded53"/>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e9946e3-f9a0-41e4-9b22-58e2cc8fa95c"/>
    <ds:schemaRef ds:uri="http://www.w3.org/XML/1998/namespace"/>
  </ds:schemaRefs>
</ds:datastoreItem>
</file>

<file path=customXml/itemProps3.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943</TotalTime>
  <Words>1771</Words>
  <Application>Microsoft Office PowerPoint</Application>
  <PresentationFormat>Widescreen</PresentationFormat>
  <Paragraphs>194</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Semibold</vt:lpstr>
      <vt:lpstr>Wingdings</vt:lpstr>
      <vt:lpstr>Office Theme</vt:lpstr>
      <vt:lpstr>Starter Kit: App Server on Windows (IIS and SQL Server)</vt:lpstr>
      <vt:lpstr>Starter Kit: App Server on Linux (PHP and MySQL)</vt:lpstr>
      <vt:lpstr>Starter Kit: Cloud Hosted Desktop App on Azure Remote App</vt:lpstr>
      <vt:lpstr>More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70</cp:revision>
  <dcterms:created xsi:type="dcterms:W3CDTF">2015-09-01T15:53:33Z</dcterms:created>
  <dcterms:modified xsi:type="dcterms:W3CDTF">2016-03-08T22:44:55Z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