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3555" autoAdjust="0"/>
  </p:normalViewPr>
  <p:slideViewPr>
    <p:cSldViewPr snapToGrid="0">
      <p:cViewPr varScale="1">
        <p:scale>
          <a:sx n="135" d="100"/>
          <a:sy n="135" d="100"/>
        </p:scale>
        <p:origin x="11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BD24D-AE91-4F12-BD40-DB77E6B63197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FA963-F935-456D-A7CF-FB723F270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02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*Estimated retail price per user per month with annual commitment.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FA963-F935-456D-A7CF-FB723F2709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01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Pricing is in USD and can vary by country. Please contact your partner or MS representative for a quote.</a:t>
            </a:r>
          </a:p>
          <a:p>
            <a:r>
              <a:rPr lang="en-US" dirty="0">
                <a:effectLst/>
              </a:rPr>
              <a:t>*Open ERP per month pricing.</a:t>
            </a:r>
          </a:p>
          <a:p>
            <a:r>
              <a:rPr lang="en-US" dirty="0">
                <a:effectLst/>
              </a:rPr>
              <a:t>**Customers purchasing Windows Server CAL, System Center Configuration Manager, System Center Endpoint Protection and AD RMS CAL via our Enterprise Volume Licensing agreements may purchase the EMS Add On offer.</a:t>
            </a:r>
          </a:p>
          <a:p>
            <a:r>
              <a:rPr lang="en-US" dirty="0">
                <a:effectLst/>
              </a:rPr>
              <a:t>***Microsoft Advanced Threat Analytics pricing and packaging effective Aug 1, 2015.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FA963-F935-456D-A7CF-FB723F2709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74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2792-FF77-4AEE-8AA4-536033A93F55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F0A3-1C68-4474-BF67-342A9517E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61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2792-FF77-4AEE-8AA4-536033A93F55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F0A3-1C68-4474-BF67-342A9517E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5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2792-FF77-4AEE-8AA4-536033A93F55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F0A3-1C68-4474-BF67-342A9517E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5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2792-FF77-4AEE-8AA4-536033A93F55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F0A3-1C68-4474-BF67-342A9517E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05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2792-FF77-4AEE-8AA4-536033A93F55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F0A3-1C68-4474-BF67-342A9517E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1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2792-FF77-4AEE-8AA4-536033A93F55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F0A3-1C68-4474-BF67-342A9517E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1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2792-FF77-4AEE-8AA4-536033A93F55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F0A3-1C68-4474-BF67-342A9517E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3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2792-FF77-4AEE-8AA4-536033A93F55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F0A3-1C68-4474-BF67-342A9517E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1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2792-FF77-4AEE-8AA4-536033A93F55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F0A3-1C68-4474-BF67-342A9517E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87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2792-FF77-4AEE-8AA4-536033A93F55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F0A3-1C68-4474-BF67-342A9517E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5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2792-FF77-4AEE-8AA4-536033A93F55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F0A3-1C68-4474-BF67-342A9517E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1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92792-FF77-4AEE-8AA4-536033A93F55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EF0A3-1C68-4474-BF67-342A9517E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1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4390" y="2150389"/>
            <a:ext cx="502920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Enterprise Mobility Suite</a:t>
            </a:r>
          </a:p>
        </p:txBody>
      </p:sp>
      <p:sp>
        <p:nvSpPr>
          <p:cNvPr id="5" name="Rectangle 4"/>
          <p:cNvSpPr/>
          <p:nvPr/>
        </p:nvSpPr>
        <p:spPr>
          <a:xfrm>
            <a:off x="574390" y="2607589"/>
            <a:ext cx="2286000" cy="2839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/>
              <a:t>$8.75</a:t>
            </a:r>
          </a:p>
          <a:p>
            <a:pPr algn="ctr"/>
            <a:r>
              <a:rPr lang="en-US"/>
              <a:t>per month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998855"/>
              </p:ext>
            </p:extLst>
          </p:nvPr>
        </p:nvGraphicFramePr>
        <p:xfrm>
          <a:off x="2860389" y="2607589"/>
          <a:ext cx="2743201" cy="2839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1">
                  <a:extLst>
                    <a:ext uri="{9D8B030D-6E8A-4147-A177-3AD203B41FA5}">
                      <a16:colId xmlns:a16="http://schemas.microsoft.com/office/drawing/2014/main" val="770039627"/>
                    </a:ext>
                  </a:extLst>
                </a:gridCol>
              </a:tblGrid>
              <a:tr h="520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Azure AD Premium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7494141"/>
                  </a:ext>
                </a:extLst>
              </a:tr>
              <a:tr h="520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Microsoft Intune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4963259"/>
                  </a:ext>
                </a:extLst>
              </a:tr>
              <a:tr h="899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Azure Rights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Management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4854254"/>
                  </a:ext>
                </a:extLst>
              </a:tr>
              <a:tr h="899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Microsoft Advanced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Threat Analytics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2998714"/>
                  </a:ext>
                </a:extLst>
              </a:tr>
            </a:tbl>
          </a:graphicData>
        </a:graphic>
      </p:graphicFrame>
      <p:pic>
        <p:nvPicPr>
          <p:cNvPr id="9" name="Picture 8" descr="Uploaded By : ocal Date : 06/26/2012 License Type: Public Domain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753" y="2679634"/>
            <a:ext cx="360000" cy="360000"/>
          </a:xfrm>
          <a:prstGeom prst="rect">
            <a:avLst/>
          </a:prstGeom>
        </p:spPr>
      </p:pic>
      <p:pic>
        <p:nvPicPr>
          <p:cNvPr id="10" name="Picture 9" descr="Uploaded By : ocal Date : 06/26/2012 License Type: Public Domain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753" y="3201874"/>
            <a:ext cx="360000" cy="360000"/>
          </a:xfrm>
          <a:prstGeom prst="rect">
            <a:avLst/>
          </a:prstGeom>
        </p:spPr>
      </p:pic>
      <p:pic>
        <p:nvPicPr>
          <p:cNvPr id="11" name="Picture 10" descr="Uploaded By : ocal Date : 06/26/2012 License Type: Public Domain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753" y="3938799"/>
            <a:ext cx="360000" cy="360000"/>
          </a:xfrm>
          <a:prstGeom prst="rect">
            <a:avLst/>
          </a:prstGeom>
        </p:spPr>
      </p:pic>
      <p:pic>
        <p:nvPicPr>
          <p:cNvPr id="12" name="Picture 11" descr="Uploaded By : ocal Date : 06/26/2012 License Type: Public Domain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753" y="4800202"/>
            <a:ext cx="360000" cy="360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441790" y="2150389"/>
            <a:ext cx="502920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Purchased separately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41790" y="2607589"/>
            <a:ext cx="2286000" cy="28397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$17.50</a:t>
            </a:r>
          </a:p>
          <a:p>
            <a:pPr algn="ctr"/>
            <a:r>
              <a:rPr lang="en-US" dirty="0"/>
              <a:t>per month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827314"/>
              </p:ext>
            </p:extLst>
          </p:nvPr>
        </p:nvGraphicFramePr>
        <p:xfrm>
          <a:off x="8727789" y="2607589"/>
          <a:ext cx="2743201" cy="2839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1">
                  <a:extLst>
                    <a:ext uri="{9D8B030D-6E8A-4147-A177-3AD203B41FA5}">
                      <a16:colId xmlns:a16="http://schemas.microsoft.com/office/drawing/2014/main" val="770039627"/>
                    </a:ext>
                  </a:extLst>
                </a:gridCol>
              </a:tblGrid>
              <a:tr h="520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Azure AD Premium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7494141"/>
                  </a:ext>
                </a:extLst>
              </a:tr>
              <a:tr h="520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Microsoft Intune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4963259"/>
                  </a:ext>
                </a:extLst>
              </a:tr>
              <a:tr h="899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Azure Rights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Management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4854254"/>
                  </a:ext>
                </a:extLst>
              </a:tr>
              <a:tr h="899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Microsoft Advanced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Threat Analytics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2998714"/>
                  </a:ext>
                </a:extLst>
              </a:tr>
            </a:tbl>
          </a:graphicData>
        </a:graphic>
      </p:graphicFrame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Mobility Suite Pricing</a:t>
            </a:r>
          </a:p>
        </p:txBody>
      </p:sp>
    </p:spTree>
    <p:extLst>
      <p:ext uri="{BB962C8B-B14F-4D97-AF65-F5344CB8AC3E}">
        <p14:creationId xmlns:p14="http://schemas.microsoft.com/office/powerpoint/2010/main" val="159964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394637"/>
              </p:ext>
            </p:extLst>
          </p:nvPr>
        </p:nvGraphicFramePr>
        <p:xfrm>
          <a:off x="120315" y="126330"/>
          <a:ext cx="11971422" cy="6705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04661">
                  <a:extLst>
                    <a:ext uri="{9D8B030D-6E8A-4147-A177-3AD203B41FA5}">
                      <a16:colId xmlns:a16="http://schemas.microsoft.com/office/drawing/2014/main" val="2541597413"/>
                    </a:ext>
                  </a:extLst>
                </a:gridCol>
                <a:gridCol w="7153050">
                  <a:extLst>
                    <a:ext uri="{9D8B030D-6E8A-4147-A177-3AD203B41FA5}">
                      <a16:colId xmlns:a16="http://schemas.microsoft.com/office/drawing/2014/main" val="2186768085"/>
                    </a:ext>
                  </a:extLst>
                </a:gridCol>
                <a:gridCol w="1413711">
                  <a:extLst>
                    <a:ext uri="{9D8B030D-6E8A-4147-A177-3AD203B41FA5}">
                      <a16:colId xmlns:a16="http://schemas.microsoft.com/office/drawing/2014/main" val="34830490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Pricing(per user/month)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657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Azure Active Directory 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</a:rPr>
                        <a:t>Self-service password reset to reduce helpdesk calls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</a:rPr>
                        <a:t>Multi-factor authentication options for greater security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</a:rPr>
                        <a:t>Group-based provisioning and single sign-on for thousands of SaaS apps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</a:rPr>
                        <a:t>Machine learning-driven security reports for visibility and threat management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</a:rPr>
                        <a:t>Robust sync capabilities across cloud and on-premises directories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206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Microsoft Intune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Mobile application management across devices</a:t>
                      </a:r>
                    </a:p>
                    <a:p>
                      <a:r>
                        <a:rPr lang="en-US" sz="1400" dirty="0">
                          <a:effectLst/>
                        </a:rPr>
                        <a:t>Broad device support for iOS, Android, Windows and Windows Phone devices</a:t>
                      </a:r>
                    </a:p>
                    <a:p>
                      <a:r>
                        <a:rPr lang="en-US" sz="1400" dirty="0">
                          <a:effectLst/>
                        </a:rPr>
                        <a:t>Selective wipe of apps and data for greater security</a:t>
                      </a:r>
                    </a:p>
                    <a:p>
                      <a:r>
                        <a:rPr lang="en-US" sz="1400" dirty="0">
                          <a:effectLst/>
                        </a:rPr>
                        <a:t>Use of System Center Configuration Manager and Endpoint Protection**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693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Azure Rights Management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</a:rPr>
                        <a:t>Information protection from the cloud or in a hybrid model with your existing on-premises infrastructure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</a:rPr>
                        <a:t>Integration into your native applications with an easy-to-use SDK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</a:rPr>
                        <a:t>Windows Server Active Directory Rights Management Server CAL use rights**</a:t>
                      </a:r>
                    </a:p>
                    <a:p>
                      <a:endParaRPr lang="en-US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$2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536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Microsoft Advanced Threat Analytics***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Behavioral analytics for advanced threat detection</a:t>
                      </a:r>
                    </a:p>
                    <a:p>
                      <a:r>
                        <a:rPr lang="en-US" sz="1400" dirty="0">
                          <a:effectLst/>
                        </a:rPr>
                        <a:t>Detection for known malicious attacks and security issues</a:t>
                      </a:r>
                    </a:p>
                    <a:p>
                      <a:r>
                        <a:rPr lang="en-US" sz="1400" dirty="0">
                          <a:effectLst/>
                        </a:rPr>
                        <a:t>Simple, actionable feed for the suspicious activity alerts and the recommendations</a:t>
                      </a:r>
                    </a:p>
                    <a:p>
                      <a:r>
                        <a:rPr lang="en-US" sz="1400" dirty="0">
                          <a:effectLst/>
                        </a:rPr>
                        <a:t>Integration with your existing Security Information and Event Management (SIEM) systems</a:t>
                      </a:r>
                    </a:p>
                    <a:p>
                      <a:endParaRPr lang="en-US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$3.50*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28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Windows Server CAL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Windows Server CAL use rights**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$1.75*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576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Standalone total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$19.25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962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Enterprise Mobility Suite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$8.75* (50% savings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over standalone offers)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620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840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336</Words>
  <Application>Microsoft Office PowerPoint</Application>
  <PresentationFormat>Widescreen</PresentationFormat>
  <Paragraphs>60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Enterprise Mobility Suite Pricing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Meadows</dc:creator>
  <cp:lastModifiedBy>Phil Meadows</cp:lastModifiedBy>
  <cp:revision>4</cp:revision>
  <dcterms:created xsi:type="dcterms:W3CDTF">2016-03-25T19:08:54Z</dcterms:created>
  <dcterms:modified xsi:type="dcterms:W3CDTF">2016-03-25T20:29:50Z</dcterms:modified>
</cp:coreProperties>
</file>