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8" d="100"/>
          <a:sy n="118"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backup/"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backup-azure-backup-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35856" y="2521588"/>
            <a:ext cx="5882970"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058" y="1204664"/>
            <a:ext cx="3798994"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294349" y="134951"/>
            <a:ext cx="11531812" cy="744033"/>
          </a:xfrm>
        </p:spPr>
        <p:txBody>
          <a:bodyPr/>
          <a:lstStyle/>
          <a:p>
            <a:r>
              <a:rPr lang="en-US" dirty="0" smtClean="0">
                <a:solidFill>
                  <a:srgbClr val="0072C6"/>
                </a:solidFill>
              </a:rPr>
              <a:t>Starter Kit </a:t>
            </a:r>
            <a:r>
              <a:rPr lang="en-US" dirty="0" smtClean="0">
                <a:solidFill>
                  <a:srgbClr val="0072C6"/>
                </a:solidFill>
              </a:rPr>
              <a:t>– Site Recovery</a:t>
            </a:r>
            <a:endParaRPr lang="en-US" dirty="0">
              <a:solidFill>
                <a:schemeClr val="tx2"/>
              </a:solidFill>
            </a:endParaRPr>
          </a:p>
        </p:txBody>
      </p:sp>
      <p:sp>
        <p:nvSpPr>
          <p:cNvPr id="32" name="TextBox 31"/>
          <p:cNvSpPr txBox="1"/>
          <p:nvPr/>
        </p:nvSpPr>
        <p:spPr>
          <a:xfrm>
            <a:off x="8649418" y="863825"/>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High Level Architecture*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90915" y="763245"/>
            <a:ext cx="2632504" cy="719006"/>
          </a:xfrm>
          <a:prstGeom prst="rect">
            <a:avLst/>
          </a:prstGeom>
          <a:noFill/>
        </p:spPr>
        <p:txBody>
          <a:bodyPr wrap="square" lIns="179285" tIns="143428" rIns="179285" bIns="143428" rtlCol="0">
            <a:spAutoFit/>
          </a:bodyPr>
          <a:lstStyle/>
          <a:p>
            <a:pPr>
              <a:lnSpc>
                <a:spcPct val="90000"/>
              </a:lnSpc>
            </a:pPr>
            <a:r>
              <a:rPr lang="en-US" sz="2000" dirty="0">
                <a:solidFill>
                  <a:srgbClr val="FFFFFF"/>
                </a:solidFill>
                <a:latin typeface="+mj-lt"/>
              </a:rPr>
              <a:t>Problem </a:t>
            </a:r>
            <a:r>
              <a:rPr lang="en-US" sz="2000" dirty="0" smtClean="0">
                <a:solidFill>
                  <a:srgbClr val="FFFFFF"/>
                </a:solidFill>
                <a:latin typeface="+mj-lt"/>
              </a:rPr>
              <a:t>Statement </a:t>
            </a:r>
            <a:endParaRPr lang="en-US" sz="2000" dirty="0">
              <a:solidFill>
                <a:srgbClr val="FFFFFF"/>
              </a:solidFill>
              <a:latin typeface="+mj-lt"/>
            </a:endParaRPr>
          </a:p>
          <a:p>
            <a:pPr>
              <a:lnSpc>
                <a:spcPct val="90000"/>
              </a:lnSpc>
            </a:pPr>
            <a:endParaRPr lang="en-US" sz="1100" dirty="0">
              <a:solidFill>
                <a:srgbClr val="FFFFFF"/>
              </a:solidFill>
            </a:endParaRPr>
          </a:p>
        </p:txBody>
      </p:sp>
      <p:sp>
        <p:nvSpPr>
          <p:cNvPr id="44" name="TextBox 43"/>
          <p:cNvSpPr txBox="1"/>
          <p:nvPr/>
        </p:nvSpPr>
        <p:spPr>
          <a:xfrm>
            <a:off x="3219989" y="735213"/>
            <a:ext cx="2546630" cy="912905"/>
          </a:xfrm>
          <a:prstGeom prst="rect">
            <a:avLst/>
          </a:prstGeom>
          <a:noFill/>
        </p:spPr>
        <p:txBody>
          <a:bodyPr wrap="square" lIns="179285" tIns="143428" rIns="179285" bIns="143428" rtlCol="0">
            <a:spAutoFit/>
          </a:bodyPr>
          <a:lstStyle/>
          <a:p>
            <a:pPr>
              <a:lnSpc>
                <a:spcPct val="90000"/>
              </a:lnSpc>
            </a:pPr>
            <a:r>
              <a:rPr lang="en-US" sz="2000" dirty="0">
                <a:solidFill>
                  <a:srgbClr val="FFFFFF"/>
                </a:solidFill>
                <a:latin typeface="+mj-lt"/>
              </a:rPr>
              <a:t>Microsoft Solution</a:t>
            </a:r>
          </a:p>
          <a:p>
            <a:pPr>
              <a:lnSpc>
                <a:spcPct val="90000"/>
              </a:lnSpc>
            </a:pPr>
            <a:endParaRPr lang="en-US" sz="1100" dirty="0">
              <a:solidFill>
                <a:srgbClr val="FFFFFF"/>
              </a:solidFill>
            </a:endParaRPr>
          </a:p>
          <a:p>
            <a:pPr>
              <a:lnSpc>
                <a:spcPct val="90000"/>
              </a:lnSpc>
            </a:pPr>
            <a:endParaRPr lang="en-US" sz="1400" dirty="0">
              <a:solidFill>
                <a:srgbClr val="FFFFFF"/>
              </a:solidFill>
              <a:latin typeface="+mj-lt"/>
            </a:endParaRPr>
          </a:p>
        </p:txBody>
      </p:sp>
      <p:sp>
        <p:nvSpPr>
          <p:cNvPr id="45" name="Freeform 128"/>
          <p:cNvSpPr>
            <a:spLocks noChangeAspect="1"/>
          </p:cNvSpPr>
          <p:nvPr/>
        </p:nvSpPr>
        <p:spPr bwMode="black">
          <a:xfrm>
            <a:off x="10468487" y="1476446"/>
            <a:ext cx="1267840" cy="69815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solidFill>
          <a:extLst/>
        </p:spPr>
        <p:txBody>
          <a:bodyPr vert="horz" wrap="square" lIns="87880" tIns="43940" rIns="87880" bIns="43940" numCol="1" anchor="b" anchorCtr="1" compatLnSpc="1">
            <a:prstTxWarp prst="textNoShape">
              <a:avLst/>
            </a:prstTxWarp>
          </a:bodyPr>
          <a:lstStyle/>
          <a:p>
            <a:pPr defTabSz="896125"/>
            <a:endParaRPr lang="en-US" sz="1730" dirty="0">
              <a:solidFill>
                <a:srgbClr val="FFFFFF"/>
              </a:solidFill>
            </a:endParaRPr>
          </a:p>
        </p:txBody>
      </p:sp>
      <p:sp>
        <p:nvSpPr>
          <p:cNvPr id="46" name="Left-Right Arrow 45"/>
          <p:cNvSpPr/>
          <p:nvPr/>
        </p:nvSpPr>
        <p:spPr>
          <a:xfrm rot="19327945" flipV="1">
            <a:off x="9774418" y="2639784"/>
            <a:ext cx="1343321" cy="180775"/>
          </a:xfrm>
          <a:prstGeom prst="leftRightArrow">
            <a:avLst>
              <a:gd name="adj1" fmla="val 26730"/>
              <a:gd name="adj2" fmla="val 50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sz="1765" dirty="0">
              <a:solidFill>
                <a:srgbClr val="FFFFFF"/>
              </a:solidFill>
            </a:endParaRPr>
          </a:p>
        </p:txBody>
      </p:sp>
      <p:pic>
        <p:nvPicPr>
          <p:cNvPr id="47" name="Right Serve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48272" y="2622386"/>
            <a:ext cx="842861" cy="141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800146" y="3922420"/>
            <a:ext cx="527656" cy="5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9545703" y="4008472"/>
            <a:ext cx="611074" cy="464793"/>
            <a:chOff x="10905861" y="2390089"/>
            <a:chExt cx="1052142" cy="700479"/>
          </a:xfrm>
        </p:grpSpPr>
        <p:sp>
          <p:nvSpPr>
            <p:cNvPr id="50" name="Freeform 49"/>
            <p:cNvSpPr>
              <a:spLocks noEditPoints="1"/>
            </p:cNvSpPr>
            <p:nvPr/>
          </p:nvSpPr>
          <p:spPr bwMode="black">
            <a:xfrm rot="16200000">
              <a:off x="10988176" y="2307774"/>
              <a:ext cx="683405" cy="84803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C000"/>
            </a:solidFill>
            <a:ln>
              <a:solidFill>
                <a:srgbClr val="FFC000"/>
              </a:solidFill>
            </a:ln>
            <a:extLst/>
          </p:spPr>
          <p:txBody>
            <a:bodyPr vert="horz" wrap="square" lIns="80687" tIns="40344" rIns="80687" bIns="403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68" dirty="0">
                <a:solidFill>
                  <a:srgbClr val="505050"/>
                </a:solidFill>
              </a:endParaRPr>
            </a:p>
          </p:txBody>
        </p:sp>
        <p:grpSp>
          <p:nvGrpSpPr>
            <p:cNvPr id="51" name="Group 50"/>
            <p:cNvGrpSpPr/>
            <p:nvPr/>
          </p:nvGrpSpPr>
          <p:grpSpPr>
            <a:xfrm>
              <a:off x="10999731" y="2591438"/>
              <a:ext cx="622675" cy="455579"/>
              <a:chOff x="6829653" y="4912111"/>
              <a:chExt cx="1307020" cy="956278"/>
            </a:xfrm>
          </p:grpSpPr>
          <p:pic>
            <p:nvPicPr>
              <p:cNvPr id="53" name="Picture 52"/>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29653" y="4912111"/>
                <a:ext cx="570978"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96553"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565694"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 name="Picture 5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539652" y="2669028"/>
              <a:ext cx="418351" cy="421540"/>
            </a:xfrm>
            <a:prstGeom prst="rect">
              <a:avLst/>
            </a:prstGeom>
          </p:spPr>
        </p:pic>
      </p:grpSp>
      <p:sp>
        <p:nvSpPr>
          <p:cNvPr id="57" name="TextBox 56"/>
          <p:cNvSpPr txBox="1"/>
          <p:nvPr/>
        </p:nvSpPr>
        <p:spPr>
          <a:xfrm>
            <a:off x="10573508" y="1401881"/>
            <a:ext cx="1859069" cy="941374"/>
          </a:xfrm>
          <a:prstGeom prst="rect">
            <a:avLst/>
          </a:prstGeom>
          <a:noFill/>
        </p:spPr>
        <p:txBody>
          <a:bodyPr wrap="square" lIns="179285" tIns="143428" rIns="179285" bIns="143428" rtlCol="0">
            <a:spAutoFit/>
          </a:bodyPr>
          <a:lstStyle/>
          <a:p>
            <a:pPr>
              <a:lnSpc>
                <a:spcPct val="90000"/>
              </a:lnSpc>
            </a:pPr>
            <a:r>
              <a:rPr lang="en-US" sz="2353" dirty="0" smtClean="0">
                <a:solidFill>
                  <a:srgbClr val="FFFFFF"/>
                </a:solidFill>
                <a:latin typeface="+mj-lt"/>
              </a:rPr>
              <a:t>Azure Backup</a:t>
            </a:r>
            <a:endParaRPr lang="en-US" sz="4313" dirty="0">
              <a:solidFill>
                <a:srgbClr val="FFFFFF"/>
              </a:solidFill>
              <a:latin typeface="+mj-lt"/>
            </a:endParaRPr>
          </a:p>
        </p:txBody>
      </p:sp>
      <p:sp>
        <p:nvSpPr>
          <p:cNvPr id="60" name="TextBox 59"/>
          <p:cNvSpPr txBox="1"/>
          <p:nvPr/>
        </p:nvSpPr>
        <p:spPr>
          <a:xfrm>
            <a:off x="5850117" y="799123"/>
            <a:ext cx="2807186" cy="1397653"/>
          </a:xfrm>
          <a:prstGeom prst="rect">
            <a:avLst/>
          </a:prstGeom>
          <a:noFill/>
        </p:spPr>
        <p:txBody>
          <a:bodyPr wrap="square" lIns="179285" tIns="143428" rIns="179285" bIns="143428" rtlCol="0">
            <a:spAutoFit/>
          </a:bodyPr>
          <a:lstStyle/>
          <a:p>
            <a:pPr>
              <a:lnSpc>
                <a:spcPct val="90000"/>
              </a:lnSpc>
            </a:pPr>
            <a:r>
              <a:rPr lang="en-US" sz="4800" dirty="0" smtClean="0">
                <a:solidFill>
                  <a:srgbClr val="FFFFFF"/>
                </a:solidFill>
              </a:rPr>
              <a:t>$ </a:t>
            </a:r>
            <a:r>
              <a:rPr lang="en-US" sz="2000" dirty="0" smtClean="0">
                <a:solidFill>
                  <a:srgbClr val="FFFFFF"/>
                </a:solidFill>
                <a:latin typeface="+mj-lt"/>
              </a:rPr>
              <a:t>Microsoft Azure Pricing Example:</a:t>
            </a:r>
            <a:endParaRPr lang="en-US" sz="1100" dirty="0">
              <a:solidFill>
                <a:srgbClr val="FFFFFF"/>
              </a:solidFill>
            </a:endParaRPr>
          </a:p>
          <a:p>
            <a:pPr marL="285750" indent="-285750">
              <a:lnSpc>
                <a:spcPct val="90000"/>
              </a:lnSpc>
              <a:buFont typeface="Arial" panose="020B0604020202020204" pitchFamily="34" charset="0"/>
              <a:buChar char="•"/>
            </a:pPr>
            <a:endParaRPr lang="en-US" sz="1200" dirty="0" smtClean="0">
              <a:solidFill>
                <a:schemeClr val="bg1"/>
              </a:solidFill>
            </a:endParaRPr>
          </a:p>
        </p:txBody>
      </p:sp>
      <p:grpSp>
        <p:nvGrpSpPr>
          <p:cNvPr id="29" name="Group 28"/>
          <p:cNvGrpSpPr/>
          <p:nvPr/>
        </p:nvGrpSpPr>
        <p:grpSpPr>
          <a:xfrm>
            <a:off x="5265174" y="37313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grpSp>
        <p:nvGrpSpPr>
          <p:cNvPr id="38" name="Group 37"/>
          <p:cNvGrpSpPr/>
          <p:nvPr/>
        </p:nvGrpSpPr>
        <p:grpSpPr>
          <a:xfrm rot="2454275">
            <a:off x="4695823" y="6283454"/>
            <a:ext cx="251169" cy="375989"/>
            <a:chOff x="6491288" y="4159250"/>
            <a:chExt cx="238125" cy="596900"/>
          </a:xfrm>
        </p:grpSpPr>
        <p:sp>
          <p:nvSpPr>
            <p:cNvPr id="41"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42"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6"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8"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63" name="Group 62"/>
          <p:cNvGrpSpPr/>
          <p:nvPr/>
        </p:nvGrpSpPr>
        <p:grpSpPr>
          <a:xfrm>
            <a:off x="4542503" y="5678129"/>
            <a:ext cx="1061885" cy="560438"/>
            <a:chOff x="7068684" y="2138523"/>
            <a:chExt cx="1817575" cy="1004051"/>
          </a:xfrm>
        </p:grpSpPr>
        <p:sp>
          <p:nvSpPr>
            <p:cNvPr id="64" name="Freeform 128"/>
            <p:cNvSpPr>
              <a:spLocks noChangeAspect="1"/>
            </p:cNvSpPr>
            <p:nvPr/>
          </p:nvSpPr>
          <p:spPr bwMode="auto">
            <a:xfrm>
              <a:off x="7068684" y="2138523"/>
              <a:ext cx="1817575" cy="10040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ln w="38100">
              <a:solidFill>
                <a:schemeClr val="accent1"/>
              </a:solid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5" name="Freeform 64"/>
            <p:cNvSpPr/>
            <p:nvPr/>
          </p:nvSpPr>
          <p:spPr bwMode="auto">
            <a:xfrm>
              <a:off x="7716056" y="2510518"/>
              <a:ext cx="586344" cy="506346"/>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6" name="Group 65"/>
          <p:cNvGrpSpPr/>
          <p:nvPr/>
        </p:nvGrpSpPr>
        <p:grpSpPr>
          <a:xfrm rot="8249947">
            <a:off x="5277488" y="6249162"/>
            <a:ext cx="243486" cy="436437"/>
            <a:chOff x="6491288" y="4159250"/>
            <a:chExt cx="238125" cy="596900"/>
          </a:xfrm>
        </p:grpSpPr>
        <p:sp>
          <p:nvSpPr>
            <p:cNvPr id="67"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8"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73" name="Group 72"/>
          <p:cNvGrpSpPr/>
          <p:nvPr/>
        </p:nvGrpSpPr>
        <p:grpSpPr>
          <a:xfrm>
            <a:off x="1312606" y="5279923"/>
            <a:ext cx="1559702" cy="1386241"/>
            <a:chOff x="254380" y="4409052"/>
            <a:chExt cx="1781300" cy="1667048"/>
          </a:xfrm>
        </p:grpSpPr>
        <p:sp>
          <p:nvSpPr>
            <p:cNvPr id="74" name="Freeform 73"/>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5" name="Freeform 74"/>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6" name="Freeform 75"/>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7" name="Rectangle 76"/>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8" name="Freeform 77"/>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9" name="Freeform 78"/>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0" name="Freeform 79"/>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1" name="Freeform 80"/>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2" name="Freeform 81"/>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3" name="Freeform 82"/>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4" name="Freeform 83"/>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5" name="Freeform 84"/>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6" name="Freeform 85"/>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7" name="Freeform 86"/>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8" name="Freeform 87"/>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9" name="Freeform 88"/>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0" name="Freeform 89"/>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1" name="Freeform 90"/>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2" name="Freeform 91"/>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3" name="Freeform 92"/>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4" name="Freeform 93"/>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5" name="Oval 94"/>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6" name="Freeform 95"/>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7" name="Freeform 96"/>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8" name="Freeform 97"/>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9" name="Freeform 98"/>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0" name="Freeform 99"/>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1" name="Freeform 100"/>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2" name="Freeform 101"/>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3" name="Freeform 102"/>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4" name="Freeform 103"/>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5" name="Freeform 104"/>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6" name="Freeform 105"/>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7" name="Freeform 106"/>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8" name="Freeform 107"/>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9" name="Freeform 108"/>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0" name="Freeform 109"/>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1" name="Freeform 110"/>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sp>
        <p:nvSpPr>
          <p:cNvPr id="115" name="Freeform 5"/>
          <p:cNvSpPr>
            <a:spLocks noEditPoints="1"/>
          </p:cNvSpPr>
          <p:nvPr/>
        </p:nvSpPr>
        <p:spPr bwMode="auto">
          <a:xfrm>
            <a:off x="1283108" y="5250425"/>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16" name="Picture 115"/>
          <p:cNvPicPr>
            <a:picLocks noChangeAspect="1"/>
          </p:cNvPicPr>
          <p:nvPr/>
        </p:nvPicPr>
        <p:blipFill>
          <a:blip r:embed="rId9"/>
          <a:stretch>
            <a:fillRect/>
          </a:stretch>
        </p:blipFill>
        <p:spPr>
          <a:xfrm>
            <a:off x="2330245" y="4548971"/>
            <a:ext cx="437027" cy="432277"/>
          </a:xfrm>
          <a:prstGeom prst="rect">
            <a:avLst/>
          </a:prstGeom>
        </p:spPr>
      </p:pic>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*More Detail &amp; Components– Starter Kit Archiving and Backup IP- </a:t>
            </a:r>
            <a:endParaRPr lang="en-US" sz="1400" dirty="0">
              <a:latin typeface="+mj-lt"/>
            </a:endParaRPr>
          </a:p>
        </p:txBody>
      </p:sp>
      <p:sp>
        <p:nvSpPr>
          <p:cNvPr id="113" name="TextBox 112"/>
          <p:cNvSpPr txBox="1"/>
          <p:nvPr/>
        </p:nvSpPr>
        <p:spPr>
          <a:xfrm>
            <a:off x="9763356" y="3282198"/>
            <a:ext cx="1681392" cy="746706"/>
          </a:xfrm>
          <a:prstGeom prst="rect">
            <a:avLst/>
          </a:prstGeom>
          <a:noFill/>
        </p:spPr>
        <p:txBody>
          <a:bodyPr wrap="square" lIns="179285" tIns="143428" rIns="179285" bIns="143428" rtlCol="0">
            <a:spAutoFit/>
          </a:bodyPr>
          <a:lstStyle/>
          <a:p>
            <a:pPr>
              <a:lnSpc>
                <a:spcPct val="90000"/>
              </a:lnSpc>
            </a:pPr>
            <a:r>
              <a:rPr lang="en-US" sz="1100" dirty="0" smtClean="0">
                <a:solidFill>
                  <a:schemeClr val="bg1"/>
                </a:solidFill>
              </a:rPr>
              <a:t>Windows Server/ Windows Client/</a:t>
            </a:r>
          </a:p>
          <a:p>
            <a:pPr>
              <a:lnSpc>
                <a:spcPct val="90000"/>
              </a:lnSpc>
            </a:pPr>
            <a:r>
              <a:rPr lang="en-US" sz="1100" dirty="0" smtClean="0">
                <a:solidFill>
                  <a:schemeClr val="bg1"/>
                </a:solidFill>
                <a:latin typeface="+mj-lt"/>
              </a:rPr>
              <a:t>SQL Server</a:t>
            </a:r>
            <a:endParaRPr lang="en-US" sz="1100" dirty="0">
              <a:solidFill>
                <a:schemeClr val="bg1"/>
              </a:solidFill>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Space for local promotion</a:t>
            </a:r>
            <a:endParaRPr lang="en-US" spc="-69" dirty="0">
              <a:solidFill>
                <a:schemeClr val="tx2">
                  <a:lumMod val="40000"/>
                  <a:lumOff val="60000"/>
                </a:schemeClr>
              </a:solidFill>
              <a:latin typeface="Segoe UI"/>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Azure </a:t>
            </a:r>
            <a:r>
              <a:rPr lang="en-US" sz="1800" dirty="0"/>
              <a:t>Backup General Information </a:t>
            </a:r>
            <a:r>
              <a:rPr lang="en-US" sz="1800" b="1" dirty="0">
                <a:hlinkClick r:id="rId3"/>
              </a:rPr>
              <a:t>http://azure.microsoft.com/en-us/services/backup/</a:t>
            </a:r>
            <a:endParaRPr lang="en-US" sz="1800" b="1" dirty="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4"/>
              </a:rPr>
              <a:t>http://</a:t>
            </a:r>
            <a:r>
              <a:rPr lang="en-US" sz="1800" b="1" dirty="0" smtClean="0">
                <a:hlinkClick r:id="rId4"/>
              </a:rPr>
              <a:t>www.microsoft.com/en-us/download/details.aspx?id=43376</a:t>
            </a:r>
            <a:endParaRPr lang="en-US" sz="1800" b="1" dirty="0" smtClean="0"/>
          </a:p>
          <a:p>
            <a:pPr marL="342900" indent="-342900">
              <a:buFont typeface="Arial" panose="020B0604020202020204" pitchFamily="34" charset="0"/>
              <a:buChar char="•"/>
            </a:pPr>
            <a:r>
              <a:rPr lang="en-US" sz="1800" dirty="0"/>
              <a:t>Azure Backup FAQ </a:t>
            </a:r>
            <a:r>
              <a:rPr lang="en-US" sz="1800" b="1" dirty="0">
                <a:hlinkClick r:id="rId5"/>
              </a:rPr>
              <a:t>https://azure.microsoft.com/en-us/documentation/articles/backup-azure-backup-faq</a:t>
            </a:r>
            <a:r>
              <a:rPr lang="en-US" sz="1800" b="1" dirty="0" smtClean="0">
                <a:hlinkClick r:id="rId5"/>
              </a:rPr>
              <a:t>/</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0c57e82-48a5-4baf-8564-d781da8ab514">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DD28FBC58E9A4C990B44316D0F6CC3" ma:contentTypeVersion="3" ma:contentTypeDescription="Create a new document." ma:contentTypeScope="" ma:versionID="8857aa641779338f89294d8ed6888933">
  <xsd:schema xmlns:xsd="http://www.w3.org/2001/XMLSchema" xmlns:xs="http://www.w3.org/2001/XMLSchema" xmlns:p="http://schemas.microsoft.com/office/2006/metadata/properties" xmlns:ns2="90c57e82-48a5-4baf-8564-d781da8ab514" targetNamespace="http://schemas.microsoft.com/office/2006/metadata/properties" ma:root="true" ma:fieldsID="1e7f574657b7a97111fee111e07079d1" ns2:_="">
    <xsd:import namespace="90c57e82-48a5-4baf-8564-d781da8ab514"/>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c57e82-48a5-4baf-8564-d781da8ab51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A7D4CEE-4A6E-444C-9F48-154C694282E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0c57e82-48a5-4baf-8564-d781da8ab514"/>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DC47D44-861F-4765-AE03-670FEEC046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c57e82-48a5-4baf-8564-d781da8ab5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TotalTime>
  <Words>417</Words>
  <Application>Microsoft Office PowerPoint</Application>
  <PresentationFormat>Widescreen</PresentationFormat>
  <Paragraphs>32</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vt:lpstr>
      <vt:lpstr>Segoe UI Semibold</vt:lpstr>
      <vt:lpstr>Office Theme</vt:lpstr>
      <vt:lpstr>Starter Kit – Site Recovery</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Wesley Fernandes Vieira</cp:lastModifiedBy>
  <cp:revision>19</cp:revision>
  <dcterms:created xsi:type="dcterms:W3CDTF">2015-09-01T15:53:33Z</dcterms:created>
  <dcterms:modified xsi:type="dcterms:W3CDTF">2015-09-10T12:06:45Z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0x010100B4DD28FBC58E9A4C990B44316D0F6CC3</vt:lpwstr>
  </property>
</Properties>
</file>