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8"/>
  </p:notesMasterIdLst>
  <p:sldIdLst>
    <p:sldId id="257"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525252"/>
    <a:srgbClr val="FFB900"/>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77" d="100"/>
          <a:sy n="77" d="100"/>
        </p:scale>
        <p:origin x="22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6A5666-4B6A-423A-AB1B-8D7E7E0D4931}" type="datetimeFigureOut">
              <a:rPr lang="en-US" smtClean="0"/>
              <a:t>9/10/2015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FB6DF-D37D-4BF6-ADF6-E5A687D146FA}" type="slidenum">
              <a:rPr lang="en-US" smtClean="0"/>
              <a:t>‹#›</a:t>
            </a:fld>
            <a:endParaRPr lang="en-US"/>
          </a:p>
        </p:txBody>
      </p:sp>
    </p:spTree>
    <p:extLst>
      <p:ext uri="{BB962C8B-B14F-4D97-AF65-F5344CB8AC3E}">
        <p14:creationId xmlns:p14="http://schemas.microsoft.com/office/powerpoint/2010/main" val="3070851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Speaker</a:t>
            </a:r>
            <a:r>
              <a:rPr lang="en-US" b="1" baseline="0" dirty="0" smtClean="0"/>
              <a:t> Notes:</a:t>
            </a:r>
          </a:p>
          <a:p>
            <a:endParaRPr lang="en-US" b="0" baseline="0" dirty="0" smtClean="0"/>
          </a:p>
          <a:p>
            <a:r>
              <a:rPr lang="en-US" b="0" baseline="0" dirty="0" smtClean="0"/>
              <a:t>2-3 minutes</a:t>
            </a:r>
          </a:p>
          <a:p>
            <a:endParaRPr lang="en-US" b="0" baseline="0" dirty="0" smtClean="0"/>
          </a:p>
          <a:p>
            <a:r>
              <a:rPr lang="en-US" b="0" baseline="0" dirty="0" smtClean="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smtClean="0"/>
          </a:p>
          <a:p>
            <a:pPr marL="0" indent="0">
              <a:lnSpc>
                <a:spcPts val="2200"/>
              </a:lnSpc>
              <a:buNone/>
            </a:pPr>
            <a:r>
              <a:rPr lang="en-US" sz="900" b="1" dirty="0" smtClean="0">
                <a:solidFill>
                  <a:srgbClr val="505050"/>
                </a:solidFill>
              </a:rPr>
              <a:t>Contoso</a:t>
            </a:r>
            <a:r>
              <a:rPr lang="en-US" sz="900" dirty="0" smtClean="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smtClean="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smtClean="0">
                <a:solidFill>
                  <a:srgbClr val="505050"/>
                </a:solidFill>
              </a:rPr>
              <a:t>Two servers and operating system: $10,000 per server</a:t>
            </a:r>
          </a:p>
          <a:p>
            <a:pPr>
              <a:lnSpc>
                <a:spcPts val="2200"/>
              </a:lnSpc>
            </a:pPr>
            <a:r>
              <a:rPr lang="en-US" sz="900" b="1" dirty="0" smtClean="0">
                <a:solidFill>
                  <a:srgbClr val="505050"/>
                </a:solidFill>
              </a:rPr>
              <a:t>CALs: $10,000</a:t>
            </a:r>
          </a:p>
          <a:p>
            <a:pPr>
              <a:lnSpc>
                <a:spcPts val="2200"/>
              </a:lnSpc>
            </a:pPr>
            <a:r>
              <a:rPr lang="en-US" sz="900" b="1" dirty="0" smtClean="0">
                <a:solidFill>
                  <a:srgbClr val="505050"/>
                </a:solidFill>
              </a:rPr>
              <a:t>Two years of facility operating costs:  $10,000</a:t>
            </a:r>
          </a:p>
          <a:p>
            <a:pPr>
              <a:lnSpc>
                <a:spcPts val="2200"/>
              </a:lnSpc>
            </a:pPr>
            <a:r>
              <a:rPr lang="en-US" sz="900" b="1" dirty="0" smtClean="0">
                <a:solidFill>
                  <a:srgbClr val="505050"/>
                </a:solidFill>
              </a:rPr>
              <a:t>On-premises backup solution with support for cloud archiving: $2,800 with agents</a:t>
            </a:r>
          </a:p>
          <a:p>
            <a:pPr marL="0" indent="0">
              <a:lnSpc>
                <a:spcPts val="2200"/>
              </a:lnSpc>
              <a:buNone/>
            </a:pPr>
            <a:r>
              <a:rPr lang="en-US" sz="900" dirty="0" smtClean="0">
                <a:solidFill>
                  <a:srgbClr val="505050"/>
                </a:solidFill>
              </a:rPr>
              <a:t>The total procurement and operating costs total about </a:t>
            </a:r>
            <a:r>
              <a:rPr lang="en-US" sz="900" b="1" dirty="0" smtClean="0">
                <a:solidFill>
                  <a:srgbClr val="505050"/>
                </a:solidFill>
              </a:rPr>
              <a:t>$32,800 / 24 months </a:t>
            </a:r>
            <a:r>
              <a:rPr lang="en-US" sz="900" dirty="0" smtClean="0">
                <a:solidFill>
                  <a:srgbClr val="505050"/>
                </a:solidFill>
              </a:rPr>
              <a:t>= </a:t>
            </a:r>
            <a:r>
              <a:rPr lang="en-US" sz="900" b="1" dirty="0" smtClean="0">
                <a:solidFill>
                  <a:srgbClr val="505050"/>
                </a:solidFill>
              </a:rPr>
              <a:t>~$1333.33 /month </a:t>
            </a:r>
            <a:r>
              <a:rPr lang="en-US" sz="900" dirty="0" smtClean="0">
                <a:solidFill>
                  <a:srgbClr val="505050"/>
                </a:solidFill>
              </a:rPr>
              <a:t>for two datacenter caliber servers. With 7 small virtual machines, this comes out to ~ </a:t>
            </a:r>
            <a:r>
              <a:rPr lang="en-US" sz="900" b="1" dirty="0" smtClean="0">
                <a:solidFill>
                  <a:srgbClr val="505050"/>
                </a:solidFill>
              </a:rPr>
              <a:t>$1,90.47 per virtual machine</a:t>
            </a:r>
            <a:r>
              <a:rPr lang="en-US" sz="900" dirty="0" smtClean="0">
                <a:solidFill>
                  <a:srgbClr val="505050"/>
                </a:solidFill>
              </a:rPr>
              <a:t> per month.</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886047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Speaker</a:t>
            </a:r>
            <a:r>
              <a:rPr lang="en-US" b="1" baseline="0" dirty="0" smtClean="0"/>
              <a:t> Notes:</a:t>
            </a:r>
          </a:p>
          <a:p>
            <a:endParaRPr lang="en-US" b="0" baseline="0" dirty="0" smtClean="0"/>
          </a:p>
          <a:p>
            <a:r>
              <a:rPr lang="en-US" b="0" baseline="0" dirty="0" smtClean="0"/>
              <a:t>2-3 minutes</a:t>
            </a:r>
          </a:p>
          <a:p>
            <a:endParaRPr lang="en-US" b="0" baseline="0" dirty="0" smtClean="0"/>
          </a:p>
          <a:p>
            <a:r>
              <a:rPr lang="en-US" b="0" baseline="0" dirty="0" smtClean="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smtClean="0"/>
          </a:p>
          <a:p>
            <a:pPr marL="0" indent="0">
              <a:lnSpc>
                <a:spcPts val="2200"/>
              </a:lnSpc>
              <a:buNone/>
            </a:pPr>
            <a:r>
              <a:rPr lang="en-US" sz="900" b="1" dirty="0" smtClean="0">
                <a:solidFill>
                  <a:srgbClr val="505050"/>
                </a:solidFill>
              </a:rPr>
              <a:t>Contoso</a:t>
            </a:r>
            <a:r>
              <a:rPr lang="en-US" sz="900" dirty="0" smtClean="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smtClean="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smtClean="0">
                <a:solidFill>
                  <a:srgbClr val="505050"/>
                </a:solidFill>
              </a:rPr>
              <a:t>Two servers and operating system: $10,000 per server</a:t>
            </a:r>
          </a:p>
          <a:p>
            <a:pPr>
              <a:lnSpc>
                <a:spcPts val="2200"/>
              </a:lnSpc>
            </a:pPr>
            <a:r>
              <a:rPr lang="en-US" sz="900" b="1" dirty="0" smtClean="0">
                <a:solidFill>
                  <a:srgbClr val="505050"/>
                </a:solidFill>
              </a:rPr>
              <a:t>CALs: $10,000</a:t>
            </a:r>
          </a:p>
          <a:p>
            <a:pPr>
              <a:lnSpc>
                <a:spcPts val="2200"/>
              </a:lnSpc>
            </a:pPr>
            <a:r>
              <a:rPr lang="en-US" sz="900" b="1" dirty="0" smtClean="0">
                <a:solidFill>
                  <a:srgbClr val="505050"/>
                </a:solidFill>
              </a:rPr>
              <a:t>Two years of facility operating costs:  $10,000</a:t>
            </a:r>
          </a:p>
          <a:p>
            <a:pPr>
              <a:lnSpc>
                <a:spcPts val="2200"/>
              </a:lnSpc>
            </a:pPr>
            <a:r>
              <a:rPr lang="en-US" sz="900" b="1" dirty="0" smtClean="0">
                <a:solidFill>
                  <a:srgbClr val="505050"/>
                </a:solidFill>
              </a:rPr>
              <a:t>On-premises backup solution with support for cloud archiving: $2,800 with agents</a:t>
            </a:r>
          </a:p>
          <a:p>
            <a:pPr marL="0" indent="0">
              <a:lnSpc>
                <a:spcPts val="2200"/>
              </a:lnSpc>
              <a:buNone/>
            </a:pPr>
            <a:r>
              <a:rPr lang="en-US" sz="900" dirty="0" smtClean="0">
                <a:solidFill>
                  <a:srgbClr val="505050"/>
                </a:solidFill>
              </a:rPr>
              <a:t>The total procurement and operating costs total about </a:t>
            </a:r>
            <a:r>
              <a:rPr lang="en-US" sz="900" b="1" dirty="0" smtClean="0">
                <a:solidFill>
                  <a:srgbClr val="505050"/>
                </a:solidFill>
              </a:rPr>
              <a:t>$32,800 / 24 months </a:t>
            </a:r>
            <a:r>
              <a:rPr lang="en-US" sz="900" dirty="0" smtClean="0">
                <a:solidFill>
                  <a:srgbClr val="505050"/>
                </a:solidFill>
              </a:rPr>
              <a:t>= </a:t>
            </a:r>
            <a:r>
              <a:rPr lang="en-US" sz="900" b="1" dirty="0" smtClean="0">
                <a:solidFill>
                  <a:srgbClr val="505050"/>
                </a:solidFill>
              </a:rPr>
              <a:t>~$1333.33 /month </a:t>
            </a:r>
            <a:r>
              <a:rPr lang="en-US" sz="900" dirty="0" smtClean="0">
                <a:solidFill>
                  <a:srgbClr val="505050"/>
                </a:solidFill>
              </a:rPr>
              <a:t>for two datacenter caliber servers. With 7 small virtual machines, this comes out to ~ </a:t>
            </a:r>
            <a:r>
              <a:rPr lang="en-US" sz="900" b="1" dirty="0" smtClean="0">
                <a:solidFill>
                  <a:srgbClr val="505050"/>
                </a:solidFill>
              </a:rPr>
              <a:t>$1,90.47 per virtual machine</a:t>
            </a:r>
            <a:r>
              <a:rPr lang="en-US" sz="900" dirty="0" smtClean="0">
                <a:solidFill>
                  <a:srgbClr val="505050"/>
                </a:solidFill>
              </a:rPr>
              <a:t> per month.</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457328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60126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67139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08085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6ptTitle &amp; 24p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0321" y="134484"/>
            <a:ext cx="11655840" cy="744138"/>
          </a:xfrm>
        </p:spPr>
        <p:txBody>
          <a:bodyPr/>
          <a:lstStyle>
            <a:lvl1pPr>
              <a:lnSpc>
                <a:spcPts val="5098"/>
              </a:lnSpc>
              <a:defRPr sz="4509" b="0">
                <a:solidFill>
                  <a:srgbClr val="0078D7"/>
                </a:solidFill>
                <a:latin typeface="Segoe UI Semibold" panose="020B0702040204020203" pitchFamily="34" charset="0"/>
                <a:cs typeface="Segoe UI Semibold" panose="020B0702040204020203" pitchFamily="34" charset="0"/>
              </a:defRPr>
            </a:lvl1pPr>
          </a:lstStyle>
          <a:p>
            <a:r>
              <a:rPr lang="en-US" dirty="0" smtClean="0"/>
              <a:t>Click to edit Master title style</a:t>
            </a:r>
            <a:endParaRPr lang="en-US" dirty="0"/>
          </a:p>
        </p:txBody>
      </p:sp>
      <p:sp>
        <p:nvSpPr>
          <p:cNvPr id="4" name="Footer Placeholder 2"/>
          <p:cNvSpPr>
            <a:spLocks noGrp="1"/>
          </p:cNvSpPr>
          <p:nvPr>
            <p:ph type="ftr" sz="quarter" idx="3"/>
          </p:nvPr>
        </p:nvSpPr>
        <p:spPr>
          <a:xfrm>
            <a:off x="269239" y="6558796"/>
            <a:ext cx="3859607" cy="134483"/>
          </a:xfrm>
          <a:prstGeom prst="rect">
            <a:avLst/>
          </a:prstGeom>
        </p:spPr>
        <p:txBody>
          <a:bodyPr vert="horz" lIns="0" tIns="0" rIns="91440" bIns="0" rtlCol="0" anchor="ctr"/>
          <a:lstStyle>
            <a:lvl1pPr marL="0" algn="l"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r>
              <a:rPr smtClean="0">
                <a:gradFill>
                  <a:gsLst>
                    <a:gs pos="2239">
                      <a:srgbClr val="505050"/>
                    </a:gs>
                    <a:gs pos="11940">
                      <a:srgbClr val="505050"/>
                    </a:gs>
                  </a:gsLst>
                  <a:lin ang="5400000" scaled="0"/>
                </a:gradFill>
              </a:rPr>
              <a:t>Microsoft Confidential</a:t>
            </a:r>
            <a:endParaRPr>
              <a:gradFill>
                <a:gsLst>
                  <a:gs pos="2239">
                    <a:srgbClr val="505050"/>
                  </a:gs>
                  <a:gs pos="11940">
                    <a:srgbClr val="505050"/>
                  </a:gs>
                </a:gsLst>
                <a:lin ang="5400000" scaled="0"/>
              </a:gradFill>
            </a:endParaRPr>
          </a:p>
        </p:txBody>
      </p:sp>
      <p:sp>
        <p:nvSpPr>
          <p:cNvPr id="7" name="Text Placeholder 6"/>
          <p:cNvSpPr>
            <a:spLocks noGrp="1"/>
          </p:cNvSpPr>
          <p:nvPr>
            <p:ph type="body" sz="quarter" idx="10"/>
          </p:nvPr>
        </p:nvSpPr>
        <p:spPr>
          <a:xfrm>
            <a:off x="197214" y="932414"/>
            <a:ext cx="11378059" cy="493393"/>
          </a:xfrm>
        </p:spPr>
        <p:txBody>
          <a:bodyPr/>
          <a:lstStyle>
            <a:lvl1pPr marL="0" indent="0">
              <a:lnSpc>
                <a:spcPts val="2451"/>
              </a:lnSpc>
              <a:spcBef>
                <a:spcPts val="0"/>
              </a:spcBef>
              <a:buNone/>
              <a:defRPr sz="2353">
                <a:solidFill>
                  <a:srgbClr val="505050"/>
                </a:solidFill>
                <a:latin typeface="+mn-lt"/>
                <a:cs typeface="Segoe UI Semibold" panose="020B0702040204020203"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23862807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01745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6EF947-8D9F-492B-9CF5-9DCF2EF799ED}" type="datetimeFigureOut">
              <a:rPr lang="en-US" smtClean="0"/>
              <a:t>9/10/2015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7622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6EF947-8D9F-492B-9CF5-9DCF2EF799ED}" type="datetimeFigureOut">
              <a:rPr lang="en-US" smtClean="0"/>
              <a:t>9/10/2015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709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6EF947-8D9F-492B-9CF5-9DCF2EF799ED}" type="datetimeFigureOut">
              <a:rPr lang="en-US" smtClean="0"/>
              <a:t>9/10/2015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568989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6EF947-8D9F-492B-9CF5-9DCF2EF799ED}" type="datetimeFigureOut">
              <a:rPr lang="en-US" smtClean="0"/>
              <a:t>9/10/2015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3782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EF947-8D9F-492B-9CF5-9DCF2EF799ED}" type="datetimeFigureOut">
              <a:rPr lang="en-US" smtClean="0"/>
              <a:t>9/10/2015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1157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9/10/2015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8837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9/10/2015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40513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EF947-8D9F-492B-9CF5-9DCF2EF799ED}" type="datetimeFigureOut">
              <a:rPr lang="en-US" smtClean="0"/>
              <a:t>9/10/2015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C430B-7DDE-406C-8E5E-D3A3D66F07ED}" type="slidenum">
              <a:rPr lang="en-US" smtClean="0"/>
              <a:t>‹#›</a:t>
            </a:fld>
            <a:endParaRPr lang="en-US"/>
          </a:p>
        </p:txBody>
      </p:sp>
    </p:spTree>
    <p:extLst>
      <p:ext uri="{BB962C8B-B14F-4D97-AF65-F5344CB8AC3E}">
        <p14:creationId xmlns:p14="http://schemas.microsoft.com/office/powerpoint/2010/main" val="79713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3.png"/><Relationship Id="rId12" Type="http://schemas.openxmlformats.org/officeDocument/2006/relationships/image" Target="../media/image7.emf"/><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2.emf"/><Relationship Id="rId11" Type="http://schemas.openxmlformats.org/officeDocument/2006/relationships/image" Target="../media/image6.emf"/><Relationship Id="rId5" Type="http://schemas.openxmlformats.org/officeDocument/2006/relationships/image" Target="../media/image1.png"/><Relationship Id="rId10" Type="http://schemas.microsoft.com/office/2007/relationships/hdphoto" Target="../media/hdphoto1.wdp"/><Relationship Id="rId4" Type="http://schemas.openxmlformats.org/officeDocument/2006/relationships/hyperlink" Target="mailto:LatamPTS@Microsoft.com?subject=Starter%20Kits%20One%20Slide%20-%20Additional%20Info" TargetMode="Externa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0.png"/><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3.png"/><Relationship Id="rId12"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2.emf"/><Relationship Id="rId11" Type="http://schemas.openxmlformats.org/officeDocument/2006/relationships/image" Target="../media/image8.png"/><Relationship Id="rId5" Type="http://schemas.openxmlformats.org/officeDocument/2006/relationships/image" Target="../media/image1.png"/><Relationship Id="rId10" Type="http://schemas.microsoft.com/office/2007/relationships/hdphoto" Target="../media/hdphoto1.wdp"/><Relationship Id="rId4" Type="http://schemas.openxmlformats.org/officeDocument/2006/relationships/hyperlink" Target="mailto:LatamPTS@Microsoft.com?subject=Starter%20Kits%20One%20Slide%20-%20Additional%20Info" TargetMode="External"/><Relationship Id="rId9" Type="http://schemas.openxmlformats.org/officeDocument/2006/relationships/image" Target="../media/image5.png"/><Relationship Id="rId1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hyperlink" Target="http://msdn.microsoft.com/en-us/library/dn568099.aspx" TargetMode="External"/><Relationship Id="rId7" Type="http://schemas.openxmlformats.org/officeDocument/2006/relationships/hyperlink" Target="http://blogs.msdn.com/b/africaapps/archive/2013/11/07/creating-a-lamp-stack-linux-apache-mysql-php-on-windows-azure.aspx" TargetMode="External"/><Relationship Id="rId2" Type="http://schemas.openxmlformats.org/officeDocument/2006/relationships/hyperlink" Target="http://support.microsoft.com/kb/2973481/en-us" TargetMode="External"/><Relationship Id="rId1" Type="http://schemas.openxmlformats.org/officeDocument/2006/relationships/slideLayout" Target="../slideLayouts/slideLayout12.xml"/><Relationship Id="rId6" Type="http://schemas.openxmlformats.org/officeDocument/2006/relationships/hyperlink" Target="http://azure.microsoft.com/en-us/develop/php/" TargetMode="External"/><Relationship Id="rId5" Type="http://schemas.openxmlformats.org/officeDocument/2006/relationships/hyperlink" Target="http://www.microsoft.com/en-us/download/details.aspx?id=43376" TargetMode="External"/><Relationship Id="rId4" Type="http://schemas.openxmlformats.org/officeDocument/2006/relationships/hyperlink" Target="https://msdn.microsoft.com/en-us/library/ff728592.asp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475483" y="2507010"/>
            <a:ext cx="5882969" cy="2553538"/>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96317" y="2547349"/>
            <a:ext cx="1799303" cy="608565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339362" y="1226136"/>
            <a:ext cx="3984913" cy="3213953"/>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230402" y="1430921"/>
            <a:ext cx="3982108" cy="2807186"/>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39270" y="2462574"/>
            <a:ext cx="5887888" cy="2637494"/>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 name="Title 1"/>
          <p:cNvSpPr>
            <a:spLocks noGrp="1"/>
          </p:cNvSpPr>
          <p:nvPr>
            <p:ph type="title"/>
          </p:nvPr>
        </p:nvSpPr>
        <p:spPr>
          <a:xfrm>
            <a:off x="380937" y="79397"/>
            <a:ext cx="11536084" cy="744033"/>
          </a:xfrm>
        </p:spPr>
        <p:txBody>
          <a:bodyPr>
            <a:noAutofit/>
          </a:bodyPr>
          <a:lstStyle/>
          <a:p>
            <a:pPr algn="ctr"/>
            <a:r>
              <a:rPr lang="en-US" sz="3500" dirty="0" smtClean="0">
                <a:solidFill>
                  <a:srgbClr val="0072C6"/>
                </a:solidFill>
              </a:rPr>
              <a:t>Starter Kit: App Server on Windows (IIS and SQL Server)</a:t>
            </a:r>
            <a:endParaRPr lang="en-US" sz="3500" dirty="0">
              <a:solidFill>
                <a:schemeClr val="tx2"/>
              </a:solidFill>
            </a:endParaRPr>
          </a:p>
        </p:txBody>
      </p:sp>
      <p:sp>
        <p:nvSpPr>
          <p:cNvPr id="32" name="TextBox 31"/>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smtClean="0">
                <a:solidFill>
                  <a:srgbClr val="FFFFFF"/>
                </a:solidFill>
              </a:rPr>
              <a:t>High Level Architecture* </a:t>
            </a:r>
            <a:endParaRPr lang="en-US" sz="2000" b="1" dirty="0">
              <a:solidFill>
                <a:srgbClr val="FFFFFF"/>
              </a:solidFill>
            </a:endParaRPr>
          </a:p>
        </p:txBody>
      </p:sp>
      <p:sp>
        <p:nvSpPr>
          <p:cNvPr id="36" name="TextBox 35"/>
          <p:cNvSpPr txBox="1"/>
          <p:nvPr/>
        </p:nvSpPr>
        <p:spPr>
          <a:xfrm>
            <a:off x="5811252" y="5001858"/>
            <a:ext cx="3190336" cy="1259154"/>
          </a:xfrm>
          <a:prstGeom prst="rect">
            <a:avLst/>
          </a:prstGeom>
          <a:noFill/>
        </p:spPr>
        <p:txBody>
          <a:bodyPr wrap="square" lIns="179285" tIns="143428" rIns="179285" bIns="143428" rtlCol="0">
            <a:spAutoFit/>
          </a:bodyPr>
          <a:lstStyle/>
          <a:p>
            <a:pPr>
              <a:lnSpc>
                <a:spcPct val="90000"/>
              </a:lnSpc>
            </a:pPr>
            <a:r>
              <a:rPr lang="en-US" sz="1400" dirty="0" smtClean="0">
                <a:latin typeface="+mj-lt"/>
                <a:hlinkClick r:id="rId3"/>
              </a:rPr>
              <a:t>Pricing and Purchase Guidance Reference</a:t>
            </a:r>
            <a:r>
              <a:rPr lang="en-US" sz="1400" dirty="0" smtClean="0">
                <a:latin typeface="+mj-lt"/>
              </a:rPr>
              <a:t/>
            </a:r>
            <a:br>
              <a:rPr lang="en-US" sz="1400" dirty="0" smtClean="0">
                <a:latin typeface="+mj-lt"/>
              </a:rPr>
            </a:br>
            <a:endParaRPr lang="en-US" sz="1400" dirty="0" smtClean="0">
              <a:latin typeface="+mj-lt"/>
            </a:endParaRPr>
          </a:p>
          <a:p>
            <a:pPr>
              <a:lnSpc>
                <a:spcPct val="90000"/>
              </a:lnSpc>
            </a:pPr>
            <a:r>
              <a:rPr lang="en-US" sz="1400" dirty="0" smtClean="0">
                <a:latin typeface="+mj-lt"/>
              </a:rPr>
              <a:t>Request full version of Azure Starter Kits through </a:t>
            </a:r>
            <a:r>
              <a:rPr lang="en-US" sz="1400" dirty="0" smtClean="0">
                <a:latin typeface="+mj-lt"/>
                <a:hlinkClick r:id="rId4"/>
              </a:rPr>
              <a:t>AskPTS@Microsoft.com</a:t>
            </a:r>
            <a:endParaRPr lang="en-US" sz="1400" dirty="0">
              <a:latin typeface="+mj-lt"/>
            </a:endParaRPr>
          </a:p>
        </p:txBody>
      </p:sp>
      <p:sp>
        <p:nvSpPr>
          <p:cNvPr id="39" name="TextBox 38"/>
          <p:cNvSpPr txBox="1"/>
          <p:nvPr/>
        </p:nvSpPr>
        <p:spPr>
          <a:xfrm>
            <a:off x="380937" y="879927"/>
            <a:ext cx="2632504" cy="5520320"/>
          </a:xfrm>
          <a:prstGeom prst="rect">
            <a:avLst/>
          </a:prstGeom>
          <a:solidFill>
            <a:schemeClr val="accent1"/>
          </a:solidFill>
        </p:spPr>
        <p:txBody>
          <a:bodyPr wrap="square" lIns="179285" tIns="143428" rIns="179285" bIns="143428" rtlCol="0">
            <a:spAutoFit/>
          </a:bodyPr>
          <a:lstStyle/>
          <a:p>
            <a:pPr>
              <a:lnSpc>
                <a:spcPct val="90000"/>
              </a:lnSpc>
            </a:pPr>
            <a:r>
              <a:rPr lang="en-US" sz="2000" b="1" dirty="0" smtClean="0">
                <a:solidFill>
                  <a:schemeClr val="bg1"/>
                </a:solidFill>
              </a:rPr>
              <a:t>The Problem:</a:t>
            </a:r>
            <a:endParaRPr lang="en-US" sz="2000" b="1" dirty="0">
              <a:solidFill>
                <a:schemeClr val="bg1"/>
              </a:solidFill>
            </a:endParaRPr>
          </a:p>
          <a:p>
            <a:pPr>
              <a:lnSpc>
                <a:spcPct val="90000"/>
              </a:lnSpc>
            </a:pPr>
            <a:endParaRPr lang="en-US" sz="1100" dirty="0">
              <a:solidFill>
                <a:srgbClr val="FFFFFF"/>
              </a:solidFill>
            </a:endParaRPr>
          </a:p>
          <a:p>
            <a:pPr>
              <a:lnSpc>
                <a:spcPct val="90000"/>
              </a:lnSpc>
            </a:pPr>
            <a:r>
              <a:rPr lang="en-US" sz="1400" dirty="0">
                <a:solidFill>
                  <a:schemeClr val="bg1"/>
                </a:solidFill>
                <a:latin typeface="+mj-lt"/>
              </a:rPr>
              <a:t>Today most organizations significantly over estimate or underestimate the amount of resources they need to run their applications. This leads to a higher cost for the infrastructure and the delivery of the overall </a:t>
            </a:r>
            <a:r>
              <a:rPr lang="en-US" sz="1400" dirty="0" smtClean="0">
                <a:solidFill>
                  <a:schemeClr val="bg1"/>
                </a:solidFill>
                <a:latin typeface="+mj-lt"/>
              </a:rPr>
              <a:t>applications.</a:t>
            </a:r>
          </a:p>
          <a:p>
            <a:pPr>
              <a:lnSpc>
                <a:spcPct val="90000"/>
              </a:lnSpc>
            </a:pPr>
            <a:endParaRPr lang="en-US" sz="1400" dirty="0" smtClean="0">
              <a:solidFill>
                <a:schemeClr val="bg1"/>
              </a:solidFill>
              <a:latin typeface="+mj-lt"/>
            </a:endParaRPr>
          </a:p>
          <a:p>
            <a:pPr>
              <a:lnSpc>
                <a:spcPct val="90000"/>
              </a:lnSpc>
            </a:pPr>
            <a:r>
              <a:rPr lang="en-US" sz="1400" b="1" dirty="0">
                <a:solidFill>
                  <a:schemeClr val="bg1"/>
                </a:solidFill>
                <a:latin typeface="+mj-lt"/>
              </a:rPr>
              <a:t>Modern Applications </a:t>
            </a:r>
            <a:r>
              <a:rPr lang="en-US" sz="1400" dirty="0">
                <a:solidFill>
                  <a:schemeClr val="bg1"/>
                </a:solidFill>
                <a:latin typeface="+mj-lt"/>
              </a:rPr>
              <a:t>have put increasing demands on </a:t>
            </a:r>
            <a:r>
              <a:rPr lang="en-US" sz="1400" b="1" dirty="0">
                <a:solidFill>
                  <a:schemeClr val="bg1"/>
                </a:solidFill>
                <a:latin typeface="+mj-lt"/>
              </a:rPr>
              <a:t>scalability</a:t>
            </a:r>
            <a:r>
              <a:rPr lang="en-US" sz="1400" dirty="0">
                <a:solidFill>
                  <a:schemeClr val="bg1"/>
                </a:solidFill>
                <a:latin typeface="+mj-lt"/>
              </a:rPr>
              <a:t> and </a:t>
            </a:r>
            <a:r>
              <a:rPr lang="en-US" sz="1400" b="1" dirty="0" smtClean="0">
                <a:solidFill>
                  <a:schemeClr val="bg1"/>
                </a:solidFill>
                <a:latin typeface="+mj-lt"/>
              </a:rPr>
              <a:t>flexibility.</a:t>
            </a:r>
            <a:endParaRPr lang="en-US" sz="1400" b="1" dirty="0">
              <a:solidFill>
                <a:schemeClr val="bg1"/>
              </a:solidFill>
              <a:latin typeface="+mj-lt"/>
            </a:endParaRPr>
          </a:p>
          <a:p>
            <a:pPr>
              <a:lnSpc>
                <a:spcPct val="90000"/>
              </a:lnSpc>
            </a:pPr>
            <a:endParaRPr lang="es-MX" sz="1400" dirty="0">
              <a:solidFill>
                <a:schemeClr val="bg1"/>
              </a:solidFill>
              <a:latin typeface="+mj-lt"/>
            </a:endParaRPr>
          </a:p>
          <a:p>
            <a:r>
              <a:rPr lang="en-US" sz="1400" dirty="0">
                <a:solidFill>
                  <a:schemeClr val="bg1"/>
                </a:solidFill>
                <a:latin typeface="+mj-lt"/>
              </a:rPr>
              <a:t>In summary </a:t>
            </a:r>
            <a:r>
              <a:rPr lang="en-US" sz="1400" b="1" dirty="0">
                <a:solidFill>
                  <a:schemeClr val="bg1"/>
                </a:solidFill>
                <a:latin typeface="+mj-lt"/>
              </a:rPr>
              <a:t>Modern Applications </a:t>
            </a:r>
            <a:r>
              <a:rPr lang="en-US" sz="1400" dirty="0">
                <a:solidFill>
                  <a:schemeClr val="bg1"/>
                </a:solidFill>
                <a:latin typeface="+mj-lt"/>
              </a:rPr>
              <a:t>challenges are</a:t>
            </a:r>
            <a:r>
              <a:rPr lang="en-US" sz="1400" dirty="0" smtClean="0">
                <a:solidFill>
                  <a:schemeClr val="bg1"/>
                </a:solidFill>
                <a:latin typeface="+mj-lt"/>
              </a:rPr>
              <a:t>:</a:t>
            </a:r>
          </a:p>
          <a:p>
            <a:endParaRPr lang="en-US" sz="1400" dirty="0">
              <a:solidFill>
                <a:schemeClr val="bg1"/>
              </a:solidFill>
              <a:latin typeface="+mj-lt"/>
            </a:endParaRPr>
          </a:p>
          <a:p>
            <a:pPr marL="285750" indent="-285750">
              <a:lnSpc>
                <a:spcPct val="90000"/>
              </a:lnSpc>
              <a:buFont typeface="Arial" panose="020B0604020202020204" pitchFamily="34" charset="0"/>
              <a:buChar char="•"/>
            </a:pPr>
            <a:r>
              <a:rPr lang="en-US" sz="1400" b="1" dirty="0">
                <a:solidFill>
                  <a:schemeClr val="bg1"/>
                </a:solidFill>
                <a:latin typeface="+mj-lt"/>
              </a:rPr>
              <a:t>I</a:t>
            </a:r>
            <a:r>
              <a:rPr lang="en-US" sz="1400" b="1" dirty="0" smtClean="0">
                <a:solidFill>
                  <a:schemeClr val="bg1"/>
                </a:solidFill>
                <a:latin typeface="+mj-lt"/>
              </a:rPr>
              <a:t>nsufficient </a:t>
            </a:r>
            <a:r>
              <a:rPr lang="en-US" sz="1400" b="1" dirty="0">
                <a:solidFill>
                  <a:schemeClr val="bg1"/>
                </a:solidFill>
                <a:latin typeface="+mj-lt"/>
              </a:rPr>
              <a:t>infrastructure </a:t>
            </a:r>
            <a:r>
              <a:rPr lang="en-US" sz="1300" dirty="0">
                <a:solidFill>
                  <a:schemeClr val="bg1"/>
                </a:solidFill>
              </a:rPr>
              <a:t>capacity and customers get a bad </a:t>
            </a:r>
            <a:r>
              <a:rPr lang="en-US" sz="1300" dirty="0" smtClean="0">
                <a:solidFill>
                  <a:schemeClr val="bg1"/>
                </a:solidFill>
              </a:rPr>
              <a:t>experience.</a:t>
            </a:r>
            <a:endParaRPr lang="en-US" sz="1300" dirty="0">
              <a:solidFill>
                <a:schemeClr val="bg1"/>
              </a:solidFill>
            </a:endParaRPr>
          </a:p>
          <a:p>
            <a:pPr marL="285750" indent="-285750">
              <a:lnSpc>
                <a:spcPct val="90000"/>
              </a:lnSpc>
              <a:buFont typeface="Arial" panose="020B0604020202020204" pitchFamily="34" charset="0"/>
              <a:buChar char="•"/>
            </a:pPr>
            <a:endParaRPr lang="en-US" sz="1300" b="1" dirty="0">
              <a:solidFill>
                <a:schemeClr val="bg1"/>
              </a:solidFill>
            </a:endParaRPr>
          </a:p>
          <a:p>
            <a:pPr marL="285750" indent="-285750">
              <a:lnSpc>
                <a:spcPct val="90000"/>
              </a:lnSpc>
              <a:buFont typeface="Arial" panose="020B0604020202020204" pitchFamily="34" charset="0"/>
              <a:buChar char="•"/>
            </a:pPr>
            <a:r>
              <a:rPr lang="en-US" sz="1300" dirty="0">
                <a:solidFill>
                  <a:schemeClr val="bg1"/>
                </a:solidFill>
              </a:rPr>
              <a:t>Periods where you have </a:t>
            </a:r>
            <a:r>
              <a:rPr lang="en-US" sz="1300" b="1" dirty="0">
                <a:solidFill>
                  <a:schemeClr val="bg1"/>
                </a:solidFill>
              </a:rPr>
              <a:t>excess infrastructure </a:t>
            </a:r>
            <a:r>
              <a:rPr lang="en-US" sz="1300" dirty="0">
                <a:solidFill>
                  <a:schemeClr val="bg1"/>
                </a:solidFill>
              </a:rPr>
              <a:t>capacity. Capital laying idle, </a:t>
            </a:r>
            <a:r>
              <a:rPr lang="en-US" sz="1300" dirty="0" err="1">
                <a:solidFill>
                  <a:schemeClr val="bg1"/>
                </a:solidFill>
              </a:rPr>
              <a:t>opex</a:t>
            </a:r>
            <a:r>
              <a:rPr lang="en-US" sz="1300" dirty="0">
                <a:solidFill>
                  <a:schemeClr val="bg1"/>
                </a:solidFill>
              </a:rPr>
              <a:t> wasted powering and cooling </a:t>
            </a:r>
            <a:r>
              <a:rPr lang="en-US" sz="1300" dirty="0" smtClean="0">
                <a:solidFill>
                  <a:schemeClr val="bg1"/>
                </a:solidFill>
              </a:rPr>
              <a:t>servers.</a:t>
            </a:r>
            <a:endParaRPr lang="en-US" sz="1300" dirty="0">
              <a:solidFill>
                <a:schemeClr val="bg1"/>
              </a:solidFill>
            </a:endParaRPr>
          </a:p>
        </p:txBody>
      </p:sp>
      <p:sp>
        <p:nvSpPr>
          <p:cNvPr id="44" name="TextBox 43"/>
          <p:cNvSpPr txBox="1"/>
          <p:nvPr/>
        </p:nvSpPr>
        <p:spPr>
          <a:xfrm>
            <a:off x="3162839" y="850884"/>
            <a:ext cx="2524750" cy="5871185"/>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a:t>
            </a:r>
            <a:r>
              <a:rPr lang="en-US" sz="2000" b="1" dirty="0" smtClean="0">
                <a:solidFill>
                  <a:srgbClr val="FFFFFF"/>
                </a:solidFill>
              </a:rPr>
              <a:t>Solution:</a:t>
            </a:r>
            <a:endParaRPr lang="en-US" sz="2000" b="1" dirty="0">
              <a:solidFill>
                <a:srgbClr val="FFFFFF"/>
              </a:solidFill>
            </a:endParaRPr>
          </a:p>
          <a:p>
            <a:pPr>
              <a:lnSpc>
                <a:spcPct val="90000"/>
              </a:lnSpc>
            </a:pPr>
            <a:endParaRPr lang="en-US" sz="1400" dirty="0">
              <a:solidFill>
                <a:schemeClr val="bg1"/>
              </a:solidFill>
              <a:latin typeface="+mj-lt"/>
            </a:endParaRPr>
          </a:p>
          <a:p>
            <a:pPr>
              <a:lnSpc>
                <a:spcPct val="90000"/>
              </a:lnSpc>
            </a:pPr>
            <a:r>
              <a:rPr lang="en-US" sz="1400" b="1" dirty="0">
                <a:solidFill>
                  <a:schemeClr val="bg1"/>
                </a:solidFill>
                <a:latin typeface="+mj-lt"/>
              </a:rPr>
              <a:t>Microsoft Azure Infrastructure Services </a:t>
            </a:r>
            <a:r>
              <a:rPr lang="en-US" sz="1400" dirty="0">
                <a:solidFill>
                  <a:schemeClr val="bg1"/>
                </a:solidFill>
                <a:latin typeface="+mj-lt"/>
              </a:rPr>
              <a:t>to quickly standup the infrastructure for your application on the Cloud. You pay for what you use and no more:</a:t>
            </a:r>
            <a:r>
              <a:rPr lang="en-US" sz="1400" dirty="0" smtClean="0">
                <a:solidFill>
                  <a:schemeClr val="bg1"/>
                </a:solidFill>
              </a:rPr>
              <a:t/>
            </a:r>
            <a:br>
              <a:rPr lang="en-US" sz="1400" dirty="0" smtClean="0">
                <a:solidFill>
                  <a:schemeClr val="bg1"/>
                </a:solidFill>
              </a:rPr>
            </a:br>
            <a:endParaRPr lang="en-US" sz="1400" dirty="0" smtClean="0">
              <a:solidFill>
                <a:schemeClr val="bg1"/>
              </a:solidFill>
            </a:endParaRPr>
          </a:p>
          <a:p>
            <a:pPr marL="285750" lvl="0" indent="-285750">
              <a:lnSpc>
                <a:spcPct val="90000"/>
              </a:lnSpc>
              <a:buFont typeface="Arial" panose="020B0604020202020204" pitchFamily="34" charset="0"/>
              <a:buChar char="•"/>
            </a:pPr>
            <a:r>
              <a:rPr lang="en-US" sz="1300" b="1" dirty="0">
                <a:solidFill>
                  <a:schemeClr val="bg1"/>
                </a:solidFill>
              </a:rPr>
              <a:t>Reduces</a:t>
            </a:r>
            <a:r>
              <a:rPr lang="en-US" sz="1300" dirty="0">
                <a:solidFill>
                  <a:schemeClr val="bg1"/>
                </a:solidFill>
              </a:rPr>
              <a:t> waste of over </a:t>
            </a:r>
            <a:r>
              <a:rPr lang="en-US" sz="1300" dirty="0" smtClean="0">
                <a:solidFill>
                  <a:schemeClr val="bg1"/>
                </a:solidFill>
              </a:rPr>
              <a:t>capacity.</a:t>
            </a:r>
            <a:endParaRPr lang="en-US" sz="13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Ensures you can always provision </a:t>
            </a:r>
            <a:r>
              <a:rPr lang="en-US" sz="1300" b="1" dirty="0">
                <a:solidFill>
                  <a:schemeClr val="bg1"/>
                </a:solidFill>
              </a:rPr>
              <a:t>enough capacity </a:t>
            </a:r>
            <a:r>
              <a:rPr lang="en-US" sz="1300" dirty="0">
                <a:solidFill>
                  <a:schemeClr val="bg1"/>
                </a:solidFill>
              </a:rPr>
              <a:t>for peak </a:t>
            </a:r>
            <a:r>
              <a:rPr lang="en-US" sz="1300" dirty="0" smtClean="0">
                <a:solidFill>
                  <a:schemeClr val="bg1"/>
                </a:solidFill>
              </a:rPr>
              <a:t>periods.</a:t>
            </a:r>
            <a:endParaRPr lang="en-US" sz="13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Can </a:t>
            </a:r>
            <a:r>
              <a:rPr lang="en-US" sz="1300" b="1" dirty="0">
                <a:solidFill>
                  <a:schemeClr val="bg1"/>
                </a:solidFill>
              </a:rPr>
              <a:t>reduce capacity </a:t>
            </a:r>
            <a:r>
              <a:rPr lang="en-US" sz="1300" dirty="0">
                <a:solidFill>
                  <a:schemeClr val="bg1"/>
                </a:solidFill>
              </a:rPr>
              <a:t>if demand decreases</a:t>
            </a:r>
          </a:p>
          <a:p>
            <a:pPr marL="285750" lvl="0" indent="-285750">
              <a:lnSpc>
                <a:spcPct val="90000"/>
              </a:lnSpc>
              <a:buFont typeface="Arial" panose="020B0604020202020204" pitchFamily="34" charset="0"/>
              <a:buChar char="•"/>
            </a:pPr>
            <a:r>
              <a:rPr lang="en-US" sz="1300" dirty="0">
                <a:solidFill>
                  <a:schemeClr val="bg1"/>
                </a:solidFill>
              </a:rPr>
              <a:t>Move existing applications to Microsoft Azure VMs, without code </a:t>
            </a:r>
            <a:r>
              <a:rPr lang="en-US" sz="1300" dirty="0" smtClean="0">
                <a:solidFill>
                  <a:schemeClr val="bg1"/>
                </a:solidFill>
              </a:rPr>
              <a:t>changes.</a:t>
            </a:r>
          </a:p>
          <a:p>
            <a:pPr marL="285750" indent="-285750">
              <a:lnSpc>
                <a:spcPct val="90000"/>
              </a:lnSpc>
              <a:buFont typeface="Arial" panose="020B0604020202020204" pitchFamily="34" charset="0"/>
              <a:buChar char="•"/>
            </a:pPr>
            <a:r>
              <a:rPr lang="en-US" sz="1300" dirty="0">
                <a:solidFill>
                  <a:schemeClr val="bg1"/>
                </a:solidFill>
              </a:rPr>
              <a:t>Provide seamless connectivity with on-premises data and applications</a:t>
            </a:r>
          </a:p>
          <a:p>
            <a:pPr marL="285750" indent="-285750">
              <a:lnSpc>
                <a:spcPct val="90000"/>
              </a:lnSpc>
              <a:buFont typeface="Arial" panose="020B0604020202020204" pitchFamily="34" charset="0"/>
              <a:buChar char="•"/>
            </a:pPr>
            <a:r>
              <a:rPr lang="en-US" sz="1300" dirty="0">
                <a:solidFill>
                  <a:schemeClr val="bg1"/>
                </a:solidFill>
              </a:rPr>
              <a:t>Single pane of glass for management with System </a:t>
            </a:r>
            <a:r>
              <a:rPr lang="en-US" sz="1300" dirty="0" smtClean="0">
                <a:solidFill>
                  <a:schemeClr val="bg1"/>
                </a:solidFill>
              </a:rPr>
              <a:t>Center.</a:t>
            </a:r>
            <a:endParaRPr lang="en-US" sz="1300" dirty="0">
              <a:solidFill>
                <a:schemeClr val="bg1"/>
              </a:solidFill>
            </a:endParaRPr>
          </a:p>
          <a:p>
            <a:pPr marL="285750" lvl="0" indent="-285750">
              <a:lnSpc>
                <a:spcPct val="90000"/>
              </a:lnSpc>
              <a:buFont typeface="Arial" panose="020B0604020202020204" pitchFamily="34" charset="0"/>
              <a:buChar char="•"/>
            </a:pPr>
            <a:endParaRPr lang="en-US" sz="1300" b="1" dirty="0">
              <a:solidFill>
                <a:schemeClr val="bg1"/>
              </a:solidFill>
            </a:endParaRPr>
          </a:p>
          <a:p>
            <a:pPr>
              <a:lnSpc>
                <a:spcPct val="90000"/>
              </a:lnSpc>
            </a:pPr>
            <a:r>
              <a:rPr lang="en-US" sz="1300" b="1" dirty="0" smtClean="0">
                <a:solidFill>
                  <a:schemeClr val="bg1"/>
                </a:solidFill>
              </a:rPr>
              <a:t/>
            </a:r>
            <a:br>
              <a:rPr lang="en-US" sz="1300" b="1" dirty="0" smtClean="0">
                <a:solidFill>
                  <a:schemeClr val="bg1"/>
                </a:solidFill>
              </a:rPr>
            </a:br>
            <a:endParaRPr lang="en-US" sz="1300" b="1" dirty="0">
              <a:solidFill>
                <a:schemeClr val="bg1"/>
              </a:solidFill>
            </a:endParaRPr>
          </a:p>
        </p:txBody>
      </p:sp>
      <p:sp>
        <p:nvSpPr>
          <p:cNvPr id="60" name="TextBox 59"/>
          <p:cNvSpPr txBox="1"/>
          <p:nvPr/>
        </p:nvSpPr>
        <p:spPr>
          <a:xfrm>
            <a:off x="5846691" y="845996"/>
            <a:ext cx="2789996" cy="3932193"/>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smtClean="0">
                <a:solidFill>
                  <a:srgbClr val="FFFFFF"/>
                </a:solidFill>
              </a:rPr>
              <a:t>Microsoft Azure Pricing</a:t>
            </a:r>
            <a:r>
              <a:rPr lang="en-US" sz="1900" dirty="0" smtClean="0">
                <a:solidFill>
                  <a:srgbClr val="FFFFFF"/>
                </a:solidFill>
              </a:rPr>
              <a:t>:</a:t>
            </a:r>
          </a:p>
          <a:p>
            <a:pPr>
              <a:lnSpc>
                <a:spcPct val="90000"/>
              </a:lnSpc>
            </a:pPr>
            <a:endParaRPr lang="en-US" sz="2000" dirty="0">
              <a:solidFill>
                <a:srgbClr val="FFFFFF"/>
              </a:solidFill>
            </a:endParaRPr>
          </a:p>
          <a:p>
            <a:pPr>
              <a:lnSpc>
                <a:spcPct val="90000"/>
              </a:lnSpc>
            </a:pPr>
            <a:r>
              <a:rPr lang="en-US" sz="1100" b="1" dirty="0">
                <a:solidFill>
                  <a:schemeClr val="bg1"/>
                </a:solidFill>
              </a:rPr>
              <a:t>Scenario: </a:t>
            </a:r>
            <a:r>
              <a:rPr lang="en-US" sz="1100" b="1" dirty="0" smtClean="0">
                <a:solidFill>
                  <a:schemeClr val="bg1"/>
                </a:solidFill>
              </a:rPr>
              <a:t>Mission </a:t>
            </a:r>
            <a:r>
              <a:rPr lang="en-US" sz="1100" b="1" dirty="0">
                <a:solidFill>
                  <a:schemeClr val="bg1"/>
                </a:solidFill>
              </a:rPr>
              <a:t>Critical </a:t>
            </a:r>
            <a:r>
              <a:rPr lang="en-US" sz="1100" b="1" dirty="0" smtClean="0">
                <a:solidFill>
                  <a:schemeClr val="bg1"/>
                </a:solidFill>
              </a:rPr>
              <a:t>App </a:t>
            </a:r>
            <a:r>
              <a:rPr lang="en-US" sz="1100" b="1" dirty="0">
                <a:solidFill>
                  <a:schemeClr val="bg1"/>
                </a:solidFill>
              </a:rPr>
              <a:t>with </a:t>
            </a:r>
            <a:r>
              <a:rPr lang="en-US" sz="1100" b="1" dirty="0" smtClean="0">
                <a:solidFill>
                  <a:schemeClr val="bg1"/>
                </a:solidFill>
              </a:rPr>
              <a:t>Azure IaaS</a:t>
            </a:r>
          </a:p>
          <a:p>
            <a:pPr>
              <a:lnSpc>
                <a:spcPct val="90000"/>
              </a:lnSpc>
            </a:pPr>
            <a:endParaRPr lang="en-US" sz="1100" i="1" dirty="0" smtClean="0">
              <a:solidFill>
                <a:schemeClr val="bg1"/>
              </a:solidFill>
            </a:endParaRPr>
          </a:p>
          <a:p>
            <a:pPr marL="285750" indent="-285750">
              <a:lnSpc>
                <a:spcPct val="90000"/>
              </a:lnSpc>
              <a:buFont typeface="Arial" panose="020B0604020202020204" pitchFamily="34" charset="0"/>
              <a:buChar char="•"/>
            </a:pPr>
            <a:r>
              <a:rPr lang="en-US" sz="1100" i="1" dirty="0" smtClean="0">
                <a:solidFill>
                  <a:schemeClr val="bg1"/>
                </a:solidFill>
              </a:rPr>
              <a:t>Servers:</a:t>
            </a:r>
          </a:p>
          <a:p>
            <a:pPr marL="742950" lvl="1" indent="-285750">
              <a:lnSpc>
                <a:spcPct val="90000"/>
              </a:lnSpc>
              <a:buFont typeface="Arial" panose="020B0604020202020204" pitchFamily="34" charset="0"/>
              <a:buChar char="•"/>
            </a:pPr>
            <a:r>
              <a:rPr lang="en-US" sz="1100" i="1" dirty="0" smtClean="0">
                <a:solidFill>
                  <a:schemeClr val="bg1"/>
                </a:solidFill>
              </a:rPr>
              <a:t>2 x Active Directory Servers= $267</a:t>
            </a:r>
          </a:p>
          <a:p>
            <a:pPr marL="742950" lvl="1" indent="-285750">
              <a:lnSpc>
                <a:spcPct val="90000"/>
              </a:lnSpc>
              <a:buFont typeface="Arial" panose="020B0604020202020204" pitchFamily="34" charset="0"/>
              <a:buChar char="•"/>
            </a:pPr>
            <a:r>
              <a:rPr lang="en-US" sz="1100" i="1" dirty="0" smtClean="0">
                <a:solidFill>
                  <a:schemeClr val="bg1"/>
                </a:solidFill>
              </a:rPr>
              <a:t>2 x Application Servers= $267</a:t>
            </a:r>
          </a:p>
          <a:p>
            <a:pPr marL="742950" lvl="1" indent="-285750">
              <a:lnSpc>
                <a:spcPct val="90000"/>
              </a:lnSpc>
              <a:buFont typeface="Arial" panose="020B0604020202020204" pitchFamily="34" charset="0"/>
              <a:buChar char="•"/>
            </a:pPr>
            <a:r>
              <a:rPr lang="en-US" sz="1100" i="1" dirty="0" smtClean="0">
                <a:solidFill>
                  <a:schemeClr val="bg1"/>
                </a:solidFill>
              </a:rPr>
              <a:t>2 x </a:t>
            </a:r>
            <a:r>
              <a:rPr lang="en-US" sz="1100" i="1" dirty="0">
                <a:solidFill>
                  <a:schemeClr val="bg1"/>
                </a:solidFill>
              </a:rPr>
              <a:t>D</a:t>
            </a:r>
            <a:r>
              <a:rPr lang="en-US" sz="1100" i="1" dirty="0" smtClean="0">
                <a:solidFill>
                  <a:schemeClr val="bg1"/>
                </a:solidFill>
              </a:rPr>
              <a:t>atabase Servers (Include SQL Server STD License) = $1130</a:t>
            </a:r>
          </a:p>
          <a:p>
            <a:pPr marL="285750" indent="-285750">
              <a:lnSpc>
                <a:spcPct val="90000"/>
              </a:lnSpc>
              <a:buFont typeface="Arial" panose="020B0604020202020204" pitchFamily="34" charset="0"/>
              <a:buChar char="•"/>
            </a:pPr>
            <a:r>
              <a:rPr lang="en-US" sz="1100" i="1" dirty="0" smtClean="0">
                <a:solidFill>
                  <a:schemeClr val="bg1"/>
                </a:solidFill>
              </a:rPr>
              <a:t>Data Storage / Bandwidth:</a:t>
            </a:r>
          </a:p>
          <a:p>
            <a:pPr marL="742950" lvl="1" indent="-285750">
              <a:lnSpc>
                <a:spcPct val="90000"/>
              </a:lnSpc>
              <a:buFont typeface="Arial" panose="020B0604020202020204" pitchFamily="34" charset="0"/>
              <a:buChar char="•"/>
            </a:pPr>
            <a:r>
              <a:rPr lang="en-US" sz="1100" i="1" dirty="0" smtClean="0">
                <a:solidFill>
                  <a:schemeClr val="bg1"/>
                </a:solidFill>
              </a:rPr>
              <a:t>1TB Bandwidth/Download = $88.85</a:t>
            </a:r>
          </a:p>
          <a:p>
            <a:pPr marL="742950" lvl="1" indent="-285750">
              <a:lnSpc>
                <a:spcPct val="90000"/>
              </a:lnSpc>
              <a:buFont typeface="Arial" panose="020B0604020202020204" pitchFamily="34" charset="0"/>
              <a:buChar char="•"/>
            </a:pPr>
            <a:r>
              <a:rPr lang="en-US" sz="1100" i="1" dirty="0" smtClean="0">
                <a:solidFill>
                  <a:schemeClr val="bg1"/>
                </a:solidFill>
              </a:rPr>
              <a:t>2.5TB </a:t>
            </a:r>
            <a:r>
              <a:rPr lang="en-US" sz="1100" i="1" dirty="0" err="1" smtClean="0">
                <a:solidFill>
                  <a:schemeClr val="bg1"/>
                </a:solidFill>
              </a:rPr>
              <a:t>Storage+Transactions</a:t>
            </a:r>
            <a:r>
              <a:rPr lang="en-US" sz="1100" i="1" dirty="0" smtClean="0">
                <a:solidFill>
                  <a:schemeClr val="bg1"/>
                </a:solidFill>
              </a:rPr>
              <a:t> </a:t>
            </a:r>
            <a:r>
              <a:rPr lang="en-US" sz="1100" i="1" dirty="0">
                <a:solidFill>
                  <a:schemeClr val="bg1"/>
                </a:solidFill>
              </a:rPr>
              <a:t>= </a:t>
            </a:r>
            <a:r>
              <a:rPr lang="en-US" sz="1100" i="1" dirty="0" smtClean="0">
                <a:solidFill>
                  <a:schemeClr val="bg1"/>
                </a:solidFill>
              </a:rPr>
              <a:t>$124.20</a:t>
            </a:r>
          </a:p>
          <a:p>
            <a:pPr marL="285750" indent="-285750">
              <a:lnSpc>
                <a:spcPct val="90000"/>
              </a:lnSpc>
              <a:buFont typeface="Arial" panose="020B0604020202020204" pitchFamily="34" charset="0"/>
              <a:buChar char="•"/>
            </a:pPr>
            <a:r>
              <a:rPr lang="en-US" sz="1100" i="1" dirty="0" smtClean="0">
                <a:solidFill>
                  <a:schemeClr val="bg1"/>
                </a:solidFill>
              </a:rPr>
              <a:t>Standard Support: U$300</a:t>
            </a:r>
            <a:endParaRPr lang="en-US" sz="1100" i="1" dirty="0">
              <a:solidFill>
                <a:schemeClr val="bg1"/>
              </a:solidFill>
            </a:endParaRPr>
          </a:p>
          <a:p>
            <a:pPr>
              <a:lnSpc>
                <a:spcPct val="90000"/>
              </a:lnSpc>
            </a:pPr>
            <a:endParaRPr lang="en-US" sz="1200" b="1" dirty="0" smtClean="0">
              <a:solidFill>
                <a:schemeClr val="bg1"/>
              </a:solidFill>
            </a:endParaRPr>
          </a:p>
          <a:p>
            <a:pPr marL="742950" lvl="1" indent="-285750">
              <a:lnSpc>
                <a:spcPct val="90000"/>
              </a:lnSpc>
              <a:buFont typeface="Wingdings" panose="05000000000000000000" pitchFamily="2" charset="2"/>
              <a:buChar char="ü"/>
            </a:pPr>
            <a:r>
              <a:rPr lang="en-US" sz="1200" b="1" dirty="0" smtClean="0">
                <a:solidFill>
                  <a:schemeClr val="bg1"/>
                </a:solidFill>
              </a:rPr>
              <a:t>Total : U$26,114/ Year</a:t>
            </a:r>
            <a:endParaRPr lang="en-US" sz="1200" b="1" dirty="0">
              <a:solidFill>
                <a:schemeClr val="bg1"/>
              </a:solidFill>
              <a:sym typeface="Wingdings" panose="05000000000000000000" pitchFamily="2" charset="2"/>
            </a:endParaRPr>
          </a:p>
          <a:p>
            <a:pPr marL="742950" lvl="1" indent="-285750">
              <a:lnSpc>
                <a:spcPct val="90000"/>
              </a:lnSpc>
              <a:buFont typeface="Wingdings" panose="05000000000000000000" pitchFamily="2" charset="2"/>
              <a:buChar char="ü"/>
            </a:pPr>
            <a:r>
              <a:rPr lang="en-US" sz="1200" b="1" dirty="0" smtClean="0">
                <a:solidFill>
                  <a:schemeClr val="bg1"/>
                </a:solidFill>
              </a:rPr>
              <a:t>SKU: 261 Azure Monetary Commitments </a:t>
            </a:r>
            <a:r>
              <a:rPr lang="en-US" sz="1200" b="1" dirty="0">
                <a:solidFill>
                  <a:schemeClr val="bg1"/>
                </a:solidFill>
              </a:rPr>
              <a:t>in </a:t>
            </a:r>
            <a:r>
              <a:rPr lang="en-US" sz="1200" b="1" dirty="0" smtClean="0">
                <a:solidFill>
                  <a:schemeClr val="bg1"/>
                </a:solidFill>
              </a:rPr>
              <a:t>OPEN</a:t>
            </a:r>
            <a:endParaRPr lang="en-US" sz="1200" dirty="0" smtClean="0">
              <a:solidFill>
                <a:schemeClr val="bg1"/>
              </a:solidFill>
            </a:endParaRPr>
          </a:p>
        </p:txBody>
      </p:sp>
      <p:sp>
        <p:nvSpPr>
          <p:cNvPr id="112" name="TextBox 111"/>
          <p:cNvSpPr txBox="1"/>
          <p:nvPr/>
        </p:nvSpPr>
        <p:spPr>
          <a:xfrm>
            <a:off x="5761627" y="6374443"/>
            <a:ext cx="5860102" cy="483557"/>
          </a:xfrm>
          <a:prstGeom prst="rect">
            <a:avLst/>
          </a:prstGeom>
          <a:noFill/>
        </p:spPr>
        <p:txBody>
          <a:bodyPr wrap="square" lIns="179285" tIns="143428" rIns="179285" bIns="143428" rtlCol="0">
            <a:spAutoFit/>
          </a:bodyPr>
          <a:lstStyle/>
          <a:p>
            <a:pPr>
              <a:lnSpc>
                <a:spcPct val="90000"/>
              </a:lnSpc>
            </a:pPr>
            <a:r>
              <a:rPr lang="en-US" sz="1400" dirty="0" smtClean="0"/>
              <a:t>*For </a:t>
            </a:r>
            <a:r>
              <a:rPr lang="en-US" sz="1200" i="1" dirty="0" smtClean="0"/>
              <a:t>More Details &amp; Components– Review Complete Starter Kit App Server</a:t>
            </a:r>
            <a:endParaRPr lang="en-US" sz="1200" i="1" dirty="0">
              <a:latin typeface="+mj-lt"/>
            </a:endParaRPr>
          </a:p>
        </p:txBody>
      </p:sp>
      <p:sp>
        <p:nvSpPr>
          <p:cNvPr id="114" name="TextBox 113"/>
          <p:cNvSpPr txBox="1"/>
          <p:nvPr/>
        </p:nvSpPr>
        <p:spPr>
          <a:xfrm>
            <a:off x="8745794" y="4889631"/>
            <a:ext cx="3080367" cy="1525917"/>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smtClean="0">
              <a:solidFill>
                <a:schemeClr val="tx2">
                  <a:lumMod val="40000"/>
                  <a:lumOff val="60000"/>
                </a:schemeClr>
              </a:solidFill>
              <a:latin typeface="Segoe UI"/>
            </a:endParaRPr>
          </a:p>
          <a:p>
            <a:pPr marL="52912"/>
            <a:r>
              <a:rPr lang="en-US" sz="2800" i="1" spc="-69" dirty="0" smtClean="0">
                <a:solidFill>
                  <a:schemeClr val="tx2">
                    <a:lumMod val="40000"/>
                    <a:lumOff val="60000"/>
                  </a:schemeClr>
                </a:solidFill>
                <a:latin typeface="Segoe UI"/>
              </a:rPr>
              <a:t>&lt;Space for local promotions&gt;</a:t>
            </a:r>
            <a:endParaRPr lang="en-US" sz="2800" i="1" spc="-69" dirty="0">
              <a:solidFill>
                <a:schemeClr val="tx2">
                  <a:lumMod val="40000"/>
                  <a:lumOff val="60000"/>
                </a:schemeClr>
              </a:solidFill>
              <a:latin typeface="Segoe UI"/>
            </a:endParaRPr>
          </a:p>
        </p:txBody>
      </p:sp>
      <p:sp>
        <p:nvSpPr>
          <p:cNvPr id="117" name="Freeform 5"/>
          <p:cNvSpPr>
            <a:spLocks noEditPoints="1"/>
          </p:cNvSpPr>
          <p:nvPr/>
        </p:nvSpPr>
        <p:spPr bwMode="auto">
          <a:xfrm>
            <a:off x="6005887" y="4074877"/>
            <a:ext cx="429915" cy="427111"/>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6313" y="5741397"/>
            <a:ext cx="1485966" cy="949760"/>
          </a:xfrm>
          <a:prstGeom prst="rect">
            <a:avLst/>
          </a:prstGeom>
        </p:spPr>
      </p:pic>
      <p:pic>
        <p:nvPicPr>
          <p:cNvPr id="92" name="Picture 91"/>
          <p:cNvPicPr>
            <a:picLocks noChangeAspect="1"/>
          </p:cNvPicPr>
          <p:nvPr/>
        </p:nvPicPr>
        <p:blipFill>
          <a:blip r:embed="rId6"/>
          <a:stretch>
            <a:fillRect/>
          </a:stretch>
        </p:blipFill>
        <p:spPr>
          <a:xfrm>
            <a:off x="2077364" y="6150164"/>
            <a:ext cx="661596" cy="550731"/>
          </a:xfrm>
          <a:prstGeom prst="rect">
            <a:avLst/>
          </a:prstGeom>
        </p:spPr>
      </p:pic>
      <p:grpSp>
        <p:nvGrpSpPr>
          <p:cNvPr id="122" name="Group 121"/>
          <p:cNvGrpSpPr/>
          <p:nvPr/>
        </p:nvGrpSpPr>
        <p:grpSpPr>
          <a:xfrm>
            <a:off x="8737168" y="1339527"/>
            <a:ext cx="3166437" cy="2287186"/>
            <a:chOff x="5449997" y="305276"/>
            <a:chExt cx="6600948" cy="3796811"/>
          </a:xfrm>
        </p:grpSpPr>
        <p:sp>
          <p:nvSpPr>
            <p:cNvPr id="123" name="Clpoud Icon"/>
            <p:cNvSpPr>
              <a:spLocks noChangeAspect="1"/>
            </p:cNvSpPr>
            <p:nvPr/>
          </p:nvSpPr>
          <p:spPr bwMode="black">
            <a:xfrm>
              <a:off x="5449997" y="305276"/>
              <a:ext cx="6600948" cy="373023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ln w="25400">
              <a:solidFill>
                <a:srgbClr val="EBEBEB"/>
              </a:solidFill>
            </a:ln>
            <a:extLst/>
          </p:spPr>
          <p:txBody>
            <a:bodyPr vert="horz" wrap="square" lIns="91373" tIns="182740" rIns="456848" bIns="45685" numCol="1" anchor="t" anchorCtr="0" compatLnSpc="1">
              <a:prstTxWarp prst="textNoShape">
                <a:avLst/>
              </a:prstTxWarp>
            </a:bodyPr>
            <a:lstStyle/>
            <a:p>
              <a:pPr algn="ctr" fontAlgn="base">
                <a:lnSpc>
                  <a:spcPct val="90000"/>
                </a:lnSpc>
                <a:spcBef>
                  <a:spcPct val="0"/>
                </a:spcBef>
                <a:spcAft>
                  <a:spcPct val="0"/>
                </a:spcAft>
              </a:pPr>
              <a:endParaRPr lang="en-US" spc="-50" dirty="0">
                <a:gradFill>
                  <a:gsLst>
                    <a:gs pos="2917">
                      <a:schemeClr val="bg1"/>
                    </a:gs>
                    <a:gs pos="30000">
                      <a:schemeClr val="bg1"/>
                    </a:gs>
                  </a:gsLst>
                  <a:lin ang="5400000" scaled="0"/>
                </a:gradFill>
              </a:endParaRPr>
            </a:p>
          </p:txBody>
        </p:sp>
        <p:sp>
          <p:nvSpPr>
            <p:cNvPr id="124" name="Rectangle 123"/>
            <p:cNvSpPr/>
            <p:nvPr/>
          </p:nvSpPr>
          <p:spPr bwMode="auto">
            <a:xfrm>
              <a:off x="7734444" y="3341995"/>
              <a:ext cx="1559389" cy="36898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400" b="1" spc="-50" dirty="0" smtClean="0">
                  <a:gradFill>
                    <a:gsLst>
                      <a:gs pos="2917">
                        <a:srgbClr val="FFFFFF"/>
                      </a:gs>
                      <a:gs pos="30000">
                        <a:srgbClr val="FFFFFF"/>
                      </a:gs>
                    </a:gsLst>
                    <a:lin ang="5400000" scaled="0"/>
                  </a:gradFill>
                  <a:latin typeface="+mj-lt"/>
                </a:rPr>
                <a:t>Business Application</a:t>
              </a:r>
            </a:p>
          </p:txBody>
        </p:sp>
        <p:sp>
          <p:nvSpPr>
            <p:cNvPr id="158" name="Rectangle 157"/>
            <p:cNvSpPr/>
            <p:nvPr/>
          </p:nvSpPr>
          <p:spPr bwMode="auto">
            <a:xfrm>
              <a:off x="10849042" y="2445723"/>
              <a:ext cx="832468"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000" b="1" spc="-50" dirty="0" smtClean="0">
                  <a:gradFill>
                    <a:gsLst>
                      <a:gs pos="2917">
                        <a:srgbClr val="FFFFFF"/>
                      </a:gs>
                      <a:gs pos="30000">
                        <a:srgbClr val="FFFFFF"/>
                      </a:gs>
                    </a:gsLst>
                    <a:lin ang="5400000" scaled="0"/>
                  </a:gradFill>
                  <a:latin typeface="+mj-lt"/>
                </a:rPr>
                <a:t>Storage</a:t>
              </a:r>
            </a:p>
          </p:txBody>
        </p:sp>
        <p:sp>
          <p:nvSpPr>
            <p:cNvPr id="126" name="Freeform 24"/>
            <p:cNvSpPr>
              <a:spLocks noEditPoints="1"/>
            </p:cNvSpPr>
            <p:nvPr/>
          </p:nvSpPr>
          <p:spPr bwMode="black">
            <a:xfrm>
              <a:off x="7938278" y="2280264"/>
              <a:ext cx="1488871" cy="1002298"/>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Retângulo 1"/>
            <p:cNvSpPr/>
            <p:nvPr/>
          </p:nvSpPr>
          <p:spPr bwMode="auto">
            <a:xfrm>
              <a:off x="7706793" y="853085"/>
              <a:ext cx="1702878" cy="2991511"/>
            </a:xfrm>
            <a:prstGeom prst="rect">
              <a:avLst/>
            </a:prstGeom>
            <a:noFill/>
            <a:ln w="3175">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pt-BR" sz="2000" spc="-50" dirty="0" smtClean="0">
                <a:gradFill>
                  <a:gsLst>
                    <a:gs pos="1250">
                      <a:schemeClr val="bg1"/>
                    </a:gs>
                    <a:gs pos="10417">
                      <a:schemeClr val="bg1"/>
                    </a:gs>
                  </a:gsLst>
                  <a:lin ang="5400000" scaled="0"/>
                </a:gradFill>
              </a:endParaRPr>
            </a:p>
          </p:txBody>
        </p:sp>
        <p:grpSp>
          <p:nvGrpSpPr>
            <p:cNvPr id="140" name="Group 139"/>
            <p:cNvGrpSpPr/>
            <p:nvPr/>
          </p:nvGrpSpPr>
          <p:grpSpPr>
            <a:xfrm>
              <a:off x="9422473" y="2587189"/>
              <a:ext cx="1424439" cy="1514898"/>
              <a:chOff x="10864208" y="2719265"/>
              <a:chExt cx="832467" cy="857721"/>
            </a:xfrm>
          </p:grpSpPr>
          <p:sp>
            <p:nvSpPr>
              <p:cNvPr id="142" name="Freeform 24"/>
              <p:cNvSpPr>
                <a:spLocks noEditPoints="1"/>
              </p:cNvSpPr>
              <p:nvPr/>
            </p:nvSpPr>
            <p:spPr bwMode="black">
              <a:xfrm>
                <a:off x="10942121" y="2719265"/>
                <a:ext cx="750559" cy="594115"/>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49"/>
              <p:cNvSpPr/>
              <p:nvPr/>
            </p:nvSpPr>
            <p:spPr bwMode="auto">
              <a:xfrm>
                <a:off x="10864208" y="3268463"/>
                <a:ext cx="832467"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grpSp>
        <p:grpSp>
          <p:nvGrpSpPr>
            <p:cNvPr id="136" name="Group 135"/>
            <p:cNvGrpSpPr/>
            <p:nvPr/>
          </p:nvGrpSpPr>
          <p:grpSpPr>
            <a:xfrm>
              <a:off x="9451162" y="1262034"/>
              <a:ext cx="1272744" cy="1395243"/>
              <a:chOff x="10864208" y="2692857"/>
              <a:chExt cx="832467" cy="884129"/>
            </a:xfrm>
          </p:grpSpPr>
          <p:sp>
            <p:nvSpPr>
              <p:cNvPr id="138" name="Freeform 24"/>
              <p:cNvSpPr>
                <a:spLocks noEditPoints="1"/>
              </p:cNvSpPr>
              <p:nvPr/>
            </p:nvSpPr>
            <p:spPr bwMode="black">
              <a:xfrm>
                <a:off x="10864208" y="2692857"/>
                <a:ext cx="750559" cy="594115"/>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138"/>
              <p:cNvSpPr/>
              <p:nvPr/>
            </p:nvSpPr>
            <p:spPr bwMode="auto">
              <a:xfrm>
                <a:off x="10864208" y="3268463"/>
                <a:ext cx="832467"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grpSp>
        <p:sp>
          <p:nvSpPr>
            <p:cNvPr id="130" name="Freeform 24"/>
            <p:cNvSpPr>
              <a:spLocks noEditPoints="1"/>
            </p:cNvSpPr>
            <p:nvPr/>
          </p:nvSpPr>
          <p:spPr bwMode="black">
            <a:xfrm>
              <a:off x="7853265" y="1059293"/>
              <a:ext cx="1488871" cy="1002298"/>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31" name="Picture 130"/>
            <p:cNvPicPr>
              <a:picLocks noChangeAspect="1"/>
            </p:cNvPicPr>
            <p:nvPr/>
          </p:nvPicPr>
          <p:blipFill rotWithShape="1">
            <a:blip r:embed="rId7" cstate="print">
              <a:extLst>
                <a:ext uri="{28A0092B-C50C-407E-A947-70E740481C1C}">
                  <a14:useLocalDpi xmlns:a14="http://schemas.microsoft.com/office/drawing/2010/main" val="0"/>
                </a:ext>
              </a:extLst>
            </a:blip>
            <a:srcRect b="5478"/>
            <a:stretch/>
          </p:blipFill>
          <p:spPr>
            <a:xfrm>
              <a:off x="5715931" y="2784663"/>
              <a:ext cx="1584826" cy="1157608"/>
            </a:xfrm>
            <a:prstGeom prst="rect">
              <a:avLst/>
            </a:prstGeom>
          </p:spPr>
        </p:pic>
      </p:grpSp>
      <p:pic>
        <p:nvPicPr>
          <p:cNvPr id="159" name="Picture 158"/>
          <p:cNvPicPr>
            <a:picLocks noChangeAspect="1"/>
          </p:cNvPicPr>
          <p:nvPr/>
        </p:nvPicPr>
        <p:blipFill rotWithShape="1">
          <a:blip r:embed="rId8" cstate="print">
            <a:extLst>
              <a:ext uri="{28A0092B-C50C-407E-A947-70E740481C1C}">
                <a14:useLocalDpi xmlns:a14="http://schemas.microsoft.com/office/drawing/2010/main" val="0"/>
              </a:ext>
            </a:extLst>
          </a:blip>
          <a:srcRect b="5478"/>
          <a:stretch/>
        </p:blipFill>
        <p:spPr>
          <a:xfrm>
            <a:off x="9069330" y="2234659"/>
            <a:ext cx="703512" cy="697339"/>
          </a:xfrm>
          <a:prstGeom prst="rect">
            <a:avLst/>
          </a:prstGeom>
        </p:spPr>
      </p:pic>
      <p:pic>
        <p:nvPicPr>
          <p:cNvPr id="162" name="Picture 161"/>
          <p:cNvPicPr>
            <a:picLocks noChangeAspect="1"/>
          </p:cNvPicPr>
          <p:nvPr/>
        </p:nvPicPr>
        <p:blipFill>
          <a:blip r:embed="rId9" cstate="print">
            <a:biLevel thresh="25000"/>
            <a:extLst>
              <a:ext uri="{BEBA8EAE-BF5A-486C-A8C5-ECC9F3942E4B}">
                <a14:imgProps xmlns:a14="http://schemas.microsoft.com/office/drawing/2010/main">
                  <a14:imgLayer r:embed="rId10">
                    <a14:imgEffect>
                      <a14:brightnessContrast bright="-62000"/>
                    </a14:imgEffect>
                  </a14:imgLayer>
                </a14:imgProps>
              </a:ext>
              <a:ext uri="{28A0092B-C50C-407E-A947-70E740481C1C}">
                <a14:useLocalDpi xmlns:a14="http://schemas.microsoft.com/office/drawing/2010/main" val="0"/>
              </a:ext>
            </a:extLst>
          </a:blip>
          <a:stretch>
            <a:fillRect/>
          </a:stretch>
        </p:blipFill>
        <p:spPr>
          <a:xfrm>
            <a:off x="11269021" y="2249456"/>
            <a:ext cx="392419" cy="410287"/>
          </a:xfrm>
          <a:prstGeom prst="rect">
            <a:avLst/>
          </a:prstGeom>
        </p:spPr>
      </p:pic>
      <p:pic>
        <p:nvPicPr>
          <p:cNvPr id="3" name="Picture 2"/>
          <p:cNvPicPr>
            <a:picLocks noChangeAspect="1"/>
          </p:cNvPicPr>
          <p:nvPr/>
        </p:nvPicPr>
        <p:blipFill>
          <a:blip r:embed="rId11">
            <a:duotone>
              <a:prstClr val="black"/>
              <a:schemeClr val="accent1">
                <a:tint val="45000"/>
                <a:satMod val="400000"/>
              </a:schemeClr>
            </a:duotone>
          </a:blip>
          <a:stretch>
            <a:fillRect/>
          </a:stretch>
        </p:blipFill>
        <p:spPr>
          <a:xfrm>
            <a:off x="10913356" y="2800772"/>
            <a:ext cx="293605" cy="292301"/>
          </a:xfrm>
          <a:prstGeom prst="rect">
            <a:avLst/>
          </a:prstGeom>
        </p:spPr>
      </p:pic>
      <p:pic>
        <p:nvPicPr>
          <p:cNvPr id="41" name="Picture 40"/>
          <p:cNvPicPr>
            <a:picLocks noChangeAspect="1"/>
          </p:cNvPicPr>
          <p:nvPr/>
        </p:nvPicPr>
        <p:blipFill>
          <a:blip r:embed="rId11">
            <a:duotone>
              <a:prstClr val="black"/>
              <a:schemeClr val="accent1">
                <a:tint val="45000"/>
                <a:satMod val="400000"/>
              </a:schemeClr>
            </a:duotone>
          </a:blip>
          <a:stretch>
            <a:fillRect/>
          </a:stretch>
        </p:blipFill>
        <p:spPr>
          <a:xfrm>
            <a:off x="10847875" y="1964067"/>
            <a:ext cx="293605" cy="292301"/>
          </a:xfrm>
          <a:prstGeom prst="rect">
            <a:avLst/>
          </a:prstGeom>
        </p:spPr>
      </p:pic>
      <p:pic>
        <p:nvPicPr>
          <p:cNvPr id="4" name="Picture 3"/>
          <p:cNvPicPr>
            <a:picLocks noChangeAspect="1"/>
          </p:cNvPicPr>
          <p:nvPr/>
        </p:nvPicPr>
        <p:blipFill>
          <a:blip r:embed="rId12">
            <a:duotone>
              <a:prstClr val="black"/>
              <a:schemeClr val="accent1">
                <a:tint val="45000"/>
                <a:satMod val="400000"/>
              </a:schemeClr>
            </a:duotone>
          </a:blip>
          <a:stretch>
            <a:fillRect/>
          </a:stretch>
        </p:blipFill>
        <p:spPr>
          <a:xfrm>
            <a:off x="9319484" y="2357615"/>
            <a:ext cx="308873" cy="315188"/>
          </a:xfrm>
          <a:prstGeom prst="rect">
            <a:avLst/>
          </a:prstGeom>
        </p:spPr>
      </p:pic>
      <p:pic>
        <p:nvPicPr>
          <p:cNvPr id="5" name="Picture 4"/>
          <p:cNvPicPr>
            <a:picLocks noChangeAspect="1"/>
          </p:cNvPicPr>
          <p:nvPr/>
        </p:nvPicPr>
        <p:blipFill>
          <a:blip r:embed="rId12">
            <a:duotone>
              <a:prstClr val="black"/>
              <a:schemeClr val="accent1">
                <a:tint val="45000"/>
                <a:satMod val="400000"/>
              </a:schemeClr>
            </a:duotone>
          </a:blip>
          <a:stretch>
            <a:fillRect/>
          </a:stretch>
        </p:blipFill>
        <p:spPr>
          <a:xfrm>
            <a:off x="9139388" y="2950862"/>
            <a:ext cx="308873" cy="315188"/>
          </a:xfrm>
          <a:prstGeom prst="rect">
            <a:avLst/>
          </a:prstGeom>
        </p:spPr>
      </p:pic>
    </p:spTree>
    <p:extLst>
      <p:ext uri="{BB962C8B-B14F-4D97-AF65-F5344CB8AC3E}">
        <p14:creationId xmlns:p14="http://schemas.microsoft.com/office/powerpoint/2010/main" val="3857118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475483" y="2507010"/>
            <a:ext cx="5882969" cy="2553538"/>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96317" y="2547349"/>
            <a:ext cx="1799303" cy="608565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339362" y="1226136"/>
            <a:ext cx="3984913" cy="3213953"/>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230402" y="1430921"/>
            <a:ext cx="3982108" cy="2807186"/>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39270" y="2462574"/>
            <a:ext cx="5887888" cy="2637494"/>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 name="Title 1"/>
          <p:cNvSpPr>
            <a:spLocks noGrp="1"/>
          </p:cNvSpPr>
          <p:nvPr>
            <p:ph type="title"/>
          </p:nvPr>
        </p:nvSpPr>
        <p:spPr>
          <a:xfrm>
            <a:off x="380937" y="134951"/>
            <a:ext cx="11536084" cy="744033"/>
          </a:xfrm>
        </p:spPr>
        <p:txBody>
          <a:bodyPr>
            <a:noAutofit/>
          </a:bodyPr>
          <a:lstStyle/>
          <a:p>
            <a:pPr algn="ctr"/>
            <a:r>
              <a:rPr lang="en-US" sz="3800" dirty="0" smtClean="0">
                <a:solidFill>
                  <a:srgbClr val="0072C6"/>
                </a:solidFill>
              </a:rPr>
              <a:t>Starter Kit: App Server on </a:t>
            </a:r>
            <a:r>
              <a:rPr lang="en-US" sz="3800" dirty="0" smtClean="0">
                <a:solidFill>
                  <a:srgbClr val="0072C6"/>
                </a:solidFill>
              </a:rPr>
              <a:t>Linux (</a:t>
            </a:r>
            <a:r>
              <a:rPr lang="en-US" sz="3800" dirty="0" smtClean="0">
                <a:solidFill>
                  <a:srgbClr val="0072C6"/>
                </a:solidFill>
              </a:rPr>
              <a:t>PHP and MySQL)</a:t>
            </a:r>
            <a:endParaRPr lang="en-US" sz="3800" dirty="0">
              <a:solidFill>
                <a:schemeClr val="tx2"/>
              </a:solidFill>
            </a:endParaRPr>
          </a:p>
        </p:txBody>
      </p:sp>
      <p:sp>
        <p:nvSpPr>
          <p:cNvPr id="32" name="TextBox 31"/>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smtClean="0">
                <a:solidFill>
                  <a:srgbClr val="FFFFFF"/>
                </a:solidFill>
              </a:rPr>
              <a:t>High Level Architecture* </a:t>
            </a:r>
            <a:endParaRPr lang="en-US" sz="2000" b="1" dirty="0">
              <a:solidFill>
                <a:srgbClr val="FFFFFF"/>
              </a:solidFill>
            </a:endParaRPr>
          </a:p>
        </p:txBody>
      </p:sp>
      <p:sp>
        <p:nvSpPr>
          <p:cNvPr id="36" name="TextBox 35"/>
          <p:cNvSpPr txBox="1"/>
          <p:nvPr/>
        </p:nvSpPr>
        <p:spPr>
          <a:xfrm>
            <a:off x="5811252" y="5001858"/>
            <a:ext cx="3190336" cy="1259154"/>
          </a:xfrm>
          <a:prstGeom prst="rect">
            <a:avLst/>
          </a:prstGeom>
          <a:noFill/>
        </p:spPr>
        <p:txBody>
          <a:bodyPr wrap="square" lIns="179285" tIns="143428" rIns="179285" bIns="143428" rtlCol="0">
            <a:spAutoFit/>
          </a:bodyPr>
          <a:lstStyle/>
          <a:p>
            <a:pPr>
              <a:lnSpc>
                <a:spcPct val="90000"/>
              </a:lnSpc>
            </a:pPr>
            <a:r>
              <a:rPr lang="en-US" sz="1400" dirty="0" smtClean="0">
                <a:latin typeface="+mj-lt"/>
                <a:hlinkClick r:id="rId3"/>
              </a:rPr>
              <a:t>Pricing and Purchase Guidance Reference</a:t>
            </a:r>
            <a:r>
              <a:rPr lang="en-US" sz="1400" dirty="0" smtClean="0">
                <a:latin typeface="+mj-lt"/>
              </a:rPr>
              <a:t/>
            </a:r>
            <a:br>
              <a:rPr lang="en-US" sz="1400" dirty="0" smtClean="0">
                <a:latin typeface="+mj-lt"/>
              </a:rPr>
            </a:br>
            <a:endParaRPr lang="en-US" sz="1400" dirty="0" smtClean="0">
              <a:latin typeface="+mj-lt"/>
            </a:endParaRPr>
          </a:p>
          <a:p>
            <a:pPr>
              <a:lnSpc>
                <a:spcPct val="90000"/>
              </a:lnSpc>
            </a:pPr>
            <a:r>
              <a:rPr lang="en-US" sz="1400" dirty="0" smtClean="0">
                <a:latin typeface="+mj-lt"/>
              </a:rPr>
              <a:t>Request full version of Azure Starter Kits through </a:t>
            </a:r>
            <a:r>
              <a:rPr lang="en-US" sz="1400" dirty="0" smtClean="0">
                <a:latin typeface="+mj-lt"/>
                <a:hlinkClick r:id="rId4"/>
              </a:rPr>
              <a:t>AskPTS@Microsoft.com</a:t>
            </a:r>
            <a:endParaRPr lang="en-US" sz="1400" dirty="0">
              <a:latin typeface="+mj-lt"/>
            </a:endParaRPr>
          </a:p>
        </p:txBody>
      </p:sp>
      <p:sp>
        <p:nvSpPr>
          <p:cNvPr id="39" name="TextBox 38"/>
          <p:cNvSpPr txBox="1"/>
          <p:nvPr/>
        </p:nvSpPr>
        <p:spPr>
          <a:xfrm>
            <a:off x="380937" y="879927"/>
            <a:ext cx="2632504" cy="5520320"/>
          </a:xfrm>
          <a:prstGeom prst="rect">
            <a:avLst/>
          </a:prstGeom>
          <a:solidFill>
            <a:schemeClr val="accent1"/>
          </a:solidFill>
        </p:spPr>
        <p:txBody>
          <a:bodyPr wrap="square" lIns="179285" tIns="143428" rIns="179285" bIns="143428" rtlCol="0">
            <a:spAutoFit/>
          </a:bodyPr>
          <a:lstStyle/>
          <a:p>
            <a:pPr>
              <a:lnSpc>
                <a:spcPct val="90000"/>
              </a:lnSpc>
            </a:pPr>
            <a:r>
              <a:rPr lang="en-US" sz="2000" b="1" dirty="0" smtClean="0">
                <a:solidFill>
                  <a:schemeClr val="bg1"/>
                </a:solidFill>
              </a:rPr>
              <a:t>The Problem:</a:t>
            </a:r>
            <a:endParaRPr lang="en-US" sz="2000" b="1" dirty="0">
              <a:solidFill>
                <a:schemeClr val="bg1"/>
              </a:solidFill>
            </a:endParaRPr>
          </a:p>
          <a:p>
            <a:pPr>
              <a:lnSpc>
                <a:spcPct val="90000"/>
              </a:lnSpc>
            </a:pPr>
            <a:endParaRPr lang="en-US" sz="1100" dirty="0">
              <a:solidFill>
                <a:srgbClr val="FFFFFF"/>
              </a:solidFill>
            </a:endParaRPr>
          </a:p>
          <a:p>
            <a:pPr>
              <a:lnSpc>
                <a:spcPct val="90000"/>
              </a:lnSpc>
            </a:pPr>
            <a:r>
              <a:rPr lang="en-US" sz="1400" dirty="0">
                <a:solidFill>
                  <a:schemeClr val="bg1"/>
                </a:solidFill>
                <a:latin typeface="+mj-lt"/>
              </a:rPr>
              <a:t>Today most organizations significantly over estimate or underestimate the amount of resources they need to run their applications. This leads to a higher cost for the infrastructure and the delivery of the overall </a:t>
            </a:r>
            <a:r>
              <a:rPr lang="en-US" sz="1400" dirty="0" smtClean="0">
                <a:solidFill>
                  <a:schemeClr val="bg1"/>
                </a:solidFill>
                <a:latin typeface="+mj-lt"/>
              </a:rPr>
              <a:t>applications.</a:t>
            </a:r>
          </a:p>
          <a:p>
            <a:pPr>
              <a:lnSpc>
                <a:spcPct val="90000"/>
              </a:lnSpc>
            </a:pPr>
            <a:endParaRPr lang="en-US" sz="1400" dirty="0" smtClean="0">
              <a:solidFill>
                <a:schemeClr val="bg1"/>
              </a:solidFill>
              <a:latin typeface="+mj-lt"/>
            </a:endParaRPr>
          </a:p>
          <a:p>
            <a:pPr>
              <a:lnSpc>
                <a:spcPct val="90000"/>
              </a:lnSpc>
            </a:pPr>
            <a:r>
              <a:rPr lang="en-US" sz="1400" b="1" dirty="0">
                <a:solidFill>
                  <a:schemeClr val="bg1"/>
                </a:solidFill>
                <a:latin typeface="+mj-lt"/>
              </a:rPr>
              <a:t>Modern Applications </a:t>
            </a:r>
            <a:r>
              <a:rPr lang="en-US" sz="1400" dirty="0">
                <a:solidFill>
                  <a:schemeClr val="bg1"/>
                </a:solidFill>
                <a:latin typeface="+mj-lt"/>
              </a:rPr>
              <a:t>have put increasing demands on </a:t>
            </a:r>
            <a:r>
              <a:rPr lang="en-US" sz="1400" b="1" dirty="0">
                <a:solidFill>
                  <a:schemeClr val="bg1"/>
                </a:solidFill>
                <a:latin typeface="+mj-lt"/>
              </a:rPr>
              <a:t>scalability</a:t>
            </a:r>
            <a:r>
              <a:rPr lang="en-US" sz="1400" dirty="0">
                <a:solidFill>
                  <a:schemeClr val="bg1"/>
                </a:solidFill>
                <a:latin typeface="+mj-lt"/>
              </a:rPr>
              <a:t> and </a:t>
            </a:r>
            <a:r>
              <a:rPr lang="en-US" sz="1400" b="1" dirty="0" smtClean="0">
                <a:solidFill>
                  <a:schemeClr val="bg1"/>
                </a:solidFill>
                <a:latin typeface="+mj-lt"/>
              </a:rPr>
              <a:t>flexibility.</a:t>
            </a:r>
            <a:endParaRPr lang="en-US" sz="1400" b="1" dirty="0">
              <a:solidFill>
                <a:schemeClr val="bg1"/>
              </a:solidFill>
              <a:latin typeface="+mj-lt"/>
            </a:endParaRPr>
          </a:p>
          <a:p>
            <a:pPr>
              <a:lnSpc>
                <a:spcPct val="90000"/>
              </a:lnSpc>
            </a:pPr>
            <a:endParaRPr lang="es-MX" sz="1400" dirty="0">
              <a:solidFill>
                <a:schemeClr val="bg1"/>
              </a:solidFill>
              <a:latin typeface="+mj-lt"/>
            </a:endParaRPr>
          </a:p>
          <a:p>
            <a:r>
              <a:rPr lang="en-US" sz="1400" dirty="0">
                <a:solidFill>
                  <a:schemeClr val="bg1"/>
                </a:solidFill>
                <a:latin typeface="+mj-lt"/>
              </a:rPr>
              <a:t>In summary </a:t>
            </a:r>
            <a:r>
              <a:rPr lang="en-US" sz="1400" b="1" dirty="0">
                <a:solidFill>
                  <a:schemeClr val="bg1"/>
                </a:solidFill>
                <a:latin typeface="+mj-lt"/>
              </a:rPr>
              <a:t>Modern Applications </a:t>
            </a:r>
            <a:r>
              <a:rPr lang="en-US" sz="1400" dirty="0">
                <a:solidFill>
                  <a:schemeClr val="bg1"/>
                </a:solidFill>
                <a:latin typeface="+mj-lt"/>
              </a:rPr>
              <a:t>challenges are</a:t>
            </a:r>
            <a:r>
              <a:rPr lang="en-US" sz="1400" dirty="0" smtClean="0">
                <a:solidFill>
                  <a:schemeClr val="bg1"/>
                </a:solidFill>
                <a:latin typeface="+mj-lt"/>
              </a:rPr>
              <a:t>:</a:t>
            </a:r>
          </a:p>
          <a:p>
            <a:endParaRPr lang="en-US" sz="1400" dirty="0">
              <a:solidFill>
                <a:schemeClr val="bg1"/>
              </a:solidFill>
              <a:latin typeface="+mj-lt"/>
            </a:endParaRPr>
          </a:p>
          <a:p>
            <a:pPr marL="285750" indent="-285750">
              <a:lnSpc>
                <a:spcPct val="90000"/>
              </a:lnSpc>
              <a:buFont typeface="Arial" panose="020B0604020202020204" pitchFamily="34" charset="0"/>
              <a:buChar char="•"/>
            </a:pPr>
            <a:r>
              <a:rPr lang="en-US" sz="1400" b="1" dirty="0">
                <a:solidFill>
                  <a:schemeClr val="bg1"/>
                </a:solidFill>
                <a:latin typeface="+mj-lt"/>
              </a:rPr>
              <a:t>I</a:t>
            </a:r>
            <a:r>
              <a:rPr lang="en-US" sz="1400" b="1" dirty="0" smtClean="0">
                <a:solidFill>
                  <a:schemeClr val="bg1"/>
                </a:solidFill>
                <a:latin typeface="+mj-lt"/>
              </a:rPr>
              <a:t>nsufficient </a:t>
            </a:r>
            <a:r>
              <a:rPr lang="en-US" sz="1400" b="1" dirty="0">
                <a:solidFill>
                  <a:schemeClr val="bg1"/>
                </a:solidFill>
                <a:latin typeface="+mj-lt"/>
              </a:rPr>
              <a:t>infrastructure </a:t>
            </a:r>
            <a:r>
              <a:rPr lang="en-US" sz="1300" dirty="0">
                <a:solidFill>
                  <a:schemeClr val="bg1"/>
                </a:solidFill>
              </a:rPr>
              <a:t>capacity and customers get a bad </a:t>
            </a:r>
            <a:r>
              <a:rPr lang="en-US" sz="1300" dirty="0" smtClean="0">
                <a:solidFill>
                  <a:schemeClr val="bg1"/>
                </a:solidFill>
              </a:rPr>
              <a:t>experience.</a:t>
            </a:r>
            <a:endParaRPr lang="en-US" sz="1300" dirty="0">
              <a:solidFill>
                <a:schemeClr val="bg1"/>
              </a:solidFill>
            </a:endParaRPr>
          </a:p>
          <a:p>
            <a:pPr marL="285750" indent="-285750">
              <a:lnSpc>
                <a:spcPct val="90000"/>
              </a:lnSpc>
              <a:buFont typeface="Arial" panose="020B0604020202020204" pitchFamily="34" charset="0"/>
              <a:buChar char="•"/>
            </a:pPr>
            <a:endParaRPr lang="en-US" sz="1300" b="1" dirty="0">
              <a:solidFill>
                <a:schemeClr val="bg1"/>
              </a:solidFill>
            </a:endParaRPr>
          </a:p>
          <a:p>
            <a:pPr marL="285750" indent="-285750">
              <a:lnSpc>
                <a:spcPct val="90000"/>
              </a:lnSpc>
              <a:buFont typeface="Arial" panose="020B0604020202020204" pitchFamily="34" charset="0"/>
              <a:buChar char="•"/>
            </a:pPr>
            <a:r>
              <a:rPr lang="en-US" sz="1300" dirty="0">
                <a:solidFill>
                  <a:schemeClr val="bg1"/>
                </a:solidFill>
              </a:rPr>
              <a:t>Periods where you have </a:t>
            </a:r>
            <a:r>
              <a:rPr lang="en-US" sz="1300" b="1" dirty="0">
                <a:solidFill>
                  <a:schemeClr val="bg1"/>
                </a:solidFill>
              </a:rPr>
              <a:t>excess infrastructure </a:t>
            </a:r>
            <a:r>
              <a:rPr lang="en-US" sz="1300" dirty="0">
                <a:solidFill>
                  <a:schemeClr val="bg1"/>
                </a:solidFill>
              </a:rPr>
              <a:t>capacity. Capital laying idle, </a:t>
            </a:r>
            <a:r>
              <a:rPr lang="en-US" sz="1300" dirty="0" err="1">
                <a:solidFill>
                  <a:schemeClr val="bg1"/>
                </a:solidFill>
              </a:rPr>
              <a:t>opex</a:t>
            </a:r>
            <a:r>
              <a:rPr lang="en-US" sz="1300" dirty="0">
                <a:solidFill>
                  <a:schemeClr val="bg1"/>
                </a:solidFill>
              </a:rPr>
              <a:t> wasted powering and cooling </a:t>
            </a:r>
            <a:r>
              <a:rPr lang="en-US" sz="1300" dirty="0" smtClean="0">
                <a:solidFill>
                  <a:schemeClr val="bg1"/>
                </a:solidFill>
              </a:rPr>
              <a:t>servers.</a:t>
            </a:r>
            <a:endParaRPr lang="en-US" sz="1300" dirty="0">
              <a:solidFill>
                <a:schemeClr val="bg1"/>
              </a:solidFill>
            </a:endParaRPr>
          </a:p>
        </p:txBody>
      </p:sp>
      <p:sp>
        <p:nvSpPr>
          <p:cNvPr id="44" name="TextBox 43"/>
          <p:cNvSpPr txBox="1"/>
          <p:nvPr/>
        </p:nvSpPr>
        <p:spPr>
          <a:xfrm>
            <a:off x="3162839" y="850884"/>
            <a:ext cx="2524750" cy="5358737"/>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a:t>
            </a:r>
            <a:r>
              <a:rPr lang="en-US" sz="2000" b="1" dirty="0" smtClean="0">
                <a:solidFill>
                  <a:srgbClr val="FFFFFF"/>
                </a:solidFill>
              </a:rPr>
              <a:t>Solution:</a:t>
            </a:r>
            <a:endParaRPr lang="en-US" sz="2000" b="1" dirty="0">
              <a:solidFill>
                <a:srgbClr val="FFFFFF"/>
              </a:solidFill>
            </a:endParaRPr>
          </a:p>
          <a:p>
            <a:pPr>
              <a:lnSpc>
                <a:spcPct val="90000"/>
              </a:lnSpc>
            </a:pPr>
            <a:endParaRPr lang="en-US" sz="1400" dirty="0">
              <a:solidFill>
                <a:schemeClr val="bg1"/>
              </a:solidFill>
              <a:latin typeface="+mj-lt"/>
            </a:endParaRPr>
          </a:p>
          <a:p>
            <a:pPr>
              <a:lnSpc>
                <a:spcPct val="90000"/>
              </a:lnSpc>
            </a:pPr>
            <a:r>
              <a:rPr lang="en-US" sz="1400" b="1" dirty="0">
                <a:solidFill>
                  <a:schemeClr val="bg1"/>
                </a:solidFill>
                <a:latin typeface="+mj-lt"/>
              </a:rPr>
              <a:t>Microsoft Azure Infrastructure Services </a:t>
            </a:r>
            <a:r>
              <a:rPr lang="en-US" sz="1400" dirty="0">
                <a:solidFill>
                  <a:schemeClr val="bg1"/>
                </a:solidFill>
                <a:latin typeface="+mj-lt"/>
              </a:rPr>
              <a:t>to quickly standup the infrastructure for your application on the Cloud. You pay for what you use and no more:</a:t>
            </a:r>
            <a:r>
              <a:rPr lang="en-US" sz="1400" dirty="0" smtClean="0">
                <a:solidFill>
                  <a:schemeClr val="bg1"/>
                </a:solidFill>
              </a:rPr>
              <a:t/>
            </a:r>
            <a:br>
              <a:rPr lang="en-US" sz="1400" dirty="0" smtClean="0">
                <a:solidFill>
                  <a:schemeClr val="bg1"/>
                </a:solidFill>
              </a:rPr>
            </a:br>
            <a:endParaRPr lang="en-US" sz="1400" dirty="0" smtClean="0">
              <a:solidFill>
                <a:schemeClr val="bg1"/>
              </a:solidFill>
            </a:endParaRPr>
          </a:p>
          <a:p>
            <a:pPr marL="285750" lvl="0" indent="-285750">
              <a:lnSpc>
                <a:spcPct val="90000"/>
              </a:lnSpc>
              <a:buFont typeface="Arial" panose="020B0604020202020204" pitchFamily="34" charset="0"/>
              <a:buChar char="•"/>
            </a:pPr>
            <a:r>
              <a:rPr lang="en-US" sz="1300" b="1" dirty="0">
                <a:solidFill>
                  <a:schemeClr val="bg1"/>
                </a:solidFill>
              </a:rPr>
              <a:t>Reduces</a:t>
            </a:r>
            <a:r>
              <a:rPr lang="en-US" sz="1300" dirty="0">
                <a:solidFill>
                  <a:schemeClr val="bg1"/>
                </a:solidFill>
              </a:rPr>
              <a:t> waste of over </a:t>
            </a:r>
            <a:r>
              <a:rPr lang="en-US" sz="1300" dirty="0" smtClean="0">
                <a:solidFill>
                  <a:schemeClr val="bg1"/>
                </a:solidFill>
              </a:rPr>
              <a:t>capacity.</a:t>
            </a:r>
            <a:endParaRPr lang="en-US" sz="13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Ensures you can always provision </a:t>
            </a:r>
            <a:r>
              <a:rPr lang="en-US" sz="1300" b="1" dirty="0">
                <a:solidFill>
                  <a:schemeClr val="bg1"/>
                </a:solidFill>
              </a:rPr>
              <a:t>enough capacity </a:t>
            </a:r>
            <a:r>
              <a:rPr lang="en-US" sz="1300" dirty="0">
                <a:solidFill>
                  <a:schemeClr val="bg1"/>
                </a:solidFill>
              </a:rPr>
              <a:t>for peak </a:t>
            </a:r>
            <a:r>
              <a:rPr lang="en-US" sz="1300" dirty="0" smtClean="0">
                <a:solidFill>
                  <a:schemeClr val="bg1"/>
                </a:solidFill>
              </a:rPr>
              <a:t>periods.</a:t>
            </a:r>
            <a:endParaRPr lang="en-US" sz="13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Can </a:t>
            </a:r>
            <a:r>
              <a:rPr lang="en-US" sz="1300" b="1" dirty="0">
                <a:solidFill>
                  <a:schemeClr val="bg1"/>
                </a:solidFill>
              </a:rPr>
              <a:t>reduce capacity </a:t>
            </a:r>
            <a:r>
              <a:rPr lang="en-US" sz="1300" dirty="0">
                <a:solidFill>
                  <a:schemeClr val="bg1"/>
                </a:solidFill>
              </a:rPr>
              <a:t>if demand decreases</a:t>
            </a:r>
          </a:p>
          <a:p>
            <a:pPr marL="285750" lvl="0" indent="-285750">
              <a:lnSpc>
                <a:spcPct val="90000"/>
              </a:lnSpc>
              <a:buFont typeface="Arial" panose="020B0604020202020204" pitchFamily="34" charset="0"/>
              <a:buChar char="•"/>
            </a:pPr>
            <a:r>
              <a:rPr lang="en-US" sz="1300" dirty="0">
                <a:solidFill>
                  <a:schemeClr val="bg1"/>
                </a:solidFill>
              </a:rPr>
              <a:t>Move existing applications to Microsoft Azure VMs, without code </a:t>
            </a:r>
            <a:r>
              <a:rPr lang="en-US" sz="1300" dirty="0" smtClean="0">
                <a:solidFill>
                  <a:schemeClr val="bg1"/>
                </a:solidFill>
              </a:rPr>
              <a:t>changes.</a:t>
            </a:r>
          </a:p>
          <a:p>
            <a:pPr marL="285750" indent="-285750">
              <a:lnSpc>
                <a:spcPct val="90000"/>
              </a:lnSpc>
              <a:buFont typeface="Arial" panose="020B0604020202020204" pitchFamily="34" charset="0"/>
              <a:buChar char="•"/>
            </a:pPr>
            <a:r>
              <a:rPr lang="en-US" sz="1300" dirty="0">
                <a:solidFill>
                  <a:schemeClr val="bg1"/>
                </a:solidFill>
              </a:rPr>
              <a:t>Provide seamless connectivity with on-premises data and applications</a:t>
            </a:r>
          </a:p>
          <a:p>
            <a:pPr>
              <a:lnSpc>
                <a:spcPct val="90000"/>
              </a:lnSpc>
            </a:pPr>
            <a:endParaRPr lang="en-US" sz="1300" dirty="0">
              <a:solidFill>
                <a:schemeClr val="bg1"/>
              </a:solidFill>
            </a:endParaRPr>
          </a:p>
          <a:p>
            <a:pPr marL="285750" lvl="0" indent="-285750">
              <a:lnSpc>
                <a:spcPct val="90000"/>
              </a:lnSpc>
              <a:buFont typeface="Arial" panose="020B0604020202020204" pitchFamily="34" charset="0"/>
              <a:buChar char="•"/>
            </a:pPr>
            <a:endParaRPr lang="en-US" sz="1300" b="1" dirty="0">
              <a:solidFill>
                <a:schemeClr val="bg1"/>
              </a:solidFill>
            </a:endParaRPr>
          </a:p>
          <a:p>
            <a:pPr>
              <a:lnSpc>
                <a:spcPct val="90000"/>
              </a:lnSpc>
            </a:pPr>
            <a:r>
              <a:rPr lang="en-US" sz="1300" b="1" dirty="0" smtClean="0">
                <a:solidFill>
                  <a:schemeClr val="bg1"/>
                </a:solidFill>
              </a:rPr>
              <a:t/>
            </a:r>
            <a:br>
              <a:rPr lang="en-US" sz="1300" b="1" dirty="0" smtClean="0">
                <a:solidFill>
                  <a:schemeClr val="bg1"/>
                </a:solidFill>
              </a:rPr>
            </a:br>
            <a:endParaRPr lang="en-US" sz="1300" b="1" dirty="0">
              <a:solidFill>
                <a:schemeClr val="bg1"/>
              </a:solidFill>
            </a:endParaRPr>
          </a:p>
        </p:txBody>
      </p:sp>
      <p:sp>
        <p:nvSpPr>
          <p:cNvPr id="60" name="TextBox 59"/>
          <p:cNvSpPr txBox="1"/>
          <p:nvPr/>
        </p:nvSpPr>
        <p:spPr>
          <a:xfrm>
            <a:off x="5846691" y="845996"/>
            <a:ext cx="2789996" cy="3779844"/>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smtClean="0">
                <a:solidFill>
                  <a:srgbClr val="FFFFFF"/>
                </a:solidFill>
              </a:rPr>
              <a:t>Microsoft Azure Pricing</a:t>
            </a:r>
            <a:r>
              <a:rPr lang="en-US" sz="1900" dirty="0" smtClean="0">
                <a:solidFill>
                  <a:srgbClr val="FFFFFF"/>
                </a:solidFill>
              </a:rPr>
              <a:t>:</a:t>
            </a:r>
          </a:p>
          <a:p>
            <a:pPr>
              <a:lnSpc>
                <a:spcPct val="90000"/>
              </a:lnSpc>
            </a:pPr>
            <a:endParaRPr lang="en-US" sz="2000" dirty="0">
              <a:solidFill>
                <a:srgbClr val="FFFFFF"/>
              </a:solidFill>
            </a:endParaRPr>
          </a:p>
          <a:p>
            <a:pPr>
              <a:lnSpc>
                <a:spcPct val="90000"/>
              </a:lnSpc>
            </a:pPr>
            <a:r>
              <a:rPr lang="en-US" sz="1100" b="1" dirty="0">
                <a:solidFill>
                  <a:schemeClr val="bg1"/>
                </a:solidFill>
              </a:rPr>
              <a:t>Scenario: </a:t>
            </a:r>
            <a:r>
              <a:rPr lang="en-US" sz="1100" b="1" dirty="0" smtClean="0">
                <a:solidFill>
                  <a:schemeClr val="bg1"/>
                </a:solidFill>
              </a:rPr>
              <a:t>Mission </a:t>
            </a:r>
            <a:r>
              <a:rPr lang="en-US" sz="1100" b="1" dirty="0">
                <a:solidFill>
                  <a:schemeClr val="bg1"/>
                </a:solidFill>
              </a:rPr>
              <a:t>Critical </a:t>
            </a:r>
            <a:r>
              <a:rPr lang="en-US" sz="1100" b="1" dirty="0" smtClean="0">
                <a:solidFill>
                  <a:schemeClr val="bg1"/>
                </a:solidFill>
              </a:rPr>
              <a:t>App </a:t>
            </a:r>
            <a:r>
              <a:rPr lang="en-US" sz="1100" b="1" dirty="0">
                <a:solidFill>
                  <a:schemeClr val="bg1"/>
                </a:solidFill>
              </a:rPr>
              <a:t>with </a:t>
            </a:r>
            <a:r>
              <a:rPr lang="en-US" sz="1100" b="1" dirty="0" smtClean="0">
                <a:solidFill>
                  <a:schemeClr val="bg1"/>
                </a:solidFill>
              </a:rPr>
              <a:t>Azure IaaS</a:t>
            </a:r>
          </a:p>
          <a:p>
            <a:pPr>
              <a:lnSpc>
                <a:spcPct val="90000"/>
              </a:lnSpc>
            </a:pPr>
            <a:endParaRPr lang="en-US" sz="1100" i="1" dirty="0" smtClean="0">
              <a:solidFill>
                <a:schemeClr val="bg1"/>
              </a:solidFill>
            </a:endParaRPr>
          </a:p>
          <a:p>
            <a:pPr marL="285750" indent="-285750">
              <a:lnSpc>
                <a:spcPct val="90000"/>
              </a:lnSpc>
              <a:buFont typeface="Arial" panose="020B0604020202020204" pitchFamily="34" charset="0"/>
              <a:buChar char="•"/>
            </a:pPr>
            <a:r>
              <a:rPr lang="en-US" sz="1100" i="1" dirty="0" smtClean="0">
                <a:solidFill>
                  <a:schemeClr val="bg1"/>
                </a:solidFill>
              </a:rPr>
              <a:t>Servers:</a:t>
            </a:r>
          </a:p>
          <a:p>
            <a:pPr marL="742950" lvl="1" indent="-285750">
              <a:lnSpc>
                <a:spcPct val="90000"/>
              </a:lnSpc>
              <a:buFont typeface="Arial" panose="020B0604020202020204" pitchFamily="34" charset="0"/>
              <a:buChar char="•"/>
            </a:pPr>
            <a:r>
              <a:rPr lang="en-US" sz="1100" i="1" dirty="0" smtClean="0">
                <a:solidFill>
                  <a:schemeClr val="bg1"/>
                </a:solidFill>
              </a:rPr>
              <a:t>2 x LDAP Servers= $178.56</a:t>
            </a:r>
          </a:p>
          <a:p>
            <a:pPr marL="742950" lvl="1" indent="-285750">
              <a:lnSpc>
                <a:spcPct val="90000"/>
              </a:lnSpc>
              <a:buFont typeface="Arial" panose="020B0604020202020204" pitchFamily="34" charset="0"/>
              <a:buChar char="•"/>
            </a:pPr>
            <a:r>
              <a:rPr lang="en-US" sz="1100" i="1" dirty="0" smtClean="0">
                <a:solidFill>
                  <a:schemeClr val="bg1"/>
                </a:solidFill>
              </a:rPr>
              <a:t>2 x Application Servers= $178.56</a:t>
            </a:r>
          </a:p>
          <a:p>
            <a:pPr marL="742950" lvl="1" indent="-285750">
              <a:lnSpc>
                <a:spcPct val="90000"/>
              </a:lnSpc>
              <a:buFont typeface="Arial" panose="020B0604020202020204" pitchFamily="34" charset="0"/>
              <a:buChar char="•"/>
            </a:pPr>
            <a:r>
              <a:rPr lang="en-US" sz="1100" i="1" dirty="0" smtClean="0">
                <a:solidFill>
                  <a:schemeClr val="bg1"/>
                </a:solidFill>
              </a:rPr>
              <a:t>2 x </a:t>
            </a:r>
            <a:r>
              <a:rPr lang="en-US" sz="1100" i="1" dirty="0">
                <a:solidFill>
                  <a:schemeClr val="bg1"/>
                </a:solidFill>
              </a:rPr>
              <a:t>D</a:t>
            </a:r>
            <a:r>
              <a:rPr lang="en-US" sz="1100" i="1" dirty="0" smtClean="0">
                <a:solidFill>
                  <a:schemeClr val="bg1"/>
                </a:solidFill>
              </a:rPr>
              <a:t>atabase Servers= $357.12</a:t>
            </a:r>
          </a:p>
          <a:p>
            <a:pPr marL="285750" indent="-285750">
              <a:lnSpc>
                <a:spcPct val="90000"/>
              </a:lnSpc>
              <a:buFont typeface="Arial" panose="020B0604020202020204" pitchFamily="34" charset="0"/>
              <a:buChar char="•"/>
            </a:pPr>
            <a:r>
              <a:rPr lang="en-US" sz="1100" i="1" dirty="0" smtClean="0">
                <a:solidFill>
                  <a:schemeClr val="bg1"/>
                </a:solidFill>
              </a:rPr>
              <a:t>Data Storage / Bandwidth:</a:t>
            </a:r>
          </a:p>
          <a:p>
            <a:pPr marL="742950" lvl="1" indent="-285750">
              <a:lnSpc>
                <a:spcPct val="90000"/>
              </a:lnSpc>
              <a:buFont typeface="Arial" panose="020B0604020202020204" pitchFamily="34" charset="0"/>
              <a:buChar char="•"/>
            </a:pPr>
            <a:r>
              <a:rPr lang="en-US" sz="1100" i="1" dirty="0" smtClean="0">
                <a:solidFill>
                  <a:schemeClr val="bg1"/>
                </a:solidFill>
              </a:rPr>
              <a:t>1TB Bandwidth/Download = $88.85</a:t>
            </a:r>
          </a:p>
          <a:p>
            <a:pPr marL="742950" lvl="1" indent="-285750">
              <a:lnSpc>
                <a:spcPct val="90000"/>
              </a:lnSpc>
              <a:buFont typeface="Arial" panose="020B0604020202020204" pitchFamily="34" charset="0"/>
              <a:buChar char="•"/>
            </a:pPr>
            <a:r>
              <a:rPr lang="en-US" sz="1100" i="1" dirty="0" smtClean="0">
                <a:solidFill>
                  <a:schemeClr val="bg1"/>
                </a:solidFill>
              </a:rPr>
              <a:t>2.5TB </a:t>
            </a:r>
            <a:r>
              <a:rPr lang="en-US" sz="1100" i="1" dirty="0" err="1" smtClean="0">
                <a:solidFill>
                  <a:schemeClr val="bg1"/>
                </a:solidFill>
              </a:rPr>
              <a:t>Storage+Transactions</a:t>
            </a:r>
            <a:r>
              <a:rPr lang="en-US" sz="1100" i="1" dirty="0" smtClean="0">
                <a:solidFill>
                  <a:schemeClr val="bg1"/>
                </a:solidFill>
              </a:rPr>
              <a:t> </a:t>
            </a:r>
            <a:r>
              <a:rPr lang="en-US" sz="1100" i="1" dirty="0">
                <a:solidFill>
                  <a:schemeClr val="bg1"/>
                </a:solidFill>
              </a:rPr>
              <a:t>= </a:t>
            </a:r>
            <a:r>
              <a:rPr lang="en-US" sz="1100" i="1" dirty="0" smtClean="0">
                <a:solidFill>
                  <a:schemeClr val="bg1"/>
                </a:solidFill>
              </a:rPr>
              <a:t>$124.20</a:t>
            </a:r>
          </a:p>
          <a:p>
            <a:pPr marL="285750" indent="-285750">
              <a:lnSpc>
                <a:spcPct val="90000"/>
              </a:lnSpc>
              <a:buFont typeface="Arial" panose="020B0604020202020204" pitchFamily="34" charset="0"/>
              <a:buChar char="•"/>
            </a:pPr>
            <a:r>
              <a:rPr lang="en-US" sz="1100" i="1" dirty="0" smtClean="0">
                <a:solidFill>
                  <a:schemeClr val="bg1"/>
                </a:solidFill>
              </a:rPr>
              <a:t>Standard Support: U$300</a:t>
            </a:r>
            <a:endParaRPr lang="en-US" sz="1100" i="1" dirty="0">
              <a:solidFill>
                <a:schemeClr val="bg1"/>
              </a:solidFill>
            </a:endParaRPr>
          </a:p>
          <a:p>
            <a:pPr>
              <a:lnSpc>
                <a:spcPct val="90000"/>
              </a:lnSpc>
            </a:pPr>
            <a:endParaRPr lang="en-US" sz="1200" b="1" dirty="0" smtClean="0">
              <a:solidFill>
                <a:schemeClr val="bg1"/>
              </a:solidFill>
            </a:endParaRPr>
          </a:p>
          <a:p>
            <a:pPr marL="742950" lvl="1" indent="-285750">
              <a:lnSpc>
                <a:spcPct val="90000"/>
              </a:lnSpc>
              <a:buFont typeface="Wingdings" panose="05000000000000000000" pitchFamily="2" charset="2"/>
              <a:buChar char="ü"/>
            </a:pPr>
            <a:r>
              <a:rPr lang="en-US" sz="1200" b="1" dirty="0" smtClean="0">
                <a:solidFill>
                  <a:schemeClr val="bg1"/>
                </a:solidFill>
              </a:rPr>
              <a:t>Total : U$14,725 / Year</a:t>
            </a:r>
            <a:endParaRPr lang="en-US" sz="1200" b="1" dirty="0">
              <a:solidFill>
                <a:schemeClr val="bg1"/>
              </a:solidFill>
              <a:sym typeface="Wingdings" panose="05000000000000000000" pitchFamily="2" charset="2"/>
            </a:endParaRPr>
          </a:p>
          <a:p>
            <a:pPr marL="742950" lvl="1" indent="-285750">
              <a:lnSpc>
                <a:spcPct val="90000"/>
              </a:lnSpc>
              <a:buFont typeface="Wingdings" panose="05000000000000000000" pitchFamily="2" charset="2"/>
              <a:buChar char="ü"/>
            </a:pPr>
            <a:r>
              <a:rPr lang="en-US" sz="1200" b="1" dirty="0" smtClean="0">
                <a:solidFill>
                  <a:schemeClr val="bg1"/>
                </a:solidFill>
              </a:rPr>
              <a:t>SKU: 148 Azure Monetary Commitments </a:t>
            </a:r>
            <a:r>
              <a:rPr lang="en-US" sz="1200" b="1" dirty="0">
                <a:solidFill>
                  <a:schemeClr val="bg1"/>
                </a:solidFill>
              </a:rPr>
              <a:t>in </a:t>
            </a:r>
            <a:r>
              <a:rPr lang="en-US" sz="1200" b="1" dirty="0" smtClean="0">
                <a:solidFill>
                  <a:schemeClr val="bg1"/>
                </a:solidFill>
              </a:rPr>
              <a:t>OPEN</a:t>
            </a:r>
            <a:endParaRPr lang="en-US" sz="1200" dirty="0" smtClean="0">
              <a:solidFill>
                <a:schemeClr val="bg1"/>
              </a:solidFill>
            </a:endParaRPr>
          </a:p>
        </p:txBody>
      </p:sp>
      <p:sp>
        <p:nvSpPr>
          <p:cNvPr id="112" name="TextBox 111"/>
          <p:cNvSpPr txBox="1"/>
          <p:nvPr/>
        </p:nvSpPr>
        <p:spPr>
          <a:xfrm>
            <a:off x="5761627" y="6374443"/>
            <a:ext cx="5860102" cy="483557"/>
          </a:xfrm>
          <a:prstGeom prst="rect">
            <a:avLst/>
          </a:prstGeom>
          <a:noFill/>
        </p:spPr>
        <p:txBody>
          <a:bodyPr wrap="square" lIns="179285" tIns="143428" rIns="179285" bIns="143428" rtlCol="0">
            <a:spAutoFit/>
          </a:bodyPr>
          <a:lstStyle/>
          <a:p>
            <a:pPr>
              <a:lnSpc>
                <a:spcPct val="90000"/>
              </a:lnSpc>
            </a:pPr>
            <a:r>
              <a:rPr lang="en-US" sz="1400" dirty="0" smtClean="0"/>
              <a:t>*For </a:t>
            </a:r>
            <a:r>
              <a:rPr lang="en-US" sz="1200" i="1" dirty="0" smtClean="0"/>
              <a:t>More Details &amp; Components– Review Complete Starter Kit App Server-</a:t>
            </a:r>
            <a:endParaRPr lang="en-US" sz="1200" i="1" dirty="0">
              <a:latin typeface="+mj-lt"/>
            </a:endParaRPr>
          </a:p>
        </p:txBody>
      </p:sp>
      <p:sp>
        <p:nvSpPr>
          <p:cNvPr id="114" name="TextBox 113"/>
          <p:cNvSpPr txBox="1"/>
          <p:nvPr/>
        </p:nvSpPr>
        <p:spPr>
          <a:xfrm>
            <a:off x="8745794" y="4889631"/>
            <a:ext cx="3080367" cy="1525917"/>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smtClean="0">
              <a:solidFill>
                <a:schemeClr val="tx2">
                  <a:lumMod val="40000"/>
                  <a:lumOff val="60000"/>
                </a:schemeClr>
              </a:solidFill>
              <a:latin typeface="Segoe UI"/>
            </a:endParaRPr>
          </a:p>
          <a:p>
            <a:pPr marL="52912"/>
            <a:r>
              <a:rPr lang="en-US" sz="2800" i="1" spc="-69" dirty="0" smtClean="0">
                <a:solidFill>
                  <a:schemeClr val="tx2">
                    <a:lumMod val="40000"/>
                    <a:lumOff val="60000"/>
                  </a:schemeClr>
                </a:solidFill>
                <a:latin typeface="Segoe UI"/>
              </a:rPr>
              <a:t>&lt;Space for local promotions&gt;</a:t>
            </a:r>
            <a:endParaRPr lang="en-US" sz="2800" i="1" spc="-69" dirty="0">
              <a:solidFill>
                <a:schemeClr val="tx2">
                  <a:lumMod val="40000"/>
                  <a:lumOff val="60000"/>
                </a:schemeClr>
              </a:solidFill>
              <a:latin typeface="Segoe UI"/>
            </a:endParaRPr>
          </a:p>
        </p:txBody>
      </p:sp>
      <p:sp>
        <p:nvSpPr>
          <p:cNvPr id="117" name="Freeform 5"/>
          <p:cNvSpPr>
            <a:spLocks noEditPoints="1"/>
          </p:cNvSpPr>
          <p:nvPr/>
        </p:nvSpPr>
        <p:spPr bwMode="auto">
          <a:xfrm>
            <a:off x="6005887" y="4074877"/>
            <a:ext cx="429915" cy="427111"/>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6313" y="5741397"/>
            <a:ext cx="1485966" cy="949760"/>
          </a:xfrm>
          <a:prstGeom prst="rect">
            <a:avLst/>
          </a:prstGeom>
        </p:spPr>
      </p:pic>
      <p:pic>
        <p:nvPicPr>
          <p:cNvPr id="92" name="Picture 91"/>
          <p:cNvPicPr>
            <a:picLocks noChangeAspect="1"/>
          </p:cNvPicPr>
          <p:nvPr/>
        </p:nvPicPr>
        <p:blipFill>
          <a:blip r:embed="rId6"/>
          <a:stretch>
            <a:fillRect/>
          </a:stretch>
        </p:blipFill>
        <p:spPr>
          <a:xfrm>
            <a:off x="2077364" y="6150164"/>
            <a:ext cx="661596" cy="550731"/>
          </a:xfrm>
          <a:prstGeom prst="rect">
            <a:avLst/>
          </a:prstGeom>
        </p:spPr>
      </p:pic>
      <p:grpSp>
        <p:nvGrpSpPr>
          <p:cNvPr id="122" name="Group 121"/>
          <p:cNvGrpSpPr/>
          <p:nvPr/>
        </p:nvGrpSpPr>
        <p:grpSpPr>
          <a:xfrm>
            <a:off x="8737168" y="1339527"/>
            <a:ext cx="3166437" cy="2287186"/>
            <a:chOff x="5449997" y="305276"/>
            <a:chExt cx="6600948" cy="3796811"/>
          </a:xfrm>
        </p:grpSpPr>
        <p:sp>
          <p:nvSpPr>
            <p:cNvPr id="123" name="Clpoud Icon"/>
            <p:cNvSpPr>
              <a:spLocks noChangeAspect="1"/>
            </p:cNvSpPr>
            <p:nvPr/>
          </p:nvSpPr>
          <p:spPr bwMode="black">
            <a:xfrm>
              <a:off x="5449997" y="305276"/>
              <a:ext cx="6600948" cy="373023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ln w="25400">
              <a:solidFill>
                <a:srgbClr val="EBEBEB"/>
              </a:solidFill>
            </a:ln>
            <a:extLst/>
          </p:spPr>
          <p:txBody>
            <a:bodyPr vert="horz" wrap="square" lIns="91373" tIns="182740" rIns="456848" bIns="45685" numCol="1" anchor="t" anchorCtr="0" compatLnSpc="1">
              <a:prstTxWarp prst="textNoShape">
                <a:avLst/>
              </a:prstTxWarp>
            </a:bodyPr>
            <a:lstStyle/>
            <a:p>
              <a:pPr algn="ctr" fontAlgn="base">
                <a:lnSpc>
                  <a:spcPct val="90000"/>
                </a:lnSpc>
                <a:spcBef>
                  <a:spcPct val="0"/>
                </a:spcBef>
                <a:spcAft>
                  <a:spcPct val="0"/>
                </a:spcAft>
              </a:pPr>
              <a:endParaRPr lang="en-US" spc="-50" dirty="0">
                <a:gradFill>
                  <a:gsLst>
                    <a:gs pos="2917">
                      <a:schemeClr val="bg1"/>
                    </a:gs>
                    <a:gs pos="30000">
                      <a:schemeClr val="bg1"/>
                    </a:gs>
                  </a:gsLst>
                  <a:lin ang="5400000" scaled="0"/>
                </a:gradFill>
              </a:endParaRPr>
            </a:p>
          </p:txBody>
        </p:sp>
        <p:sp>
          <p:nvSpPr>
            <p:cNvPr id="124" name="Rectangle 123"/>
            <p:cNvSpPr/>
            <p:nvPr/>
          </p:nvSpPr>
          <p:spPr bwMode="auto">
            <a:xfrm>
              <a:off x="7734444" y="3341995"/>
              <a:ext cx="1559389" cy="36898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400" b="1" spc="-50" dirty="0" smtClean="0">
                  <a:gradFill>
                    <a:gsLst>
                      <a:gs pos="2917">
                        <a:srgbClr val="FFFFFF"/>
                      </a:gs>
                      <a:gs pos="30000">
                        <a:srgbClr val="FFFFFF"/>
                      </a:gs>
                    </a:gsLst>
                    <a:lin ang="5400000" scaled="0"/>
                  </a:gradFill>
                  <a:latin typeface="+mj-lt"/>
                </a:rPr>
                <a:t>Business Application</a:t>
              </a:r>
            </a:p>
          </p:txBody>
        </p:sp>
        <p:sp>
          <p:nvSpPr>
            <p:cNvPr id="158" name="Rectangle 157"/>
            <p:cNvSpPr/>
            <p:nvPr/>
          </p:nvSpPr>
          <p:spPr bwMode="auto">
            <a:xfrm>
              <a:off x="10849042" y="2445723"/>
              <a:ext cx="832468"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000" b="1" spc="-50" dirty="0" smtClean="0">
                  <a:gradFill>
                    <a:gsLst>
                      <a:gs pos="2917">
                        <a:srgbClr val="FFFFFF"/>
                      </a:gs>
                      <a:gs pos="30000">
                        <a:srgbClr val="FFFFFF"/>
                      </a:gs>
                    </a:gsLst>
                    <a:lin ang="5400000" scaled="0"/>
                  </a:gradFill>
                  <a:latin typeface="+mj-lt"/>
                </a:rPr>
                <a:t>Storage</a:t>
              </a:r>
            </a:p>
          </p:txBody>
        </p:sp>
        <p:sp>
          <p:nvSpPr>
            <p:cNvPr id="126" name="Freeform 24"/>
            <p:cNvSpPr>
              <a:spLocks noEditPoints="1"/>
            </p:cNvSpPr>
            <p:nvPr/>
          </p:nvSpPr>
          <p:spPr bwMode="black">
            <a:xfrm>
              <a:off x="7938278" y="2280264"/>
              <a:ext cx="1488871" cy="1002298"/>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Retângulo 1"/>
            <p:cNvSpPr/>
            <p:nvPr/>
          </p:nvSpPr>
          <p:spPr bwMode="auto">
            <a:xfrm>
              <a:off x="7706793" y="853085"/>
              <a:ext cx="1702878" cy="2991511"/>
            </a:xfrm>
            <a:prstGeom prst="rect">
              <a:avLst/>
            </a:prstGeom>
            <a:noFill/>
            <a:ln w="3175">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pt-BR" sz="2000" spc="-50" dirty="0" smtClean="0">
                <a:gradFill>
                  <a:gsLst>
                    <a:gs pos="1250">
                      <a:schemeClr val="bg1"/>
                    </a:gs>
                    <a:gs pos="10417">
                      <a:schemeClr val="bg1"/>
                    </a:gs>
                  </a:gsLst>
                  <a:lin ang="5400000" scaled="0"/>
                </a:gradFill>
              </a:endParaRPr>
            </a:p>
          </p:txBody>
        </p:sp>
        <p:grpSp>
          <p:nvGrpSpPr>
            <p:cNvPr id="140" name="Group 139"/>
            <p:cNvGrpSpPr/>
            <p:nvPr/>
          </p:nvGrpSpPr>
          <p:grpSpPr>
            <a:xfrm>
              <a:off x="9422473" y="2587189"/>
              <a:ext cx="1424439" cy="1514898"/>
              <a:chOff x="10864208" y="2719265"/>
              <a:chExt cx="832467" cy="857721"/>
            </a:xfrm>
          </p:grpSpPr>
          <p:sp>
            <p:nvSpPr>
              <p:cNvPr id="142" name="Freeform 24"/>
              <p:cNvSpPr>
                <a:spLocks noEditPoints="1"/>
              </p:cNvSpPr>
              <p:nvPr/>
            </p:nvSpPr>
            <p:spPr bwMode="black">
              <a:xfrm>
                <a:off x="10942121" y="2719265"/>
                <a:ext cx="750559" cy="594115"/>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49"/>
              <p:cNvSpPr/>
              <p:nvPr/>
            </p:nvSpPr>
            <p:spPr bwMode="auto">
              <a:xfrm>
                <a:off x="10864208" y="3268463"/>
                <a:ext cx="832467"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grpSp>
        <p:grpSp>
          <p:nvGrpSpPr>
            <p:cNvPr id="136" name="Group 135"/>
            <p:cNvGrpSpPr/>
            <p:nvPr/>
          </p:nvGrpSpPr>
          <p:grpSpPr>
            <a:xfrm>
              <a:off x="9451162" y="1262034"/>
              <a:ext cx="1272744" cy="1395243"/>
              <a:chOff x="10864208" y="2692857"/>
              <a:chExt cx="832467" cy="884129"/>
            </a:xfrm>
          </p:grpSpPr>
          <p:sp>
            <p:nvSpPr>
              <p:cNvPr id="138" name="Freeform 24"/>
              <p:cNvSpPr>
                <a:spLocks noEditPoints="1"/>
              </p:cNvSpPr>
              <p:nvPr/>
            </p:nvSpPr>
            <p:spPr bwMode="black">
              <a:xfrm>
                <a:off x="10864208" y="2692857"/>
                <a:ext cx="750559" cy="594115"/>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138"/>
              <p:cNvSpPr/>
              <p:nvPr/>
            </p:nvSpPr>
            <p:spPr bwMode="auto">
              <a:xfrm>
                <a:off x="10864208" y="3268463"/>
                <a:ext cx="832467"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grpSp>
        <p:sp>
          <p:nvSpPr>
            <p:cNvPr id="130" name="Freeform 24"/>
            <p:cNvSpPr>
              <a:spLocks noEditPoints="1"/>
            </p:cNvSpPr>
            <p:nvPr/>
          </p:nvSpPr>
          <p:spPr bwMode="black">
            <a:xfrm>
              <a:off x="7853265" y="1059293"/>
              <a:ext cx="1488871" cy="1002298"/>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31" name="Picture 130"/>
            <p:cNvPicPr>
              <a:picLocks noChangeAspect="1"/>
            </p:cNvPicPr>
            <p:nvPr/>
          </p:nvPicPr>
          <p:blipFill rotWithShape="1">
            <a:blip r:embed="rId7" cstate="print">
              <a:extLst>
                <a:ext uri="{28A0092B-C50C-407E-A947-70E740481C1C}">
                  <a14:useLocalDpi xmlns:a14="http://schemas.microsoft.com/office/drawing/2010/main" val="0"/>
                </a:ext>
              </a:extLst>
            </a:blip>
            <a:srcRect b="5478"/>
            <a:stretch/>
          </p:blipFill>
          <p:spPr>
            <a:xfrm>
              <a:off x="5715931" y="2784663"/>
              <a:ext cx="1584826" cy="1157608"/>
            </a:xfrm>
            <a:prstGeom prst="rect">
              <a:avLst/>
            </a:prstGeom>
          </p:spPr>
        </p:pic>
      </p:grpSp>
      <p:pic>
        <p:nvPicPr>
          <p:cNvPr id="159" name="Picture 158"/>
          <p:cNvPicPr>
            <a:picLocks noChangeAspect="1"/>
          </p:cNvPicPr>
          <p:nvPr/>
        </p:nvPicPr>
        <p:blipFill rotWithShape="1">
          <a:blip r:embed="rId8" cstate="print">
            <a:extLst>
              <a:ext uri="{28A0092B-C50C-407E-A947-70E740481C1C}">
                <a14:useLocalDpi xmlns:a14="http://schemas.microsoft.com/office/drawing/2010/main" val="0"/>
              </a:ext>
            </a:extLst>
          </a:blip>
          <a:srcRect b="5478"/>
          <a:stretch/>
        </p:blipFill>
        <p:spPr>
          <a:xfrm>
            <a:off x="9069330" y="2234659"/>
            <a:ext cx="703512" cy="697339"/>
          </a:xfrm>
          <a:prstGeom prst="rect">
            <a:avLst/>
          </a:prstGeom>
        </p:spPr>
      </p:pic>
      <p:pic>
        <p:nvPicPr>
          <p:cNvPr id="162" name="Picture 161"/>
          <p:cNvPicPr>
            <a:picLocks noChangeAspect="1"/>
          </p:cNvPicPr>
          <p:nvPr/>
        </p:nvPicPr>
        <p:blipFill>
          <a:blip r:embed="rId9" cstate="print">
            <a:biLevel thresh="25000"/>
            <a:extLst>
              <a:ext uri="{BEBA8EAE-BF5A-486C-A8C5-ECC9F3942E4B}">
                <a14:imgProps xmlns:a14="http://schemas.microsoft.com/office/drawing/2010/main">
                  <a14:imgLayer r:embed="rId10">
                    <a14:imgEffect>
                      <a14:brightnessContrast bright="-62000"/>
                    </a14:imgEffect>
                  </a14:imgLayer>
                </a14:imgProps>
              </a:ext>
              <a:ext uri="{28A0092B-C50C-407E-A947-70E740481C1C}">
                <a14:useLocalDpi xmlns:a14="http://schemas.microsoft.com/office/drawing/2010/main" val="0"/>
              </a:ext>
            </a:extLst>
          </a:blip>
          <a:stretch>
            <a:fillRect/>
          </a:stretch>
        </p:blipFill>
        <p:spPr>
          <a:xfrm>
            <a:off x="11269021" y="2249456"/>
            <a:ext cx="392419" cy="410287"/>
          </a:xfrm>
          <a:prstGeom prst="rect">
            <a:avLst/>
          </a:prstGeom>
        </p:spPr>
      </p:pic>
      <p:pic>
        <p:nvPicPr>
          <p:cNvPr id="166" name="Picture 16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299357" y="2314833"/>
            <a:ext cx="278842" cy="324326"/>
          </a:xfrm>
          <a:prstGeom prst="rect">
            <a:avLst/>
          </a:prstGeom>
        </p:spPr>
      </p:pic>
      <p:pic>
        <p:nvPicPr>
          <p:cNvPr id="167" name="Picture 16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148298" y="2930910"/>
            <a:ext cx="278842" cy="324326"/>
          </a:xfrm>
          <a:prstGeom prst="rect">
            <a:avLst/>
          </a:prstGeom>
        </p:spPr>
      </p:pic>
      <p:pic>
        <p:nvPicPr>
          <p:cNvPr id="168" name="Picture 167"/>
          <p:cNvPicPr>
            <a:picLocks noChangeAspect="1"/>
          </p:cNvPicPr>
          <p:nvPr/>
        </p:nvPicPr>
        <p:blipFill>
          <a:blip r:embed="rId12">
            <a:lum bright="-40000"/>
          </a:blip>
          <a:stretch>
            <a:fillRect/>
          </a:stretch>
        </p:blipFill>
        <p:spPr>
          <a:xfrm>
            <a:off x="10851294" y="2011987"/>
            <a:ext cx="160876" cy="211030"/>
          </a:xfrm>
          <a:prstGeom prst="rect">
            <a:avLst/>
          </a:prstGeom>
        </p:spPr>
      </p:pic>
      <p:pic>
        <p:nvPicPr>
          <p:cNvPr id="170" name="Picture 169"/>
          <p:cNvPicPr>
            <a:picLocks noChangeAspect="1"/>
          </p:cNvPicPr>
          <p:nvPr/>
        </p:nvPicPr>
        <p:blipFill>
          <a:blip r:embed="rId12">
            <a:lum bright="-40000"/>
          </a:blip>
          <a:stretch>
            <a:fillRect/>
          </a:stretch>
        </p:blipFill>
        <p:spPr>
          <a:xfrm>
            <a:off x="10961768" y="2847072"/>
            <a:ext cx="160876" cy="211030"/>
          </a:xfrm>
          <a:prstGeom prst="rect">
            <a:avLst/>
          </a:prstGeom>
        </p:spPr>
      </p:pic>
      <p:pic>
        <p:nvPicPr>
          <p:cNvPr id="172" name="Picture 171" descr="PHP.png"/>
          <p:cNvPicPr>
            <a:picLocks noChangeAspect="1"/>
          </p:cNvPicPr>
          <p:nvPr/>
        </p:nvPicPr>
        <p:blipFill>
          <a:blip r:embed="rId13" cstate="print">
            <a:duotone>
              <a:schemeClr val="accent1">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tretch>
            <a:fillRect/>
          </a:stretch>
        </p:blipFill>
        <p:spPr>
          <a:xfrm>
            <a:off x="10101276" y="1915875"/>
            <a:ext cx="360437" cy="200125"/>
          </a:xfrm>
          <a:prstGeom prst="rect">
            <a:avLst/>
          </a:prstGeom>
          <a:noFill/>
        </p:spPr>
      </p:pic>
      <p:pic>
        <p:nvPicPr>
          <p:cNvPr id="173" name="Picture 172" descr="PHP.png"/>
          <p:cNvPicPr>
            <a:picLocks noChangeAspect="1"/>
          </p:cNvPicPr>
          <p:nvPr/>
        </p:nvPicPr>
        <p:blipFill>
          <a:blip r:embed="rId13" cstate="print">
            <a:duotone>
              <a:schemeClr val="accent1">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tretch>
            <a:fillRect/>
          </a:stretch>
        </p:blipFill>
        <p:spPr>
          <a:xfrm>
            <a:off x="10154521" y="2652349"/>
            <a:ext cx="360437" cy="200125"/>
          </a:xfrm>
          <a:prstGeom prst="rect">
            <a:avLst/>
          </a:prstGeom>
          <a:noFill/>
        </p:spPr>
      </p:pic>
    </p:spTree>
    <p:extLst>
      <p:ext uri="{BB962C8B-B14F-4D97-AF65-F5344CB8AC3E}">
        <p14:creationId xmlns:p14="http://schemas.microsoft.com/office/powerpoint/2010/main" val="2588506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More References</a:t>
            </a:r>
            <a:endParaRPr lang="es-MX" dirty="0"/>
          </a:p>
        </p:txBody>
      </p:sp>
      <p:sp>
        <p:nvSpPr>
          <p:cNvPr id="3" name="Text Placeholder 2"/>
          <p:cNvSpPr>
            <a:spLocks noGrp="1"/>
          </p:cNvSpPr>
          <p:nvPr>
            <p:ph type="body" sz="quarter" idx="10"/>
          </p:nvPr>
        </p:nvSpPr>
        <p:spPr>
          <a:xfrm>
            <a:off x="197214" y="932414"/>
            <a:ext cx="11378059" cy="3211883"/>
          </a:xfrm>
        </p:spPr>
        <p:txBody>
          <a:bodyPr>
            <a:noAutofit/>
          </a:bodyPr>
          <a:lstStyle/>
          <a:p>
            <a:pPr marL="342900" indent="-342900">
              <a:buFont typeface="Arial" panose="020B0604020202020204" pitchFamily="34" charset="0"/>
              <a:buChar char="•"/>
            </a:pPr>
            <a:r>
              <a:rPr lang="en-US" sz="1800" dirty="0" smtClean="0"/>
              <a:t>Partner Technical Services – Request Azure Pre-Sales and Deployment support For Partners:</a:t>
            </a:r>
            <a:r>
              <a:rPr lang="en-US" sz="1800" dirty="0"/>
              <a:t>  </a:t>
            </a:r>
            <a:r>
              <a:rPr lang="en-US" sz="1800" dirty="0">
                <a:hlinkClick r:id="rId2"/>
              </a:rPr>
              <a:t>http://support.microsoft.com/kb/2973481/en-us</a:t>
            </a:r>
            <a:endParaRPr lang="en-US" sz="1800" dirty="0"/>
          </a:p>
          <a:p>
            <a:endParaRPr lang="en-US" sz="1800" dirty="0" smtClean="0"/>
          </a:p>
          <a:p>
            <a:r>
              <a:rPr lang="en-US" sz="1800" b="1" dirty="0" smtClean="0"/>
              <a:t>Technical</a:t>
            </a:r>
            <a:endParaRPr lang="en-US" sz="1800" b="1" dirty="0"/>
          </a:p>
          <a:p>
            <a:pPr marL="342900" indent="-342900">
              <a:buFont typeface="Arial" panose="020B0604020202020204" pitchFamily="34" charset="0"/>
              <a:buChar char="•"/>
            </a:pPr>
            <a:r>
              <a:rPr lang="en-US" sz="1800" dirty="0"/>
              <a:t>Cloud Design Patterns </a:t>
            </a:r>
            <a:r>
              <a:rPr lang="en-US" sz="1800" b="1" dirty="0">
                <a:hlinkClick r:id="rId3"/>
              </a:rPr>
              <a:t>http://msdn.microsoft.com/en-us/library/dn568099.aspx </a:t>
            </a:r>
            <a:endParaRPr lang="en-US" sz="1800" b="1" dirty="0"/>
          </a:p>
          <a:p>
            <a:pPr marL="342900" indent="-342900">
              <a:buFont typeface="Arial" panose="020B0604020202020204" pitchFamily="34" charset="0"/>
              <a:buChar char="•"/>
            </a:pPr>
            <a:r>
              <a:rPr lang="en-US" sz="1800" dirty="0"/>
              <a:t>Moving Applications to the Cloud </a:t>
            </a:r>
            <a:r>
              <a:rPr lang="en-US" sz="1800" b="1" dirty="0">
                <a:hlinkClick r:id="rId4"/>
              </a:rPr>
              <a:t>https://msdn.microsoft.com/en-us/library/ff728592.aspx</a:t>
            </a:r>
            <a:r>
              <a:rPr lang="en-US" sz="1800" b="1" dirty="0"/>
              <a:t> </a:t>
            </a:r>
          </a:p>
          <a:p>
            <a:pPr marL="342900" indent="-342900">
              <a:buFont typeface="Arial" panose="020B0604020202020204" pitchFamily="34" charset="0"/>
              <a:buChar char="•"/>
            </a:pPr>
            <a:r>
              <a:rPr lang="en-US" sz="1800" dirty="0">
                <a:solidFill>
                  <a:schemeClr val="tx1"/>
                </a:solidFill>
              </a:rPr>
              <a:t>Microsoft Azure Cost Estimator Tool: </a:t>
            </a:r>
            <a:r>
              <a:rPr lang="en-US" sz="1800" b="1" dirty="0">
                <a:hlinkClick r:id="rId5"/>
              </a:rPr>
              <a:t>http://www.microsoft.com/en-us/download/details.aspx?id=43376</a:t>
            </a:r>
            <a:endParaRPr lang="en-US" sz="1800" b="1" dirty="0"/>
          </a:p>
          <a:p>
            <a:endParaRPr lang="en-US" sz="1800" dirty="0" smtClean="0"/>
          </a:p>
          <a:p>
            <a:r>
              <a:rPr lang="en-US" sz="1800" b="1" dirty="0" smtClean="0"/>
              <a:t>LINUX</a:t>
            </a:r>
          </a:p>
          <a:p>
            <a:pPr marL="342900" indent="-342900">
              <a:buFont typeface="Arial" panose="020B0604020202020204" pitchFamily="34" charset="0"/>
              <a:buChar char="•"/>
            </a:pPr>
            <a:r>
              <a:rPr lang="en-US" sz="1800" dirty="0" smtClean="0"/>
              <a:t>PHP </a:t>
            </a:r>
            <a:r>
              <a:rPr lang="en-US" sz="1800" dirty="0"/>
              <a:t>Developer Center </a:t>
            </a:r>
            <a:r>
              <a:rPr lang="en-US" sz="1800" b="1" dirty="0">
                <a:hlinkClick r:id="rId6"/>
              </a:rPr>
              <a:t>http://azure.microsoft.com/en-us/develop/php/</a:t>
            </a:r>
            <a:endParaRPr lang="en-US" sz="1800" b="1" dirty="0"/>
          </a:p>
          <a:p>
            <a:pPr marL="342900" indent="-342900">
              <a:buFont typeface="Arial" panose="020B0604020202020204" pitchFamily="34" charset="0"/>
              <a:buChar char="•"/>
            </a:pPr>
            <a:r>
              <a:rPr lang="en-US" sz="1800" dirty="0"/>
              <a:t>Creating a LAMP Stack (Linux, Apache, MySQL, PHP) </a:t>
            </a:r>
            <a:r>
              <a:rPr lang="en-US" sz="1800" b="1" dirty="0">
                <a:hlinkClick r:id="rId7"/>
              </a:rPr>
              <a:t>http://</a:t>
            </a:r>
            <a:r>
              <a:rPr lang="en-US" sz="1800" b="1" dirty="0" smtClean="0">
                <a:hlinkClick r:id="rId7"/>
              </a:rPr>
              <a:t>blogs.msdn.com/b/africaapps/archive/2013/11/07/creating-a-lamp-stack-linux-apache-mysql-php-on-windows-azure.aspx</a:t>
            </a:r>
            <a:endParaRPr lang="en-US" sz="1800" b="1" dirty="0" smtClean="0"/>
          </a:p>
          <a:p>
            <a:endParaRPr lang="es-MX" sz="1800" dirty="0"/>
          </a:p>
        </p:txBody>
      </p:sp>
    </p:spTree>
    <p:extLst>
      <p:ext uri="{BB962C8B-B14F-4D97-AF65-F5344CB8AC3E}">
        <p14:creationId xmlns:p14="http://schemas.microsoft.com/office/powerpoint/2010/main" val="171633787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1e9946e3-f9a0-41e4-9b22-58e2cc8fa95c">
      <UserInfo>
        <DisplayName>Arturo Vazquez Alvarez</DisplayName>
        <AccountId>791</AccountId>
        <AccountType/>
      </UserInfo>
      <UserInfo>
        <DisplayName>Jonathan Gonzalez Flores</DisplayName>
        <AccountId>1048</AccountId>
        <AccountType/>
      </UserInfo>
      <UserInfo>
        <DisplayName>Jose Miguel Izaguirre Garate (MXP Industrial S.A. DE C.V.)</DisplayName>
        <AccountId>548</AccountId>
        <AccountType/>
      </UserInfo>
      <UserInfo>
        <DisplayName>Alejandro Garcia Sanchez (MXP Industrial S.A. DE C.V.)</DisplayName>
        <AccountId>8223</AccountId>
        <AccountType/>
      </UserInfo>
      <UserInfo>
        <DisplayName>Gabriela Treviño Moreno (MXP Industrial S.A. DE C.V.)</DisplayName>
        <AccountId>1414</AccountId>
        <AccountType/>
      </UserInfo>
      <UserInfo>
        <DisplayName>Fabiola Ochoa Rubalcava</DisplayName>
        <AccountId>8224</AccountId>
        <AccountType/>
      </UserInfo>
      <UserInfo>
        <DisplayName>Marin Irepan Gembe Gonzalez (MXP Industrial S.A. DE C.V.)</DisplayName>
        <AccountId>8225</AccountId>
        <AccountType/>
      </UserInfo>
    </SharedWithUsers>
    <_ShortcutUrl xmlns="d998fb76-9a2a-468e-b3b9-73e6011ded53">
      <Url xsi:nil="true"/>
      <Description xsi:nil="true"/>
    </_Shortcut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B7F171FDBFD134D9DB5CFD30BF9EBF2" ma:contentTypeVersion="3" ma:contentTypeDescription="Create a new document." ma:contentTypeScope="" ma:versionID="402f8dca69ab7acfac722918f8e9d211">
  <xsd:schema xmlns:xsd="http://www.w3.org/2001/XMLSchema" xmlns:xs="http://www.w3.org/2001/XMLSchema" xmlns:p="http://schemas.microsoft.com/office/2006/metadata/properties" xmlns:ns2="d998fb76-9a2a-468e-b3b9-73e6011ded53" xmlns:ns3="1e9946e3-f9a0-41e4-9b22-58e2cc8fa95c" targetNamespace="http://schemas.microsoft.com/office/2006/metadata/properties" ma:root="true" ma:fieldsID="1be315c11ab3ee19185f326326b6632f" ns2:_="" ns3:_="">
    <xsd:import namespace="d998fb76-9a2a-468e-b3b9-73e6011ded53"/>
    <xsd:import namespace="1e9946e3-f9a0-41e4-9b22-58e2cc8fa95c"/>
    <xsd:element name="properties">
      <xsd:complexType>
        <xsd:sequence>
          <xsd:element name="documentManagement">
            <xsd:complexType>
              <xsd:all>
                <xsd:element ref="ns2:_ShortcutUrl"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98fb76-9a2a-468e-b3b9-73e6011ded53" elementFormDefault="qualified">
    <xsd:import namespace="http://schemas.microsoft.com/office/2006/documentManagement/types"/>
    <xsd:import namespace="http://schemas.microsoft.com/office/infopath/2007/PartnerControls"/>
    <xsd:element name="_ShortcutUrl" ma:index="8" nillable="true" ma:displayName="_ShortcutUrl" ma:hidden="true" ma:internalName="_Shortcut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e9946e3-f9a0-41e4-9b22-58e2cc8fa95c"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7D4CEE-4A6E-444C-9F48-154C694282ED}">
  <ds:schemaRefs>
    <ds:schemaRef ds:uri="http://purl.org/dc/dcmitype/"/>
    <ds:schemaRef ds:uri="http://schemas.microsoft.com/office/2006/documentManagement/types"/>
    <ds:schemaRef ds:uri="http://schemas.microsoft.com/office/2006/metadata/properties"/>
    <ds:schemaRef ds:uri="1e9946e3-f9a0-41e4-9b22-58e2cc8fa95c"/>
    <ds:schemaRef ds:uri="http://schemas.microsoft.com/office/infopath/2007/PartnerControls"/>
    <ds:schemaRef ds:uri="http://purl.org/dc/terms/"/>
    <ds:schemaRef ds:uri="d998fb76-9a2a-468e-b3b9-73e6011ded53"/>
    <ds:schemaRef ds:uri="http://schemas.openxmlformats.org/package/2006/metadata/core-properties"/>
    <ds:schemaRef ds:uri="http://www.w3.org/XML/1998/namespace"/>
    <ds:schemaRef ds:uri="http://purl.org/dc/elements/1.1/"/>
  </ds:schemaRefs>
</ds:datastoreItem>
</file>

<file path=customXml/itemProps2.xml><?xml version="1.0" encoding="utf-8"?>
<ds:datastoreItem xmlns:ds="http://schemas.openxmlformats.org/officeDocument/2006/customXml" ds:itemID="{2E2616E1-73BE-427A-8E0B-FE1007D13C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98fb76-9a2a-468e-b3b9-73e6011ded53"/>
    <ds:schemaRef ds:uri="1e9946e3-f9a0-41e4-9b22-58e2cc8fa9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547E796-3336-4CA3-A039-C51122E8077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815</TotalTime>
  <Words>1178</Words>
  <Application>Microsoft Office PowerPoint</Application>
  <PresentationFormat>Widescreen</PresentationFormat>
  <Paragraphs>131</Paragraphs>
  <Slides>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Calibri Light</vt:lpstr>
      <vt:lpstr>Segoe UI</vt:lpstr>
      <vt:lpstr>Segoe UI Semibold</vt:lpstr>
      <vt:lpstr>Wingdings</vt:lpstr>
      <vt:lpstr>Office Theme</vt:lpstr>
      <vt:lpstr>Starter Kit: App Server on Windows (IIS and SQL Server)</vt:lpstr>
      <vt:lpstr>Starter Kit: App Server on Linux (PHP and MySQL)</vt:lpstr>
      <vt:lpstr>More 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Eumar Assis</dc:creator>
  <cp:lastModifiedBy>Eumar Assis</cp:lastModifiedBy>
  <cp:revision>61</cp:revision>
  <dcterms:created xsi:type="dcterms:W3CDTF">2015-09-01T15:53:33Z</dcterms:created>
  <dcterms:modified xsi:type="dcterms:W3CDTF">2015-09-10T16:29:50Z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0x010100AB7F171FDBFD134D9DB5CFD30BF9EBF2</vt:lpwstr>
  </property>
</Properties>
</file>