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7"/>
  </p:notesMasterIdLst>
  <p:sldIdLst>
    <p:sldId id="257"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60"/>
    <a:srgbClr val="525252"/>
    <a:srgbClr val="FFB900"/>
    <a:srgbClr val="A5A5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77" d="100"/>
          <a:sy n="77" d="100"/>
        </p:scale>
        <p:origin x="221"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notesMaster" Target="notesMasters/notes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6A5666-4B6A-423A-AB1B-8D7E7E0D4931}" type="datetimeFigureOut">
              <a:rPr lang="en-US" smtClean="0"/>
              <a:t>9/10/2015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8FB6DF-D37D-4BF6-ADF6-E5A687D146FA}" type="slidenum">
              <a:rPr lang="en-US" smtClean="0"/>
              <a:t>‹#›</a:t>
            </a:fld>
            <a:endParaRPr lang="en-US"/>
          </a:p>
        </p:txBody>
      </p:sp>
    </p:spTree>
    <p:extLst>
      <p:ext uri="{BB962C8B-B14F-4D97-AF65-F5344CB8AC3E}">
        <p14:creationId xmlns:p14="http://schemas.microsoft.com/office/powerpoint/2010/main" val="3070851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Speaker</a:t>
            </a:r>
            <a:r>
              <a:rPr lang="en-US" b="1" baseline="0" dirty="0" smtClean="0"/>
              <a:t> Notes:</a:t>
            </a:r>
          </a:p>
          <a:p>
            <a:endParaRPr lang="en-US" b="0" baseline="0" dirty="0" smtClean="0"/>
          </a:p>
          <a:p>
            <a:r>
              <a:rPr lang="en-US" b="0" baseline="0" dirty="0" smtClean="0"/>
              <a:t>2-3 minutes</a:t>
            </a:r>
          </a:p>
          <a:p>
            <a:endParaRPr lang="en-US" b="0" baseline="0" dirty="0" smtClean="0"/>
          </a:p>
          <a:p>
            <a:r>
              <a:rPr lang="en-US" b="0" baseline="0" dirty="0" smtClean="0"/>
              <a:t>This scenario is to set the context of saving money using IaaS. Introduce Contoso (the SMB customer that will be used in the course scenarios) as a customer that want to save money and improve agility and efficiency by integrating Azure services into its infrastructure. This scenario helps the partner see how to compare the cost of on-premises infrastructure with Azure Infrastructure. The end result will be a cost/virtual machine. </a:t>
            </a:r>
          </a:p>
          <a:p>
            <a:endParaRPr lang="en-US" b="0" baseline="0" dirty="0" smtClean="0"/>
          </a:p>
          <a:p>
            <a:pPr marL="0" indent="0">
              <a:lnSpc>
                <a:spcPts val="2200"/>
              </a:lnSpc>
              <a:buNone/>
            </a:pPr>
            <a:r>
              <a:rPr lang="en-US" sz="900" b="1" dirty="0" smtClean="0">
                <a:solidFill>
                  <a:srgbClr val="505050"/>
                </a:solidFill>
              </a:rPr>
              <a:t>Contoso</a:t>
            </a:r>
            <a:r>
              <a:rPr lang="en-US" sz="900" dirty="0" smtClean="0">
                <a:solidFill>
                  <a:srgbClr val="505050"/>
                </a:solidFill>
              </a:rPr>
              <a:t>, an SMB customer, is running two datacenter servers on premises and is getting ready to upgrade to Windows Server 2012 R2. Contoso hosts 7 medium-size virtual machines (3-4 GB RAM) on average. The first server runs Hyper-V on Windows Server 2008R2 and hosts the workloads, the second server runs AD DS, DNS, email, web, intranet, backup, and so on. The motivation for moving the two servers to the cloud is saving money on IT costs by using cloud services. </a:t>
            </a:r>
          </a:p>
          <a:p>
            <a:pPr marL="0" indent="0">
              <a:lnSpc>
                <a:spcPts val="2200"/>
              </a:lnSpc>
              <a:buNone/>
            </a:pPr>
            <a:r>
              <a:rPr lang="en-US" sz="900" dirty="0" smtClean="0">
                <a:solidFill>
                  <a:srgbClr val="505050"/>
                </a:solidFill>
              </a:rPr>
              <a:t>The partner calculated an average monthly cost for procurement and operating expenses of two new datacenter servers over a two-year period. Each server would have dual quad-core processors, 16GB RAM, RAID controller, 5 hard disks, dual redundant power supplies, 2 years of maintenance, and Windows Server 2012 Standard as the operating system. Facility costs per server (power, cooling, datacenter space, property taxes, facility and security personnel, and other expenses related to physical infrastructure) were estimated and added to the total. </a:t>
            </a:r>
          </a:p>
          <a:p>
            <a:pPr>
              <a:lnSpc>
                <a:spcPts val="2200"/>
              </a:lnSpc>
            </a:pPr>
            <a:r>
              <a:rPr lang="en-US" sz="900" b="1" dirty="0" smtClean="0">
                <a:solidFill>
                  <a:srgbClr val="505050"/>
                </a:solidFill>
              </a:rPr>
              <a:t>Two servers and operating system: $10,000 per server</a:t>
            </a:r>
          </a:p>
          <a:p>
            <a:pPr>
              <a:lnSpc>
                <a:spcPts val="2200"/>
              </a:lnSpc>
            </a:pPr>
            <a:r>
              <a:rPr lang="en-US" sz="900" b="1" dirty="0" smtClean="0">
                <a:solidFill>
                  <a:srgbClr val="505050"/>
                </a:solidFill>
              </a:rPr>
              <a:t>CALs: $10,000</a:t>
            </a:r>
          </a:p>
          <a:p>
            <a:pPr>
              <a:lnSpc>
                <a:spcPts val="2200"/>
              </a:lnSpc>
            </a:pPr>
            <a:r>
              <a:rPr lang="en-US" sz="900" b="1" dirty="0" smtClean="0">
                <a:solidFill>
                  <a:srgbClr val="505050"/>
                </a:solidFill>
              </a:rPr>
              <a:t>Two years of facility operating costs:  $10,000</a:t>
            </a:r>
          </a:p>
          <a:p>
            <a:pPr>
              <a:lnSpc>
                <a:spcPts val="2200"/>
              </a:lnSpc>
            </a:pPr>
            <a:r>
              <a:rPr lang="en-US" sz="900" b="1" dirty="0" smtClean="0">
                <a:solidFill>
                  <a:srgbClr val="505050"/>
                </a:solidFill>
              </a:rPr>
              <a:t>On-premises backup solution with support for cloud archiving: $2,800 with agents</a:t>
            </a:r>
          </a:p>
          <a:p>
            <a:pPr marL="0" indent="0">
              <a:lnSpc>
                <a:spcPts val="2200"/>
              </a:lnSpc>
              <a:buNone/>
            </a:pPr>
            <a:r>
              <a:rPr lang="en-US" sz="900" dirty="0" smtClean="0">
                <a:solidFill>
                  <a:srgbClr val="505050"/>
                </a:solidFill>
              </a:rPr>
              <a:t>The total procurement and operating costs total about </a:t>
            </a:r>
            <a:r>
              <a:rPr lang="en-US" sz="900" b="1" dirty="0" smtClean="0">
                <a:solidFill>
                  <a:srgbClr val="505050"/>
                </a:solidFill>
              </a:rPr>
              <a:t>$32,800 / 24 months </a:t>
            </a:r>
            <a:r>
              <a:rPr lang="en-US" sz="900" dirty="0" smtClean="0">
                <a:solidFill>
                  <a:srgbClr val="505050"/>
                </a:solidFill>
              </a:rPr>
              <a:t>= </a:t>
            </a:r>
            <a:r>
              <a:rPr lang="en-US" sz="900" b="1" dirty="0" smtClean="0">
                <a:solidFill>
                  <a:srgbClr val="505050"/>
                </a:solidFill>
              </a:rPr>
              <a:t>~$1333.33 /month </a:t>
            </a:r>
            <a:r>
              <a:rPr lang="en-US" sz="900" dirty="0" smtClean="0">
                <a:solidFill>
                  <a:srgbClr val="505050"/>
                </a:solidFill>
              </a:rPr>
              <a:t>for two datacenter caliber servers. With 7 small virtual machines, this comes out to ~ </a:t>
            </a:r>
            <a:r>
              <a:rPr lang="en-US" sz="900" b="1" dirty="0" smtClean="0">
                <a:solidFill>
                  <a:srgbClr val="505050"/>
                </a:solidFill>
              </a:rPr>
              <a:t>$1,90.47 per virtual machine</a:t>
            </a:r>
            <a:r>
              <a:rPr lang="en-US" sz="900" dirty="0" smtClean="0">
                <a:solidFill>
                  <a:srgbClr val="505050"/>
                </a:solidFill>
              </a:rPr>
              <a:t> per month.</a:t>
            </a:r>
          </a:p>
          <a:p>
            <a:endParaRPr lang="en-US" b="0" baseline="0" dirty="0" smtClean="0"/>
          </a:p>
          <a:p>
            <a:endParaRPr lang="en-US" b="1" dirty="0"/>
          </a:p>
        </p:txBody>
      </p:sp>
      <p:sp>
        <p:nvSpPr>
          <p:cNvPr id="4" name="Slide Number Placeholder 3"/>
          <p:cNvSpPr>
            <a:spLocks noGrp="1"/>
          </p:cNvSpPr>
          <p:nvPr>
            <p:ph type="sldNum" sz="quarter" idx="10"/>
          </p:nvPr>
        </p:nvSpPr>
        <p:spPr/>
        <p:txBody>
          <a:bodyPr/>
          <a:lstStyle/>
          <a:p>
            <a:fld id="{82AABF77-E2E4-44CA-BA5C-65E132CF08D8}"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886047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D6EF947-8D9F-492B-9CF5-9DCF2EF799ED}" type="datetimeFigureOut">
              <a:rPr lang="en-US" smtClean="0"/>
              <a:t>9/10/2015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4160126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6EF947-8D9F-492B-9CF5-9DCF2EF799ED}" type="datetimeFigureOut">
              <a:rPr lang="en-US" smtClean="0"/>
              <a:t>9/10/2015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367139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6EF947-8D9F-492B-9CF5-9DCF2EF799ED}" type="datetimeFigureOut">
              <a:rPr lang="en-US" smtClean="0"/>
              <a:t>9/10/2015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4108085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6ptTitle &amp; 24p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70321" y="134484"/>
            <a:ext cx="11655840" cy="744138"/>
          </a:xfrm>
        </p:spPr>
        <p:txBody>
          <a:bodyPr/>
          <a:lstStyle>
            <a:lvl1pPr>
              <a:lnSpc>
                <a:spcPts val="5098"/>
              </a:lnSpc>
              <a:defRPr sz="4509" b="0">
                <a:solidFill>
                  <a:srgbClr val="0078D7"/>
                </a:solidFill>
                <a:latin typeface="Segoe UI Semibold" panose="020B0702040204020203" pitchFamily="34" charset="0"/>
                <a:cs typeface="Segoe UI Semibold" panose="020B0702040204020203" pitchFamily="34" charset="0"/>
              </a:defRPr>
            </a:lvl1pPr>
          </a:lstStyle>
          <a:p>
            <a:r>
              <a:rPr lang="en-US" dirty="0" smtClean="0"/>
              <a:t>Click to edit Master title style</a:t>
            </a:r>
            <a:endParaRPr lang="en-US" dirty="0"/>
          </a:p>
        </p:txBody>
      </p:sp>
      <p:sp>
        <p:nvSpPr>
          <p:cNvPr id="4" name="Footer Placeholder 2"/>
          <p:cNvSpPr>
            <a:spLocks noGrp="1"/>
          </p:cNvSpPr>
          <p:nvPr>
            <p:ph type="ftr" sz="quarter" idx="3"/>
          </p:nvPr>
        </p:nvSpPr>
        <p:spPr>
          <a:xfrm>
            <a:off x="269239" y="6558796"/>
            <a:ext cx="3859607" cy="134483"/>
          </a:xfrm>
          <a:prstGeom prst="rect">
            <a:avLst/>
          </a:prstGeom>
        </p:spPr>
        <p:txBody>
          <a:bodyPr vert="horz" lIns="0" tIns="0" rIns="91440" bIns="0" rtlCol="0" anchor="ctr"/>
          <a:lstStyle>
            <a:lvl1pPr marL="0" algn="l" defTabSz="914367" rtl="0" eaLnBrk="1" latinLnBrk="0" hangingPunct="1">
              <a:defRPr lang="en-US" sz="882" kern="1200">
                <a:gradFill>
                  <a:gsLst>
                    <a:gs pos="2239">
                      <a:schemeClr val="tx1"/>
                    </a:gs>
                    <a:gs pos="11940">
                      <a:schemeClr val="tx1"/>
                    </a:gs>
                  </a:gsLst>
                  <a:lin ang="5400000" scaled="0"/>
                </a:gradFill>
                <a:latin typeface="+mn-lt"/>
                <a:ea typeface="+mn-ea"/>
                <a:cs typeface="+mn-cs"/>
              </a:defRPr>
            </a:lvl1pPr>
          </a:lstStyle>
          <a:p>
            <a:r>
              <a:rPr smtClean="0">
                <a:gradFill>
                  <a:gsLst>
                    <a:gs pos="2239">
                      <a:srgbClr val="505050"/>
                    </a:gs>
                    <a:gs pos="11940">
                      <a:srgbClr val="505050"/>
                    </a:gs>
                  </a:gsLst>
                  <a:lin ang="5400000" scaled="0"/>
                </a:gradFill>
              </a:rPr>
              <a:t>Microsoft Confidential</a:t>
            </a:r>
            <a:endParaRPr>
              <a:gradFill>
                <a:gsLst>
                  <a:gs pos="2239">
                    <a:srgbClr val="505050"/>
                  </a:gs>
                  <a:gs pos="11940">
                    <a:srgbClr val="505050"/>
                  </a:gs>
                </a:gsLst>
                <a:lin ang="5400000" scaled="0"/>
              </a:gradFill>
            </a:endParaRPr>
          </a:p>
        </p:txBody>
      </p:sp>
      <p:sp>
        <p:nvSpPr>
          <p:cNvPr id="7" name="Text Placeholder 6"/>
          <p:cNvSpPr>
            <a:spLocks noGrp="1"/>
          </p:cNvSpPr>
          <p:nvPr>
            <p:ph type="body" sz="quarter" idx="10"/>
          </p:nvPr>
        </p:nvSpPr>
        <p:spPr>
          <a:xfrm>
            <a:off x="197214" y="932414"/>
            <a:ext cx="11378059" cy="493393"/>
          </a:xfrm>
        </p:spPr>
        <p:txBody>
          <a:bodyPr/>
          <a:lstStyle>
            <a:lvl1pPr marL="0" indent="0">
              <a:lnSpc>
                <a:spcPts val="2451"/>
              </a:lnSpc>
              <a:spcBef>
                <a:spcPts val="0"/>
              </a:spcBef>
              <a:buNone/>
              <a:defRPr sz="2353">
                <a:solidFill>
                  <a:srgbClr val="505050"/>
                </a:solidFill>
                <a:latin typeface="+mn-lt"/>
                <a:cs typeface="Segoe UI Semibold" panose="020B0702040204020203" pitchFamily="34" charset="0"/>
              </a:defRPr>
            </a:lvl1pPr>
          </a:lstStyle>
          <a:p>
            <a:pPr lvl="0"/>
            <a:r>
              <a:rPr lang="en-US" dirty="0" smtClean="0"/>
              <a:t>Click to edit Master text styles</a:t>
            </a:r>
          </a:p>
        </p:txBody>
      </p:sp>
    </p:spTree>
    <p:extLst>
      <p:ext uri="{BB962C8B-B14F-4D97-AF65-F5344CB8AC3E}">
        <p14:creationId xmlns:p14="http://schemas.microsoft.com/office/powerpoint/2010/main" val="4238628070"/>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6EF947-8D9F-492B-9CF5-9DCF2EF799ED}" type="datetimeFigureOut">
              <a:rPr lang="en-US" smtClean="0"/>
              <a:t>9/10/2015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017459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6EF947-8D9F-492B-9CF5-9DCF2EF799ED}" type="datetimeFigureOut">
              <a:rPr lang="en-US" smtClean="0"/>
              <a:t>9/10/2015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1676223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D6EF947-8D9F-492B-9CF5-9DCF2EF799ED}" type="datetimeFigureOut">
              <a:rPr lang="en-US" smtClean="0"/>
              <a:t>9/10/2015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917098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6EF947-8D9F-492B-9CF5-9DCF2EF799ED}" type="datetimeFigureOut">
              <a:rPr lang="en-US" smtClean="0"/>
              <a:t>9/10/2015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568989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6EF947-8D9F-492B-9CF5-9DCF2EF799ED}" type="datetimeFigureOut">
              <a:rPr lang="en-US" smtClean="0"/>
              <a:t>9/10/2015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1637829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6EF947-8D9F-492B-9CF5-9DCF2EF799ED}" type="datetimeFigureOut">
              <a:rPr lang="en-US" smtClean="0"/>
              <a:t>9/10/2015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1157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6EF947-8D9F-492B-9CF5-9DCF2EF799ED}" type="datetimeFigureOut">
              <a:rPr lang="en-US" smtClean="0"/>
              <a:t>9/10/2015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2918837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6EF947-8D9F-492B-9CF5-9DCF2EF799ED}" type="datetimeFigureOut">
              <a:rPr lang="en-US" smtClean="0"/>
              <a:t>9/10/2015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EC430B-7DDE-406C-8E5E-D3A3D66F07ED}" type="slidenum">
              <a:rPr lang="en-US" smtClean="0"/>
              <a:t>‹#›</a:t>
            </a:fld>
            <a:endParaRPr lang="en-US"/>
          </a:p>
        </p:txBody>
      </p:sp>
    </p:spTree>
    <p:extLst>
      <p:ext uri="{BB962C8B-B14F-4D97-AF65-F5344CB8AC3E}">
        <p14:creationId xmlns:p14="http://schemas.microsoft.com/office/powerpoint/2010/main" val="3405133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6EF947-8D9F-492B-9CF5-9DCF2EF799ED}" type="datetimeFigureOut">
              <a:rPr lang="en-US" smtClean="0"/>
              <a:t>9/10/2015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EC430B-7DDE-406C-8E5E-D3A3D66F07ED}" type="slidenum">
              <a:rPr lang="en-US" smtClean="0"/>
              <a:t>‹#›</a:t>
            </a:fld>
            <a:endParaRPr lang="en-US"/>
          </a:p>
        </p:txBody>
      </p:sp>
    </p:spTree>
    <p:extLst>
      <p:ext uri="{BB962C8B-B14F-4D97-AF65-F5344CB8AC3E}">
        <p14:creationId xmlns:p14="http://schemas.microsoft.com/office/powerpoint/2010/main" val="79713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hyperlink" Target="https://readytogo.microsoft.com/global/_layouts/RTG/AssetViewer.aspx?AssetUrl=https://readytogo.microsoft.com/global/Asset/Pages/Microsoft%20Azure%20in%20Open%20Licensing%20-%20Azure%20Open%20Calculator.aspx" TargetMode="External"/><Relationship Id="rId7" Type="http://schemas.microsoft.com/office/2007/relationships/hdphoto" Target="../media/hdphoto1.wdp"/><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mailto:LatamPTS@Microsoft.com?subject=Starter%20Kits%20One%20Slide%20-%20Additional%20Info"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msdn.microsoft.com/en-us/library/dn568099.aspx" TargetMode="External"/><Relationship Id="rId2" Type="http://schemas.openxmlformats.org/officeDocument/2006/relationships/hyperlink" Target="http://support.microsoft.com/kb/2973481/en-us" TargetMode="External"/><Relationship Id="rId1" Type="http://schemas.openxmlformats.org/officeDocument/2006/relationships/slideLayout" Target="../slideLayouts/slideLayout12.xml"/><Relationship Id="rId5" Type="http://schemas.openxmlformats.org/officeDocument/2006/relationships/hyperlink" Target="http://www.microsoft.com/en-us/download/details.aspx?id=43376" TargetMode="External"/><Relationship Id="rId4" Type="http://schemas.openxmlformats.org/officeDocument/2006/relationships/hyperlink" Target="http://azure.microsoft.com/en-us/solutions/dev-tes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rot="16200000">
            <a:off x="1475483" y="2507010"/>
            <a:ext cx="5882969" cy="2553538"/>
          </a:xfrm>
          <a:prstGeom prst="rect">
            <a:avLst/>
          </a:prstGeom>
          <a:solidFill>
            <a:srgbClr val="002060"/>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5" name="TextBox 34"/>
          <p:cNvSpPr txBox="1"/>
          <p:nvPr/>
        </p:nvSpPr>
        <p:spPr>
          <a:xfrm rot="16200000">
            <a:off x="7996317" y="2547349"/>
            <a:ext cx="1799303" cy="6085652"/>
          </a:xfrm>
          <a:prstGeom prst="rect">
            <a:avLst/>
          </a:prstGeom>
          <a:solidFill>
            <a:srgbClr val="F1F1F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31" name="TextBox 30"/>
          <p:cNvSpPr txBox="1"/>
          <p:nvPr/>
        </p:nvSpPr>
        <p:spPr>
          <a:xfrm rot="16200000">
            <a:off x="8339362" y="1226136"/>
            <a:ext cx="3984913" cy="3213953"/>
          </a:xfrm>
          <a:prstGeom prst="rect">
            <a:avLst/>
          </a:prstGeom>
          <a:solidFill>
            <a:schemeClr val="accent1">
              <a:lumMod val="5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6" name="TextBox 25"/>
          <p:cNvSpPr txBox="1"/>
          <p:nvPr/>
        </p:nvSpPr>
        <p:spPr>
          <a:xfrm rot="16200000">
            <a:off x="5230402" y="1430921"/>
            <a:ext cx="3982108" cy="2807186"/>
          </a:xfrm>
          <a:prstGeom prst="rect">
            <a:avLst/>
          </a:prstGeom>
          <a:solidFill>
            <a:srgbClr val="525252"/>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13" name="TextBox 12"/>
          <p:cNvSpPr txBox="1"/>
          <p:nvPr/>
        </p:nvSpPr>
        <p:spPr>
          <a:xfrm rot="16200000">
            <a:off x="-1239270" y="2462574"/>
            <a:ext cx="5887888" cy="2637494"/>
          </a:xfrm>
          <a:prstGeom prst="rect">
            <a:avLst/>
          </a:prstGeom>
          <a:solidFill>
            <a:schemeClr val="accent1"/>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lgn="l"/>
            <a:endParaRPr lang="en-US" sz="3137" spc="-69" dirty="0">
              <a:latin typeface="Segoe UI"/>
            </a:endParaRPr>
          </a:p>
        </p:txBody>
      </p:sp>
      <p:sp>
        <p:nvSpPr>
          <p:cNvPr id="2" name="Title 1"/>
          <p:cNvSpPr>
            <a:spLocks noGrp="1"/>
          </p:cNvSpPr>
          <p:nvPr>
            <p:ph type="title"/>
          </p:nvPr>
        </p:nvSpPr>
        <p:spPr>
          <a:xfrm>
            <a:off x="380937" y="134951"/>
            <a:ext cx="11536084" cy="744033"/>
          </a:xfrm>
        </p:spPr>
        <p:txBody>
          <a:bodyPr>
            <a:noAutofit/>
          </a:bodyPr>
          <a:lstStyle/>
          <a:p>
            <a:pPr algn="ctr"/>
            <a:r>
              <a:rPr lang="en-US" sz="4000" dirty="0" smtClean="0">
                <a:solidFill>
                  <a:srgbClr val="0072C6"/>
                </a:solidFill>
              </a:rPr>
              <a:t>Starter Kit: </a:t>
            </a:r>
            <a:r>
              <a:rPr lang="en-US" sz="4000" dirty="0" smtClean="0">
                <a:solidFill>
                  <a:srgbClr val="0072C6"/>
                </a:solidFill>
              </a:rPr>
              <a:t>Development &amp; Test</a:t>
            </a:r>
            <a:endParaRPr lang="en-US" sz="4000" dirty="0">
              <a:solidFill>
                <a:schemeClr val="tx2"/>
              </a:solidFill>
            </a:endParaRPr>
          </a:p>
        </p:txBody>
      </p:sp>
      <p:sp>
        <p:nvSpPr>
          <p:cNvPr id="32" name="TextBox 31"/>
          <p:cNvSpPr txBox="1"/>
          <p:nvPr/>
        </p:nvSpPr>
        <p:spPr>
          <a:xfrm>
            <a:off x="8701806" y="835247"/>
            <a:ext cx="3001807" cy="566656"/>
          </a:xfrm>
          <a:prstGeom prst="rect">
            <a:avLst/>
          </a:prstGeom>
          <a:noFill/>
        </p:spPr>
        <p:txBody>
          <a:bodyPr wrap="square" lIns="179285" tIns="143428" rIns="179285" bIns="143428" rtlCol="0">
            <a:spAutoFit/>
          </a:bodyPr>
          <a:lstStyle/>
          <a:p>
            <a:pPr>
              <a:lnSpc>
                <a:spcPct val="90000"/>
              </a:lnSpc>
            </a:pPr>
            <a:r>
              <a:rPr lang="en-US" sz="2000" b="1" dirty="0" smtClean="0">
                <a:solidFill>
                  <a:srgbClr val="FFFFFF"/>
                </a:solidFill>
              </a:rPr>
              <a:t>High Level Architecture* </a:t>
            </a:r>
            <a:endParaRPr lang="en-US" sz="2000" b="1" dirty="0">
              <a:solidFill>
                <a:srgbClr val="FFFFFF"/>
              </a:solidFill>
            </a:endParaRPr>
          </a:p>
        </p:txBody>
      </p:sp>
      <p:sp>
        <p:nvSpPr>
          <p:cNvPr id="36" name="TextBox 35"/>
          <p:cNvSpPr txBox="1"/>
          <p:nvPr/>
        </p:nvSpPr>
        <p:spPr>
          <a:xfrm>
            <a:off x="5811252" y="5001858"/>
            <a:ext cx="3190336" cy="1259154"/>
          </a:xfrm>
          <a:prstGeom prst="rect">
            <a:avLst/>
          </a:prstGeom>
          <a:noFill/>
        </p:spPr>
        <p:txBody>
          <a:bodyPr wrap="square" lIns="179285" tIns="143428" rIns="179285" bIns="143428" rtlCol="0">
            <a:spAutoFit/>
          </a:bodyPr>
          <a:lstStyle/>
          <a:p>
            <a:pPr>
              <a:lnSpc>
                <a:spcPct val="90000"/>
              </a:lnSpc>
            </a:pPr>
            <a:r>
              <a:rPr lang="en-US" sz="1400" dirty="0" smtClean="0">
                <a:latin typeface="+mj-lt"/>
                <a:hlinkClick r:id="rId3"/>
              </a:rPr>
              <a:t>Pricing and Purchase Guidance Reference</a:t>
            </a:r>
            <a:r>
              <a:rPr lang="en-US" sz="1400" dirty="0" smtClean="0">
                <a:latin typeface="+mj-lt"/>
              </a:rPr>
              <a:t/>
            </a:r>
            <a:br>
              <a:rPr lang="en-US" sz="1400" dirty="0" smtClean="0">
                <a:latin typeface="+mj-lt"/>
              </a:rPr>
            </a:br>
            <a:endParaRPr lang="en-US" sz="1400" dirty="0" smtClean="0">
              <a:latin typeface="+mj-lt"/>
            </a:endParaRPr>
          </a:p>
          <a:p>
            <a:pPr>
              <a:lnSpc>
                <a:spcPct val="90000"/>
              </a:lnSpc>
            </a:pPr>
            <a:r>
              <a:rPr lang="en-US" sz="1400" dirty="0" smtClean="0">
                <a:latin typeface="+mj-lt"/>
              </a:rPr>
              <a:t>Request full version of Azure Starter Kits through </a:t>
            </a:r>
            <a:r>
              <a:rPr lang="en-US" sz="1400" dirty="0" smtClean="0">
                <a:latin typeface="+mj-lt"/>
                <a:hlinkClick r:id="rId4"/>
              </a:rPr>
              <a:t>AskPTS@Microsoft.com</a:t>
            </a:r>
            <a:endParaRPr lang="en-US" sz="1400" dirty="0">
              <a:latin typeface="+mj-lt"/>
            </a:endParaRPr>
          </a:p>
        </p:txBody>
      </p:sp>
      <p:sp>
        <p:nvSpPr>
          <p:cNvPr id="39" name="TextBox 38"/>
          <p:cNvSpPr txBox="1"/>
          <p:nvPr/>
        </p:nvSpPr>
        <p:spPr>
          <a:xfrm>
            <a:off x="380937" y="879927"/>
            <a:ext cx="2632504" cy="5889652"/>
          </a:xfrm>
          <a:prstGeom prst="rect">
            <a:avLst/>
          </a:prstGeom>
          <a:solidFill>
            <a:schemeClr val="accent1"/>
          </a:solidFill>
        </p:spPr>
        <p:txBody>
          <a:bodyPr wrap="square" lIns="179285" tIns="143428" rIns="179285" bIns="143428" rtlCol="0">
            <a:spAutoFit/>
          </a:bodyPr>
          <a:lstStyle/>
          <a:p>
            <a:pPr>
              <a:lnSpc>
                <a:spcPct val="90000"/>
              </a:lnSpc>
            </a:pPr>
            <a:r>
              <a:rPr lang="en-US" sz="2000" b="1" dirty="0" smtClean="0">
                <a:solidFill>
                  <a:schemeClr val="bg1"/>
                </a:solidFill>
              </a:rPr>
              <a:t>The Problem:</a:t>
            </a:r>
            <a:endParaRPr lang="en-US" sz="2000" b="1" dirty="0">
              <a:solidFill>
                <a:schemeClr val="bg1"/>
              </a:solidFill>
            </a:endParaRPr>
          </a:p>
          <a:p>
            <a:pPr>
              <a:lnSpc>
                <a:spcPct val="90000"/>
              </a:lnSpc>
            </a:pPr>
            <a:endParaRPr lang="en-US" sz="1100" dirty="0">
              <a:solidFill>
                <a:srgbClr val="FFFFFF"/>
              </a:solidFill>
            </a:endParaRPr>
          </a:p>
          <a:p>
            <a:pPr>
              <a:lnSpc>
                <a:spcPct val="90000"/>
              </a:lnSpc>
            </a:pPr>
            <a:r>
              <a:rPr lang="en-US" sz="1400" dirty="0">
                <a:solidFill>
                  <a:schemeClr val="bg1"/>
                </a:solidFill>
              </a:rPr>
              <a:t>Whether you are a developer and a CEO – at the same time - in a one-person startup getting your mobile app out the door, or a multi-national enterprise with 100,000 employees, you need </a:t>
            </a:r>
            <a:r>
              <a:rPr lang="en-US" sz="1400" b="1" dirty="0">
                <a:solidFill>
                  <a:schemeClr val="bg1"/>
                </a:solidFill>
              </a:rPr>
              <a:t>a sandbox to build, test and learn.</a:t>
            </a:r>
            <a:r>
              <a:rPr lang="en-US" sz="1400" dirty="0">
                <a:solidFill>
                  <a:schemeClr val="bg1"/>
                </a:solidFill>
              </a:rPr>
              <a:t> In addition, you need a safe, isolated zone to do it. </a:t>
            </a:r>
          </a:p>
          <a:p>
            <a:r>
              <a:rPr lang="en-US" sz="1400" dirty="0" smtClean="0">
                <a:solidFill>
                  <a:schemeClr val="bg1"/>
                </a:solidFill>
              </a:rPr>
              <a:t>In </a:t>
            </a:r>
            <a:r>
              <a:rPr lang="en-US" sz="1400" dirty="0">
                <a:solidFill>
                  <a:schemeClr val="bg1"/>
                </a:solidFill>
              </a:rPr>
              <a:t>summary </a:t>
            </a:r>
            <a:r>
              <a:rPr lang="en-US" sz="1400" b="1" dirty="0" smtClean="0">
                <a:solidFill>
                  <a:schemeClr val="bg1"/>
                </a:solidFill>
              </a:rPr>
              <a:t>Dev &amp; Test </a:t>
            </a:r>
            <a:r>
              <a:rPr lang="en-US" sz="1400" dirty="0" smtClean="0">
                <a:solidFill>
                  <a:schemeClr val="bg1"/>
                </a:solidFill>
              </a:rPr>
              <a:t>challenges </a:t>
            </a:r>
            <a:r>
              <a:rPr lang="en-US" sz="1400" dirty="0">
                <a:solidFill>
                  <a:schemeClr val="bg1"/>
                </a:solidFill>
              </a:rPr>
              <a:t>are</a:t>
            </a:r>
            <a:r>
              <a:rPr lang="en-US" sz="1400" dirty="0" smtClean="0">
                <a:solidFill>
                  <a:schemeClr val="bg1"/>
                </a:solidFill>
              </a:rPr>
              <a:t>:</a:t>
            </a:r>
          </a:p>
          <a:p>
            <a:pPr marL="285750" indent="-285750">
              <a:buFont typeface="Arial" panose="020B0604020202020204" pitchFamily="34" charset="0"/>
              <a:buChar char="•"/>
            </a:pPr>
            <a:r>
              <a:rPr lang="en-US" sz="1400" dirty="0" smtClean="0">
                <a:solidFill>
                  <a:schemeClr val="bg1"/>
                </a:solidFill>
              </a:rPr>
              <a:t>Sales </a:t>
            </a:r>
            <a:r>
              <a:rPr lang="en-US" sz="1400" dirty="0">
                <a:solidFill>
                  <a:schemeClr val="bg1"/>
                </a:solidFill>
              </a:rPr>
              <a:t>team need to demo an app running and they don´t have infrastructure resources</a:t>
            </a:r>
            <a:r>
              <a:rPr lang="en-US" sz="1400" dirty="0" smtClean="0">
                <a:solidFill>
                  <a:schemeClr val="bg1"/>
                </a:solidFill>
              </a:rPr>
              <a:t>.</a:t>
            </a:r>
            <a:endParaRPr lang="en-US" sz="1400" dirty="0">
              <a:solidFill>
                <a:schemeClr val="bg1"/>
              </a:solidFill>
            </a:endParaRPr>
          </a:p>
          <a:p>
            <a:pPr marL="285750" indent="-285750">
              <a:lnSpc>
                <a:spcPct val="90000"/>
              </a:lnSpc>
              <a:buFont typeface="Arial" panose="020B0604020202020204" pitchFamily="34" charset="0"/>
              <a:buChar char="•"/>
            </a:pPr>
            <a:r>
              <a:rPr lang="en-US" sz="1400" dirty="0">
                <a:solidFill>
                  <a:schemeClr val="bg1"/>
                </a:solidFill>
              </a:rPr>
              <a:t>Insufficient infrastructure tore-produce errors reported by internal and external clients in order to resolve app </a:t>
            </a:r>
            <a:r>
              <a:rPr lang="en-US" sz="1400" dirty="0" smtClean="0">
                <a:solidFill>
                  <a:schemeClr val="bg1"/>
                </a:solidFill>
              </a:rPr>
              <a:t>problems</a:t>
            </a:r>
            <a:endParaRPr lang="en-US" sz="1400" dirty="0">
              <a:solidFill>
                <a:schemeClr val="bg1"/>
              </a:solidFill>
            </a:endParaRPr>
          </a:p>
          <a:p>
            <a:pPr marL="285750" indent="-285750">
              <a:lnSpc>
                <a:spcPct val="90000"/>
              </a:lnSpc>
              <a:buFont typeface="Arial" panose="020B0604020202020204" pitchFamily="34" charset="0"/>
              <a:buChar char="•"/>
            </a:pPr>
            <a:r>
              <a:rPr lang="en-US" sz="1400" dirty="0">
                <a:solidFill>
                  <a:schemeClr val="bg1"/>
                </a:solidFill>
              </a:rPr>
              <a:t>Periods where you have excess infrastructure  </a:t>
            </a:r>
            <a:r>
              <a:rPr lang="en-US" sz="1400" dirty="0" smtClean="0">
                <a:solidFill>
                  <a:schemeClr val="bg1"/>
                </a:solidFill>
              </a:rPr>
              <a:t>you have </a:t>
            </a:r>
            <a:r>
              <a:rPr lang="en-US" sz="1400" dirty="0">
                <a:solidFill>
                  <a:schemeClr val="bg1"/>
                </a:solidFill>
              </a:rPr>
              <a:t>server boxes under your developers’ </a:t>
            </a:r>
            <a:r>
              <a:rPr lang="en-US" sz="1400" dirty="0" smtClean="0">
                <a:solidFill>
                  <a:schemeClr val="bg1"/>
                </a:solidFill>
              </a:rPr>
              <a:t>desks.</a:t>
            </a:r>
            <a:endParaRPr lang="en-US" sz="1400" dirty="0">
              <a:solidFill>
                <a:schemeClr val="bg1"/>
              </a:solidFill>
            </a:endParaRPr>
          </a:p>
        </p:txBody>
      </p:sp>
      <p:sp>
        <p:nvSpPr>
          <p:cNvPr id="44" name="TextBox 43"/>
          <p:cNvSpPr txBox="1"/>
          <p:nvPr/>
        </p:nvSpPr>
        <p:spPr>
          <a:xfrm>
            <a:off x="3162839" y="850884"/>
            <a:ext cx="2524750" cy="5372587"/>
          </a:xfrm>
          <a:prstGeom prst="rect">
            <a:avLst/>
          </a:prstGeom>
          <a:solidFill>
            <a:srgbClr val="002060"/>
          </a:solidFill>
          <a:ln>
            <a:solidFill>
              <a:schemeClr val="accent5">
                <a:lumMod val="50000"/>
              </a:schemeClr>
            </a:solidFill>
          </a:ln>
        </p:spPr>
        <p:txBody>
          <a:bodyPr wrap="square" lIns="179285" tIns="143428" rIns="179285" bIns="143428" rtlCol="0">
            <a:spAutoFit/>
          </a:bodyPr>
          <a:lstStyle/>
          <a:p>
            <a:pPr>
              <a:lnSpc>
                <a:spcPct val="90000"/>
              </a:lnSpc>
            </a:pPr>
            <a:r>
              <a:rPr lang="en-US" sz="2000" b="1" dirty="0">
                <a:solidFill>
                  <a:srgbClr val="FFFFFF"/>
                </a:solidFill>
              </a:rPr>
              <a:t>Microsoft </a:t>
            </a:r>
            <a:r>
              <a:rPr lang="en-US" sz="2000" b="1" dirty="0" smtClean="0">
                <a:solidFill>
                  <a:srgbClr val="FFFFFF"/>
                </a:solidFill>
              </a:rPr>
              <a:t>Solution:</a:t>
            </a:r>
            <a:endParaRPr lang="en-US" sz="2000" b="1" dirty="0">
              <a:solidFill>
                <a:srgbClr val="FFFFFF"/>
              </a:solidFill>
            </a:endParaRPr>
          </a:p>
          <a:p>
            <a:pPr>
              <a:lnSpc>
                <a:spcPct val="90000"/>
              </a:lnSpc>
            </a:pPr>
            <a:endParaRPr lang="en-US" sz="1400" dirty="0">
              <a:solidFill>
                <a:schemeClr val="bg1"/>
              </a:solidFill>
              <a:latin typeface="+mj-lt"/>
            </a:endParaRPr>
          </a:p>
          <a:p>
            <a:pPr>
              <a:lnSpc>
                <a:spcPct val="90000"/>
              </a:lnSpc>
            </a:pPr>
            <a:r>
              <a:rPr lang="en-US" sz="1400" dirty="0">
                <a:solidFill>
                  <a:schemeClr val="bg1"/>
                </a:solidFill>
              </a:rPr>
              <a:t>You can count on </a:t>
            </a:r>
            <a:r>
              <a:rPr lang="en-US" sz="1400" b="1" dirty="0">
                <a:solidFill>
                  <a:schemeClr val="bg1"/>
                </a:solidFill>
              </a:rPr>
              <a:t>Microsoft Azure Infrastructure Services </a:t>
            </a:r>
            <a:r>
              <a:rPr lang="en-US" sz="1400" dirty="0">
                <a:solidFill>
                  <a:schemeClr val="bg1"/>
                </a:solidFill>
              </a:rPr>
              <a:t>to quickly standup labs for </a:t>
            </a:r>
            <a:r>
              <a:rPr lang="en-US" sz="1400" b="1" dirty="0">
                <a:solidFill>
                  <a:schemeClr val="bg1"/>
                </a:solidFill>
              </a:rPr>
              <a:t>testing</a:t>
            </a:r>
            <a:r>
              <a:rPr lang="en-US" sz="1400" dirty="0">
                <a:solidFill>
                  <a:schemeClr val="bg1"/>
                </a:solidFill>
              </a:rPr>
              <a:t> and </a:t>
            </a:r>
            <a:r>
              <a:rPr lang="en-US" sz="1400" b="1" dirty="0">
                <a:solidFill>
                  <a:schemeClr val="bg1"/>
                </a:solidFill>
              </a:rPr>
              <a:t>developing </a:t>
            </a:r>
            <a:r>
              <a:rPr lang="en-US" sz="1400" dirty="0">
                <a:solidFill>
                  <a:schemeClr val="bg1"/>
                </a:solidFill>
              </a:rPr>
              <a:t>apps, validating app behavior, and creating presales, training, and teaching </a:t>
            </a:r>
            <a:r>
              <a:rPr lang="en-US" sz="1400" dirty="0" smtClean="0">
                <a:solidFill>
                  <a:schemeClr val="bg1"/>
                </a:solidFill>
              </a:rPr>
              <a:t>environments:</a:t>
            </a:r>
          </a:p>
          <a:p>
            <a:pPr>
              <a:lnSpc>
                <a:spcPct val="90000"/>
              </a:lnSpc>
            </a:pPr>
            <a:endParaRPr lang="en-US" sz="1400" dirty="0">
              <a:solidFill>
                <a:schemeClr val="bg1"/>
              </a:solidFill>
            </a:endParaRPr>
          </a:p>
          <a:p>
            <a:pPr marL="285750" indent="-285750">
              <a:lnSpc>
                <a:spcPct val="90000"/>
              </a:lnSpc>
              <a:buFont typeface="Arial" panose="020B0604020202020204" pitchFamily="34" charset="0"/>
              <a:buChar char="•"/>
            </a:pPr>
            <a:r>
              <a:rPr lang="en-US" sz="1400" dirty="0" smtClean="0">
                <a:solidFill>
                  <a:schemeClr val="bg1"/>
                </a:solidFill>
              </a:rPr>
              <a:t>Provisioning </a:t>
            </a:r>
            <a:r>
              <a:rPr lang="en-US" sz="1400" dirty="0">
                <a:solidFill>
                  <a:schemeClr val="bg1"/>
                </a:solidFill>
              </a:rPr>
              <a:t>Virtual Machines in </a:t>
            </a:r>
            <a:r>
              <a:rPr lang="en-US" sz="1400" dirty="0" smtClean="0">
                <a:solidFill>
                  <a:schemeClr val="bg1"/>
                </a:solidFill>
              </a:rPr>
              <a:t>minutes</a:t>
            </a:r>
          </a:p>
          <a:p>
            <a:pPr marL="285750" indent="-285750">
              <a:lnSpc>
                <a:spcPct val="90000"/>
              </a:lnSpc>
              <a:buFont typeface="Arial" panose="020B0604020202020204" pitchFamily="34" charset="0"/>
              <a:buChar char="•"/>
            </a:pPr>
            <a:r>
              <a:rPr lang="en-US" sz="1400" dirty="0">
                <a:solidFill>
                  <a:schemeClr val="bg1"/>
                </a:solidFill>
              </a:rPr>
              <a:t>A</a:t>
            </a:r>
            <a:r>
              <a:rPr lang="en-US" sz="1400" dirty="0" smtClean="0">
                <a:solidFill>
                  <a:schemeClr val="bg1"/>
                </a:solidFill>
              </a:rPr>
              <a:t>ccess </a:t>
            </a:r>
            <a:r>
              <a:rPr lang="en-US" sz="1400" dirty="0">
                <a:solidFill>
                  <a:schemeClr val="bg1"/>
                </a:solidFill>
              </a:rPr>
              <a:t>to a sandbox and </a:t>
            </a:r>
            <a:r>
              <a:rPr lang="en-US" sz="1400" dirty="0" smtClean="0">
                <a:solidFill>
                  <a:schemeClr val="bg1"/>
                </a:solidFill>
              </a:rPr>
              <a:t>labs.</a:t>
            </a:r>
          </a:p>
          <a:p>
            <a:pPr marL="285750" indent="-285750">
              <a:lnSpc>
                <a:spcPct val="90000"/>
              </a:lnSpc>
              <a:buFont typeface="Arial" panose="020B0604020202020204" pitchFamily="34" charset="0"/>
              <a:buChar char="•"/>
            </a:pPr>
            <a:r>
              <a:rPr lang="en-US" sz="1400" dirty="0" smtClean="0">
                <a:solidFill>
                  <a:schemeClr val="bg1"/>
                </a:solidFill>
              </a:rPr>
              <a:t>Most </a:t>
            </a:r>
            <a:r>
              <a:rPr lang="en-US" sz="1400" dirty="0">
                <a:solidFill>
                  <a:schemeClr val="bg1"/>
                </a:solidFill>
              </a:rPr>
              <a:t>development, test and lab environments are project-based and do not need to be up and running </a:t>
            </a:r>
            <a:r>
              <a:rPr lang="en-US" sz="1400" dirty="0" smtClean="0">
                <a:solidFill>
                  <a:schemeClr val="bg1"/>
                </a:solidFill>
              </a:rPr>
              <a:t>24x7</a:t>
            </a:r>
          </a:p>
          <a:p>
            <a:pPr marL="285750" indent="-285750">
              <a:lnSpc>
                <a:spcPct val="90000"/>
              </a:lnSpc>
              <a:buFont typeface="Arial" panose="020B0604020202020204" pitchFamily="34" charset="0"/>
              <a:buChar char="•"/>
            </a:pPr>
            <a:r>
              <a:rPr lang="en-US" sz="1400" b="1" dirty="0" smtClean="0">
                <a:solidFill>
                  <a:schemeClr val="bg1"/>
                </a:solidFill>
              </a:rPr>
              <a:t>You </a:t>
            </a:r>
            <a:r>
              <a:rPr lang="en-US" sz="1400" b="1" dirty="0">
                <a:solidFill>
                  <a:schemeClr val="bg1"/>
                </a:solidFill>
              </a:rPr>
              <a:t>pay for what you use and no more</a:t>
            </a:r>
            <a:r>
              <a:rPr lang="en-US" sz="1400" dirty="0">
                <a:solidFill>
                  <a:schemeClr val="bg1"/>
                </a:solidFill>
              </a:rPr>
              <a:t>.</a:t>
            </a:r>
          </a:p>
          <a:p>
            <a:pPr>
              <a:lnSpc>
                <a:spcPct val="90000"/>
              </a:lnSpc>
            </a:pPr>
            <a:r>
              <a:rPr lang="en-US" sz="1400" dirty="0" smtClean="0">
                <a:solidFill>
                  <a:schemeClr val="bg1"/>
                </a:solidFill>
              </a:rPr>
              <a:t/>
            </a:r>
            <a:br>
              <a:rPr lang="en-US" sz="1400" dirty="0" smtClean="0">
                <a:solidFill>
                  <a:schemeClr val="bg1"/>
                </a:solidFill>
              </a:rPr>
            </a:br>
            <a:endParaRPr lang="en-US" sz="1400" dirty="0" smtClean="0">
              <a:solidFill>
                <a:schemeClr val="bg1"/>
              </a:solidFill>
            </a:endParaRPr>
          </a:p>
          <a:p>
            <a:pPr marL="285750" lvl="0" indent="-285750">
              <a:lnSpc>
                <a:spcPct val="90000"/>
              </a:lnSpc>
              <a:buFont typeface="Arial" panose="020B0604020202020204" pitchFamily="34" charset="0"/>
              <a:buChar char="•"/>
            </a:pPr>
            <a:endParaRPr lang="en-US" sz="1300" b="1" dirty="0">
              <a:solidFill>
                <a:schemeClr val="bg1"/>
              </a:solidFill>
            </a:endParaRPr>
          </a:p>
          <a:p>
            <a:pPr>
              <a:lnSpc>
                <a:spcPct val="90000"/>
              </a:lnSpc>
            </a:pPr>
            <a:r>
              <a:rPr lang="en-US" sz="1300" b="1" dirty="0" smtClean="0">
                <a:solidFill>
                  <a:schemeClr val="bg1"/>
                </a:solidFill>
              </a:rPr>
              <a:t/>
            </a:r>
            <a:br>
              <a:rPr lang="en-US" sz="1300" b="1" dirty="0" smtClean="0">
                <a:solidFill>
                  <a:schemeClr val="bg1"/>
                </a:solidFill>
              </a:rPr>
            </a:br>
            <a:endParaRPr lang="en-US" sz="1300" b="1" dirty="0">
              <a:solidFill>
                <a:schemeClr val="bg1"/>
              </a:solidFill>
            </a:endParaRPr>
          </a:p>
        </p:txBody>
      </p:sp>
      <p:sp>
        <p:nvSpPr>
          <p:cNvPr id="60" name="TextBox 59"/>
          <p:cNvSpPr txBox="1"/>
          <p:nvPr/>
        </p:nvSpPr>
        <p:spPr>
          <a:xfrm>
            <a:off x="5846691" y="845996"/>
            <a:ext cx="2789996" cy="3627494"/>
          </a:xfrm>
          <a:prstGeom prst="rect">
            <a:avLst/>
          </a:prstGeom>
          <a:solidFill>
            <a:schemeClr val="accent3">
              <a:lumMod val="50000"/>
            </a:schemeClr>
          </a:solidFill>
        </p:spPr>
        <p:txBody>
          <a:bodyPr wrap="square" lIns="179285" tIns="143428" rIns="179285" bIns="143428" rtlCol="0">
            <a:spAutoFit/>
          </a:bodyPr>
          <a:lstStyle/>
          <a:p>
            <a:pPr>
              <a:lnSpc>
                <a:spcPct val="90000"/>
              </a:lnSpc>
            </a:pPr>
            <a:r>
              <a:rPr lang="en-US" sz="1900" b="1" dirty="0" smtClean="0">
                <a:solidFill>
                  <a:srgbClr val="FFFFFF"/>
                </a:solidFill>
              </a:rPr>
              <a:t>Microsoft Azure Pricing</a:t>
            </a:r>
            <a:r>
              <a:rPr lang="en-US" sz="1900" dirty="0" smtClean="0">
                <a:solidFill>
                  <a:srgbClr val="FFFFFF"/>
                </a:solidFill>
              </a:rPr>
              <a:t>:</a:t>
            </a:r>
          </a:p>
          <a:p>
            <a:pPr>
              <a:lnSpc>
                <a:spcPct val="90000"/>
              </a:lnSpc>
            </a:pPr>
            <a:endParaRPr lang="en-US" sz="2000" dirty="0">
              <a:solidFill>
                <a:srgbClr val="FFFFFF"/>
              </a:solidFill>
            </a:endParaRPr>
          </a:p>
          <a:p>
            <a:pPr>
              <a:lnSpc>
                <a:spcPct val="90000"/>
              </a:lnSpc>
            </a:pPr>
            <a:r>
              <a:rPr lang="en-US" sz="1100" b="1" dirty="0">
                <a:solidFill>
                  <a:schemeClr val="bg1"/>
                </a:solidFill>
              </a:rPr>
              <a:t>Scenario: </a:t>
            </a:r>
            <a:r>
              <a:rPr lang="en-US" sz="1100" b="1" dirty="0" err="1" smtClean="0">
                <a:solidFill>
                  <a:schemeClr val="bg1"/>
                </a:solidFill>
              </a:rPr>
              <a:t>Dev&amp;Test</a:t>
            </a:r>
            <a:r>
              <a:rPr lang="en-US" sz="1100" b="1" dirty="0" smtClean="0">
                <a:solidFill>
                  <a:schemeClr val="bg1"/>
                </a:solidFill>
              </a:rPr>
              <a:t> App with Azure IaaS</a:t>
            </a:r>
          </a:p>
          <a:p>
            <a:pPr>
              <a:lnSpc>
                <a:spcPct val="90000"/>
              </a:lnSpc>
            </a:pPr>
            <a:endParaRPr lang="en-US" sz="1100" i="1" dirty="0" smtClean="0">
              <a:solidFill>
                <a:schemeClr val="bg1"/>
              </a:solidFill>
            </a:endParaRPr>
          </a:p>
          <a:p>
            <a:pPr marL="285750" indent="-285750">
              <a:lnSpc>
                <a:spcPct val="90000"/>
              </a:lnSpc>
              <a:buFont typeface="Arial" panose="020B0604020202020204" pitchFamily="34" charset="0"/>
              <a:buChar char="•"/>
            </a:pPr>
            <a:r>
              <a:rPr lang="en-US" sz="1100" i="1" dirty="0" smtClean="0">
                <a:solidFill>
                  <a:schemeClr val="bg1"/>
                </a:solidFill>
              </a:rPr>
              <a:t>Servers:</a:t>
            </a:r>
          </a:p>
          <a:p>
            <a:pPr marL="742950" lvl="1" indent="-285750">
              <a:lnSpc>
                <a:spcPct val="90000"/>
              </a:lnSpc>
              <a:buFont typeface="Arial" panose="020B0604020202020204" pitchFamily="34" charset="0"/>
              <a:buChar char="•"/>
            </a:pPr>
            <a:r>
              <a:rPr lang="en-US" sz="1100" i="1" dirty="0" smtClean="0">
                <a:solidFill>
                  <a:schemeClr val="bg1"/>
                </a:solidFill>
              </a:rPr>
              <a:t>2 x Application Servers= $535.68</a:t>
            </a:r>
          </a:p>
          <a:p>
            <a:pPr marL="742950" lvl="1" indent="-285750">
              <a:lnSpc>
                <a:spcPct val="90000"/>
              </a:lnSpc>
              <a:buFont typeface="Arial" panose="020B0604020202020204" pitchFamily="34" charset="0"/>
              <a:buChar char="•"/>
            </a:pPr>
            <a:r>
              <a:rPr lang="en-US" sz="1100" i="1" dirty="0">
                <a:solidFill>
                  <a:schemeClr val="bg1"/>
                </a:solidFill>
              </a:rPr>
              <a:t>1</a:t>
            </a:r>
            <a:r>
              <a:rPr lang="en-US" sz="1100" i="1" dirty="0" smtClean="0">
                <a:solidFill>
                  <a:schemeClr val="bg1"/>
                </a:solidFill>
              </a:rPr>
              <a:t> x </a:t>
            </a:r>
            <a:r>
              <a:rPr lang="en-US" sz="1100" i="1" dirty="0">
                <a:solidFill>
                  <a:schemeClr val="bg1"/>
                </a:solidFill>
              </a:rPr>
              <a:t>D</a:t>
            </a:r>
            <a:r>
              <a:rPr lang="en-US" sz="1100" i="1" dirty="0" smtClean="0">
                <a:solidFill>
                  <a:schemeClr val="bg1"/>
                </a:solidFill>
              </a:rPr>
              <a:t>atabase Servers (Include SQL Server STD License) = $565.44</a:t>
            </a:r>
          </a:p>
          <a:p>
            <a:pPr marL="285750" indent="-285750">
              <a:lnSpc>
                <a:spcPct val="90000"/>
              </a:lnSpc>
              <a:buFont typeface="Arial" panose="020B0604020202020204" pitchFamily="34" charset="0"/>
              <a:buChar char="•"/>
            </a:pPr>
            <a:r>
              <a:rPr lang="en-US" sz="1100" i="1" dirty="0" smtClean="0">
                <a:solidFill>
                  <a:schemeClr val="bg1"/>
                </a:solidFill>
              </a:rPr>
              <a:t>Data Storage / Bandwidth:</a:t>
            </a:r>
          </a:p>
          <a:p>
            <a:pPr marL="742950" lvl="1" indent="-285750">
              <a:lnSpc>
                <a:spcPct val="90000"/>
              </a:lnSpc>
              <a:buFont typeface="Arial" panose="020B0604020202020204" pitchFamily="34" charset="0"/>
              <a:buChar char="•"/>
            </a:pPr>
            <a:r>
              <a:rPr lang="en-US" sz="1100" i="1" dirty="0" smtClean="0">
                <a:solidFill>
                  <a:schemeClr val="bg1"/>
                </a:solidFill>
              </a:rPr>
              <a:t>650GB Bandwidth/Download = $88.65</a:t>
            </a:r>
          </a:p>
          <a:p>
            <a:pPr marL="742950" lvl="1" indent="-285750">
              <a:lnSpc>
                <a:spcPct val="90000"/>
              </a:lnSpc>
              <a:buFont typeface="Arial" panose="020B0604020202020204" pitchFamily="34" charset="0"/>
              <a:buChar char="•"/>
            </a:pPr>
            <a:r>
              <a:rPr lang="en-US" sz="1100" i="1" dirty="0">
                <a:solidFill>
                  <a:schemeClr val="bg1"/>
                </a:solidFill>
              </a:rPr>
              <a:t>1</a:t>
            </a:r>
            <a:r>
              <a:rPr lang="en-US" sz="1100" i="1" dirty="0" smtClean="0">
                <a:solidFill>
                  <a:schemeClr val="bg1"/>
                </a:solidFill>
              </a:rPr>
              <a:t>TB </a:t>
            </a:r>
            <a:r>
              <a:rPr lang="en-US" sz="1100" i="1" dirty="0" err="1" smtClean="0">
                <a:solidFill>
                  <a:schemeClr val="bg1"/>
                </a:solidFill>
              </a:rPr>
              <a:t>Storage+Transactions</a:t>
            </a:r>
            <a:r>
              <a:rPr lang="en-US" sz="1100" i="1" dirty="0" smtClean="0">
                <a:solidFill>
                  <a:schemeClr val="bg1"/>
                </a:solidFill>
              </a:rPr>
              <a:t> </a:t>
            </a:r>
            <a:r>
              <a:rPr lang="en-US" sz="1100" i="1" dirty="0">
                <a:solidFill>
                  <a:schemeClr val="bg1"/>
                </a:solidFill>
              </a:rPr>
              <a:t>= </a:t>
            </a:r>
            <a:r>
              <a:rPr lang="en-US" sz="1100" i="1" dirty="0" smtClean="0">
                <a:solidFill>
                  <a:schemeClr val="bg1"/>
                </a:solidFill>
              </a:rPr>
              <a:t>$36.10</a:t>
            </a:r>
          </a:p>
          <a:p>
            <a:pPr marL="285750" indent="-285750">
              <a:lnSpc>
                <a:spcPct val="90000"/>
              </a:lnSpc>
              <a:buFont typeface="Arial" panose="020B0604020202020204" pitchFamily="34" charset="0"/>
              <a:buChar char="•"/>
            </a:pPr>
            <a:r>
              <a:rPr lang="en-US" sz="1100" i="1" dirty="0" smtClean="0">
                <a:solidFill>
                  <a:schemeClr val="bg1"/>
                </a:solidFill>
              </a:rPr>
              <a:t>Developer Support: U$29</a:t>
            </a:r>
            <a:endParaRPr lang="en-US" sz="1100" i="1" dirty="0">
              <a:solidFill>
                <a:schemeClr val="bg1"/>
              </a:solidFill>
            </a:endParaRPr>
          </a:p>
          <a:p>
            <a:pPr>
              <a:lnSpc>
                <a:spcPct val="90000"/>
              </a:lnSpc>
            </a:pPr>
            <a:endParaRPr lang="en-US" sz="1200" b="1" dirty="0" smtClean="0">
              <a:solidFill>
                <a:schemeClr val="bg1"/>
              </a:solidFill>
            </a:endParaRPr>
          </a:p>
          <a:p>
            <a:pPr marL="742950" lvl="1" indent="-285750">
              <a:lnSpc>
                <a:spcPct val="90000"/>
              </a:lnSpc>
              <a:buFont typeface="Wingdings" panose="05000000000000000000" pitchFamily="2" charset="2"/>
              <a:buChar char="ü"/>
            </a:pPr>
            <a:r>
              <a:rPr lang="en-US" sz="1200" b="1" dirty="0" smtClean="0">
                <a:solidFill>
                  <a:schemeClr val="bg1"/>
                </a:solidFill>
              </a:rPr>
              <a:t>Total : U$15.058/ Year</a:t>
            </a:r>
            <a:endParaRPr lang="en-US" sz="1200" b="1" dirty="0">
              <a:solidFill>
                <a:schemeClr val="bg1"/>
              </a:solidFill>
              <a:sym typeface="Wingdings" panose="05000000000000000000" pitchFamily="2" charset="2"/>
            </a:endParaRPr>
          </a:p>
          <a:p>
            <a:pPr marL="742950" lvl="1" indent="-285750">
              <a:lnSpc>
                <a:spcPct val="90000"/>
              </a:lnSpc>
              <a:buFont typeface="Wingdings" panose="05000000000000000000" pitchFamily="2" charset="2"/>
              <a:buChar char="ü"/>
            </a:pPr>
            <a:r>
              <a:rPr lang="en-US" sz="1200" b="1" dirty="0" smtClean="0">
                <a:solidFill>
                  <a:schemeClr val="bg1"/>
                </a:solidFill>
              </a:rPr>
              <a:t>SKU: 151 Azure Monetary Commitments </a:t>
            </a:r>
            <a:r>
              <a:rPr lang="en-US" sz="1200" b="1" dirty="0">
                <a:solidFill>
                  <a:schemeClr val="bg1"/>
                </a:solidFill>
              </a:rPr>
              <a:t>in </a:t>
            </a:r>
            <a:r>
              <a:rPr lang="en-US" sz="1200" b="1" dirty="0" smtClean="0">
                <a:solidFill>
                  <a:schemeClr val="bg1"/>
                </a:solidFill>
              </a:rPr>
              <a:t>OPEN</a:t>
            </a:r>
            <a:endParaRPr lang="en-US" sz="1200" dirty="0" smtClean="0">
              <a:solidFill>
                <a:schemeClr val="bg1"/>
              </a:solidFill>
            </a:endParaRPr>
          </a:p>
        </p:txBody>
      </p:sp>
      <p:sp>
        <p:nvSpPr>
          <p:cNvPr id="112" name="TextBox 111"/>
          <p:cNvSpPr txBox="1"/>
          <p:nvPr/>
        </p:nvSpPr>
        <p:spPr>
          <a:xfrm>
            <a:off x="5761627" y="6374443"/>
            <a:ext cx="5860102" cy="483557"/>
          </a:xfrm>
          <a:prstGeom prst="rect">
            <a:avLst/>
          </a:prstGeom>
          <a:noFill/>
        </p:spPr>
        <p:txBody>
          <a:bodyPr wrap="square" lIns="179285" tIns="143428" rIns="179285" bIns="143428" rtlCol="0">
            <a:spAutoFit/>
          </a:bodyPr>
          <a:lstStyle/>
          <a:p>
            <a:pPr>
              <a:lnSpc>
                <a:spcPct val="90000"/>
              </a:lnSpc>
            </a:pPr>
            <a:r>
              <a:rPr lang="en-US" sz="1400" dirty="0" smtClean="0"/>
              <a:t>*For </a:t>
            </a:r>
            <a:r>
              <a:rPr lang="en-US" sz="1200" i="1" dirty="0" smtClean="0"/>
              <a:t>More Details &amp; Components– Review Complete Starter Kit </a:t>
            </a:r>
            <a:r>
              <a:rPr lang="en-US" sz="1200" i="1" dirty="0" err="1" smtClean="0"/>
              <a:t>Dev&amp;Test</a:t>
            </a:r>
            <a:endParaRPr lang="en-US" sz="1200" i="1" dirty="0">
              <a:latin typeface="+mj-lt"/>
            </a:endParaRPr>
          </a:p>
        </p:txBody>
      </p:sp>
      <p:sp>
        <p:nvSpPr>
          <p:cNvPr id="114" name="TextBox 113"/>
          <p:cNvSpPr txBox="1"/>
          <p:nvPr/>
        </p:nvSpPr>
        <p:spPr>
          <a:xfrm>
            <a:off x="8745794" y="4889631"/>
            <a:ext cx="3080367" cy="1525917"/>
          </a:xfrm>
          <a:prstGeom prst="rect">
            <a:avLst/>
          </a:prstGeom>
          <a:solidFill>
            <a:schemeClr val="accent1">
              <a:lumMod val="20000"/>
              <a:lumOff val="80000"/>
            </a:schemeClr>
          </a:solidFill>
          <a:ln>
            <a:noFill/>
          </a:ln>
          <a:extLst/>
        </p:spPr>
        <p:txBody>
          <a:bodyPr wrap="square" lIns="89642" tIns="89642" rIns="89642" bIns="89642" rtlCol="0" anchor="t" anchorCtr="0">
            <a:noAutofit/>
          </a:bodyPr>
          <a:lstStyle>
            <a:defPPr>
              <a:defRPr lang="en-US"/>
            </a:defPPr>
            <a:lvl1pPr algn="ctr">
              <a:defRPr sz="2400">
                <a:ln>
                  <a:solidFill>
                    <a:srgbClr val="FFFFFF">
                      <a:alpha val="0"/>
                    </a:srgbClr>
                  </a:solidFill>
                </a:ln>
                <a:solidFill>
                  <a:srgbClr val="FFFFFF"/>
                </a:solidFill>
                <a:latin typeface="+mj-lt"/>
                <a:ea typeface="Segoe UI" pitchFamily="34" charset="0"/>
                <a:cs typeface="Segoe UI" pitchFamily="34" charset="0"/>
              </a:defRPr>
            </a:lvl1pPr>
          </a:lstStyle>
          <a:p>
            <a:pPr marL="52912"/>
            <a:endParaRPr lang="en-US" spc="-69" dirty="0" smtClean="0">
              <a:solidFill>
                <a:schemeClr val="tx2">
                  <a:lumMod val="40000"/>
                  <a:lumOff val="60000"/>
                </a:schemeClr>
              </a:solidFill>
              <a:latin typeface="Segoe UI"/>
            </a:endParaRPr>
          </a:p>
          <a:p>
            <a:pPr marL="52912"/>
            <a:r>
              <a:rPr lang="en-US" sz="2800" i="1" spc="-69" dirty="0" smtClean="0">
                <a:solidFill>
                  <a:schemeClr val="tx2">
                    <a:lumMod val="40000"/>
                    <a:lumOff val="60000"/>
                  </a:schemeClr>
                </a:solidFill>
                <a:latin typeface="Segoe UI"/>
              </a:rPr>
              <a:t>&lt;Space for local promotions&gt;</a:t>
            </a:r>
            <a:endParaRPr lang="en-US" sz="2800" i="1" spc="-69" dirty="0">
              <a:solidFill>
                <a:schemeClr val="tx2">
                  <a:lumMod val="40000"/>
                  <a:lumOff val="60000"/>
                </a:schemeClr>
              </a:solidFill>
              <a:latin typeface="Segoe UI"/>
            </a:endParaRPr>
          </a:p>
        </p:txBody>
      </p:sp>
      <p:sp>
        <p:nvSpPr>
          <p:cNvPr id="117" name="Freeform 5"/>
          <p:cNvSpPr>
            <a:spLocks noEditPoints="1"/>
          </p:cNvSpPr>
          <p:nvPr/>
        </p:nvSpPr>
        <p:spPr bwMode="auto">
          <a:xfrm>
            <a:off x="6005887" y="4074877"/>
            <a:ext cx="429915" cy="427111"/>
          </a:xfrm>
          <a:custGeom>
            <a:avLst/>
            <a:gdLst>
              <a:gd name="T0" fmla="*/ 119 w 1272"/>
              <a:gd name="T1" fmla="*/ 364 h 728"/>
              <a:gd name="T2" fmla="*/ 220 w 1272"/>
              <a:gd name="T3" fmla="*/ 364 h 728"/>
              <a:gd name="T4" fmla="*/ 194 w 1272"/>
              <a:gd name="T5" fmla="*/ 0 h 728"/>
              <a:gd name="T6" fmla="*/ 0 w 1272"/>
              <a:gd name="T7" fmla="*/ 549 h 728"/>
              <a:gd name="T8" fmla="*/ 1272 w 1272"/>
              <a:gd name="T9" fmla="*/ 728 h 728"/>
              <a:gd name="T10" fmla="*/ 194 w 1272"/>
              <a:gd name="T11" fmla="*/ 0 h 728"/>
              <a:gd name="T12" fmla="*/ 83 w 1272"/>
              <a:gd name="T13" fmla="*/ 364 h 728"/>
              <a:gd name="T14" fmla="*/ 255 w 1272"/>
              <a:gd name="T15" fmla="*/ 364 h 728"/>
              <a:gd name="T16" fmla="*/ 841 w 1272"/>
              <a:gd name="T17" fmla="*/ 471 h 728"/>
              <a:gd name="T18" fmla="*/ 794 w 1272"/>
              <a:gd name="T19" fmla="*/ 534 h 728"/>
              <a:gd name="T20" fmla="*/ 745 w 1272"/>
              <a:gd name="T21" fmla="*/ 621 h 728"/>
              <a:gd name="T22" fmla="*/ 677 w 1272"/>
              <a:gd name="T23" fmla="*/ 563 h 728"/>
              <a:gd name="T24" fmla="*/ 614 w 1272"/>
              <a:gd name="T25" fmla="*/ 555 h 728"/>
              <a:gd name="T26" fmla="*/ 570 w 1272"/>
              <a:gd name="T27" fmla="*/ 539 h 728"/>
              <a:gd name="T28" fmla="*/ 626 w 1272"/>
              <a:gd name="T29" fmla="*/ 464 h 728"/>
              <a:gd name="T30" fmla="*/ 700 w 1272"/>
              <a:gd name="T31" fmla="*/ 474 h 728"/>
              <a:gd name="T32" fmla="*/ 715 w 1272"/>
              <a:gd name="T33" fmla="*/ 458 h 728"/>
              <a:gd name="T34" fmla="*/ 716 w 1272"/>
              <a:gd name="T35" fmla="*/ 438 h 728"/>
              <a:gd name="T36" fmla="*/ 690 w 1272"/>
              <a:gd name="T37" fmla="*/ 416 h 728"/>
              <a:gd name="T38" fmla="*/ 615 w 1272"/>
              <a:gd name="T39" fmla="*/ 379 h 728"/>
              <a:gd name="T40" fmla="*/ 570 w 1272"/>
              <a:gd name="T41" fmla="*/ 319 h 728"/>
              <a:gd name="T42" fmla="*/ 573 w 1272"/>
              <a:gd name="T43" fmla="*/ 240 h 728"/>
              <a:gd name="T44" fmla="*/ 630 w 1272"/>
              <a:gd name="T45" fmla="*/ 179 h 728"/>
              <a:gd name="T46" fmla="*/ 677 w 1272"/>
              <a:gd name="T47" fmla="*/ 107 h 728"/>
              <a:gd name="T48" fmla="*/ 745 w 1272"/>
              <a:gd name="T49" fmla="*/ 161 h 728"/>
              <a:gd name="T50" fmla="*/ 826 w 1272"/>
              <a:gd name="T51" fmla="*/ 174 h 728"/>
              <a:gd name="T52" fmla="*/ 806 w 1272"/>
              <a:gd name="T53" fmla="*/ 267 h 728"/>
              <a:gd name="T54" fmla="*/ 753 w 1272"/>
              <a:gd name="T55" fmla="*/ 250 h 728"/>
              <a:gd name="T56" fmla="*/ 708 w 1272"/>
              <a:gd name="T57" fmla="*/ 249 h 728"/>
              <a:gd name="T58" fmla="*/ 690 w 1272"/>
              <a:gd name="T59" fmla="*/ 263 h 728"/>
              <a:gd name="T60" fmla="*/ 689 w 1272"/>
              <a:gd name="T61" fmla="*/ 282 h 728"/>
              <a:gd name="T62" fmla="*/ 710 w 1272"/>
              <a:gd name="T63" fmla="*/ 303 h 728"/>
              <a:gd name="T64" fmla="*/ 788 w 1272"/>
              <a:gd name="T65" fmla="*/ 343 h 728"/>
              <a:gd name="T66" fmla="*/ 840 w 1272"/>
              <a:gd name="T67" fmla="*/ 404 h 728"/>
              <a:gd name="T68" fmla="*/ 841 w 1272"/>
              <a:gd name="T69" fmla="*/ 471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72" h="728">
                <a:moveTo>
                  <a:pt x="169" y="313"/>
                </a:moveTo>
                <a:cubicBezTo>
                  <a:pt x="141" y="313"/>
                  <a:pt x="119" y="336"/>
                  <a:pt x="119" y="364"/>
                </a:cubicBezTo>
                <a:cubicBezTo>
                  <a:pt x="119" y="392"/>
                  <a:pt x="141" y="414"/>
                  <a:pt x="169" y="414"/>
                </a:cubicBezTo>
                <a:cubicBezTo>
                  <a:pt x="197" y="414"/>
                  <a:pt x="220" y="392"/>
                  <a:pt x="220" y="364"/>
                </a:cubicBezTo>
                <a:cubicBezTo>
                  <a:pt x="220" y="336"/>
                  <a:pt x="197" y="313"/>
                  <a:pt x="169" y="313"/>
                </a:cubicBezTo>
                <a:close/>
                <a:moveTo>
                  <a:pt x="194" y="0"/>
                </a:moveTo>
                <a:cubicBezTo>
                  <a:pt x="0" y="178"/>
                  <a:pt x="0" y="178"/>
                  <a:pt x="0" y="178"/>
                </a:cubicBezTo>
                <a:cubicBezTo>
                  <a:pt x="0" y="549"/>
                  <a:pt x="0" y="549"/>
                  <a:pt x="0" y="549"/>
                </a:cubicBezTo>
                <a:cubicBezTo>
                  <a:pt x="194" y="728"/>
                  <a:pt x="194" y="728"/>
                  <a:pt x="194" y="728"/>
                </a:cubicBezTo>
                <a:cubicBezTo>
                  <a:pt x="1272" y="728"/>
                  <a:pt x="1272" y="728"/>
                  <a:pt x="1272" y="728"/>
                </a:cubicBezTo>
                <a:cubicBezTo>
                  <a:pt x="1272" y="0"/>
                  <a:pt x="1272" y="0"/>
                  <a:pt x="1272" y="0"/>
                </a:cubicBezTo>
                <a:lnTo>
                  <a:pt x="194" y="0"/>
                </a:lnTo>
                <a:close/>
                <a:moveTo>
                  <a:pt x="169" y="450"/>
                </a:moveTo>
                <a:cubicBezTo>
                  <a:pt x="122" y="450"/>
                  <a:pt x="83" y="411"/>
                  <a:pt x="83" y="364"/>
                </a:cubicBezTo>
                <a:cubicBezTo>
                  <a:pt x="83" y="316"/>
                  <a:pt x="122" y="278"/>
                  <a:pt x="169" y="278"/>
                </a:cubicBezTo>
                <a:cubicBezTo>
                  <a:pt x="217" y="278"/>
                  <a:pt x="255" y="316"/>
                  <a:pt x="255" y="364"/>
                </a:cubicBezTo>
                <a:cubicBezTo>
                  <a:pt x="255" y="411"/>
                  <a:pt x="217" y="450"/>
                  <a:pt x="169" y="450"/>
                </a:cubicBezTo>
                <a:close/>
                <a:moveTo>
                  <a:pt x="841" y="471"/>
                </a:moveTo>
                <a:cubicBezTo>
                  <a:pt x="838" y="482"/>
                  <a:pt x="833" y="493"/>
                  <a:pt x="825" y="504"/>
                </a:cubicBezTo>
                <a:cubicBezTo>
                  <a:pt x="818" y="515"/>
                  <a:pt x="807" y="525"/>
                  <a:pt x="794" y="534"/>
                </a:cubicBezTo>
                <a:cubicBezTo>
                  <a:pt x="781" y="543"/>
                  <a:pt x="764" y="550"/>
                  <a:pt x="745" y="555"/>
                </a:cubicBezTo>
                <a:cubicBezTo>
                  <a:pt x="745" y="621"/>
                  <a:pt x="745" y="621"/>
                  <a:pt x="745" y="621"/>
                </a:cubicBezTo>
                <a:cubicBezTo>
                  <a:pt x="677" y="621"/>
                  <a:pt x="677" y="621"/>
                  <a:pt x="677" y="621"/>
                </a:cubicBezTo>
                <a:cubicBezTo>
                  <a:pt x="677" y="563"/>
                  <a:pt x="677" y="563"/>
                  <a:pt x="677" y="563"/>
                </a:cubicBezTo>
                <a:cubicBezTo>
                  <a:pt x="667" y="563"/>
                  <a:pt x="657" y="562"/>
                  <a:pt x="646" y="561"/>
                </a:cubicBezTo>
                <a:cubicBezTo>
                  <a:pt x="635" y="559"/>
                  <a:pt x="624" y="557"/>
                  <a:pt x="614" y="555"/>
                </a:cubicBezTo>
                <a:cubicBezTo>
                  <a:pt x="604" y="553"/>
                  <a:pt x="595" y="551"/>
                  <a:pt x="587" y="548"/>
                </a:cubicBezTo>
                <a:cubicBezTo>
                  <a:pt x="579" y="545"/>
                  <a:pt x="574" y="542"/>
                  <a:pt x="570" y="539"/>
                </a:cubicBezTo>
                <a:cubicBezTo>
                  <a:pt x="570" y="433"/>
                  <a:pt x="570" y="433"/>
                  <a:pt x="570" y="433"/>
                </a:cubicBezTo>
                <a:cubicBezTo>
                  <a:pt x="588" y="446"/>
                  <a:pt x="607" y="456"/>
                  <a:pt x="626" y="464"/>
                </a:cubicBezTo>
                <a:cubicBezTo>
                  <a:pt x="645" y="472"/>
                  <a:pt x="665" y="476"/>
                  <a:pt x="685" y="476"/>
                </a:cubicBezTo>
                <a:cubicBezTo>
                  <a:pt x="691" y="476"/>
                  <a:pt x="696" y="475"/>
                  <a:pt x="700" y="474"/>
                </a:cubicBezTo>
                <a:cubicBezTo>
                  <a:pt x="704" y="472"/>
                  <a:pt x="707" y="470"/>
                  <a:pt x="710" y="467"/>
                </a:cubicBezTo>
                <a:cubicBezTo>
                  <a:pt x="713" y="465"/>
                  <a:pt x="714" y="462"/>
                  <a:pt x="715" y="458"/>
                </a:cubicBezTo>
                <a:cubicBezTo>
                  <a:pt x="717" y="455"/>
                  <a:pt x="717" y="452"/>
                  <a:pt x="717" y="448"/>
                </a:cubicBezTo>
                <a:cubicBezTo>
                  <a:pt x="717" y="445"/>
                  <a:pt x="717" y="441"/>
                  <a:pt x="716" y="438"/>
                </a:cubicBezTo>
                <a:cubicBezTo>
                  <a:pt x="715" y="434"/>
                  <a:pt x="712" y="431"/>
                  <a:pt x="708" y="427"/>
                </a:cubicBezTo>
                <a:cubicBezTo>
                  <a:pt x="704" y="424"/>
                  <a:pt x="698" y="420"/>
                  <a:pt x="690" y="416"/>
                </a:cubicBezTo>
                <a:cubicBezTo>
                  <a:pt x="682" y="411"/>
                  <a:pt x="671" y="407"/>
                  <a:pt x="657" y="401"/>
                </a:cubicBezTo>
                <a:cubicBezTo>
                  <a:pt x="640" y="395"/>
                  <a:pt x="626" y="387"/>
                  <a:pt x="615" y="379"/>
                </a:cubicBezTo>
                <a:cubicBezTo>
                  <a:pt x="603" y="370"/>
                  <a:pt x="593" y="361"/>
                  <a:pt x="586" y="351"/>
                </a:cubicBezTo>
                <a:cubicBezTo>
                  <a:pt x="579" y="341"/>
                  <a:pt x="573" y="330"/>
                  <a:pt x="570" y="319"/>
                </a:cubicBezTo>
                <a:cubicBezTo>
                  <a:pt x="567" y="308"/>
                  <a:pt x="565" y="296"/>
                  <a:pt x="565" y="284"/>
                </a:cubicBezTo>
                <a:cubicBezTo>
                  <a:pt x="565" y="268"/>
                  <a:pt x="568" y="253"/>
                  <a:pt x="573" y="240"/>
                </a:cubicBezTo>
                <a:cubicBezTo>
                  <a:pt x="578" y="227"/>
                  <a:pt x="586" y="215"/>
                  <a:pt x="595" y="205"/>
                </a:cubicBezTo>
                <a:cubicBezTo>
                  <a:pt x="605" y="194"/>
                  <a:pt x="617" y="186"/>
                  <a:pt x="630" y="179"/>
                </a:cubicBezTo>
                <a:cubicBezTo>
                  <a:pt x="644" y="172"/>
                  <a:pt x="660" y="167"/>
                  <a:pt x="677" y="164"/>
                </a:cubicBezTo>
                <a:cubicBezTo>
                  <a:pt x="677" y="107"/>
                  <a:pt x="677" y="107"/>
                  <a:pt x="677" y="107"/>
                </a:cubicBezTo>
                <a:cubicBezTo>
                  <a:pt x="745" y="107"/>
                  <a:pt x="745" y="107"/>
                  <a:pt x="745" y="107"/>
                </a:cubicBezTo>
                <a:cubicBezTo>
                  <a:pt x="745" y="161"/>
                  <a:pt x="745" y="161"/>
                  <a:pt x="745" y="161"/>
                </a:cubicBezTo>
                <a:cubicBezTo>
                  <a:pt x="762" y="162"/>
                  <a:pt x="777" y="164"/>
                  <a:pt x="791" y="166"/>
                </a:cubicBezTo>
                <a:cubicBezTo>
                  <a:pt x="805" y="168"/>
                  <a:pt x="816" y="171"/>
                  <a:pt x="826" y="174"/>
                </a:cubicBezTo>
                <a:cubicBezTo>
                  <a:pt x="826" y="277"/>
                  <a:pt x="826" y="277"/>
                  <a:pt x="826" y="277"/>
                </a:cubicBezTo>
                <a:cubicBezTo>
                  <a:pt x="820" y="274"/>
                  <a:pt x="814" y="271"/>
                  <a:pt x="806" y="267"/>
                </a:cubicBezTo>
                <a:cubicBezTo>
                  <a:pt x="798" y="263"/>
                  <a:pt x="790" y="260"/>
                  <a:pt x="781" y="257"/>
                </a:cubicBezTo>
                <a:cubicBezTo>
                  <a:pt x="772" y="254"/>
                  <a:pt x="763" y="252"/>
                  <a:pt x="753" y="250"/>
                </a:cubicBezTo>
                <a:cubicBezTo>
                  <a:pt x="743" y="248"/>
                  <a:pt x="733" y="247"/>
                  <a:pt x="723" y="247"/>
                </a:cubicBezTo>
                <a:cubicBezTo>
                  <a:pt x="717" y="247"/>
                  <a:pt x="712" y="248"/>
                  <a:pt x="708" y="249"/>
                </a:cubicBezTo>
                <a:cubicBezTo>
                  <a:pt x="704" y="251"/>
                  <a:pt x="700" y="253"/>
                  <a:pt x="697" y="255"/>
                </a:cubicBezTo>
                <a:cubicBezTo>
                  <a:pt x="694" y="257"/>
                  <a:pt x="692" y="260"/>
                  <a:pt x="690" y="263"/>
                </a:cubicBezTo>
                <a:cubicBezTo>
                  <a:pt x="689" y="266"/>
                  <a:pt x="688" y="269"/>
                  <a:pt x="688" y="273"/>
                </a:cubicBezTo>
                <a:cubicBezTo>
                  <a:pt x="688" y="276"/>
                  <a:pt x="689" y="279"/>
                  <a:pt x="689" y="282"/>
                </a:cubicBezTo>
                <a:cubicBezTo>
                  <a:pt x="690" y="285"/>
                  <a:pt x="692" y="289"/>
                  <a:pt x="696" y="292"/>
                </a:cubicBezTo>
                <a:cubicBezTo>
                  <a:pt x="699" y="296"/>
                  <a:pt x="704" y="299"/>
                  <a:pt x="710" y="303"/>
                </a:cubicBezTo>
                <a:cubicBezTo>
                  <a:pt x="717" y="307"/>
                  <a:pt x="726" y="311"/>
                  <a:pt x="737" y="316"/>
                </a:cubicBezTo>
                <a:cubicBezTo>
                  <a:pt x="757" y="325"/>
                  <a:pt x="775" y="333"/>
                  <a:pt x="788" y="343"/>
                </a:cubicBezTo>
                <a:cubicBezTo>
                  <a:pt x="802" y="352"/>
                  <a:pt x="813" y="361"/>
                  <a:pt x="822" y="372"/>
                </a:cubicBezTo>
                <a:cubicBezTo>
                  <a:pt x="830" y="382"/>
                  <a:pt x="836" y="393"/>
                  <a:pt x="840" y="404"/>
                </a:cubicBezTo>
                <a:cubicBezTo>
                  <a:pt x="844" y="415"/>
                  <a:pt x="846" y="427"/>
                  <a:pt x="846" y="439"/>
                </a:cubicBezTo>
                <a:cubicBezTo>
                  <a:pt x="846" y="449"/>
                  <a:pt x="844" y="459"/>
                  <a:pt x="841" y="471"/>
                </a:cubicBez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endParaRPr>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26313" y="5741397"/>
            <a:ext cx="1485966" cy="949760"/>
          </a:xfrm>
          <a:prstGeom prst="rect">
            <a:avLst/>
          </a:prstGeom>
        </p:spPr>
      </p:pic>
      <p:grpSp>
        <p:nvGrpSpPr>
          <p:cNvPr id="122" name="Group 121"/>
          <p:cNvGrpSpPr/>
          <p:nvPr/>
        </p:nvGrpSpPr>
        <p:grpSpPr>
          <a:xfrm>
            <a:off x="8795394" y="1287868"/>
            <a:ext cx="3166437" cy="2346335"/>
            <a:chOff x="5543411" y="207085"/>
            <a:chExt cx="6600948" cy="3895000"/>
          </a:xfrm>
        </p:grpSpPr>
        <p:sp>
          <p:nvSpPr>
            <p:cNvPr id="123" name="Clpoud Icon"/>
            <p:cNvSpPr>
              <a:spLocks noChangeAspect="1"/>
            </p:cNvSpPr>
            <p:nvPr/>
          </p:nvSpPr>
          <p:spPr bwMode="black">
            <a:xfrm>
              <a:off x="5543411" y="207085"/>
              <a:ext cx="6600948" cy="3730238"/>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tx2"/>
            </a:solidFill>
            <a:ln w="25400">
              <a:solidFill>
                <a:srgbClr val="EBEBEB"/>
              </a:solidFill>
            </a:ln>
            <a:extLst/>
          </p:spPr>
          <p:txBody>
            <a:bodyPr vert="horz" wrap="square" lIns="91373" tIns="182740" rIns="456848" bIns="45685" numCol="1" anchor="t" anchorCtr="0" compatLnSpc="1">
              <a:prstTxWarp prst="textNoShape">
                <a:avLst/>
              </a:prstTxWarp>
            </a:bodyPr>
            <a:lstStyle/>
            <a:p>
              <a:pPr algn="ctr" fontAlgn="base">
                <a:lnSpc>
                  <a:spcPct val="90000"/>
                </a:lnSpc>
                <a:spcBef>
                  <a:spcPct val="0"/>
                </a:spcBef>
                <a:spcAft>
                  <a:spcPct val="0"/>
                </a:spcAft>
              </a:pPr>
              <a:endParaRPr lang="en-US" spc="-50" dirty="0">
                <a:gradFill>
                  <a:gsLst>
                    <a:gs pos="2917">
                      <a:schemeClr val="bg1"/>
                    </a:gs>
                    <a:gs pos="30000">
                      <a:schemeClr val="bg1"/>
                    </a:gs>
                  </a:gsLst>
                  <a:lin ang="5400000" scaled="0"/>
                </a:gradFill>
              </a:endParaRPr>
            </a:p>
          </p:txBody>
        </p:sp>
        <p:sp>
          <p:nvSpPr>
            <p:cNvPr id="124" name="Rectangle 123"/>
            <p:cNvSpPr/>
            <p:nvPr/>
          </p:nvSpPr>
          <p:spPr bwMode="auto">
            <a:xfrm>
              <a:off x="7081501" y="3338310"/>
              <a:ext cx="1559389" cy="368983"/>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r>
                <a:rPr lang="en-US" sz="1400" b="1" spc="-50" dirty="0" smtClean="0">
                  <a:gradFill>
                    <a:gsLst>
                      <a:gs pos="2917">
                        <a:srgbClr val="FFFFFF"/>
                      </a:gs>
                      <a:gs pos="30000">
                        <a:srgbClr val="FFFFFF"/>
                      </a:gs>
                    </a:gsLst>
                    <a:lin ang="5400000" scaled="0"/>
                  </a:gradFill>
                  <a:latin typeface="+mj-lt"/>
                </a:rPr>
                <a:t>Business Application</a:t>
              </a:r>
            </a:p>
          </p:txBody>
        </p:sp>
        <p:sp>
          <p:nvSpPr>
            <p:cNvPr id="158" name="Rectangle 157"/>
            <p:cNvSpPr/>
            <p:nvPr/>
          </p:nvSpPr>
          <p:spPr bwMode="auto">
            <a:xfrm>
              <a:off x="10849042" y="2445723"/>
              <a:ext cx="832468" cy="308523"/>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r>
                <a:rPr lang="en-US" sz="1000" b="1" spc="-50" dirty="0" smtClean="0">
                  <a:gradFill>
                    <a:gsLst>
                      <a:gs pos="2917">
                        <a:srgbClr val="FFFFFF"/>
                      </a:gs>
                      <a:gs pos="30000">
                        <a:srgbClr val="FFFFFF"/>
                      </a:gs>
                    </a:gsLst>
                    <a:lin ang="5400000" scaled="0"/>
                  </a:gradFill>
                  <a:latin typeface="+mj-lt"/>
                </a:rPr>
                <a:t>Storage</a:t>
              </a:r>
            </a:p>
          </p:txBody>
        </p:sp>
        <p:sp>
          <p:nvSpPr>
            <p:cNvPr id="126" name="Freeform 24"/>
            <p:cNvSpPr>
              <a:spLocks noEditPoints="1"/>
            </p:cNvSpPr>
            <p:nvPr/>
          </p:nvSpPr>
          <p:spPr bwMode="black">
            <a:xfrm>
              <a:off x="7229697" y="2057298"/>
              <a:ext cx="1488871" cy="1002298"/>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Rectangle 149"/>
            <p:cNvSpPr/>
            <p:nvPr/>
          </p:nvSpPr>
          <p:spPr bwMode="auto">
            <a:xfrm>
              <a:off x="9422473" y="3557175"/>
              <a:ext cx="1424438" cy="544910"/>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endParaRPr lang="en-US" sz="1400" b="1" spc="-50" dirty="0">
                <a:gradFill>
                  <a:gsLst>
                    <a:gs pos="2917">
                      <a:srgbClr val="FFFFFF"/>
                    </a:gs>
                    <a:gs pos="30000">
                      <a:srgbClr val="FFFFFF"/>
                    </a:gs>
                  </a:gsLst>
                  <a:lin ang="5400000" scaled="0"/>
                </a:gradFill>
                <a:latin typeface="+mj-lt"/>
              </a:endParaRPr>
            </a:p>
          </p:txBody>
        </p:sp>
        <p:grpSp>
          <p:nvGrpSpPr>
            <p:cNvPr id="136" name="Group 135"/>
            <p:cNvGrpSpPr/>
            <p:nvPr/>
          </p:nvGrpSpPr>
          <p:grpSpPr>
            <a:xfrm>
              <a:off x="9451162" y="1262033"/>
              <a:ext cx="1272744" cy="1427076"/>
              <a:chOff x="10864208" y="2692857"/>
              <a:chExt cx="832467" cy="904301"/>
            </a:xfrm>
          </p:grpSpPr>
          <p:sp>
            <p:nvSpPr>
              <p:cNvPr id="138" name="Freeform 24"/>
              <p:cNvSpPr>
                <a:spLocks noEditPoints="1"/>
              </p:cNvSpPr>
              <p:nvPr/>
            </p:nvSpPr>
            <p:spPr bwMode="black">
              <a:xfrm>
                <a:off x="10864208" y="2692857"/>
                <a:ext cx="750559" cy="904301"/>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Rectangle 138"/>
              <p:cNvSpPr/>
              <p:nvPr/>
            </p:nvSpPr>
            <p:spPr bwMode="auto">
              <a:xfrm>
                <a:off x="10864208" y="3268463"/>
                <a:ext cx="832467" cy="308523"/>
              </a:xfrm>
              <a:prstGeom prst="rect">
                <a:avLst/>
              </a:prstGeom>
              <a:noFill/>
              <a:ln w="25400">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base">
                  <a:lnSpc>
                    <a:spcPct val="80000"/>
                  </a:lnSpc>
                  <a:spcBef>
                    <a:spcPct val="0"/>
                  </a:spcBef>
                  <a:spcAft>
                    <a:spcPct val="0"/>
                  </a:spcAft>
                </a:pPr>
                <a:endParaRPr lang="en-US" sz="1400" b="1" spc="-50" dirty="0">
                  <a:gradFill>
                    <a:gsLst>
                      <a:gs pos="2917">
                        <a:srgbClr val="FFFFFF"/>
                      </a:gs>
                      <a:gs pos="30000">
                        <a:srgbClr val="FFFFFF"/>
                      </a:gs>
                    </a:gsLst>
                    <a:lin ang="5400000" scaled="0"/>
                  </a:gradFill>
                  <a:latin typeface="+mj-lt"/>
                </a:endParaRPr>
              </a:p>
            </p:txBody>
          </p:sp>
        </p:grpSp>
        <p:sp>
          <p:nvSpPr>
            <p:cNvPr id="130" name="Freeform 24"/>
            <p:cNvSpPr>
              <a:spLocks noEditPoints="1"/>
            </p:cNvSpPr>
            <p:nvPr/>
          </p:nvSpPr>
          <p:spPr bwMode="black">
            <a:xfrm>
              <a:off x="7303331" y="1040850"/>
              <a:ext cx="1488871" cy="1002298"/>
            </a:xfrm>
            <a:custGeom>
              <a:avLst/>
              <a:gdLst>
                <a:gd name="T0" fmla="*/ 524 w 1369"/>
                <a:gd name="T1" fmla="*/ 115 h 1057"/>
                <a:gd name="T2" fmla="*/ 373 w 1369"/>
                <a:gd name="T3" fmla="*/ 228 h 1057"/>
                <a:gd name="T4" fmla="*/ 455 w 1369"/>
                <a:gd name="T5" fmla="*/ 153 h 1057"/>
                <a:gd name="T6" fmla="*/ 5 w 1369"/>
                <a:gd name="T7" fmla="*/ 634 h 1057"/>
                <a:gd name="T8" fmla="*/ 149 w 1369"/>
                <a:gd name="T9" fmla="*/ 320 h 1057"/>
                <a:gd name="T10" fmla="*/ 26 w 1369"/>
                <a:gd name="T11" fmla="*/ 509 h 1057"/>
                <a:gd name="T12" fmla="*/ 652 w 1369"/>
                <a:gd name="T13" fmla="*/ 75 h 1057"/>
                <a:gd name="T14" fmla="*/ 36 w 1369"/>
                <a:gd name="T15" fmla="*/ 435 h 1057"/>
                <a:gd name="T16" fmla="*/ 28 w 1369"/>
                <a:gd name="T17" fmla="*/ 478 h 1057"/>
                <a:gd name="T18" fmla="*/ 9 w 1369"/>
                <a:gd name="T19" fmla="*/ 353 h 1057"/>
                <a:gd name="T20" fmla="*/ 1045 w 1369"/>
                <a:gd name="T21" fmla="*/ 157 h 1057"/>
                <a:gd name="T22" fmla="*/ 1251 w 1369"/>
                <a:gd name="T23" fmla="*/ 278 h 1057"/>
                <a:gd name="T24" fmla="*/ 1184 w 1369"/>
                <a:gd name="T25" fmla="*/ 236 h 1057"/>
                <a:gd name="T26" fmla="*/ 1369 w 1369"/>
                <a:gd name="T27" fmla="*/ 439 h 1057"/>
                <a:gd name="T28" fmla="*/ 1349 w 1369"/>
                <a:gd name="T29" fmla="*/ 356 h 1057"/>
                <a:gd name="T30" fmla="*/ 1150 w 1369"/>
                <a:gd name="T31" fmla="*/ 216 h 1057"/>
                <a:gd name="T32" fmla="*/ 859 w 1369"/>
                <a:gd name="T33" fmla="*/ 52 h 1057"/>
                <a:gd name="T34" fmla="*/ 781 w 1369"/>
                <a:gd name="T35" fmla="*/ 39 h 1057"/>
                <a:gd name="T36" fmla="*/ 746 w 1369"/>
                <a:gd name="T37" fmla="*/ 26 h 1057"/>
                <a:gd name="T38" fmla="*/ 682 w 1369"/>
                <a:gd name="T39" fmla="*/ 56 h 1057"/>
                <a:gd name="T40" fmla="*/ 67 w 1369"/>
                <a:gd name="T41" fmla="*/ 682 h 1057"/>
                <a:gd name="T42" fmla="*/ 963 w 1369"/>
                <a:gd name="T43" fmla="*/ 142 h 1057"/>
                <a:gd name="T44" fmla="*/ 906 w 1369"/>
                <a:gd name="T45" fmla="*/ 82 h 1057"/>
                <a:gd name="T46" fmla="*/ 247 w 1369"/>
                <a:gd name="T47" fmla="*/ 268 h 1057"/>
                <a:gd name="T48" fmla="*/ 1073 w 1369"/>
                <a:gd name="T49" fmla="*/ 766 h 1057"/>
                <a:gd name="T50" fmla="*/ 974 w 1369"/>
                <a:gd name="T51" fmla="*/ 824 h 1057"/>
                <a:gd name="T52" fmla="*/ 1048 w 1369"/>
                <a:gd name="T53" fmla="*/ 780 h 1057"/>
                <a:gd name="T54" fmla="*/ 834 w 1369"/>
                <a:gd name="T55" fmla="*/ 948 h 1057"/>
                <a:gd name="T56" fmla="*/ 882 w 1369"/>
                <a:gd name="T57" fmla="*/ 910 h 1057"/>
                <a:gd name="T58" fmla="*/ 1199 w 1369"/>
                <a:gd name="T59" fmla="*/ 723 h 1057"/>
                <a:gd name="T60" fmla="*/ 61 w 1369"/>
                <a:gd name="T61" fmla="*/ 327 h 1057"/>
                <a:gd name="T62" fmla="*/ 1353 w 1369"/>
                <a:gd name="T63" fmla="*/ 606 h 1057"/>
                <a:gd name="T64" fmla="*/ 1342 w 1369"/>
                <a:gd name="T65" fmla="*/ 518 h 1057"/>
                <a:gd name="T66" fmla="*/ 789 w 1369"/>
                <a:gd name="T67" fmla="*/ 977 h 1057"/>
                <a:gd name="T68" fmla="*/ 791 w 1369"/>
                <a:gd name="T69" fmla="*/ 972 h 1057"/>
                <a:gd name="T70" fmla="*/ 1249 w 1369"/>
                <a:gd name="T71" fmla="*/ 662 h 1057"/>
                <a:gd name="T72" fmla="*/ 1318 w 1369"/>
                <a:gd name="T73" fmla="*/ 616 h 1057"/>
                <a:gd name="T74" fmla="*/ 357 w 1369"/>
                <a:gd name="T75" fmla="*/ 821 h 1057"/>
                <a:gd name="T76" fmla="*/ 249 w 1369"/>
                <a:gd name="T77" fmla="*/ 759 h 1057"/>
                <a:gd name="T78" fmla="*/ 179 w 1369"/>
                <a:gd name="T79" fmla="*/ 721 h 1057"/>
                <a:gd name="T80" fmla="*/ 133 w 1369"/>
                <a:gd name="T81" fmla="*/ 704 h 1057"/>
                <a:gd name="T82" fmla="*/ 139 w 1369"/>
                <a:gd name="T83" fmla="*/ 731 h 1057"/>
                <a:gd name="T84" fmla="*/ 711 w 1369"/>
                <a:gd name="T85" fmla="*/ 1056 h 1057"/>
                <a:gd name="T86" fmla="*/ 606 w 1369"/>
                <a:gd name="T87" fmla="*/ 984 h 1057"/>
                <a:gd name="T88" fmla="*/ 614 w 1369"/>
                <a:gd name="T89" fmla="*/ 998 h 1057"/>
                <a:gd name="T90" fmla="*/ 555 w 1369"/>
                <a:gd name="T91" fmla="*/ 933 h 1057"/>
                <a:gd name="T92" fmla="*/ 676 w 1369"/>
                <a:gd name="T93" fmla="*/ 1024 h 1057"/>
                <a:gd name="T94" fmla="*/ 489 w 1369"/>
                <a:gd name="T95" fmla="*/ 898 h 1057"/>
                <a:gd name="T96" fmla="*/ 1274 w 1369"/>
                <a:gd name="T97" fmla="*/ 378 h 1057"/>
                <a:gd name="T98" fmla="*/ 749 w 1369"/>
                <a:gd name="T99" fmla="*/ 729 h 1057"/>
                <a:gd name="T100" fmla="*/ 146 w 1369"/>
                <a:gd name="T101" fmla="*/ 631 h 1057"/>
                <a:gd name="T102" fmla="*/ 600 w 1369"/>
                <a:gd name="T103" fmla="*/ 889 h 1057"/>
                <a:gd name="T104" fmla="*/ 780 w 1369"/>
                <a:gd name="T105" fmla="*/ 741 h 1057"/>
                <a:gd name="T106" fmla="*/ 486 w 1369"/>
                <a:gd name="T107" fmla="*/ 685 h 1057"/>
                <a:gd name="T108" fmla="*/ 587 w 1369"/>
                <a:gd name="T109" fmla="*/ 850 h 1057"/>
                <a:gd name="T110" fmla="*/ 560 w 1369"/>
                <a:gd name="T111" fmla="*/ 881 h 1057"/>
                <a:gd name="T112" fmla="*/ 232 w 1369"/>
                <a:gd name="T113" fmla="*/ 509 h 1057"/>
                <a:gd name="T114" fmla="*/ 233 w 1369"/>
                <a:gd name="T115" fmla="*/ 619 h 1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69" h="1057">
                  <a:moveTo>
                    <a:pt x="234" y="304"/>
                  </a:moveTo>
                  <a:cubicBezTo>
                    <a:pt x="234" y="304"/>
                    <a:pt x="234" y="304"/>
                    <a:pt x="234" y="304"/>
                  </a:cubicBezTo>
                  <a:cubicBezTo>
                    <a:pt x="190" y="329"/>
                    <a:pt x="190" y="329"/>
                    <a:pt x="190" y="329"/>
                  </a:cubicBezTo>
                  <a:cubicBezTo>
                    <a:pt x="178" y="305"/>
                    <a:pt x="178" y="305"/>
                    <a:pt x="178" y="305"/>
                  </a:cubicBezTo>
                  <a:cubicBezTo>
                    <a:pt x="222" y="280"/>
                    <a:pt x="222" y="280"/>
                    <a:pt x="222" y="280"/>
                  </a:cubicBezTo>
                  <a:cubicBezTo>
                    <a:pt x="234" y="304"/>
                    <a:pt x="234" y="304"/>
                    <a:pt x="234" y="304"/>
                  </a:cubicBezTo>
                  <a:close/>
                  <a:moveTo>
                    <a:pt x="581" y="113"/>
                  </a:moveTo>
                  <a:cubicBezTo>
                    <a:pt x="569" y="91"/>
                    <a:pt x="569" y="91"/>
                    <a:pt x="569" y="91"/>
                  </a:cubicBezTo>
                  <a:cubicBezTo>
                    <a:pt x="524" y="115"/>
                    <a:pt x="524" y="115"/>
                    <a:pt x="524" y="115"/>
                  </a:cubicBezTo>
                  <a:cubicBezTo>
                    <a:pt x="537" y="138"/>
                    <a:pt x="537" y="138"/>
                    <a:pt x="537" y="138"/>
                  </a:cubicBezTo>
                  <a:cubicBezTo>
                    <a:pt x="581" y="113"/>
                    <a:pt x="581" y="113"/>
                    <a:pt x="581" y="113"/>
                  </a:cubicBezTo>
                  <a:cubicBezTo>
                    <a:pt x="581" y="113"/>
                    <a:pt x="581" y="113"/>
                    <a:pt x="581" y="113"/>
                  </a:cubicBezTo>
                  <a:close/>
                  <a:moveTo>
                    <a:pt x="373" y="228"/>
                  </a:moveTo>
                  <a:cubicBezTo>
                    <a:pt x="360" y="205"/>
                    <a:pt x="360" y="205"/>
                    <a:pt x="360" y="205"/>
                  </a:cubicBezTo>
                  <a:cubicBezTo>
                    <a:pt x="316" y="230"/>
                    <a:pt x="316" y="230"/>
                    <a:pt x="316" y="230"/>
                  </a:cubicBezTo>
                  <a:cubicBezTo>
                    <a:pt x="329" y="252"/>
                    <a:pt x="329" y="252"/>
                    <a:pt x="329" y="252"/>
                  </a:cubicBezTo>
                  <a:cubicBezTo>
                    <a:pt x="373" y="228"/>
                    <a:pt x="373" y="228"/>
                    <a:pt x="373" y="228"/>
                  </a:cubicBezTo>
                  <a:cubicBezTo>
                    <a:pt x="373" y="228"/>
                    <a:pt x="373" y="228"/>
                    <a:pt x="373" y="228"/>
                  </a:cubicBezTo>
                  <a:close/>
                  <a:moveTo>
                    <a:pt x="443" y="190"/>
                  </a:moveTo>
                  <a:cubicBezTo>
                    <a:pt x="430" y="167"/>
                    <a:pt x="430" y="167"/>
                    <a:pt x="430" y="167"/>
                  </a:cubicBezTo>
                  <a:cubicBezTo>
                    <a:pt x="385" y="190"/>
                    <a:pt x="385" y="190"/>
                    <a:pt x="385" y="190"/>
                  </a:cubicBezTo>
                  <a:cubicBezTo>
                    <a:pt x="398" y="214"/>
                    <a:pt x="398" y="214"/>
                    <a:pt x="398" y="214"/>
                  </a:cubicBezTo>
                  <a:cubicBezTo>
                    <a:pt x="443" y="190"/>
                    <a:pt x="443" y="190"/>
                    <a:pt x="443" y="190"/>
                  </a:cubicBezTo>
                  <a:cubicBezTo>
                    <a:pt x="443" y="190"/>
                    <a:pt x="443" y="190"/>
                    <a:pt x="443" y="190"/>
                  </a:cubicBezTo>
                  <a:close/>
                  <a:moveTo>
                    <a:pt x="513" y="151"/>
                  </a:moveTo>
                  <a:cubicBezTo>
                    <a:pt x="501" y="129"/>
                    <a:pt x="501" y="129"/>
                    <a:pt x="501" y="129"/>
                  </a:cubicBezTo>
                  <a:cubicBezTo>
                    <a:pt x="455" y="153"/>
                    <a:pt x="455" y="153"/>
                    <a:pt x="455" y="153"/>
                  </a:cubicBezTo>
                  <a:cubicBezTo>
                    <a:pt x="468" y="176"/>
                    <a:pt x="468" y="176"/>
                    <a:pt x="468" y="176"/>
                  </a:cubicBezTo>
                  <a:cubicBezTo>
                    <a:pt x="513" y="151"/>
                    <a:pt x="513" y="151"/>
                    <a:pt x="513" y="151"/>
                  </a:cubicBezTo>
                  <a:cubicBezTo>
                    <a:pt x="513" y="151"/>
                    <a:pt x="513" y="151"/>
                    <a:pt x="513" y="151"/>
                  </a:cubicBezTo>
                  <a:close/>
                  <a:moveTo>
                    <a:pt x="32" y="631"/>
                  </a:moveTo>
                  <a:cubicBezTo>
                    <a:pt x="30" y="620"/>
                    <a:pt x="30" y="607"/>
                    <a:pt x="29" y="592"/>
                  </a:cubicBezTo>
                  <a:cubicBezTo>
                    <a:pt x="28" y="587"/>
                    <a:pt x="28" y="587"/>
                    <a:pt x="28" y="587"/>
                  </a:cubicBezTo>
                  <a:cubicBezTo>
                    <a:pt x="1" y="589"/>
                    <a:pt x="1" y="589"/>
                    <a:pt x="1" y="589"/>
                  </a:cubicBezTo>
                  <a:cubicBezTo>
                    <a:pt x="1" y="595"/>
                    <a:pt x="1" y="595"/>
                    <a:pt x="1" y="595"/>
                  </a:cubicBezTo>
                  <a:cubicBezTo>
                    <a:pt x="3" y="608"/>
                    <a:pt x="3" y="622"/>
                    <a:pt x="5" y="634"/>
                  </a:cubicBezTo>
                  <a:cubicBezTo>
                    <a:pt x="6" y="639"/>
                    <a:pt x="6" y="639"/>
                    <a:pt x="6" y="639"/>
                  </a:cubicBezTo>
                  <a:cubicBezTo>
                    <a:pt x="33" y="636"/>
                    <a:pt x="33" y="636"/>
                    <a:pt x="33" y="636"/>
                  </a:cubicBezTo>
                  <a:cubicBezTo>
                    <a:pt x="32" y="631"/>
                    <a:pt x="32" y="631"/>
                    <a:pt x="32" y="631"/>
                  </a:cubicBezTo>
                  <a:cubicBezTo>
                    <a:pt x="32" y="631"/>
                    <a:pt x="32" y="631"/>
                    <a:pt x="32" y="631"/>
                  </a:cubicBezTo>
                  <a:close/>
                  <a:moveTo>
                    <a:pt x="143" y="346"/>
                  </a:moveTo>
                  <a:cubicBezTo>
                    <a:pt x="148" y="346"/>
                    <a:pt x="152" y="346"/>
                    <a:pt x="157" y="344"/>
                  </a:cubicBezTo>
                  <a:cubicBezTo>
                    <a:pt x="162" y="343"/>
                    <a:pt x="162" y="343"/>
                    <a:pt x="162" y="343"/>
                  </a:cubicBezTo>
                  <a:cubicBezTo>
                    <a:pt x="154" y="318"/>
                    <a:pt x="154" y="318"/>
                    <a:pt x="154" y="318"/>
                  </a:cubicBezTo>
                  <a:cubicBezTo>
                    <a:pt x="149" y="320"/>
                    <a:pt x="149" y="320"/>
                    <a:pt x="149" y="320"/>
                  </a:cubicBezTo>
                  <a:cubicBezTo>
                    <a:pt x="143" y="322"/>
                    <a:pt x="133" y="320"/>
                    <a:pt x="118" y="316"/>
                  </a:cubicBezTo>
                  <a:cubicBezTo>
                    <a:pt x="113" y="315"/>
                    <a:pt x="113" y="315"/>
                    <a:pt x="113" y="315"/>
                  </a:cubicBezTo>
                  <a:cubicBezTo>
                    <a:pt x="105" y="338"/>
                    <a:pt x="105" y="338"/>
                    <a:pt x="105" y="338"/>
                  </a:cubicBezTo>
                  <a:cubicBezTo>
                    <a:pt x="110" y="341"/>
                    <a:pt x="110" y="341"/>
                    <a:pt x="110" y="341"/>
                  </a:cubicBezTo>
                  <a:cubicBezTo>
                    <a:pt x="124" y="344"/>
                    <a:pt x="134" y="346"/>
                    <a:pt x="143" y="346"/>
                  </a:cubicBezTo>
                  <a:close/>
                  <a:moveTo>
                    <a:pt x="26" y="554"/>
                  </a:moveTo>
                  <a:cubicBezTo>
                    <a:pt x="26" y="543"/>
                    <a:pt x="26" y="534"/>
                    <a:pt x="26" y="525"/>
                  </a:cubicBezTo>
                  <a:cubicBezTo>
                    <a:pt x="26" y="521"/>
                    <a:pt x="26" y="518"/>
                    <a:pt x="26" y="514"/>
                  </a:cubicBezTo>
                  <a:cubicBezTo>
                    <a:pt x="26" y="509"/>
                    <a:pt x="26" y="509"/>
                    <a:pt x="26" y="509"/>
                  </a:cubicBezTo>
                  <a:cubicBezTo>
                    <a:pt x="0" y="509"/>
                    <a:pt x="0" y="509"/>
                    <a:pt x="0" y="509"/>
                  </a:cubicBezTo>
                  <a:cubicBezTo>
                    <a:pt x="0" y="514"/>
                    <a:pt x="0" y="514"/>
                    <a:pt x="0" y="514"/>
                  </a:cubicBezTo>
                  <a:cubicBezTo>
                    <a:pt x="0" y="517"/>
                    <a:pt x="0" y="521"/>
                    <a:pt x="0" y="525"/>
                  </a:cubicBezTo>
                  <a:cubicBezTo>
                    <a:pt x="0" y="534"/>
                    <a:pt x="0" y="544"/>
                    <a:pt x="0" y="554"/>
                  </a:cubicBezTo>
                  <a:cubicBezTo>
                    <a:pt x="0" y="560"/>
                    <a:pt x="0" y="560"/>
                    <a:pt x="0" y="560"/>
                  </a:cubicBezTo>
                  <a:cubicBezTo>
                    <a:pt x="26" y="559"/>
                    <a:pt x="26" y="559"/>
                    <a:pt x="26" y="559"/>
                  </a:cubicBezTo>
                  <a:cubicBezTo>
                    <a:pt x="26" y="554"/>
                    <a:pt x="26" y="554"/>
                    <a:pt x="26" y="554"/>
                  </a:cubicBezTo>
                  <a:cubicBezTo>
                    <a:pt x="26" y="554"/>
                    <a:pt x="26" y="554"/>
                    <a:pt x="26" y="554"/>
                  </a:cubicBezTo>
                  <a:close/>
                  <a:moveTo>
                    <a:pt x="652" y="75"/>
                  </a:moveTo>
                  <a:cubicBezTo>
                    <a:pt x="639" y="54"/>
                    <a:pt x="639" y="54"/>
                    <a:pt x="639" y="54"/>
                  </a:cubicBezTo>
                  <a:cubicBezTo>
                    <a:pt x="594" y="77"/>
                    <a:pt x="594" y="77"/>
                    <a:pt x="594" y="77"/>
                  </a:cubicBezTo>
                  <a:cubicBezTo>
                    <a:pt x="606" y="101"/>
                    <a:pt x="606" y="101"/>
                    <a:pt x="606" y="101"/>
                  </a:cubicBezTo>
                  <a:cubicBezTo>
                    <a:pt x="652" y="75"/>
                    <a:pt x="652" y="75"/>
                    <a:pt x="652" y="75"/>
                  </a:cubicBezTo>
                  <a:cubicBezTo>
                    <a:pt x="652" y="75"/>
                    <a:pt x="652" y="75"/>
                    <a:pt x="652" y="75"/>
                  </a:cubicBezTo>
                  <a:close/>
                  <a:moveTo>
                    <a:pt x="28" y="478"/>
                  </a:moveTo>
                  <a:cubicBezTo>
                    <a:pt x="29" y="476"/>
                    <a:pt x="29" y="475"/>
                    <a:pt x="29" y="475"/>
                  </a:cubicBezTo>
                  <a:cubicBezTo>
                    <a:pt x="34" y="468"/>
                    <a:pt x="36" y="458"/>
                    <a:pt x="36" y="446"/>
                  </a:cubicBezTo>
                  <a:cubicBezTo>
                    <a:pt x="36" y="443"/>
                    <a:pt x="36" y="439"/>
                    <a:pt x="36" y="435"/>
                  </a:cubicBezTo>
                  <a:cubicBezTo>
                    <a:pt x="35" y="430"/>
                    <a:pt x="35" y="430"/>
                    <a:pt x="35" y="430"/>
                  </a:cubicBezTo>
                  <a:cubicBezTo>
                    <a:pt x="9" y="431"/>
                    <a:pt x="9" y="431"/>
                    <a:pt x="9" y="431"/>
                  </a:cubicBezTo>
                  <a:cubicBezTo>
                    <a:pt x="9" y="437"/>
                    <a:pt x="9" y="437"/>
                    <a:pt x="9" y="437"/>
                  </a:cubicBezTo>
                  <a:cubicBezTo>
                    <a:pt x="9" y="440"/>
                    <a:pt x="9" y="443"/>
                    <a:pt x="9" y="446"/>
                  </a:cubicBezTo>
                  <a:cubicBezTo>
                    <a:pt x="9" y="456"/>
                    <a:pt x="8" y="460"/>
                    <a:pt x="7" y="461"/>
                  </a:cubicBezTo>
                  <a:cubicBezTo>
                    <a:pt x="5" y="464"/>
                    <a:pt x="3" y="467"/>
                    <a:pt x="2" y="472"/>
                  </a:cubicBezTo>
                  <a:cubicBezTo>
                    <a:pt x="1" y="477"/>
                    <a:pt x="1" y="477"/>
                    <a:pt x="1" y="477"/>
                  </a:cubicBezTo>
                  <a:cubicBezTo>
                    <a:pt x="27" y="484"/>
                    <a:pt x="27" y="484"/>
                    <a:pt x="27" y="484"/>
                  </a:cubicBezTo>
                  <a:cubicBezTo>
                    <a:pt x="28" y="478"/>
                    <a:pt x="28" y="478"/>
                    <a:pt x="28" y="478"/>
                  </a:cubicBezTo>
                  <a:cubicBezTo>
                    <a:pt x="28" y="478"/>
                    <a:pt x="28" y="478"/>
                    <a:pt x="28" y="478"/>
                  </a:cubicBezTo>
                  <a:close/>
                  <a:moveTo>
                    <a:pt x="5" y="404"/>
                  </a:moveTo>
                  <a:cubicBezTo>
                    <a:pt x="31" y="400"/>
                    <a:pt x="31" y="400"/>
                    <a:pt x="31" y="400"/>
                  </a:cubicBezTo>
                  <a:cubicBezTo>
                    <a:pt x="30" y="395"/>
                    <a:pt x="30" y="395"/>
                    <a:pt x="30" y="395"/>
                  </a:cubicBezTo>
                  <a:cubicBezTo>
                    <a:pt x="29" y="391"/>
                    <a:pt x="28" y="384"/>
                    <a:pt x="28" y="382"/>
                  </a:cubicBezTo>
                  <a:cubicBezTo>
                    <a:pt x="28" y="380"/>
                    <a:pt x="29" y="374"/>
                    <a:pt x="34" y="363"/>
                  </a:cubicBezTo>
                  <a:cubicBezTo>
                    <a:pt x="36" y="358"/>
                    <a:pt x="36" y="358"/>
                    <a:pt x="36" y="358"/>
                  </a:cubicBezTo>
                  <a:cubicBezTo>
                    <a:pt x="11" y="348"/>
                    <a:pt x="11" y="348"/>
                    <a:pt x="11" y="348"/>
                  </a:cubicBezTo>
                  <a:cubicBezTo>
                    <a:pt x="9" y="353"/>
                    <a:pt x="9" y="353"/>
                    <a:pt x="9" y="353"/>
                  </a:cubicBezTo>
                  <a:cubicBezTo>
                    <a:pt x="6" y="361"/>
                    <a:pt x="1" y="373"/>
                    <a:pt x="1" y="382"/>
                  </a:cubicBezTo>
                  <a:cubicBezTo>
                    <a:pt x="1" y="386"/>
                    <a:pt x="2" y="391"/>
                    <a:pt x="3" y="399"/>
                  </a:cubicBezTo>
                  <a:cubicBezTo>
                    <a:pt x="5" y="404"/>
                    <a:pt x="5" y="404"/>
                    <a:pt x="5" y="404"/>
                  </a:cubicBezTo>
                  <a:cubicBezTo>
                    <a:pt x="5" y="404"/>
                    <a:pt x="5" y="404"/>
                    <a:pt x="5" y="404"/>
                  </a:cubicBezTo>
                  <a:close/>
                  <a:moveTo>
                    <a:pt x="1067" y="199"/>
                  </a:moveTo>
                  <a:cubicBezTo>
                    <a:pt x="1072" y="201"/>
                    <a:pt x="1072" y="201"/>
                    <a:pt x="1072" y="201"/>
                  </a:cubicBezTo>
                  <a:cubicBezTo>
                    <a:pt x="1085" y="179"/>
                    <a:pt x="1085" y="179"/>
                    <a:pt x="1085" y="179"/>
                  </a:cubicBezTo>
                  <a:cubicBezTo>
                    <a:pt x="1080" y="176"/>
                    <a:pt x="1080" y="176"/>
                    <a:pt x="1080" y="176"/>
                  </a:cubicBezTo>
                  <a:cubicBezTo>
                    <a:pt x="1068" y="170"/>
                    <a:pt x="1057" y="163"/>
                    <a:pt x="1045" y="157"/>
                  </a:cubicBezTo>
                  <a:cubicBezTo>
                    <a:pt x="1040" y="154"/>
                    <a:pt x="1040" y="154"/>
                    <a:pt x="1040" y="154"/>
                  </a:cubicBezTo>
                  <a:cubicBezTo>
                    <a:pt x="1027" y="177"/>
                    <a:pt x="1027" y="177"/>
                    <a:pt x="1027" y="177"/>
                  </a:cubicBezTo>
                  <a:cubicBezTo>
                    <a:pt x="1032" y="180"/>
                    <a:pt x="1032" y="180"/>
                    <a:pt x="1032" y="180"/>
                  </a:cubicBezTo>
                  <a:cubicBezTo>
                    <a:pt x="1045" y="187"/>
                    <a:pt x="1057" y="193"/>
                    <a:pt x="1067" y="199"/>
                  </a:cubicBezTo>
                  <a:close/>
                  <a:moveTo>
                    <a:pt x="1270" y="323"/>
                  </a:moveTo>
                  <a:cubicBezTo>
                    <a:pt x="1275" y="326"/>
                    <a:pt x="1275" y="326"/>
                    <a:pt x="1275" y="326"/>
                  </a:cubicBezTo>
                  <a:cubicBezTo>
                    <a:pt x="1290" y="304"/>
                    <a:pt x="1290" y="304"/>
                    <a:pt x="1290" y="304"/>
                  </a:cubicBezTo>
                  <a:cubicBezTo>
                    <a:pt x="1286" y="301"/>
                    <a:pt x="1286" y="301"/>
                    <a:pt x="1286" y="301"/>
                  </a:cubicBezTo>
                  <a:cubicBezTo>
                    <a:pt x="1276" y="294"/>
                    <a:pt x="1264" y="287"/>
                    <a:pt x="1251" y="278"/>
                  </a:cubicBezTo>
                  <a:cubicBezTo>
                    <a:pt x="1246" y="275"/>
                    <a:pt x="1246" y="275"/>
                    <a:pt x="1246" y="275"/>
                  </a:cubicBezTo>
                  <a:cubicBezTo>
                    <a:pt x="1232" y="297"/>
                    <a:pt x="1232" y="297"/>
                    <a:pt x="1232" y="297"/>
                  </a:cubicBezTo>
                  <a:cubicBezTo>
                    <a:pt x="1237" y="300"/>
                    <a:pt x="1237" y="300"/>
                    <a:pt x="1237" y="300"/>
                  </a:cubicBezTo>
                  <a:cubicBezTo>
                    <a:pt x="1249" y="308"/>
                    <a:pt x="1261" y="316"/>
                    <a:pt x="1270" y="323"/>
                  </a:cubicBezTo>
                  <a:close/>
                  <a:moveTo>
                    <a:pt x="1204" y="279"/>
                  </a:moveTo>
                  <a:cubicBezTo>
                    <a:pt x="1209" y="282"/>
                    <a:pt x="1209" y="282"/>
                    <a:pt x="1209" y="282"/>
                  </a:cubicBezTo>
                  <a:cubicBezTo>
                    <a:pt x="1223" y="259"/>
                    <a:pt x="1223" y="259"/>
                    <a:pt x="1223" y="259"/>
                  </a:cubicBezTo>
                  <a:cubicBezTo>
                    <a:pt x="1217" y="257"/>
                    <a:pt x="1217" y="257"/>
                    <a:pt x="1217" y="257"/>
                  </a:cubicBezTo>
                  <a:cubicBezTo>
                    <a:pt x="1207" y="250"/>
                    <a:pt x="1196" y="243"/>
                    <a:pt x="1184" y="236"/>
                  </a:cubicBezTo>
                  <a:cubicBezTo>
                    <a:pt x="1179" y="233"/>
                    <a:pt x="1179" y="233"/>
                    <a:pt x="1179" y="233"/>
                  </a:cubicBezTo>
                  <a:cubicBezTo>
                    <a:pt x="1166" y="256"/>
                    <a:pt x="1166" y="256"/>
                    <a:pt x="1166" y="256"/>
                  </a:cubicBezTo>
                  <a:cubicBezTo>
                    <a:pt x="1170" y="259"/>
                    <a:pt x="1170" y="259"/>
                    <a:pt x="1170" y="259"/>
                  </a:cubicBezTo>
                  <a:cubicBezTo>
                    <a:pt x="1183" y="265"/>
                    <a:pt x="1194" y="272"/>
                    <a:pt x="1204" y="279"/>
                  </a:cubicBezTo>
                  <a:close/>
                  <a:moveTo>
                    <a:pt x="1337" y="403"/>
                  </a:moveTo>
                  <a:cubicBezTo>
                    <a:pt x="1340" y="414"/>
                    <a:pt x="1341" y="427"/>
                    <a:pt x="1343" y="441"/>
                  </a:cubicBezTo>
                  <a:cubicBezTo>
                    <a:pt x="1343" y="447"/>
                    <a:pt x="1343" y="447"/>
                    <a:pt x="1343" y="447"/>
                  </a:cubicBezTo>
                  <a:cubicBezTo>
                    <a:pt x="1369" y="445"/>
                    <a:pt x="1369" y="445"/>
                    <a:pt x="1369" y="445"/>
                  </a:cubicBezTo>
                  <a:cubicBezTo>
                    <a:pt x="1369" y="439"/>
                    <a:pt x="1369" y="439"/>
                    <a:pt x="1369" y="439"/>
                  </a:cubicBezTo>
                  <a:cubicBezTo>
                    <a:pt x="1367" y="424"/>
                    <a:pt x="1365" y="410"/>
                    <a:pt x="1363" y="397"/>
                  </a:cubicBezTo>
                  <a:cubicBezTo>
                    <a:pt x="1362" y="392"/>
                    <a:pt x="1362" y="392"/>
                    <a:pt x="1362" y="392"/>
                  </a:cubicBezTo>
                  <a:cubicBezTo>
                    <a:pt x="1336" y="397"/>
                    <a:pt x="1336" y="397"/>
                    <a:pt x="1336" y="397"/>
                  </a:cubicBezTo>
                  <a:cubicBezTo>
                    <a:pt x="1337" y="403"/>
                    <a:pt x="1337" y="403"/>
                    <a:pt x="1337" y="403"/>
                  </a:cubicBezTo>
                  <a:cubicBezTo>
                    <a:pt x="1337" y="403"/>
                    <a:pt x="1337" y="403"/>
                    <a:pt x="1337" y="403"/>
                  </a:cubicBezTo>
                  <a:close/>
                  <a:moveTo>
                    <a:pt x="1325" y="369"/>
                  </a:moveTo>
                  <a:cubicBezTo>
                    <a:pt x="1328" y="373"/>
                    <a:pt x="1328" y="373"/>
                    <a:pt x="1328" y="373"/>
                  </a:cubicBezTo>
                  <a:cubicBezTo>
                    <a:pt x="1352" y="362"/>
                    <a:pt x="1352" y="362"/>
                    <a:pt x="1352" y="362"/>
                  </a:cubicBezTo>
                  <a:cubicBezTo>
                    <a:pt x="1349" y="356"/>
                    <a:pt x="1349" y="356"/>
                    <a:pt x="1349" y="356"/>
                  </a:cubicBezTo>
                  <a:cubicBezTo>
                    <a:pt x="1344" y="348"/>
                    <a:pt x="1334" y="338"/>
                    <a:pt x="1318" y="325"/>
                  </a:cubicBezTo>
                  <a:cubicBezTo>
                    <a:pt x="1313" y="321"/>
                    <a:pt x="1313" y="321"/>
                    <a:pt x="1313" y="321"/>
                  </a:cubicBezTo>
                  <a:cubicBezTo>
                    <a:pt x="1296" y="342"/>
                    <a:pt x="1296" y="342"/>
                    <a:pt x="1296" y="342"/>
                  </a:cubicBezTo>
                  <a:cubicBezTo>
                    <a:pt x="1301" y="345"/>
                    <a:pt x="1301" y="345"/>
                    <a:pt x="1301" y="345"/>
                  </a:cubicBezTo>
                  <a:cubicBezTo>
                    <a:pt x="1319" y="359"/>
                    <a:pt x="1324" y="367"/>
                    <a:pt x="1325" y="369"/>
                  </a:cubicBezTo>
                  <a:close/>
                  <a:moveTo>
                    <a:pt x="1136" y="238"/>
                  </a:moveTo>
                  <a:cubicBezTo>
                    <a:pt x="1141" y="241"/>
                    <a:pt x="1141" y="241"/>
                    <a:pt x="1141" y="241"/>
                  </a:cubicBezTo>
                  <a:cubicBezTo>
                    <a:pt x="1155" y="219"/>
                    <a:pt x="1155" y="219"/>
                    <a:pt x="1155" y="219"/>
                  </a:cubicBezTo>
                  <a:cubicBezTo>
                    <a:pt x="1150" y="216"/>
                    <a:pt x="1150" y="216"/>
                    <a:pt x="1150" y="216"/>
                  </a:cubicBezTo>
                  <a:cubicBezTo>
                    <a:pt x="1138" y="210"/>
                    <a:pt x="1127" y="203"/>
                    <a:pt x="1115" y="196"/>
                  </a:cubicBezTo>
                  <a:cubicBezTo>
                    <a:pt x="1109" y="194"/>
                    <a:pt x="1109" y="194"/>
                    <a:pt x="1109" y="194"/>
                  </a:cubicBezTo>
                  <a:cubicBezTo>
                    <a:pt x="1096" y="216"/>
                    <a:pt x="1096" y="216"/>
                    <a:pt x="1096" y="216"/>
                  </a:cubicBezTo>
                  <a:cubicBezTo>
                    <a:pt x="1101" y="219"/>
                    <a:pt x="1101" y="219"/>
                    <a:pt x="1101" y="219"/>
                  </a:cubicBezTo>
                  <a:cubicBezTo>
                    <a:pt x="1113" y="225"/>
                    <a:pt x="1125" y="232"/>
                    <a:pt x="1136" y="238"/>
                  </a:cubicBezTo>
                  <a:close/>
                  <a:moveTo>
                    <a:pt x="844" y="74"/>
                  </a:moveTo>
                  <a:cubicBezTo>
                    <a:pt x="849" y="77"/>
                    <a:pt x="849" y="77"/>
                    <a:pt x="849" y="77"/>
                  </a:cubicBezTo>
                  <a:cubicBezTo>
                    <a:pt x="863" y="55"/>
                    <a:pt x="863" y="55"/>
                    <a:pt x="863" y="55"/>
                  </a:cubicBezTo>
                  <a:cubicBezTo>
                    <a:pt x="859" y="52"/>
                    <a:pt x="859" y="52"/>
                    <a:pt x="859" y="52"/>
                  </a:cubicBezTo>
                  <a:cubicBezTo>
                    <a:pt x="846" y="44"/>
                    <a:pt x="834" y="37"/>
                    <a:pt x="823" y="31"/>
                  </a:cubicBezTo>
                  <a:cubicBezTo>
                    <a:pt x="819" y="28"/>
                    <a:pt x="819" y="28"/>
                    <a:pt x="819" y="28"/>
                  </a:cubicBezTo>
                  <a:cubicBezTo>
                    <a:pt x="805" y="51"/>
                    <a:pt x="805" y="51"/>
                    <a:pt x="805" y="51"/>
                  </a:cubicBezTo>
                  <a:cubicBezTo>
                    <a:pt x="810" y="54"/>
                    <a:pt x="810" y="54"/>
                    <a:pt x="810" y="54"/>
                  </a:cubicBezTo>
                  <a:cubicBezTo>
                    <a:pt x="821" y="59"/>
                    <a:pt x="832" y="66"/>
                    <a:pt x="844" y="74"/>
                  </a:cubicBezTo>
                  <a:close/>
                  <a:moveTo>
                    <a:pt x="746" y="26"/>
                  </a:moveTo>
                  <a:cubicBezTo>
                    <a:pt x="747" y="26"/>
                    <a:pt x="748" y="26"/>
                    <a:pt x="750" y="26"/>
                  </a:cubicBezTo>
                  <a:cubicBezTo>
                    <a:pt x="753" y="27"/>
                    <a:pt x="761" y="29"/>
                    <a:pt x="776" y="36"/>
                  </a:cubicBezTo>
                  <a:cubicBezTo>
                    <a:pt x="781" y="39"/>
                    <a:pt x="781" y="39"/>
                    <a:pt x="781" y="39"/>
                  </a:cubicBezTo>
                  <a:cubicBezTo>
                    <a:pt x="792" y="15"/>
                    <a:pt x="792" y="15"/>
                    <a:pt x="792" y="15"/>
                  </a:cubicBezTo>
                  <a:cubicBezTo>
                    <a:pt x="787" y="13"/>
                    <a:pt x="787" y="13"/>
                    <a:pt x="787" y="13"/>
                  </a:cubicBezTo>
                  <a:cubicBezTo>
                    <a:pt x="772" y="5"/>
                    <a:pt x="761" y="1"/>
                    <a:pt x="753" y="0"/>
                  </a:cubicBezTo>
                  <a:cubicBezTo>
                    <a:pt x="750" y="0"/>
                    <a:pt x="748" y="0"/>
                    <a:pt x="746" y="0"/>
                  </a:cubicBezTo>
                  <a:cubicBezTo>
                    <a:pt x="746" y="0"/>
                    <a:pt x="746" y="0"/>
                    <a:pt x="746" y="0"/>
                  </a:cubicBezTo>
                  <a:cubicBezTo>
                    <a:pt x="739" y="0"/>
                    <a:pt x="739" y="0"/>
                    <a:pt x="739" y="0"/>
                  </a:cubicBezTo>
                  <a:cubicBezTo>
                    <a:pt x="739" y="26"/>
                    <a:pt x="739" y="26"/>
                    <a:pt x="739" y="26"/>
                  </a:cubicBezTo>
                  <a:cubicBezTo>
                    <a:pt x="746" y="26"/>
                    <a:pt x="746" y="26"/>
                    <a:pt x="746" y="26"/>
                  </a:cubicBezTo>
                  <a:cubicBezTo>
                    <a:pt x="746" y="26"/>
                    <a:pt x="746" y="26"/>
                    <a:pt x="746" y="26"/>
                  </a:cubicBezTo>
                  <a:close/>
                  <a:moveTo>
                    <a:pt x="682" y="56"/>
                  </a:moveTo>
                  <a:cubicBezTo>
                    <a:pt x="689" y="51"/>
                    <a:pt x="700" y="43"/>
                    <a:pt x="713" y="37"/>
                  </a:cubicBezTo>
                  <a:cubicBezTo>
                    <a:pt x="718" y="34"/>
                    <a:pt x="718" y="34"/>
                    <a:pt x="718" y="34"/>
                  </a:cubicBezTo>
                  <a:cubicBezTo>
                    <a:pt x="706" y="11"/>
                    <a:pt x="706" y="11"/>
                    <a:pt x="706" y="11"/>
                  </a:cubicBezTo>
                  <a:cubicBezTo>
                    <a:pt x="701" y="13"/>
                    <a:pt x="701" y="13"/>
                    <a:pt x="701" y="13"/>
                  </a:cubicBezTo>
                  <a:cubicBezTo>
                    <a:pt x="687" y="20"/>
                    <a:pt x="674" y="29"/>
                    <a:pt x="666" y="35"/>
                  </a:cubicBezTo>
                  <a:cubicBezTo>
                    <a:pt x="661" y="39"/>
                    <a:pt x="661" y="39"/>
                    <a:pt x="661" y="39"/>
                  </a:cubicBezTo>
                  <a:cubicBezTo>
                    <a:pt x="677" y="60"/>
                    <a:pt x="677" y="60"/>
                    <a:pt x="677" y="60"/>
                  </a:cubicBezTo>
                  <a:cubicBezTo>
                    <a:pt x="682" y="56"/>
                    <a:pt x="682" y="56"/>
                    <a:pt x="682" y="56"/>
                  </a:cubicBezTo>
                  <a:cubicBezTo>
                    <a:pt x="682" y="56"/>
                    <a:pt x="682" y="56"/>
                    <a:pt x="682" y="56"/>
                  </a:cubicBezTo>
                  <a:close/>
                  <a:moveTo>
                    <a:pt x="38" y="662"/>
                  </a:moveTo>
                  <a:cubicBezTo>
                    <a:pt x="35" y="658"/>
                    <a:pt x="35" y="658"/>
                    <a:pt x="35" y="658"/>
                  </a:cubicBezTo>
                  <a:cubicBezTo>
                    <a:pt x="15" y="675"/>
                    <a:pt x="15" y="675"/>
                    <a:pt x="15" y="675"/>
                  </a:cubicBezTo>
                  <a:cubicBezTo>
                    <a:pt x="19" y="680"/>
                    <a:pt x="19" y="680"/>
                    <a:pt x="19" y="680"/>
                  </a:cubicBezTo>
                  <a:cubicBezTo>
                    <a:pt x="29" y="690"/>
                    <a:pt x="44" y="699"/>
                    <a:pt x="55" y="705"/>
                  </a:cubicBezTo>
                  <a:cubicBezTo>
                    <a:pt x="59" y="707"/>
                    <a:pt x="59" y="707"/>
                    <a:pt x="59" y="707"/>
                  </a:cubicBezTo>
                  <a:cubicBezTo>
                    <a:pt x="72" y="685"/>
                    <a:pt x="72" y="685"/>
                    <a:pt x="72" y="685"/>
                  </a:cubicBezTo>
                  <a:cubicBezTo>
                    <a:pt x="67" y="682"/>
                    <a:pt x="67" y="682"/>
                    <a:pt x="67" y="682"/>
                  </a:cubicBezTo>
                  <a:cubicBezTo>
                    <a:pt x="54" y="675"/>
                    <a:pt x="44" y="669"/>
                    <a:pt x="38" y="662"/>
                  </a:cubicBezTo>
                  <a:close/>
                  <a:moveTo>
                    <a:pt x="997" y="161"/>
                  </a:moveTo>
                  <a:cubicBezTo>
                    <a:pt x="1002" y="163"/>
                    <a:pt x="1002" y="163"/>
                    <a:pt x="1002" y="163"/>
                  </a:cubicBezTo>
                  <a:cubicBezTo>
                    <a:pt x="1014" y="141"/>
                    <a:pt x="1014" y="141"/>
                    <a:pt x="1014" y="141"/>
                  </a:cubicBezTo>
                  <a:cubicBezTo>
                    <a:pt x="1010" y="138"/>
                    <a:pt x="1010" y="138"/>
                    <a:pt x="1010" y="138"/>
                  </a:cubicBezTo>
                  <a:cubicBezTo>
                    <a:pt x="997" y="131"/>
                    <a:pt x="986" y="125"/>
                    <a:pt x="975" y="119"/>
                  </a:cubicBezTo>
                  <a:cubicBezTo>
                    <a:pt x="970" y="116"/>
                    <a:pt x="970" y="116"/>
                    <a:pt x="970" y="116"/>
                  </a:cubicBezTo>
                  <a:cubicBezTo>
                    <a:pt x="958" y="139"/>
                    <a:pt x="958" y="139"/>
                    <a:pt x="958" y="139"/>
                  </a:cubicBezTo>
                  <a:cubicBezTo>
                    <a:pt x="963" y="142"/>
                    <a:pt x="963" y="142"/>
                    <a:pt x="963" y="142"/>
                  </a:cubicBezTo>
                  <a:cubicBezTo>
                    <a:pt x="973" y="148"/>
                    <a:pt x="985" y="154"/>
                    <a:pt x="997" y="161"/>
                  </a:cubicBezTo>
                  <a:close/>
                  <a:moveTo>
                    <a:pt x="888" y="102"/>
                  </a:moveTo>
                  <a:cubicBezTo>
                    <a:pt x="891" y="103"/>
                    <a:pt x="892" y="104"/>
                    <a:pt x="892" y="104"/>
                  </a:cubicBezTo>
                  <a:cubicBezTo>
                    <a:pt x="893" y="105"/>
                    <a:pt x="893" y="105"/>
                    <a:pt x="893" y="105"/>
                  </a:cubicBezTo>
                  <a:cubicBezTo>
                    <a:pt x="894" y="106"/>
                    <a:pt x="907" y="112"/>
                    <a:pt x="928" y="124"/>
                  </a:cubicBezTo>
                  <a:cubicBezTo>
                    <a:pt x="932" y="126"/>
                    <a:pt x="932" y="126"/>
                    <a:pt x="932" y="126"/>
                  </a:cubicBezTo>
                  <a:cubicBezTo>
                    <a:pt x="945" y="103"/>
                    <a:pt x="945" y="103"/>
                    <a:pt x="945" y="103"/>
                  </a:cubicBezTo>
                  <a:cubicBezTo>
                    <a:pt x="940" y="100"/>
                    <a:pt x="940" y="100"/>
                    <a:pt x="940" y="100"/>
                  </a:cubicBezTo>
                  <a:cubicBezTo>
                    <a:pt x="917" y="88"/>
                    <a:pt x="909" y="84"/>
                    <a:pt x="906" y="82"/>
                  </a:cubicBezTo>
                  <a:cubicBezTo>
                    <a:pt x="906" y="82"/>
                    <a:pt x="906" y="82"/>
                    <a:pt x="906" y="82"/>
                  </a:cubicBezTo>
                  <a:cubicBezTo>
                    <a:pt x="906" y="82"/>
                    <a:pt x="900" y="78"/>
                    <a:pt x="891" y="73"/>
                  </a:cubicBezTo>
                  <a:cubicBezTo>
                    <a:pt x="887" y="69"/>
                    <a:pt x="887" y="69"/>
                    <a:pt x="887" y="69"/>
                  </a:cubicBezTo>
                  <a:cubicBezTo>
                    <a:pt x="873" y="91"/>
                    <a:pt x="873" y="91"/>
                    <a:pt x="873" y="91"/>
                  </a:cubicBezTo>
                  <a:cubicBezTo>
                    <a:pt x="877" y="94"/>
                    <a:pt x="877" y="94"/>
                    <a:pt x="877" y="94"/>
                  </a:cubicBezTo>
                  <a:cubicBezTo>
                    <a:pt x="882" y="97"/>
                    <a:pt x="886" y="100"/>
                    <a:pt x="888" y="102"/>
                  </a:cubicBezTo>
                  <a:close/>
                  <a:moveTo>
                    <a:pt x="304" y="266"/>
                  </a:moveTo>
                  <a:cubicBezTo>
                    <a:pt x="291" y="242"/>
                    <a:pt x="291" y="242"/>
                    <a:pt x="291" y="242"/>
                  </a:cubicBezTo>
                  <a:cubicBezTo>
                    <a:pt x="247" y="268"/>
                    <a:pt x="247" y="268"/>
                    <a:pt x="247" y="268"/>
                  </a:cubicBezTo>
                  <a:cubicBezTo>
                    <a:pt x="260" y="290"/>
                    <a:pt x="260" y="290"/>
                    <a:pt x="260" y="290"/>
                  </a:cubicBezTo>
                  <a:cubicBezTo>
                    <a:pt x="304" y="266"/>
                    <a:pt x="304" y="266"/>
                    <a:pt x="304" y="266"/>
                  </a:cubicBezTo>
                  <a:cubicBezTo>
                    <a:pt x="304" y="266"/>
                    <a:pt x="304" y="266"/>
                    <a:pt x="304" y="266"/>
                  </a:cubicBezTo>
                  <a:close/>
                  <a:moveTo>
                    <a:pt x="1073" y="766"/>
                  </a:moveTo>
                  <a:cubicBezTo>
                    <a:pt x="1085" y="787"/>
                    <a:pt x="1085" y="787"/>
                    <a:pt x="1085" y="787"/>
                  </a:cubicBezTo>
                  <a:cubicBezTo>
                    <a:pt x="1129" y="762"/>
                    <a:pt x="1129" y="762"/>
                    <a:pt x="1129" y="762"/>
                  </a:cubicBezTo>
                  <a:cubicBezTo>
                    <a:pt x="1117" y="740"/>
                    <a:pt x="1117" y="740"/>
                    <a:pt x="1117" y="740"/>
                  </a:cubicBezTo>
                  <a:cubicBezTo>
                    <a:pt x="1073" y="766"/>
                    <a:pt x="1073" y="766"/>
                    <a:pt x="1073" y="766"/>
                  </a:cubicBezTo>
                  <a:cubicBezTo>
                    <a:pt x="1073" y="766"/>
                    <a:pt x="1073" y="766"/>
                    <a:pt x="1073" y="766"/>
                  </a:cubicBezTo>
                  <a:close/>
                  <a:moveTo>
                    <a:pt x="974" y="824"/>
                  </a:moveTo>
                  <a:cubicBezTo>
                    <a:pt x="961" y="831"/>
                    <a:pt x="950" y="838"/>
                    <a:pt x="940" y="844"/>
                  </a:cubicBezTo>
                  <a:cubicBezTo>
                    <a:pt x="936" y="847"/>
                    <a:pt x="936" y="847"/>
                    <a:pt x="936" y="847"/>
                  </a:cubicBezTo>
                  <a:cubicBezTo>
                    <a:pt x="949" y="870"/>
                    <a:pt x="949" y="870"/>
                    <a:pt x="949" y="870"/>
                  </a:cubicBezTo>
                  <a:cubicBezTo>
                    <a:pt x="953" y="867"/>
                    <a:pt x="953" y="867"/>
                    <a:pt x="953" y="867"/>
                  </a:cubicBezTo>
                  <a:cubicBezTo>
                    <a:pt x="964" y="860"/>
                    <a:pt x="975" y="853"/>
                    <a:pt x="987" y="846"/>
                  </a:cubicBezTo>
                  <a:cubicBezTo>
                    <a:pt x="992" y="844"/>
                    <a:pt x="992" y="844"/>
                    <a:pt x="992" y="844"/>
                  </a:cubicBezTo>
                  <a:cubicBezTo>
                    <a:pt x="979" y="821"/>
                    <a:pt x="979" y="821"/>
                    <a:pt x="979" y="821"/>
                  </a:cubicBezTo>
                  <a:cubicBezTo>
                    <a:pt x="974" y="824"/>
                    <a:pt x="974" y="824"/>
                    <a:pt x="974" y="824"/>
                  </a:cubicBezTo>
                  <a:cubicBezTo>
                    <a:pt x="974" y="824"/>
                    <a:pt x="974" y="824"/>
                    <a:pt x="974" y="824"/>
                  </a:cubicBezTo>
                  <a:close/>
                  <a:moveTo>
                    <a:pt x="1043" y="783"/>
                  </a:moveTo>
                  <a:cubicBezTo>
                    <a:pt x="1031" y="789"/>
                    <a:pt x="1019" y="796"/>
                    <a:pt x="1008" y="803"/>
                  </a:cubicBezTo>
                  <a:cubicBezTo>
                    <a:pt x="1003" y="806"/>
                    <a:pt x="1003" y="806"/>
                    <a:pt x="1003" y="806"/>
                  </a:cubicBezTo>
                  <a:cubicBezTo>
                    <a:pt x="1016" y="828"/>
                    <a:pt x="1016" y="828"/>
                    <a:pt x="1016" y="828"/>
                  </a:cubicBezTo>
                  <a:cubicBezTo>
                    <a:pt x="1021" y="825"/>
                    <a:pt x="1021" y="825"/>
                    <a:pt x="1021" y="825"/>
                  </a:cubicBezTo>
                  <a:cubicBezTo>
                    <a:pt x="1033" y="819"/>
                    <a:pt x="1045" y="813"/>
                    <a:pt x="1056" y="805"/>
                  </a:cubicBezTo>
                  <a:cubicBezTo>
                    <a:pt x="1062" y="803"/>
                    <a:pt x="1062" y="803"/>
                    <a:pt x="1062" y="803"/>
                  </a:cubicBezTo>
                  <a:cubicBezTo>
                    <a:pt x="1048" y="780"/>
                    <a:pt x="1048" y="780"/>
                    <a:pt x="1048" y="780"/>
                  </a:cubicBezTo>
                  <a:cubicBezTo>
                    <a:pt x="1043" y="783"/>
                    <a:pt x="1043" y="783"/>
                    <a:pt x="1043" y="783"/>
                  </a:cubicBezTo>
                  <a:cubicBezTo>
                    <a:pt x="1043" y="783"/>
                    <a:pt x="1043" y="783"/>
                    <a:pt x="1043" y="783"/>
                  </a:cubicBezTo>
                  <a:close/>
                  <a:moveTo>
                    <a:pt x="838" y="909"/>
                  </a:moveTo>
                  <a:cubicBezTo>
                    <a:pt x="824" y="920"/>
                    <a:pt x="816" y="927"/>
                    <a:pt x="812" y="934"/>
                  </a:cubicBezTo>
                  <a:cubicBezTo>
                    <a:pt x="811" y="936"/>
                    <a:pt x="809" y="938"/>
                    <a:pt x="808" y="941"/>
                  </a:cubicBezTo>
                  <a:cubicBezTo>
                    <a:pt x="805" y="946"/>
                    <a:pt x="805" y="946"/>
                    <a:pt x="805" y="946"/>
                  </a:cubicBezTo>
                  <a:cubicBezTo>
                    <a:pt x="827" y="959"/>
                    <a:pt x="827" y="959"/>
                    <a:pt x="827" y="959"/>
                  </a:cubicBezTo>
                  <a:cubicBezTo>
                    <a:pt x="830" y="955"/>
                    <a:pt x="830" y="955"/>
                    <a:pt x="830" y="955"/>
                  </a:cubicBezTo>
                  <a:cubicBezTo>
                    <a:pt x="832" y="953"/>
                    <a:pt x="832" y="950"/>
                    <a:pt x="834" y="948"/>
                  </a:cubicBezTo>
                  <a:cubicBezTo>
                    <a:pt x="835" y="947"/>
                    <a:pt x="838" y="942"/>
                    <a:pt x="854" y="930"/>
                  </a:cubicBezTo>
                  <a:cubicBezTo>
                    <a:pt x="858" y="926"/>
                    <a:pt x="858" y="926"/>
                    <a:pt x="858" y="926"/>
                  </a:cubicBezTo>
                  <a:cubicBezTo>
                    <a:pt x="843" y="906"/>
                    <a:pt x="843" y="906"/>
                    <a:pt x="843" y="906"/>
                  </a:cubicBezTo>
                  <a:cubicBezTo>
                    <a:pt x="838" y="909"/>
                    <a:pt x="838" y="909"/>
                    <a:pt x="838" y="909"/>
                  </a:cubicBezTo>
                  <a:cubicBezTo>
                    <a:pt x="838" y="909"/>
                    <a:pt x="838" y="909"/>
                    <a:pt x="838" y="909"/>
                  </a:cubicBezTo>
                  <a:close/>
                  <a:moveTo>
                    <a:pt x="905" y="864"/>
                  </a:moveTo>
                  <a:cubicBezTo>
                    <a:pt x="894" y="872"/>
                    <a:pt x="882" y="879"/>
                    <a:pt x="872" y="886"/>
                  </a:cubicBezTo>
                  <a:cubicBezTo>
                    <a:pt x="868" y="889"/>
                    <a:pt x="868" y="889"/>
                    <a:pt x="868" y="889"/>
                  </a:cubicBezTo>
                  <a:cubicBezTo>
                    <a:pt x="882" y="910"/>
                    <a:pt x="882" y="910"/>
                    <a:pt x="882" y="910"/>
                  </a:cubicBezTo>
                  <a:cubicBezTo>
                    <a:pt x="886" y="907"/>
                    <a:pt x="886" y="907"/>
                    <a:pt x="886" y="907"/>
                  </a:cubicBezTo>
                  <a:cubicBezTo>
                    <a:pt x="897" y="901"/>
                    <a:pt x="908" y="894"/>
                    <a:pt x="919" y="887"/>
                  </a:cubicBezTo>
                  <a:cubicBezTo>
                    <a:pt x="924" y="884"/>
                    <a:pt x="924" y="884"/>
                    <a:pt x="924" y="884"/>
                  </a:cubicBezTo>
                  <a:cubicBezTo>
                    <a:pt x="911" y="861"/>
                    <a:pt x="911" y="861"/>
                    <a:pt x="911" y="861"/>
                  </a:cubicBezTo>
                  <a:cubicBezTo>
                    <a:pt x="905" y="864"/>
                    <a:pt x="905" y="864"/>
                    <a:pt x="905" y="864"/>
                  </a:cubicBezTo>
                  <a:cubicBezTo>
                    <a:pt x="905" y="864"/>
                    <a:pt x="905" y="864"/>
                    <a:pt x="905" y="864"/>
                  </a:cubicBezTo>
                  <a:close/>
                  <a:moveTo>
                    <a:pt x="1140" y="726"/>
                  </a:moveTo>
                  <a:cubicBezTo>
                    <a:pt x="1155" y="748"/>
                    <a:pt x="1155" y="748"/>
                    <a:pt x="1155" y="748"/>
                  </a:cubicBezTo>
                  <a:cubicBezTo>
                    <a:pt x="1199" y="723"/>
                    <a:pt x="1199" y="723"/>
                    <a:pt x="1199" y="723"/>
                  </a:cubicBezTo>
                  <a:cubicBezTo>
                    <a:pt x="1184" y="701"/>
                    <a:pt x="1184" y="701"/>
                    <a:pt x="1184" y="701"/>
                  </a:cubicBezTo>
                  <a:cubicBezTo>
                    <a:pt x="1140" y="726"/>
                    <a:pt x="1140" y="726"/>
                    <a:pt x="1140" y="726"/>
                  </a:cubicBezTo>
                  <a:cubicBezTo>
                    <a:pt x="1140" y="726"/>
                    <a:pt x="1140" y="726"/>
                    <a:pt x="1140" y="726"/>
                  </a:cubicBezTo>
                  <a:close/>
                  <a:moveTo>
                    <a:pt x="48" y="303"/>
                  </a:moveTo>
                  <a:cubicBezTo>
                    <a:pt x="43" y="306"/>
                    <a:pt x="37" y="310"/>
                    <a:pt x="32" y="317"/>
                  </a:cubicBezTo>
                  <a:cubicBezTo>
                    <a:pt x="28" y="322"/>
                    <a:pt x="28" y="322"/>
                    <a:pt x="28" y="322"/>
                  </a:cubicBezTo>
                  <a:cubicBezTo>
                    <a:pt x="48" y="339"/>
                    <a:pt x="48" y="339"/>
                    <a:pt x="48" y="339"/>
                  </a:cubicBezTo>
                  <a:cubicBezTo>
                    <a:pt x="51" y="334"/>
                    <a:pt x="51" y="334"/>
                    <a:pt x="51" y="334"/>
                  </a:cubicBezTo>
                  <a:cubicBezTo>
                    <a:pt x="54" y="330"/>
                    <a:pt x="58" y="328"/>
                    <a:pt x="61" y="327"/>
                  </a:cubicBezTo>
                  <a:cubicBezTo>
                    <a:pt x="61" y="327"/>
                    <a:pt x="63" y="325"/>
                    <a:pt x="74" y="328"/>
                  </a:cubicBezTo>
                  <a:cubicBezTo>
                    <a:pt x="80" y="330"/>
                    <a:pt x="80" y="330"/>
                    <a:pt x="80" y="330"/>
                  </a:cubicBezTo>
                  <a:cubicBezTo>
                    <a:pt x="86" y="305"/>
                    <a:pt x="86" y="305"/>
                    <a:pt x="86" y="305"/>
                  </a:cubicBezTo>
                  <a:cubicBezTo>
                    <a:pt x="81" y="304"/>
                    <a:pt x="81" y="304"/>
                    <a:pt x="81" y="304"/>
                  </a:cubicBezTo>
                  <a:cubicBezTo>
                    <a:pt x="67" y="299"/>
                    <a:pt x="57" y="299"/>
                    <a:pt x="48" y="303"/>
                  </a:cubicBezTo>
                  <a:close/>
                  <a:moveTo>
                    <a:pt x="1338" y="556"/>
                  </a:moveTo>
                  <a:cubicBezTo>
                    <a:pt x="1336" y="570"/>
                    <a:pt x="1333" y="583"/>
                    <a:pt x="1330" y="593"/>
                  </a:cubicBezTo>
                  <a:cubicBezTo>
                    <a:pt x="1328" y="598"/>
                    <a:pt x="1328" y="598"/>
                    <a:pt x="1328" y="598"/>
                  </a:cubicBezTo>
                  <a:cubicBezTo>
                    <a:pt x="1353" y="606"/>
                    <a:pt x="1353" y="606"/>
                    <a:pt x="1353" y="606"/>
                  </a:cubicBezTo>
                  <a:cubicBezTo>
                    <a:pt x="1355" y="601"/>
                    <a:pt x="1355" y="601"/>
                    <a:pt x="1355" y="601"/>
                  </a:cubicBezTo>
                  <a:cubicBezTo>
                    <a:pt x="1358" y="590"/>
                    <a:pt x="1361" y="576"/>
                    <a:pt x="1363" y="561"/>
                  </a:cubicBezTo>
                  <a:cubicBezTo>
                    <a:pt x="1364" y="555"/>
                    <a:pt x="1364" y="555"/>
                    <a:pt x="1364" y="555"/>
                  </a:cubicBezTo>
                  <a:cubicBezTo>
                    <a:pt x="1339" y="551"/>
                    <a:pt x="1339" y="551"/>
                    <a:pt x="1339" y="551"/>
                  </a:cubicBezTo>
                  <a:cubicBezTo>
                    <a:pt x="1338" y="556"/>
                    <a:pt x="1338" y="556"/>
                    <a:pt x="1338" y="556"/>
                  </a:cubicBezTo>
                  <a:cubicBezTo>
                    <a:pt x="1338" y="556"/>
                    <a:pt x="1338" y="556"/>
                    <a:pt x="1338" y="556"/>
                  </a:cubicBezTo>
                  <a:close/>
                  <a:moveTo>
                    <a:pt x="1344" y="474"/>
                  </a:moveTo>
                  <a:cubicBezTo>
                    <a:pt x="1344" y="480"/>
                    <a:pt x="1344" y="480"/>
                    <a:pt x="1344" y="480"/>
                  </a:cubicBezTo>
                  <a:cubicBezTo>
                    <a:pt x="1344" y="493"/>
                    <a:pt x="1344" y="506"/>
                    <a:pt x="1342" y="518"/>
                  </a:cubicBezTo>
                  <a:cubicBezTo>
                    <a:pt x="1342" y="524"/>
                    <a:pt x="1342" y="524"/>
                    <a:pt x="1342" y="524"/>
                  </a:cubicBezTo>
                  <a:cubicBezTo>
                    <a:pt x="1367" y="526"/>
                    <a:pt x="1367" y="526"/>
                    <a:pt x="1367" y="526"/>
                  </a:cubicBezTo>
                  <a:cubicBezTo>
                    <a:pt x="1367" y="520"/>
                    <a:pt x="1367" y="520"/>
                    <a:pt x="1367" y="520"/>
                  </a:cubicBezTo>
                  <a:cubicBezTo>
                    <a:pt x="1368" y="507"/>
                    <a:pt x="1369" y="493"/>
                    <a:pt x="1369" y="480"/>
                  </a:cubicBezTo>
                  <a:cubicBezTo>
                    <a:pt x="1369" y="474"/>
                    <a:pt x="1369" y="474"/>
                    <a:pt x="1369" y="474"/>
                  </a:cubicBezTo>
                  <a:cubicBezTo>
                    <a:pt x="1344" y="474"/>
                    <a:pt x="1344" y="474"/>
                    <a:pt x="1344" y="474"/>
                  </a:cubicBezTo>
                  <a:cubicBezTo>
                    <a:pt x="1344" y="474"/>
                    <a:pt x="1344" y="474"/>
                    <a:pt x="1344" y="474"/>
                  </a:cubicBezTo>
                  <a:close/>
                  <a:moveTo>
                    <a:pt x="791" y="972"/>
                  </a:moveTo>
                  <a:cubicBezTo>
                    <a:pt x="789" y="977"/>
                    <a:pt x="789" y="977"/>
                    <a:pt x="789" y="977"/>
                  </a:cubicBezTo>
                  <a:cubicBezTo>
                    <a:pt x="782" y="989"/>
                    <a:pt x="777" y="1000"/>
                    <a:pt x="771" y="1009"/>
                  </a:cubicBezTo>
                  <a:cubicBezTo>
                    <a:pt x="767" y="1014"/>
                    <a:pt x="767" y="1014"/>
                    <a:pt x="767" y="1014"/>
                  </a:cubicBezTo>
                  <a:cubicBezTo>
                    <a:pt x="789" y="1028"/>
                    <a:pt x="789" y="1028"/>
                    <a:pt x="789" y="1028"/>
                  </a:cubicBezTo>
                  <a:cubicBezTo>
                    <a:pt x="792" y="1024"/>
                    <a:pt x="792" y="1024"/>
                    <a:pt x="792" y="1024"/>
                  </a:cubicBezTo>
                  <a:cubicBezTo>
                    <a:pt x="799" y="1014"/>
                    <a:pt x="805" y="1002"/>
                    <a:pt x="812" y="988"/>
                  </a:cubicBezTo>
                  <a:cubicBezTo>
                    <a:pt x="814" y="984"/>
                    <a:pt x="814" y="984"/>
                    <a:pt x="814" y="984"/>
                  </a:cubicBezTo>
                  <a:cubicBezTo>
                    <a:pt x="804" y="977"/>
                    <a:pt x="804" y="977"/>
                    <a:pt x="804" y="977"/>
                  </a:cubicBezTo>
                  <a:cubicBezTo>
                    <a:pt x="791" y="972"/>
                    <a:pt x="791" y="972"/>
                    <a:pt x="791" y="972"/>
                  </a:cubicBezTo>
                  <a:cubicBezTo>
                    <a:pt x="791" y="972"/>
                    <a:pt x="791" y="972"/>
                    <a:pt x="791" y="972"/>
                  </a:cubicBezTo>
                  <a:close/>
                  <a:moveTo>
                    <a:pt x="1249" y="662"/>
                  </a:moveTo>
                  <a:cubicBezTo>
                    <a:pt x="1238" y="669"/>
                    <a:pt x="1226" y="676"/>
                    <a:pt x="1214" y="683"/>
                  </a:cubicBezTo>
                  <a:cubicBezTo>
                    <a:pt x="1210" y="686"/>
                    <a:pt x="1210" y="686"/>
                    <a:pt x="1210" y="686"/>
                  </a:cubicBezTo>
                  <a:cubicBezTo>
                    <a:pt x="1222" y="709"/>
                    <a:pt x="1222" y="709"/>
                    <a:pt x="1222" y="709"/>
                  </a:cubicBezTo>
                  <a:cubicBezTo>
                    <a:pt x="1228" y="706"/>
                    <a:pt x="1228" y="706"/>
                    <a:pt x="1228" y="706"/>
                  </a:cubicBezTo>
                  <a:cubicBezTo>
                    <a:pt x="1240" y="698"/>
                    <a:pt x="1252" y="691"/>
                    <a:pt x="1262" y="685"/>
                  </a:cubicBezTo>
                  <a:cubicBezTo>
                    <a:pt x="1267" y="682"/>
                    <a:pt x="1267" y="682"/>
                    <a:pt x="1267" y="682"/>
                  </a:cubicBezTo>
                  <a:cubicBezTo>
                    <a:pt x="1253" y="660"/>
                    <a:pt x="1253" y="660"/>
                    <a:pt x="1253" y="660"/>
                  </a:cubicBezTo>
                  <a:cubicBezTo>
                    <a:pt x="1249" y="662"/>
                    <a:pt x="1249" y="662"/>
                    <a:pt x="1249" y="662"/>
                  </a:cubicBezTo>
                  <a:cubicBezTo>
                    <a:pt x="1249" y="662"/>
                    <a:pt x="1249" y="662"/>
                    <a:pt x="1249" y="662"/>
                  </a:cubicBezTo>
                  <a:close/>
                  <a:moveTo>
                    <a:pt x="1314" y="619"/>
                  </a:moveTo>
                  <a:cubicBezTo>
                    <a:pt x="1307" y="625"/>
                    <a:pt x="1297" y="632"/>
                    <a:pt x="1283" y="641"/>
                  </a:cubicBezTo>
                  <a:cubicBezTo>
                    <a:pt x="1278" y="645"/>
                    <a:pt x="1278" y="645"/>
                    <a:pt x="1278" y="645"/>
                  </a:cubicBezTo>
                  <a:cubicBezTo>
                    <a:pt x="1292" y="666"/>
                    <a:pt x="1292" y="666"/>
                    <a:pt x="1292" y="666"/>
                  </a:cubicBezTo>
                  <a:cubicBezTo>
                    <a:pt x="1297" y="663"/>
                    <a:pt x="1297" y="663"/>
                    <a:pt x="1297" y="663"/>
                  </a:cubicBezTo>
                  <a:cubicBezTo>
                    <a:pt x="1312" y="653"/>
                    <a:pt x="1323" y="646"/>
                    <a:pt x="1330" y="640"/>
                  </a:cubicBezTo>
                  <a:cubicBezTo>
                    <a:pt x="1334" y="636"/>
                    <a:pt x="1334" y="636"/>
                    <a:pt x="1334" y="636"/>
                  </a:cubicBezTo>
                  <a:cubicBezTo>
                    <a:pt x="1318" y="616"/>
                    <a:pt x="1318" y="616"/>
                    <a:pt x="1318" y="616"/>
                  </a:cubicBezTo>
                  <a:cubicBezTo>
                    <a:pt x="1314" y="619"/>
                    <a:pt x="1314" y="619"/>
                    <a:pt x="1314" y="619"/>
                  </a:cubicBezTo>
                  <a:cubicBezTo>
                    <a:pt x="1314" y="619"/>
                    <a:pt x="1314" y="619"/>
                    <a:pt x="1314" y="619"/>
                  </a:cubicBezTo>
                  <a:close/>
                  <a:moveTo>
                    <a:pt x="318" y="798"/>
                  </a:moveTo>
                  <a:cubicBezTo>
                    <a:pt x="314" y="795"/>
                    <a:pt x="314" y="795"/>
                    <a:pt x="314" y="795"/>
                  </a:cubicBezTo>
                  <a:cubicBezTo>
                    <a:pt x="300" y="818"/>
                    <a:pt x="300" y="818"/>
                    <a:pt x="300" y="818"/>
                  </a:cubicBezTo>
                  <a:cubicBezTo>
                    <a:pt x="306" y="821"/>
                    <a:pt x="306" y="821"/>
                    <a:pt x="306" y="821"/>
                  </a:cubicBezTo>
                  <a:cubicBezTo>
                    <a:pt x="317" y="828"/>
                    <a:pt x="328" y="834"/>
                    <a:pt x="339" y="841"/>
                  </a:cubicBezTo>
                  <a:cubicBezTo>
                    <a:pt x="344" y="844"/>
                    <a:pt x="344" y="844"/>
                    <a:pt x="344" y="844"/>
                  </a:cubicBezTo>
                  <a:cubicBezTo>
                    <a:pt x="357" y="821"/>
                    <a:pt x="357" y="821"/>
                    <a:pt x="357" y="821"/>
                  </a:cubicBezTo>
                  <a:cubicBezTo>
                    <a:pt x="353" y="818"/>
                    <a:pt x="353" y="818"/>
                    <a:pt x="353" y="818"/>
                  </a:cubicBezTo>
                  <a:cubicBezTo>
                    <a:pt x="341" y="812"/>
                    <a:pt x="330" y="805"/>
                    <a:pt x="318" y="798"/>
                  </a:cubicBezTo>
                  <a:close/>
                  <a:moveTo>
                    <a:pt x="368" y="858"/>
                  </a:moveTo>
                  <a:cubicBezTo>
                    <a:pt x="413" y="883"/>
                    <a:pt x="413" y="883"/>
                    <a:pt x="413" y="883"/>
                  </a:cubicBezTo>
                  <a:cubicBezTo>
                    <a:pt x="425" y="861"/>
                    <a:pt x="425" y="861"/>
                    <a:pt x="425" y="861"/>
                  </a:cubicBezTo>
                  <a:cubicBezTo>
                    <a:pt x="381" y="834"/>
                    <a:pt x="381" y="834"/>
                    <a:pt x="381" y="834"/>
                  </a:cubicBezTo>
                  <a:cubicBezTo>
                    <a:pt x="368" y="858"/>
                    <a:pt x="368" y="858"/>
                    <a:pt x="368" y="858"/>
                  </a:cubicBezTo>
                  <a:cubicBezTo>
                    <a:pt x="368" y="858"/>
                    <a:pt x="368" y="858"/>
                    <a:pt x="368" y="858"/>
                  </a:cubicBezTo>
                  <a:close/>
                  <a:moveTo>
                    <a:pt x="249" y="759"/>
                  </a:moveTo>
                  <a:cubicBezTo>
                    <a:pt x="244" y="756"/>
                    <a:pt x="244" y="756"/>
                    <a:pt x="244" y="756"/>
                  </a:cubicBezTo>
                  <a:cubicBezTo>
                    <a:pt x="231" y="779"/>
                    <a:pt x="231" y="779"/>
                    <a:pt x="231" y="779"/>
                  </a:cubicBezTo>
                  <a:cubicBezTo>
                    <a:pt x="236" y="781"/>
                    <a:pt x="236" y="781"/>
                    <a:pt x="236" y="781"/>
                  </a:cubicBezTo>
                  <a:cubicBezTo>
                    <a:pt x="247" y="787"/>
                    <a:pt x="259" y="794"/>
                    <a:pt x="271" y="801"/>
                  </a:cubicBezTo>
                  <a:cubicBezTo>
                    <a:pt x="276" y="803"/>
                    <a:pt x="276" y="803"/>
                    <a:pt x="276" y="803"/>
                  </a:cubicBezTo>
                  <a:cubicBezTo>
                    <a:pt x="289" y="781"/>
                    <a:pt x="289" y="781"/>
                    <a:pt x="289" y="781"/>
                  </a:cubicBezTo>
                  <a:cubicBezTo>
                    <a:pt x="284" y="778"/>
                    <a:pt x="284" y="778"/>
                    <a:pt x="284" y="778"/>
                  </a:cubicBezTo>
                  <a:cubicBezTo>
                    <a:pt x="271" y="771"/>
                    <a:pt x="260" y="765"/>
                    <a:pt x="249" y="759"/>
                  </a:cubicBezTo>
                  <a:close/>
                  <a:moveTo>
                    <a:pt x="179" y="721"/>
                  </a:moveTo>
                  <a:cubicBezTo>
                    <a:pt x="174" y="718"/>
                    <a:pt x="174" y="718"/>
                    <a:pt x="174" y="718"/>
                  </a:cubicBezTo>
                  <a:cubicBezTo>
                    <a:pt x="162" y="741"/>
                    <a:pt x="162" y="741"/>
                    <a:pt x="162" y="741"/>
                  </a:cubicBezTo>
                  <a:cubicBezTo>
                    <a:pt x="167" y="744"/>
                    <a:pt x="167" y="744"/>
                    <a:pt x="167" y="744"/>
                  </a:cubicBezTo>
                  <a:cubicBezTo>
                    <a:pt x="177" y="749"/>
                    <a:pt x="188" y="756"/>
                    <a:pt x="202" y="762"/>
                  </a:cubicBezTo>
                  <a:cubicBezTo>
                    <a:pt x="206" y="765"/>
                    <a:pt x="206" y="765"/>
                    <a:pt x="206" y="765"/>
                  </a:cubicBezTo>
                  <a:cubicBezTo>
                    <a:pt x="219" y="742"/>
                    <a:pt x="219" y="742"/>
                    <a:pt x="219" y="742"/>
                  </a:cubicBezTo>
                  <a:cubicBezTo>
                    <a:pt x="214" y="740"/>
                    <a:pt x="214" y="740"/>
                    <a:pt x="214" y="740"/>
                  </a:cubicBezTo>
                  <a:cubicBezTo>
                    <a:pt x="200" y="732"/>
                    <a:pt x="188" y="726"/>
                    <a:pt x="179" y="721"/>
                  </a:cubicBezTo>
                  <a:close/>
                  <a:moveTo>
                    <a:pt x="133" y="704"/>
                  </a:moveTo>
                  <a:cubicBezTo>
                    <a:pt x="131" y="704"/>
                    <a:pt x="131" y="704"/>
                    <a:pt x="131" y="704"/>
                  </a:cubicBezTo>
                  <a:cubicBezTo>
                    <a:pt x="124" y="704"/>
                    <a:pt x="114" y="702"/>
                    <a:pt x="101" y="698"/>
                  </a:cubicBezTo>
                  <a:cubicBezTo>
                    <a:pt x="96" y="696"/>
                    <a:pt x="96" y="696"/>
                    <a:pt x="96" y="696"/>
                  </a:cubicBezTo>
                  <a:cubicBezTo>
                    <a:pt x="88" y="721"/>
                    <a:pt x="88" y="721"/>
                    <a:pt x="88" y="721"/>
                  </a:cubicBezTo>
                  <a:cubicBezTo>
                    <a:pt x="93" y="722"/>
                    <a:pt x="93" y="722"/>
                    <a:pt x="93" y="722"/>
                  </a:cubicBezTo>
                  <a:cubicBezTo>
                    <a:pt x="103" y="726"/>
                    <a:pt x="117" y="729"/>
                    <a:pt x="129" y="729"/>
                  </a:cubicBezTo>
                  <a:cubicBezTo>
                    <a:pt x="130" y="729"/>
                    <a:pt x="132" y="729"/>
                    <a:pt x="133" y="729"/>
                  </a:cubicBezTo>
                  <a:cubicBezTo>
                    <a:pt x="133" y="729"/>
                    <a:pt x="133" y="729"/>
                    <a:pt x="133" y="729"/>
                  </a:cubicBezTo>
                  <a:cubicBezTo>
                    <a:pt x="139" y="731"/>
                    <a:pt x="139" y="731"/>
                    <a:pt x="139" y="731"/>
                  </a:cubicBezTo>
                  <a:cubicBezTo>
                    <a:pt x="144" y="706"/>
                    <a:pt x="144" y="706"/>
                    <a:pt x="144" y="706"/>
                  </a:cubicBezTo>
                  <a:cubicBezTo>
                    <a:pt x="139" y="704"/>
                    <a:pt x="139" y="704"/>
                    <a:pt x="139" y="704"/>
                  </a:cubicBezTo>
                  <a:cubicBezTo>
                    <a:pt x="137" y="704"/>
                    <a:pt x="135" y="704"/>
                    <a:pt x="133" y="704"/>
                  </a:cubicBezTo>
                  <a:close/>
                  <a:moveTo>
                    <a:pt x="748" y="1029"/>
                  </a:moveTo>
                  <a:cubicBezTo>
                    <a:pt x="747" y="1029"/>
                    <a:pt x="747" y="1029"/>
                    <a:pt x="745" y="1030"/>
                  </a:cubicBezTo>
                  <a:cubicBezTo>
                    <a:pt x="738" y="1031"/>
                    <a:pt x="726" y="1031"/>
                    <a:pt x="714" y="1030"/>
                  </a:cubicBezTo>
                  <a:cubicBezTo>
                    <a:pt x="708" y="1029"/>
                    <a:pt x="708" y="1029"/>
                    <a:pt x="708" y="1029"/>
                  </a:cubicBezTo>
                  <a:cubicBezTo>
                    <a:pt x="706" y="1055"/>
                    <a:pt x="706" y="1055"/>
                    <a:pt x="706" y="1055"/>
                  </a:cubicBezTo>
                  <a:cubicBezTo>
                    <a:pt x="711" y="1056"/>
                    <a:pt x="711" y="1056"/>
                    <a:pt x="711" y="1056"/>
                  </a:cubicBezTo>
                  <a:cubicBezTo>
                    <a:pt x="718" y="1057"/>
                    <a:pt x="724" y="1057"/>
                    <a:pt x="729" y="1057"/>
                  </a:cubicBezTo>
                  <a:cubicBezTo>
                    <a:pt x="738" y="1057"/>
                    <a:pt x="744" y="1057"/>
                    <a:pt x="750" y="1055"/>
                  </a:cubicBezTo>
                  <a:cubicBezTo>
                    <a:pt x="752" y="1055"/>
                    <a:pt x="754" y="1055"/>
                    <a:pt x="756" y="1054"/>
                  </a:cubicBezTo>
                  <a:cubicBezTo>
                    <a:pt x="761" y="1052"/>
                    <a:pt x="761" y="1052"/>
                    <a:pt x="761" y="1052"/>
                  </a:cubicBezTo>
                  <a:cubicBezTo>
                    <a:pt x="753" y="1027"/>
                    <a:pt x="753" y="1027"/>
                    <a:pt x="753" y="1027"/>
                  </a:cubicBezTo>
                  <a:cubicBezTo>
                    <a:pt x="748" y="1029"/>
                    <a:pt x="748" y="1029"/>
                    <a:pt x="748" y="1029"/>
                  </a:cubicBezTo>
                  <a:cubicBezTo>
                    <a:pt x="748" y="1029"/>
                    <a:pt x="748" y="1029"/>
                    <a:pt x="748" y="1029"/>
                  </a:cubicBezTo>
                  <a:close/>
                  <a:moveTo>
                    <a:pt x="606" y="985"/>
                  </a:moveTo>
                  <a:cubicBezTo>
                    <a:pt x="606" y="984"/>
                    <a:pt x="606" y="984"/>
                    <a:pt x="606" y="984"/>
                  </a:cubicBezTo>
                  <a:cubicBezTo>
                    <a:pt x="602" y="978"/>
                    <a:pt x="598" y="970"/>
                    <a:pt x="594" y="964"/>
                  </a:cubicBezTo>
                  <a:cubicBezTo>
                    <a:pt x="591" y="959"/>
                    <a:pt x="591" y="959"/>
                    <a:pt x="591" y="959"/>
                  </a:cubicBezTo>
                  <a:cubicBezTo>
                    <a:pt x="568" y="973"/>
                    <a:pt x="568" y="973"/>
                    <a:pt x="568" y="973"/>
                  </a:cubicBezTo>
                  <a:cubicBezTo>
                    <a:pt x="571" y="979"/>
                    <a:pt x="571" y="979"/>
                    <a:pt x="571" y="979"/>
                  </a:cubicBezTo>
                  <a:cubicBezTo>
                    <a:pt x="575" y="985"/>
                    <a:pt x="579" y="991"/>
                    <a:pt x="582" y="997"/>
                  </a:cubicBezTo>
                  <a:cubicBezTo>
                    <a:pt x="585" y="1002"/>
                    <a:pt x="589" y="1008"/>
                    <a:pt x="592" y="1013"/>
                  </a:cubicBezTo>
                  <a:cubicBezTo>
                    <a:pt x="595" y="1017"/>
                    <a:pt x="595" y="1017"/>
                    <a:pt x="595" y="1017"/>
                  </a:cubicBezTo>
                  <a:cubicBezTo>
                    <a:pt x="617" y="1003"/>
                    <a:pt x="617" y="1003"/>
                    <a:pt x="617" y="1003"/>
                  </a:cubicBezTo>
                  <a:cubicBezTo>
                    <a:pt x="614" y="998"/>
                    <a:pt x="614" y="998"/>
                    <a:pt x="614" y="998"/>
                  </a:cubicBezTo>
                  <a:cubicBezTo>
                    <a:pt x="612" y="994"/>
                    <a:pt x="609" y="990"/>
                    <a:pt x="606" y="985"/>
                  </a:cubicBezTo>
                  <a:close/>
                  <a:moveTo>
                    <a:pt x="524" y="917"/>
                  </a:moveTo>
                  <a:cubicBezTo>
                    <a:pt x="519" y="914"/>
                    <a:pt x="519" y="914"/>
                    <a:pt x="519" y="914"/>
                  </a:cubicBezTo>
                  <a:cubicBezTo>
                    <a:pt x="507" y="937"/>
                    <a:pt x="507" y="937"/>
                    <a:pt x="507" y="937"/>
                  </a:cubicBezTo>
                  <a:cubicBezTo>
                    <a:pt x="511" y="940"/>
                    <a:pt x="511" y="940"/>
                    <a:pt x="511" y="940"/>
                  </a:cubicBezTo>
                  <a:cubicBezTo>
                    <a:pt x="538" y="955"/>
                    <a:pt x="545" y="958"/>
                    <a:pt x="549" y="958"/>
                  </a:cubicBezTo>
                  <a:cubicBezTo>
                    <a:pt x="555" y="961"/>
                    <a:pt x="555" y="961"/>
                    <a:pt x="555" y="961"/>
                  </a:cubicBezTo>
                  <a:cubicBezTo>
                    <a:pt x="562" y="935"/>
                    <a:pt x="562" y="935"/>
                    <a:pt x="562" y="935"/>
                  </a:cubicBezTo>
                  <a:cubicBezTo>
                    <a:pt x="555" y="933"/>
                    <a:pt x="555" y="933"/>
                    <a:pt x="555" y="933"/>
                  </a:cubicBezTo>
                  <a:cubicBezTo>
                    <a:pt x="555" y="933"/>
                    <a:pt x="550" y="931"/>
                    <a:pt x="524" y="917"/>
                  </a:cubicBezTo>
                  <a:close/>
                  <a:moveTo>
                    <a:pt x="639" y="1015"/>
                  </a:moveTo>
                  <a:cubicBezTo>
                    <a:pt x="634" y="1013"/>
                    <a:pt x="634" y="1013"/>
                    <a:pt x="634" y="1013"/>
                  </a:cubicBezTo>
                  <a:cubicBezTo>
                    <a:pt x="625" y="1037"/>
                    <a:pt x="625" y="1037"/>
                    <a:pt x="625" y="1037"/>
                  </a:cubicBezTo>
                  <a:cubicBezTo>
                    <a:pt x="630" y="1039"/>
                    <a:pt x="630" y="1039"/>
                    <a:pt x="630" y="1039"/>
                  </a:cubicBezTo>
                  <a:cubicBezTo>
                    <a:pt x="642" y="1042"/>
                    <a:pt x="656" y="1046"/>
                    <a:pt x="671" y="1050"/>
                  </a:cubicBezTo>
                  <a:cubicBezTo>
                    <a:pt x="676" y="1050"/>
                    <a:pt x="676" y="1050"/>
                    <a:pt x="676" y="1050"/>
                  </a:cubicBezTo>
                  <a:cubicBezTo>
                    <a:pt x="682" y="1026"/>
                    <a:pt x="682" y="1026"/>
                    <a:pt x="682" y="1026"/>
                  </a:cubicBezTo>
                  <a:cubicBezTo>
                    <a:pt x="676" y="1024"/>
                    <a:pt x="676" y="1024"/>
                    <a:pt x="676" y="1024"/>
                  </a:cubicBezTo>
                  <a:cubicBezTo>
                    <a:pt x="663" y="1021"/>
                    <a:pt x="650" y="1018"/>
                    <a:pt x="639" y="1015"/>
                  </a:cubicBezTo>
                  <a:close/>
                  <a:moveTo>
                    <a:pt x="455" y="878"/>
                  </a:moveTo>
                  <a:cubicBezTo>
                    <a:pt x="450" y="876"/>
                    <a:pt x="450" y="876"/>
                    <a:pt x="450" y="876"/>
                  </a:cubicBezTo>
                  <a:cubicBezTo>
                    <a:pt x="438" y="898"/>
                    <a:pt x="438" y="898"/>
                    <a:pt x="438" y="898"/>
                  </a:cubicBezTo>
                  <a:cubicBezTo>
                    <a:pt x="442" y="901"/>
                    <a:pt x="442" y="901"/>
                    <a:pt x="442" y="901"/>
                  </a:cubicBezTo>
                  <a:cubicBezTo>
                    <a:pt x="455" y="907"/>
                    <a:pt x="466" y="914"/>
                    <a:pt x="477" y="921"/>
                  </a:cubicBezTo>
                  <a:cubicBezTo>
                    <a:pt x="481" y="923"/>
                    <a:pt x="481" y="923"/>
                    <a:pt x="481" y="923"/>
                  </a:cubicBezTo>
                  <a:cubicBezTo>
                    <a:pt x="494" y="901"/>
                    <a:pt x="494" y="901"/>
                    <a:pt x="494" y="901"/>
                  </a:cubicBezTo>
                  <a:cubicBezTo>
                    <a:pt x="489" y="898"/>
                    <a:pt x="489" y="898"/>
                    <a:pt x="489" y="898"/>
                  </a:cubicBezTo>
                  <a:cubicBezTo>
                    <a:pt x="479" y="892"/>
                    <a:pt x="468" y="885"/>
                    <a:pt x="455" y="878"/>
                  </a:cubicBezTo>
                  <a:close/>
                  <a:moveTo>
                    <a:pt x="737" y="694"/>
                  </a:moveTo>
                  <a:cubicBezTo>
                    <a:pt x="737" y="694"/>
                    <a:pt x="737" y="694"/>
                    <a:pt x="737" y="694"/>
                  </a:cubicBezTo>
                  <a:cubicBezTo>
                    <a:pt x="194" y="387"/>
                    <a:pt x="194" y="387"/>
                    <a:pt x="194" y="387"/>
                  </a:cubicBezTo>
                  <a:cubicBezTo>
                    <a:pt x="194" y="387"/>
                    <a:pt x="194" y="387"/>
                    <a:pt x="722" y="78"/>
                  </a:cubicBezTo>
                  <a:cubicBezTo>
                    <a:pt x="727" y="75"/>
                    <a:pt x="734" y="74"/>
                    <a:pt x="741" y="74"/>
                  </a:cubicBezTo>
                  <a:cubicBezTo>
                    <a:pt x="748" y="74"/>
                    <a:pt x="754" y="75"/>
                    <a:pt x="759" y="78"/>
                  </a:cubicBezTo>
                  <a:cubicBezTo>
                    <a:pt x="759" y="78"/>
                    <a:pt x="759" y="78"/>
                    <a:pt x="1268" y="374"/>
                  </a:cubicBezTo>
                  <a:cubicBezTo>
                    <a:pt x="1271" y="376"/>
                    <a:pt x="1272" y="376"/>
                    <a:pt x="1274" y="378"/>
                  </a:cubicBezTo>
                  <a:cubicBezTo>
                    <a:pt x="1274" y="378"/>
                    <a:pt x="1274" y="378"/>
                    <a:pt x="737" y="694"/>
                  </a:cubicBezTo>
                  <a:close/>
                  <a:moveTo>
                    <a:pt x="246" y="640"/>
                  </a:moveTo>
                  <a:cubicBezTo>
                    <a:pt x="244" y="644"/>
                    <a:pt x="240" y="647"/>
                    <a:pt x="237" y="648"/>
                  </a:cubicBezTo>
                  <a:cubicBezTo>
                    <a:pt x="237" y="648"/>
                    <a:pt x="237" y="648"/>
                    <a:pt x="207" y="666"/>
                  </a:cubicBezTo>
                  <a:cubicBezTo>
                    <a:pt x="207" y="666"/>
                    <a:pt x="207" y="666"/>
                    <a:pt x="540" y="855"/>
                  </a:cubicBezTo>
                  <a:cubicBezTo>
                    <a:pt x="540" y="855"/>
                    <a:pt x="540" y="855"/>
                    <a:pt x="540" y="808"/>
                  </a:cubicBezTo>
                  <a:cubicBezTo>
                    <a:pt x="540" y="808"/>
                    <a:pt x="540" y="808"/>
                    <a:pt x="246" y="640"/>
                  </a:cubicBezTo>
                  <a:close/>
                  <a:moveTo>
                    <a:pt x="756" y="741"/>
                  </a:moveTo>
                  <a:cubicBezTo>
                    <a:pt x="756" y="737"/>
                    <a:pt x="752" y="730"/>
                    <a:pt x="749" y="729"/>
                  </a:cubicBezTo>
                  <a:cubicBezTo>
                    <a:pt x="749" y="729"/>
                    <a:pt x="749" y="729"/>
                    <a:pt x="170" y="402"/>
                  </a:cubicBezTo>
                  <a:cubicBezTo>
                    <a:pt x="170" y="402"/>
                    <a:pt x="170" y="402"/>
                    <a:pt x="169" y="402"/>
                  </a:cubicBezTo>
                  <a:cubicBezTo>
                    <a:pt x="169" y="402"/>
                    <a:pt x="169" y="402"/>
                    <a:pt x="137" y="384"/>
                  </a:cubicBezTo>
                  <a:cubicBezTo>
                    <a:pt x="128" y="379"/>
                    <a:pt x="118" y="379"/>
                    <a:pt x="110" y="383"/>
                  </a:cubicBezTo>
                  <a:cubicBezTo>
                    <a:pt x="102" y="388"/>
                    <a:pt x="97" y="396"/>
                    <a:pt x="97" y="407"/>
                  </a:cubicBezTo>
                  <a:cubicBezTo>
                    <a:pt x="97" y="407"/>
                    <a:pt x="97" y="407"/>
                    <a:pt x="97" y="588"/>
                  </a:cubicBezTo>
                  <a:cubicBezTo>
                    <a:pt x="97" y="588"/>
                    <a:pt x="97" y="588"/>
                    <a:pt x="100" y="602"/>
                  </a:cubicBezTo>
                  <a:cubicBezTo>
                    <a:pt x="100" y="602"/>
                    <a:pt x="100" y="602"/>
                    <a:pt x="118" y="615"/>
                  </a:cubicBezTo>
                  <a:cubicBezTo>
                    <a:pt x="118" y="615"/>
                    <a:pt x="118" y="615"/>
                    <a:pt x="146" y="631"/>
                  </a:cubicBezTo>
                  <a:cubicBezTo>
                    <a:pt x="146" y="631"/>
                    <a:pt x="146" y="631"/>
                    <a:pt x="146" y="585"/>
                  </a:cubicBezTo>
                  <a:cubicBezTo>
                    <a:pt x="146" y="585"/>
                    <a:pt x="146" y="585"/>
                    <a:pt x="140" y="580"/>
                  </a:cubicBezTo>
                  <a:cubicBezTo>
                    <a:pt x="140" y="580"/>
                    <a:pt x="140" y="580"/>
                    <a:pt x="139" y="579"/>
                  </a:cubicBezTo>
                  <a:cubicBezTo>
                    <a:pt x="139" y="579"/>
                    <a:pt x="139" y="579"/>
                    <a:pt x="139" y="433"/>
                  </a:cubicBezTo>
                  <a:cubicBezTo>
                    <a:pt x="139" y="433"/>
                    <a:pt x="139" y="433"/>
                    <a:pt x="715" y="762"/>
                  </a:cubicBezTo>
                  <a:cubicBezTo>
                    <a:pt x="715" y="762"/>
                    <a:pt x="715" y="762"/>
                    <a:pt x="715" y="907"/>
                  </a:cubicBezTo>
                  <a:cubicBezTo>
                    <a:pt x="715" y="907"/>
                    <a:pt x="715" y="907"/>
                    <a:pt x="640" y="863"/>
                  </a:cubicBezTo>
                  <a:cubicBezTo>
                    <a:pt x="638" y="867"/>
                    <a:pt x="635" y="870"/>
                    <a:pt x="631" y="872"/>
                  </a:cubicBezTo>
                  <a:cubicBezTo>
                    <a:pt x="631" y="872"/>
                    <a:pt x="631" y="872"/>
                    <a:pt x="600" y="889"/>
                  </a:cubicBezTo>
                  <a:cubicBezTo>
                    <a:pt x="600" y="889"/>
                    <a:pt x="600" y="889"/>
                    <a:pt x="717" y="956"/>
                  </a:cubicBezTo>
                  <a:cubicBezTo>
                    <a:pt x="722" y="959"/>
                    <a:pt x="727" y="959"/>
                    <a:pt x="731" y="959"/>
                  </a:cubicBezTo>
                  <a:cubicBezTo>
                    <a:pt x="736" y="959"/>
                    <a:pt x="740" y="959"/>
                    <a:pt x="744" y="956"/>
                  </a:cubicBezTo>
                  <a:cubicBezTo>
                    <a:pt x="750" y="953"/>
                    <a:pt x="754" y="946"/>
                    <a:pt x="756" y="938"/>
                  </a:cubicBezTo>
                  <a:cubicBezTo>
                    <a:pt x="756" y="938"/>
                    <a:pt x="756" y="938"/>
                    <a:pt x="756" y="741"/>
                  </a:cubicBezTo>
                  <a:close/>
                  <a:moveTo>
                    <a:pt x="1286" y="399"/>
                  </a:moveTo>
                  <a:cubicBezTo>
                    <a:pt x="1286" y="399"/>
                    <a:pt x="1286" y="399"/>
                    <a:pt x="1286" y="399"/>
                  </a:cubicBezTo>
                  <a:cubicBezTo>
                    <a:pt x="762" y="708"/>
                    <a:pt x="762" y="708"/>
                    <a:pt x="762" y="708"/>
                  </a:cubicBezTo>
                  <a:cubicBezTo>
                    <a:pt x="773" y="715"/>
                    <a:pt x="780" y="728"/>
                    <a:pt x="780" y="741"/>
                  </a:cubicBezTo>
                  <a:cubicBezTo>
                    <a:pt x="780" y="741"/>
                    <a:pt x="780" y="741"/>
                    <a:pt x="780" y="882"/>
                  </a:cubicBezTo>
                  <a:cubicBezTo>
                    <a:pt x="780" y="882"/>
                    <a:pt x="780" y="882"/>
                    <a:pt x="1268" y="603"/>
                  </a:cubicBezTo>
                  <a:cubicBezTo>
                    <a:pt x="1279" y="597"/>
                    <a:pt x="1287" y="584"/>
                    <a:pt x="1287" y="571"/>
                  </a:cubicBezTo>
                  <a:cubicBezTo>
                    <a:pt x="1287" y="571"/>
                    <a:pt x="1287" y="571"/>
                    <a:pt x="1287" y="407"/>
                  </a:cubicBezTo>
                  <a:cubicBezTo>
                    <a:pt x="1287" y="404"/>
                    <a:pt x="1287" y="402"/>
                    <a:pt x="1286" y="399"/>
                  </a:cubicBezTo>
                  <a:close/>
                  <a:moveTo>
                    <a:pt x="487" y="733"/>
                  </a:moveTo>
                  <a:cubicBezTo>
                    <a:pt x="493" y="733"/>
                    <a:pt x="498" y="728"/>
                    <a:pt x="498" y="721"/>
                  </a:cubicBezTo>
                  <a:cubicBezTo>
                    <a:pt x="498" y="721"/>
                    <a:pt x="498" y="721"/>
                    <a:pt x="498" y="705"/>
                  </a:cubicBezTo>
                  <a:cubicBezTo>
                    <a:pt x="498" y="698"/>
                    <a:pt x="493" y="689"/>
                    <a:pt x="486" y="685"/>
                  </a:cubicBezTo>
                  <a:cubicBezTo>
                    <a:pt x="486" y="685"/>
                    <a:pt x="486" y="685"/>
                    <a:pt x="337" y="600"/>
                  </a:cubicBezTo>
                  <a:cubicBezTo>
                    <a:pt x="328" y="595"/>
                    <a:pt x="320" y="600"/>
                    <a:pt x="320" y="610"/>
                  </a:cubicBezTo>
                  <a:cubicBezTo>
                    <a:pt x="320" y="610"/>
                    <a:pt x="320" y="610"/>
                    <a:pt x="320" y="625"/>
                  </a:cubicBezTo>
                  <a:cubicBezTo>
                    <a:pt x="320" y="634"/>
                    <a:pt x="326" y="643"/>
                    <a:pt x="332" y="646"/>
                  </a:cubicBezTo>
                  <a:cubicBezTo>
                    <a:pt x="332" y="646"/>
                    <a:pt x="332" y="646"/>
                    <a:pt x="481" y="731"/>
                  </a:cubicBezTo>
                  <a:cubicBezTo>
                    <a:pt x="483" y="732"/>
                    <a:pt x="485" y="733"/>
                    <a:pt x="487" y="733"/>
                  </a:cubicBezTo>
                  <a:close/>
                  <a:moveTo>
                    <a:pt x="626" y="842"/>
                  </a:moveTo>
                  <a:cubicBezTo>
                    <a:pt x="622" y="836"/>
                    <a:pt x="612" y="835"/>
                    <a:pt x="606" y="839"/>
                  </a:cubicBezTo>
                  <a:cubicBezTo>
                    <a:pt x="606" y="839"/>
                    <a:pt x="606" y="839"/>
                    <a:pt x="587" y="850"/>
                  </a:cubicBezTo>
                  <a:cubicBezTo>
                    <a:pt x="587" y="850"/>
                    <a:pt x="587" y="850"/>
                    <a:pt x="587" y="770"/>
                  </a:cubicBezTo>
                  <a:cubicBezTo>
                    <a:pt x="587" y="770"/>
                    <a:pt x="587" y="770"/>
                    <a:pt x="623" y="750"/>
                  </a:cubicBezTo>
                  <a:cubicBezTo>
                    <a:pt x="629" y="746"/>
                    <a:pt x="630" y="738"/>
                    <a:pt x="626" y="732"/>
                  </a:cubicBezTo>
                  <a:cubicBezTo>
                    <a:pt x="626" y="732"/>
                    <a:pt x="626" y="732"/>
                    <a:pt x="626" y="732"/>
                  </a:cubicBezTo>
                  <a:cubicBezTo>
                    <a:pt x="622" y="727"/>
                    <a:pt x="612" y="724"/>
                    <a:pt x="606" y="728"/>
                  </a:cubicBezTo>
                  <a:cubicBezTo>
                    <a:pt x="606" y="728"/>
                    <a:pt x="606" y="728"/>
                    <a:pt x="562" y="753"/>
                  </a:cubicBezTo>
                  <a:cubicBezTo>
                    <a:pt x="557" y="756"/>
                    <a:pt x="556" y="767"/>
                    <a:pt x="556" y="767"/>
                  </a:cubicBezTo>
                  <a:cubicBezTo>
                    <a:pt x="556" y="767"/>
                    <a:pt x="556" y="767"/>
                    <a:pt x="556" y="869"/>
                  </a:cubicBezTo>
                  <a:cubicBezTo>
                    <a:pt x="556" y="869"/>
                    <a:pt x="557" y="878"/>
                    <a:pt x="560" y="881"/>
                  </a:cubicBezTo>
                  <a:cubicBezTo>
                    <a:pt x="563" y="884"/>
                    <a:pt x="573" y="889"/>
                    <a:pt x="579" y="885"/>
                  </a:cubicBezTo>
                  <a:cubicBezTo>
                    <a:pt x="579" y="885"/>
                    <a:pt x="579" y="885"/>
                    <a:pt x="623" y="859"/>
                  </a:cubicBezTo>
                  <a:cubicBezTo>
                    <a:pt x="629" y="855"/>
                    <a:pt x="631" y="847"/>
                    <a:pt x="626" y="842"/>
                  </a:cubicBezTo>
                  <a:close/>
                  <a:moveTo>
                    <a:pt x="233" y="619"/>
                  </a:moveTo>
                  <a:cubicBezTo>
                    <a:pt x="228" y="613"/>
                    <a:pt x="219" y="612"/>
                    <a:pt x="212" y="616"/>
                  </a:cubicBezTo>
                  <a:cubicBezTo>
                    <a:pt x="212" y="616"/>
                    <a:pt x="212" y="616"/>
                    <a:pt x="193" y="627"/>
                  </a:cubicBezTo>
                  <a:cubicBezTo>
                    <a:pt x="193" y="627"/>
                    <a:pt x="193" y="627"/>
                    <a:pt x="193" y="547"/>
                  </a:cubicBezTo>
                  <a:cubicBezTo>
                    <a:pt x="193" y="547"/>
                    <a:pt x="193" y="547"/>
                    <a:pt x="229" y="527"/>
                  </a:cubicBezTo>
                  <a:cubicBezTo>
                    <a:pt x="236" y="523"/>
                    <a:pt x="236" y="515"/>
                    <a:pt x="232" y="509"/>
                  </a:cubicBezTo>
                  <a:cubicBezTo>
                    <a:pt x="232" y="509"/>
                    <a:pt x="232" y="509"/>
                    <a:pt x="232" y="509"/>
                  </a:cubicBezTo>
                  <a:cubicBezTo>
                    <a:pt x="228" y="503"/>
                    <a:pt x="219" y="501"/>
                    <a:pt x="212" y="505"/>
                  </a:cubicBezTo>
                  <a:cubicBezTo>
                    <a:pt x="212" y="505"/>
                    <a:pt x="212" y="505"/>
                    <a:pt x="168" y="530"/>
                  </a:cubicBezTo>
                  <a:cubicBezTo>
                    <a:pt x="163" y="533"/>
                    <a:pt x="161" y="544"/>
                    <a:pt x="161" y="544"/>
                  </a:cubicBezTo>
                  <a:cubicBezTo>
                    <a:pt x="161" y="544"/>
                    <a:pt x="161" y="544"/>
                    <a:pt x="161" y="646"/>
                  </a:cubicBezTo>
                  <a:cubicBezTo>
                    <a:pt x="161" y="646"/>
                    <a:pt x="163" y="655"/>
                    <a:pt x="166" y="658"/>
                  </a:cubicBezTo>
                  <a:cubicBezTo>
                    <a:pt x="169" y="661"/>
                    <a:pt x="178" y="666"/>
                    <a:pt x="185" y="662"/>
                  </a:cubicBezTo>
                  <a:cubicBezTo>
                    <a:pt x="185" y="662"/>
                    <a:pt x="185" y="662"/>
                    <a:pt x="229" y="636"/>
                  </a:cubicBezTo>
                  <a:cubicBezTo>
                    <a:pt x="236" y="632"/>
                    <a:pt x="237" y="624"/>
                    <a:pt x="233" y="6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62" name="Picture 161"/>
          <p:cNvPicPr>
            <a:picLocks noChangeAspect="1"/>
          </p:cNvPicPr>
          <p:nvPr/>
        </p:nvPicPr>
        <p:blipFill>
          <a:blip r:embed="rId6" cstate="print">
            <a:biLevel thresh="25000"/>
            <a:extLst>
              <a:ext uri="{BEBA8EAE-BF5A-486C-A8C5-ECC9F3942E4B}">
                <a14:imgProps xmlns:a14="http://schemas.microsoft.com/office/drawing/2010/main">
                  <a14:imgLayer r:embed="rId7">
                    <a14:imgEffect>
                      <a14:brightnessContrast bright="-62000"/>
                    </a14:imgEffect>
                  </a14:imgLayer>
                </a14:imgProps>
              </a:ext>
              <a:ext uri="{28A0092B-C50C-407E-A947-70E740481C1C}">
                <a14:useLocalDpi xmlns:a14="http://schemas.microsoft.com/office/drawing/2010/main" val="0"/>
              </a:ext>
            </a:extLst>
          </a:blip>
          <a:stretch>
            <a:fillRect/>
          </a:stretch>
        </p:blipFill>
        <p:spPr>
          <a:xfrm>
            <a:off x="11269021" y="2249456"/>
            <a:ext cx="392419" cy="410287"/>
          </a:xfrm>
          <a:prstGeom prst="rect">
            <a:avLst/>
          </a:prstGeom>
        </p:spPr>
      </p:pic>
      <p:pic>
        <p:nvPicPr>
          <p:cNvPr id="41" name="Picture 40"/>
          <p:cNvPicPr>
            <a:picLocks noChangeAspect="1"/>
          </p:cNvPicPr>
          <p:nvPr/>
        </p:nvPicPr>
        <p:blipFill>
          <a:blip r:embed="rId8">
            <a:duotone>
              <a:prstClr val="black"/>
              <a:schemeClr val="accent1">
                <a:tint val="45000"/>
                <a:satMod val="400000"/>
              </a:schemeClr>
            </a:duotone>
          </a:blip>
          <a:stretch>
            <a:fillRect/>
          </a:stretch>
        </p:blipFill>
        <p:spPr>
          <a:xfrm>
            <a:off x="10764946" y="2007371"/>
            <a:ext cx="372437" cy="370783"/>
          </a:xfrm>
          <a:prstGeom prst="rect">
            <a:avLst/>
          </a:prstGeom>
        </p:spPr>
      </p:pic>
    </p:spTree>
    <p:extLst>
      <p:ext uri="{BB962C8B-B14F-4D97-AF65-F5344CB8AC3E}">
        <p14:creationId xmlns:p14="http://schemas.microsoft.com/office/powerpoint/2010/main" val="38571187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More References</a:t>
            </a:r>
            <a:endParaRPr lang="es-MX" dirty="0"/>
          </a:p>
        </p:txBody>
      </p:sp>
      <p:sp>
        <p:nvSpPr>
          <p:cNvPr id="3" name="Text Placeholder 2"/>
          <p:cNvSpPr>
            <a:spLocks noGrp="1"/>
          </p:cNvSpPr>
          <p:nvPr>
            <p:ph type="body" sz="quarter" idx="10"/>
          </p:nvPr>
        </p:nvSpPr>
        <p:spPr>
          <a:xfrm>
            <a:off x="197214" y="932414"/>
            <a:ext cx="11378059" cy="3211883"/>
          </a:xfrm>
        </p:spPr>
        <p:txBody>
          <a:bodyPr>
            <a:noAutofit/>
          </a:bodyPr>
          <a:lstStyle/>
          <a:p>
            <a:pPr marL="342900" indent="-342900">
              <a:buFont typeface="Arial" panose="020B0604020202020204" pitchFamily="34" charset="0"/>
              <a:buChar char="•"/>
            </a:pPr>
            <a:r>
              <a:rPr lang="en-US" sz="1800" dirty="0" smtClean="0"/>
              <a:t>Partner Technical Services – Request Azure Pre-Sales and Deployment support For Partners:</a:t>
            </a:r>
            <a:r>
              <a:rPr lang="en-US" sz="1800" dirty="0"/>
              <a:t>  </a:t>
            </a:r>
            <a:r>
              <a:rPr lang="en-US" sz="1800" dirty="0">
                <a:hlinkClick r:id="rId2"/>
              </a:rPr>
              <a:t>http://support.microsoft.com/kb/2973481/en-us</a:t>
            </a:r>
            <a:endParaRPr lang="en-US" sz="1800" dirty="0"/>
          </a:p>
          <a:p>
            <a:pPr marL="342900" indent="-342900">
              <a:buFont typeface="Arial" panose="020B0604020202020204" pitchFamily="34" charset="0"/>
              <a:buChar char="•"/>
            </a:pPr>
            <a:endParaRPr lang="en-US" sz="1800" dirty="0" smtClean="0"/>
          </a:p>
          <a:p>
            <a:pPr marL="342900" indent="-342900">
              <a:buFont typeface="Arial" panose="020B0604020202020204" pitchFamily="34" charset="0"/>
              <a:buChar char="•"/>
            </a:pPr>
            <a:r>
              <a:rPr lang="en-US" sz="1800" dirty="0" smtClean="0"/>
              <a:t>Cloud Design Patterns </a:t>
            </a:r>
            <a:r>
              <a:rPr lang="en-US" sz="1800" b="1" dirty="0">
                <a:hlinkClick r:id="rId3"/>
              </a:rPr>
              <a:t>http://msdn.microsoft.com/en-us/library/dn568099.aspx </a:t>
            </a:r>
            <a:endParaRPr lang="en-US" sz="1800" b="1" dirty="0" smtClean="0"/>
          </a:p>
          <a:p>
            <a:pPr marL="342900" indent="-342900">
              <a:buFont typeface="Arial" panose="020B0604020202020204" pitchFamily="34" charset="0"/>
              <a:buChar char="•"/>
            </a:pPr>
            <a:r>
              <a:rPr lang="en-US" sz="1800" dirty="0"/>
              <a:t>Cloud development and test environments </a:t>
            </a:r>
            <a:r>
              <a:rPr lang="en-US" sz="1800" b="1" dirty="0">
                <a:hlinkClick r:id="rId4"/>
              </a:rPr>
              <a:t>http://azure.microsoft.com/en-us/solutions/dev-test</a:t>
            </a:r>
            <a:r>
              <a:rPr lang="en-US" sz="1800" b="1" dirty="0" smtClean="0">
                <a:hlinkClick r:id="rId4"/>
              </a:rPr>
              <a:t>/</a:t>
            </a:r>
            <a:endParaRPr lang="en-US" sz="1800" b="1" dirty="0" smtClean="0"/>
          </a:p>
          <a:p>
            <a:pPr marL="342900" indent="-342900">
              <a:buFont typeface="Arial" panose="020B0604020202020204" pitchFamily="34" charset="0"/>
              <a:buChar char="•"/>
            </a:pPr>
            <a:r>
              <a:rPr lang="en-US" sz="1800" dirty="0" smtClean="0">
                <a:solidFill>
                  <a:schemeClr val="tx1"/>
                </a:solidFill>
                <a:latin typeface="+mj-lt"/>
                <a:cs typeface="+mn-cs"/>
              </a:rPr>
              <a:t>Microsoft </a:t>
            </a:r>
            <a:r>
              <a:rPr lang="en-US" sz="1800" dirty="0">
                <a:solidFill>
                  <a:schemeClr val="tx1"/>
                </a:solidFill>
                <a:latin typeface="+mj-lt"/>
                <a:cs typeface="+mn-cs"/>
              </a:rPr>
              <a:t>Azure Cost Estimator </a:t>
            </a:r>
            <a:r>
              <a:rPr lang="en-US" sz="1800" dirty="0" smtClean="0">
                <a:solidFill>
                  <a:schemeClr val="tx1"/>
                </a:solidFill>
                <a:latin typeface="+mj-lt"/>
                <a:cs typeface="+mn-cs"/>
              </a:rPr>
              <a:t>Tool: </a:t>
            </a:r>
            <a:r>
              <a:rPr lang="en-US" sz="1800" b="1" dirty="0">
                <a:hlinkClick r:id="rId5"/>
              </a:rPr>
              <a:t>http://</a:t>
            </a:r>
            <a:r>
              <a:rPr lang="en-US" sz="1800" b="1" dirty="0" smtClean="0">
                <a:hlinkClick r:id="rId5"/>
              </a:rPr>
              <a:t>www.microsoft.com/en-us/download/details.aspx?id=43376</a:t>
            </a:r>
            <a:endParaRPr lang="en-US" sz="1800" b="1" dirty="0" smtClean="0"/>
          </a:p>
          <a:p>
            <a:endParaRPr lang="en-US" sz="1800" b="1" dirty="0" smtClean="0"/>
          </a:p>
          <a:p>
            <a:endParaRPr lang="es-MX" sz="1800" dirty="0"/>
          </a:p>
        </p:txBody>
      </p:sp>
    </p:spTree>
    <p:extLst>
      <p:ext uri="{BB962C8B-B14F-4D97-AF65-F5344CB8AC3E}">
        <p14:creationId xmlns:p14="http://schemas.microsoft.com/office/powerpoint/2010/main" val="1682084711"/>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1e9946e3-f9a0-41e4-9b22-58e2cc8fa95c">
      <UserInfo>
        <DisplayName>Arturo Vazquez Alvarez</DisplayName>
        <AccountId>791</AccountId>
        <AccountType/>
      </UserInfo>
      <UserInfo>
        <DisplayName>Jonathan Gonzalez Flores</DisplayName>
        <AccountId>1048</AccountId>
        <AccountType/>
      </UserInfo>
      <UserInfo>
        <DisplayName>Jose Miguel Izaguirre Garate (MXP Industrial S.A. DE C.V.)</DisplayName>
        <AccountId>548</AccountId>
        <AccountType/>
      </UserInfo>
      <UserInfo>
        <DisplayName>Alejandro Garcia Sanchez (MXP Industrial S.A. DE C.V.)</DisplayName>
        <AccountId>8223</AccountId>
        <AccountType/>
      </UserInfo>
      <UserInfo>
        <DisplayName>Gabriela Treviño Moreno (MXP Industrial S.A. DE C.V.)</DisplayName>
        <AccountId>1414</AccountId>
        <AccountType/>
      </UserInfo>
      <UserInfo>
        <DisplayName>Fabiola Ochoa Rubalcava</DisplayName>
        <AccountId>8224</AccountId>
        <AccountType/>
      </UserInfo>
      <UserInfo>
        <DisplayName>Marin Irepan Gembe Gonzalez (MXP Industrial S.A. DE C.V.)</DisplayName>
        <AccountId>8225</AccountId>
        <AccountType/>
      </UserInfo>
    </SharedWithUsers>
    <_ShortcutUrl xmlns="d998fb76-9a2a-468e-b3b9-73e6011ded53">
      <Url xsi:nil="true"/>
      <Description xsi:nil="true"/>
    </_ShortcutUr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B7F171FDBFD134D9DB5CFD30BF9EBF2" ma:contentTypeVersion="3" ma:contentTypeDescription="Create a new document." ma:contentTypeScope="" ma:versionID="402f8dca69ab7acfac722918f8e9d211">
  <xsd:schema xmlns:xsd="http://www.w3.org/2001/XMLSchema" xmlns:xs="http://www.w3.org/2001/XMLSchema" xmlns:p="http://schemas.microsoft.com/office/2006/metadata/properties" xmlns:ns2="d998fb76-9a2a-468e-b3b9-73e6011ded53" xmlns:ns3="1e9946e3-f9a0-41e4-9b22-58e2cc8fa95c" targetNamespace="http://schemas.microsoft.com/office/2006/metadata/properties" ma:root="true" ma:fieldsID="1be315c11ab3ee19185f326326b6632f" ns2:_="" ns3:_="">
    <xsd:import namespace="d998fb76-9a2a-468e-b3b9-73e6011ded53"/>
    <xsd:import namespace="1e9946e3-f9a0-41e4-9b22-58e2cc8fa95c"/>
    <xsd:element name="properties">
      <xsd:complexType>
        <xsd:sequence>
          <xsd:element name="documentManagement">
            <xsd:complexType>
              <xsd:all>
                <xsd:element ref="ns2:_ShortcutUrl"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998fb76-9a2a-468e-b3b9-73e6011ded53" elementFormDefault="qualified">
    <xsd:import namespace="http://schemas.microsoft.com/office/2006/documentManagement/types"/>
    <xsd:import namespace="http://schemas.microsoft.com/office/infopath/2007/PartnerControls"/>
    <xsd:element name="_ShortcutUrl" ma:index="8" nillable="true" ma:displayName="_ShortcutUrl" ma:hidden="true" ma:internalName="_ShortcutUrl">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1e9946e3-f9a0-41e4-9b22-58e2cc8fa95c" elementFormDefault="qualified">
    <xsd:import namespace="http://schemas.microsoft.com/office/2006/documentManagement/types"/>
    <xsd:import namespace="http://schemas.microsoft.com/office/infopath/2007/PartnerControls"/>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A7D4CEE-4A6E-444C-9F48-154C694282ED}">
  <ds:schemaRefs>
    <ds:schemaRef ds:uri="http://purl.org/dc/elements/1.1/"/>
    <ds:schemaRef ds:uri="http://schemas.microsoft.com/office/2006/metadata/properties"/>
    <ds:schemaRef ds:uri="http://purl.org/dc/terms/"/>
    <ds:schemaRef ds:uri="http://schemas.openxmlformats.org/package/2006/metadata/core-properties"/>
    <ds:schemaRef ds:uri="1e9946e3-f9a0-41e4-9b22-58e2cc8fa95c"/>
    <ds:schemaRef ds:uri="http://schemas.microsoft.com/office/2006/documentManagement/types"/>
    <ds:schemaRef ds:uri="http://schemas.microsoft.com/office/infopath/2007/PartnerControls"/>
    <ds:schemaRef ds:uri="d998fb76-9a2a-468e-b3b9-73e6011ded53"/>
    <ds:schemaRef ds:uri="http://www.w3.org/XML/1998/namespace"/>
    <ds:schemaRef ds:uri="http://purl.org/dc/dcmitype/"/>
  </ds:schemaRefs>
</ds:datastoreItem>
</file>

<file path=customXml/itemProps2.xml><?xml version="1.0" encoding="utf-8"?>
<ds:datastoreItem xmlns:ds="http://schemas.openxmlformats.org/officeDocument/2006/customXml" ds:itemID="{2E2616E1-73BE-427A-8E0B-FE1007D13C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998fb76-9a2a-468e-b3b9-73e6011ded53"/>
    <ds:schemaRef ds:uri="1e9946e3-f9a0-41e4-9b22-58e2cc8fa9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547E796-3336-4CA3-A039-C51122E8077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1315</TotalTime>
  <Words>662</Words>
  <Application>Microsoft Office PowerPoint</Application>
  <PresentationFormat>Widescreen</PresentationFormat>
  <Paragraphs>61</Paragraphs>
  <Slides>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Calibri Light</vt:lpstr>
      <vt:lpstr>Segoe UI</vt:lpstr>
      <vt:lpstr>Segoe UI Semibold</vt:lpstr>
      <vt:lpstr>Wingdings</vt:lpstr>
      <vt:lpstr>Office Theme</vt:lpstr>
      <vt:lpstr>Starter Kit: Development &amp; Test</vt:lpstr>
      <vt:lpstr>More 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Eumar Assis</dc:creator>
  <cp:lastModifiedBy>Eumar Assis</cp:lastModifiedBy>
  <cp:revision>66</cp:revision>
  <dcterms:created xsi:type="dcterms:W3CDTF">2015-09-01T15:53:33Z</dcterms:created>
  <dcterms:modified xsi:type="dcterms:W3CDTF">2015-09-10T16:09:17Z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0x010100AB7F171FDBFD134D9DB5CFD30BF9EBF2</vt:lpwstr>
  </property>
</Properties>
</file>