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C00"/>
    <a:srgbClr val="A5A5A5"/>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4" d="100"/>
          <a:sy n="84" d="100"/>
        </p:scale>
        <p:origin x="53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11/16/2015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11/16/2015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11/16/2015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11/16/2015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11/16/2015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11/16/2015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11/16/2015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mailto:LatamPTS@Microsoft.com?subject=Starter%20Kits%20One%20Slide%20-%20Additional%20Info" TargetMode="External"/><Relationship Id="rId5"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4"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hyperlink" Target="http://azure.microsoft.com/pt-br/services/backup/" TargetMode="External"/><Relationship Id="rId2" Type="http://schemas.openxmlformats.org/officeDocument/2006/relationships/hyperlink" Target="http://support.microsoft.com/kb/2973481/pt-br" TargetMode="External"/><Relationship Id="rId1" Type="http://schemas.openxmlformats.org/officeDocument/2006/relationships/slideLayout" Target="../slideLayouts/slideLayout12.xml"/><Relationship Id="rId5" Type="http://schemas.openxmlformats.org/officeDocument/2006/relationships/hyperlink" Target="https://azure.microsoft.com/en-us/documentation/articles/backup-azure-backup-faq/" TargetMode="External"/><Relationship Id="rId4" Type="http://schemas.openxmlformats.org/officeDocument/2006/relationships/hyperlink" Target="http://www.microsoft.com/en-us/download/details.aspx?id=433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550604" y="2506841"/>
            <a:ext cx="5853476" cy="2524383"/>
          </a:xfrm>
          <a:prstGeom prst="rect">
            <a:avLst/>
          </a:prstGeom>
          <a:solidFill>
            <a:srgbClr val="0072C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95856" y="1211337"/>
            <a:ext cx="3818899" cy="3070977"/>
          </a:xfrm>
          <a:prstGeom prst="rect">
            <a:avLst/>
          </a:prstGeom>
          <a:solidFill>
            <a:srgbClr val="FFC00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312551" y="1434270"/>
            <a:ext cx="3818898" cy="2634635"/>
          </a:xfrm>
          <a:prstGeom prst="rect">
            <a:avLst/>
          </a:prstGeom>
          <a:solidFill>
            <a:schemeClr val="accent6"/>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14719" y="2504383"/>
            <a:ext cx="5858393" cy="2524383"/>
          </a:xfrm>
          <a:prstGeom prst="rect">
            <a:avLst/>
          </a:prstGeom>
          <a:solidFill>
            <a:srgbClr val="A5A5A5"/>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02816" y="70771"/>
            <a:ext cx="11531812" cy="744033"/>
          </a:xfrm>
        </p:spPr>
        <p:txBody>
          <a:bodyPr/>
          <a:lstStyle/>
          <a:p>
            <a:r>
              <a:rPr lang="pt-BR" dirty="0">
                <a:solidFill>
                  <a:srgbClr val="0072C6"/>
                </a:solidFill>
              </a:rPr>
              <a:t>Starter Kit – Recuperação de Site</a:t>
            </a:r>
            <a:endParaRPr lang="en-US" dirty="0">
              <a:solidFill>
                <a:schemeClr val="tx2"/>
              </a:solidFill>
            </a:endParaRPr>
          </a:p>
        </p:txBody>
      </p:sp>
      <p:sp>
        <p:nvSpPr>
          <p:cNvPr id="32" name="TextBox 31"/>
          <p:cNvSpPr txBox="1"/>
          <p:nvPr/>
        </p:nvSpPr>
        <p:spPr>
          <a:xfrm>
            <a:off x="8647856" y="770955"/>
            <a:ext cx="3186771" cy="566656"/>
          </a:xfrm>
          <a:prstGeom prst="rect">
            <a:avLst/>
          </a:prstGeom>
          <a:noFill/>
        </p:spPr>
        <p:txBody>
          <a:bodyPr wrap="square" lIns="179285" tIns="143428" rIns="179285" bIns="143428" rtlCol="0">
            <a:spAutoFit/>
          </a:bodyPr>
          <a:lstStyle/>
          <a:p>
            <a:pPr>
              <a:lnSpc>
                <a:spcPct val="90000"/>
              </a:lnSpc>
            </a:pPr>
            <a:r>
              <a:rPr lang="en-US" sz="2000" dirty="0" err="1">
                <a:solidFill>
                  <a:srgbClr val="FFFFFF"/>
                </a:solidFill>
              </a:rPr>
              <a:t>Arquitetura</a:t>
            </a:r>
            <a:r>
              <a:rPr lang="en-US" sz="2000" dirty="0">
                <a:solidFill>
                  <a:srgbClr val="FFFFFF"/>
                </a:solidFill>
              </a:rPr>
              <a:t> de Alto </a:t>
            </a:r>
            <a:r>
              <a:rPr lang="en-US" sz="2000" dirty="0" err="1">
                <a:solidFill>
                  <a:srgbClr val="FFFFFF"/>
                </a:solidFill>
              </a:rPr>
              <a:t>Nível</a:t>
            </a:r>
            <a:r>
              <a:rPr lang="en-US" sz="2000" dirty="0">
                <a:solidFill>
                  <a:srgbClr val="FFFFFF"/>
                </a:solidFill>
              </a:rPr>
              <a:t>* </a:t>
            </a:r>
            <a:endParaRPr lang="pt-BR" sz="2000" dirty="0">
              <a:solidFill>
                <a:srgbClr val="FFFFFF"/>
              </a:solidFill>
            </a:endParaRPr>
          </a:p>
        </p:txBody>
      </p:sp>
      <p:sp>
        <p:nvSpPr>
          <p:cNvPr id="39" name="TextBox 38"/>
          <p:cNvSpPr txBox="1"/>
          <p:nvPr/>
        </p:nvSpPr>
        <p:spPr>
          <a:xfrm>
            <a:off x="358341" y="838031"/>
            <a:ext cx="2632504" cy="6277450"/>
          </a:xfrm>
          <a:prstGeom prst="rect">
            <a:avLst/>
          </a:prstGeom>
          <a:noFill/>
        </p:spPr>
        <p:txBody>
          <a:bodyPr wrap="square" lIns="179285" tIns="143428" rIns="179285" bIns="143428" rtlCol="0">
            <a:spAutoFit/>
          </a:bodyPr>
          <a:lstStyle/>
          <a:p>
            <a:pPr>
              <a:lnSpc>
                <a:spcPct val="90000"/>
              </a:lnSpc>
            </a:pPr>
            <a:r>
              <a:rPr lang="en-US" sz="2000" b="1" dirty="0" err="1">
                <a:solidFill>
                  <a:srgbClr val="FFFFFF"/>
                </a:solidFill>
                <a:latin typeface="+mj-lt"/>
              </a:rPr>
              <a:t>Declaração</a:t>
            </a:r>
            <a:r>
              <a:rPr lang="en-US" sz="2000" b="1" dirty="0">
                <a:solidFill>
                  <a:srgbClr val="FFFFFF"/>
                </a:solidFill>
                <a:latin typeface="+mj-lt"/>
              </a:rPr>
              <a:t> do </a:t>
            </a:r>
            <a:r>
              <a:rPr lang="en-US" sz="2000" b="1" dirty="0" err="1">
                <a:solidFill>
                  <a:srgbClr val="FFFFFF"/>
                </a:solidFill>
                <a:latin typeface="+mj-lt"/>
              </a:rPr>
              <a:t>problema</a:t>
            </a:r>
            <a:r>
              <a:rPr lang="en-US" sz="2000" b="1" dirty="0">
                <a:solidFill>
                  <a:srgbClr val="FFFFFF"/>
                </a:solidFill>
                <a:latin typeface="+mj-lt"/>
              </a:rPr>
              <a:t> </a:t>
            </a:r>
          </a:p>
          <a:p>
            <a:pPr>
              <a:lnSpc>
                <a:spcPct val="90000"/>
              </a:lnSpc>
            </a:pPr>
            <a:endParaRPr lang="en-US" sz="1100" dirty="0">
              <a:solidFill>
                <a:srgbClr val="FFFFFF"/>
              </a:solidFill>
            </a:endParaRPr>
          </a:p>
          <a:p>
            <a:pPr>
              <a:lnSpc>
                <a:spcPct val="90000"/>
              </a:lnSpc>
            </a:pPr>
            <a:r>
              <a:rPr lang="en-US" sz="1300" dirty="0" smtClean="0">
                <a:solidFill>
                  <a:schemeClr val="bg1"/>
                </a:solidFill>
              </a:rPr>
              <a:t>Como </a:t>
            </a:r>
            <a:r>
              <a:rPr lang="en-US" sz="1300" dirty="0" err="1" smtClean="0">
                <a:solidFill>
                  <a:schemeClr val="bg1"/>
                </a:solidFill>
              </a:rPr>
              <a:t>Administrador</a:t>
            </a:r>
            <a:r>
              <a:rPr lang="en-US" sz="1300" dirty="0" smtClean="0">
                <a:solidFill>
                  <a:schemeClr val="bg1"/>
                </a:solidFill>
              </a:rPr>
              <a:t> de TI, </a:t>
            </a:r>
            <a:r>
              <a:rPr lang="en-US" sz="1300" dirty="0" err="1" smtClean="0">
                <a:solidFill>
                  <a:schemeClr val="bg1"/>
                </a:solidFill>
              </a:rPr>
              <a:t>você</a:t>
            </a:r>
            <a:r>
              <a:rPr lang="en-US" sz="1300" dirty="0" smtClean="0">
                <a:solidFill>
                  <a:schemeClr val="bg1"/>
                </a:solidFill>
              </a:rPr>
              <a:t> </a:t>
            </a:r>
            <a:r>
              <a:rPr lang="en-US" sz="1300" dirty="0" err="1" smtClean="0">
                <a:solidFill>
                  <a:schemeClr val="bg1"/>
                </a:solidFill>
              </a:rPr>
              <a:t>precisa</a:t>
            </a:r>
            <a:r>
              <a:rPr lang="en-US" sz="1300" dirty="0" smtClean="0">
                <a:solidFill>
                  <a:schemeClr val="bg1"/>
                </a:solidFill>
              </a:rPr>
              <a:t> </a:t>
            </a:r>
            <a:r>
              <a:rPr lang="en-US" sz="1300" dirty="0" err="1" smtClean="0">
                <a:solidFill>
                  <a:schemeClr val="bg1"/>
                </a:solidFill>
              </a:rPr>
              <a:t>garantir</a:t>
            </a:r>
            <a:r>
              <a:rPr lang="en-US" sz="1300" dirty="0" smtClean="0">
                <a:solidFill>
                  <a:schemeClr val="bg1"/>
                </a:solidFill>
              </a:rPr>
              <a:t> a </a:t>
            </a:r>
            <a:r>
              <a:rPr lang="en-US" sz="1300" dirty="0" err="1" smtClean="0">
                <a:solidFill>
                  <a:schemeClr val="bg1"/>
                </a:solidFill>
              </a:rPr>
              <a:t>continuidade</a:t>
            </a:r>
            <a:r>
              <a:rPr lang="en-US" sz="1300" dirty="0" smtClean="0">
                <a:solidFill>
                  <a:schemeClr val="bg1"/>
                </a:solidFill>
              </a:rPr>
              <a:t> das Operações de </a:t>
            </a:r>
            <a:r>
              <a:rPr lang="en-US" sz="1300" dirty="0" err="1" smtClean="0">
                <a:solidFill>
                  <a:schemeClr val="bg1"/>
                </a:solidFill>
              </a:rPr>
              <a:t>sua</a:t>
            </a:r>
            <a:r>
              <a:rPr lang="en-US" sz="1300" dirty="0" smtClean="0">
                <a:solidFill>
                  <a:schemeClr val="bg1"/>
                </a:solidFill>
              </a:rPr>
              <a:t> </a:t>
            </a:r>
            <a:r>
              <a:rPr lang="en-US" sz="1300" dirty="0" err="1" smtClean="0">
                <a:solidFill>
                  <a:schemeClr val="bg1"/>
                </a:solidFill>
              </a:rPr>
              <a:t>empresa</a:t>
            </a:r>
            <a:r>
              <a:rPr lang="en-US" sz="1300" dirty="0" smtClean="0">
                <a:solidFill>
                  <a:schemeClr val="bg1"/>
                </a:solidFill>
              </a:rPr>
              <a:t> e </a:t>
            </a:r>
            <a:r>
              <a:rPr lang="en-US" sz="1300" dirty="0" err="1" smtClean="0">
                <a:solidFill>
                  <a:schemeClr val="bg1"/>
                </a:solidFill>
              </a:rPr>
              <a:t>preparar</a:t>
            </a:r>
            <a:r>
              <a:rPr lang="en-US" sz="1300" dirty="0" smtClean="0">
                <a:solidFill>
                  <a:schemeClr val="bg1"/>
                </a:solidFill>
              </a:rPr>
              <a:t> </a:t>
            </a:r>
            <a:r>
              <a:rPr lang="en-US" sz="1300" dirty="0" err="1" smtClean="0">
                <a:solidFill>
                  <a:schemeClr val="bg1"/>
                </a:solidFill>
              </a:rPr>
              <a:t>seu</a:t>
            </a:r>
            <a:r>
              <a:rPr lang="en-US" sz="1300" dirty="0" smtClean="0">
                <a:solidFill>
                  <a:schemeClr val="bg1"/>
                </a:solidFill>
              </a:rPr>
              <a:t> </a:t>
            </a:r>
            <a:r>
              <a:rPr lang="en-US" sz="1300" dirty="0" err="1" smtClean="0">
                <a:solidFill>
                  <a:schemeClr val="bg1"/>
                </a:solidFill>
              </a:rPr>
              <a:t>plano</a:t>
            </a:r>
            <a:r>
              <a:rPr lang="en-US" sz="1300" dirty="0" smtClean="0">
                <a:solidFill>
                  <a:schemeClr val="bg1"/>
                </a:solidFill>
              </a:rPr>
              <a:t> de Disaster </a:t>
            </a:r>
            <a:r>
              <a:rPr lang="en-US" sz="1300" dirty="0">
                <a:solidFill>
                  <a:schemeClr val="bg1"/>
                </a:solidFill>
              </a:rPr>
              <a:t>Recovery </a:t>
            </a:r>
            <a:r>
              <a:rPr lang="en-US" sz="1300" dirty="0" smtClean="0">
                <a:solidFill>
                  <a:schemeClr val="bg1"/>
                </a:solidFill>
              </a:rPr>
              <a:t>para o </a:t>
            </a:r>
            <a:r>
              <a:rPr lang="en-US" sz="1300" dirty="0" err="1" smtClean="0">
                <a:solidFill>
                  <a:schemeClr val="bg1"/>
                </a:solidFill>
              </a:rPr>
              <a:t>caso</a:t>
            </a:r>
            <a:r>
              <a:rPr lang="en-US" sz="1300" dirty="0" smtClean="0">
                <a:solidFill>
                  <a:schemeClr val="bg1"/>
                </a:solidFill>
              </a:rPr>
              <a:t> de </a:t>
            </a:r>
            <a:r>
              <a:rPr lang="en-US" sz="1300" dirty="0" err="1" smtClean="0">
                <a:solidFill>
                  <a:schemeClr val="bg1"/>
                </a:solidFill>
              </a:rPr>
              <a:t>uma</a:t>
            </a:r>
            <a:r>
              <a:rPr lang="en-US" sz="1300" dirty="0" smtClean="0">
                <a:solidFill>
                  <a:schemeClr val="bg1"/>
                </a:solidFill>
              </a:rPr>
              <a:t> </a:t>
            </a:r>
            <a:r>
              <a:rPr lang="en-US" sz="1300" dirty="0" err="1" smtClean="0">
                <a:solidFill>
                  <a:schemeClr val="bg1"/>
                </a:solidFill>
              </a:rPr>
              <a:t>emergência</a:t>
            </a:r>
            <a:r>
              <a:rPr lang="en-US" sz="1300" dirty="0" smtClean="0">
                <a:solidFill>
                  <a:schemeClr val="bg1"/>
                </a:solidFill>
              </a:rPr>
              <a:t>. Um </a:t>
            </a:r>
            <a:r>
              <a:rPr lang="en-US" sz="1300" dirty="0" err="1" smtClean="0">
                <a:solidFill>
                  <a:schemeClr val="bg1"/>
                </a:solidFill>
              </a:rPr>
              <a:t>plano</a:t>
            </a:r>
            <a:r>
              <a:rPr lang="en-US" sz="1300" dirty="0" smtClean="0">
                <a:solidFill>
                  <a:schemeClr val="bg1"/>
                </a:solidFill>
              </a:rPr>
              <a:t> de </a:t>
            </a:r>
            <a:r>
              <a:rPr lang="en-US" sz="1300" dirty="0" err="1" smtClean="0">
                <a:solidFill>
                  <a:schemeClr val="bg1"/>
                </a:solidFill>
              </a:rPr>
              <a:t>recuperação</a:t>
            </a:r>
            <a:r>
              <a:rPr lang="en-US" sz="1300" dirty="0" smtClean="0">
                <a:solidFill>
                  <a:schemeClr val="bg1"/>
                </a:solidFill>
              </a:rPr>
              <a:t> de </a:t>
            </a:r>
            <a:r>
              <a:rPr lang="en-US" sz="1300" dirty="0" err="1" smtClean="0">
                <a:solidFill>
                  <a:schemeClr val="bg1"/>
                </a:solidFill>
              </a:rPr>
              <a:t>desastres</a:t>
            </a:r>
            <a:r>
              <a:rPr lang="en-US" sz="1300" dirty="0" smtClean="0">
                <a:solidFill>
                  <a:schemeClr val="bg1"/>
                </a:solidFill>
              </a:rPr>
              <a:t> de TI (</a:t>
            </a:r>
            <a:r>
              <a:rPr lang="en-US" sz="1300" dirty="0">
                <a:solidFill>
                  <a:schemeClr val="bg1"/>
                </a:solidFill>
              </a:rPr>
              <a:t>IT DRP) </a:t>
            </a:r>
            <a:r>
              <a:rPr lang="en-US" sz="1300" dirty="0" err="1" smtClean="0">
                <a:solidFill>
                  <a:schemeClr val="bg1"/>
                </a:solidFill>
              </a:rPr>
              <a:t>deve</a:t>
            </a:r>
            <a:r>
              <a:rPr lang="en-US" sz="1300" dirty="0" smtClean="0">
                <a:solidFill>
                  <a:schemeClr val="bg1"/>
                </a:solidFill>
              </a:rPr>
              <a:t> </a:t>
            </a:r>
            <a:r>
              <a:rPr lang="en-US" sz="1300" dirty="0" err="1" smtClean="0">
                <a:solidFill>
                  <a:schemeClr val="bg1"/>
                </a:solidFill>
              </a:rPr>
              <a:t>estar</a:t>
            </a:r>
            <a:r>
              <a:rPr lang="en-US" sz="1300" dirty="0" smtClean="0">
                <a:solidFill>
                  <a:schemeClr val="bg1"/>
                </a:solidFill>
              </a:rPr>
              <a:t> </a:t>
            </a:r>
            <a:r>
              <a:rPr lang="en-US" sz="1300" dirty="0" err="1" smtClean="0">
                <a:solidFill>
                  <a:schemeClr val="bg1"/>
                </a:solidFill>
              </a:rPr>
              <a:t>alinhado</a:t>
            </a:r>
            <a:r>
              <a:rPr lang="en-US" sz="1300" dirty="0" smtClean="0">
                <a:solidFill>
                  <a:schemeClr val="bg1"/>
                </a:solidFill>
              </a:rPr>
              <a:t> com um </a:t>
            </a:r>
            <a:r>
              <a:rPr lang="en-US" sz="1300" dirty="0" err="1" smtClean="0">
                <a:solidFill>
                  <a:schemeClr val="bg1"/>
                </a:solidFill>
              </a:rPr>
              <a:t>plano</a:t>
            </a:r>
            <a:r>
              <a:rPr lang="en-US" sz="1300" dirty="0" smtClean="0">
                <a:solidFill>
                  <a:schemeClr val="bg1"/>
                </a:solidFill>
              </a:rPr>
              <a:t> de </a:t>
            </a:r>
            <a:r>
              <a:rPr lang="en-US" sz="1300" dirty="0" err="1" smtClean="0">
                <a:solidFill>
                  <a:schemeClr val="bg1"/>
                </a:solidFill>
              </a:rPr>
              <a:t>continuidade</a:t>
            </a:r>
            <a:r>
              <a:rPr lang="en-US" sz="1300" dirty="0" smtClean="0">
                <a:solidFill>
                  <a:schemeClr val="bg1"/>
                </a:solidFill>
              </a:rPr>
              <a:t> de </a:t>
            </a:r>
            <a:r>
              <a:rPr lang="en-US" sz="1300" dirty="0" err="1" smtClean="0">
                <a:solidFill>
                  <a:schemeClr val="bg1"/>
                </a:solidFill>
              </a:rPr>
              <a:t>negócios</a:t>
            </a:r>
            <a:r>
              <a:rPr lang="en-US" sz="1300" dirty="0" smtClean="0">
                <a:solidFill>
                  <a:schemeClr val="bg1"/>
                </a:solidFill>
              </a:rPr>
              <a:t>. </a:t>
            </a:r>
            <a:endParaRPr lang="en-US" sz="1300" dirty="0" smtClean="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endParaRPr lang="en-US" sz="1300" dirty="0">
              <a:solidFill>
                <a:schemeClr val="bg1"/>
              </a:solidFill>
            </a:endParaRPr>
          </a:p>
          <a:p>
            <a:pPr>
              <a:lnSpc>
                <a:spcPct val="90000"/>
              </a:lnSpc>
            </a:pPr>
            <a:r>
              <a:rPr lang="en-US" sz="1300" dirty="0" err="1" smtClean="0">
                <a:solidFill>
                  <a:schemeClr val="bg1"/>
                </a:solidFill>
              </a:rPr>
              <a:t>Desafios</a:t>
            </a:r>
            <a:r>
              <a:rPr lang="en-US" sz="1300" dirty="0" smtClean="0">
                <a:solidFill>
                  <a:schemeClr val="bg1"/>
                </a:solidFill>
              </a:rPr>
              <a:t> da </a:t>
            </a:r>
            <a:r>
              <a:rPr lang="en-US" sz="1300" dirty="0" err="1" smtClean="0">
                <a:solidFill>
                  <a:schemeClr val="bg1"/>
                </a:solidFill>
              </a:rPr>
              <a:t>Continuidade</a:t>
            </a:r>
            <a:r>
              <a:rPr lang="en-US" sz="1300" dirty="0" smtClean="0">
                <a:solidFill>
                  <a:schemeClr val="bg1"/>
                </a:solidFill>
              </a:rPr>
              <a:t> de </a:t>
            </a:r>
            <a:r>
              <a:rPr lang="en-US" sz="1300" dirty="0" err="1" smtClean="0">
                <a:solidFill>
                  <a:schemeClr val="bg1"/>
                </a:solidFill>
              </a:rPr>
              <a:t>Negócios</a:t>
            </a:r>
            <a:r>
              <a:rPr lang="en-US" sz="1300" dirty="0" smtClean="0">
                <a:solidFill>
                  <a:schemeClr val="bg1"/>
                </a:solidFill>
              </a:rPr>
              <a:t>:</a:t>
            </a:r>
            <a:endParaRPr lang="en-US" sz="1300" dirty="0" smtClean="0">
              <a:solidFill>
                <a:schemeClr val="bg1"/>
              </a:solidFill>
            </a:endParaRPr>
          </a:p>
          <a:p>
            <a:pPr marL="285750" indent="-285750">
              <a:spcBef>
                <a:spcPct val="25000"/>
              </a:spcBef>
              <a:buClr>
                <a:schemeClr val="bg1"/>
              </a:buClr>
              <a:buFont typeface="Arial" panose="020B0604020202020204" pitchFamily="34" charset="0"/>
              <a:buChar char="•"/>
            </a:pPr>
            <a:r>
              <a:rPr lang="en-US" sz="1300" dirty="0" err="1" smtClean="0">
                <a:solidFill>
                  <a:srgbClr val="FFFFFF"/>
                </a:solidFill>
              </a:rPr>
              <a:t>Reduzir</a:t>
            </a:r>
            <a:r>
              <a:rPr lang="en-US" sz="1300" dirty="0" smtClean="0">
                <a:solidFill>
                  <a:srgbClr val="FFFFFF"/>
                </a:solidFill>
              </a:rPr>
              <a:t> </a:t>
            </a:r>
            <a:r>
              <a:rPr lang="en-US" sz="1300" dirty="0" err="1" smtClean="0">
                <a:solidFill>
                  <a:srgbClr val="FFFFFF"/>
                </a:solidFill>
              </a:rPr>
              <a:t>os</a:t>
            </a:r>
            <a:r>
              <a:rPr lang="en-US" sz="1300" dirty="0" smtClean="0">
                <a:solidFill>
                  <a:srgbClr val="FFFFFF"/>
                </a:solidFill>
              </a:rPr>
              <a:t> </a:t>
            </a:r>
            <a:r>
              <a:rPr lang="en-US" sz="1300" dirty="0" err="1" smtClean="0">
                <a:solidFill>
                  <a:srgbClr val="FFFFFF"/>
                </a:solidFill>
              </a:rPr>
              <a:t>custos</a:t>
            </a:r>
            <a:r>
              <a:rPr lang="en-US" sz="1300" dirty="0" smtClean="0">
                <a:solidFill>
                  <a:srgbClr val="FFFFFF"/>
                </a:solidFill>
              </a:rPr>
              <a:t> </a:t>
            </a:r>
            <a:r>
              <a:rPr lang="en-US" sz="1300" dirty="0" err="1" smtClean="0">
                <a:solidFill>
                  <a:srgbClr val="FFFFFF"/>
                </a:solidFill>
              </a:rPr>
              <a:t>relacionados</a:t>
            </a:r>
            <a:r>
              <a:rPr lang="en-US" sz="1300" dirty="0" smtClean="0">
                <a:solidFill>
                  <a:srgbClr val="FFFFFF"/>
                </a:solidFill>
              </a:rPr>
              <a:t> a downtime</a:t>
            </a:r>
            <a:endParaRPr lang="en-US" sz="1300" dirty="0">
              <a:solidFill>
                <a:srgbClr val="FFFFFF"/>
              </a:solidFill>
            </a:endParaRPr>
          </a:p>
          <a:p>
            <a:pPr marL="285750" indent="-285750">
              <a:spcBef>
                <a:spcPct val="25000"/>
              </a:spcBef>
              <a:buClr>
                <a:schemeClr val="bg1"/>
              </a:buClr>
              <a:buFont typeface="Arial" panose="020B0604020202020204" pitchFamily="34" charset="0"/>
              <a:buChar char="•"/>
            </a:pPr>
            <a:r>
              <a:rPr lang="en-GB" sz="1300" dirty="0" err="1" smtClean="0">
                <a:solidFill>
                  <a:srgbClr val="FFFFFF"/>
                </a:solidFill>
              </a:rPr>
              <a:t>Soluções</a:t>
            </a:r>
            <a:r>
              <a:rPr lang="en-GB" sz="1300" dirty="0" smtClean="0">
                <a:solidFill>
                  <a:srgbClr val="FFFFFF"/>
                </a:solidFill>
              </a:rPr>
              <a:t> de DR com </a:t>
            </a:r>
            <a:r>
              <a:rPr lang="en-GB" sz="1300" dirty="0" err="1" smtClean="0">
                <a:solidFill>
                  <a:srgbClr val="FFFFFF"/>
                </a:solidFill>
              </a:rPr>
              <a:t>replicação</a:t>
            </a:r>
            <a:r>
              <a:rPr lang="en-GB" sz="1300" dirty="0" smtClean="0">
                <a:solidFill>
                  <a:srgbClr val="FFFFFF"/>
                </a:solidFill>
              </a:rPr>
              <a:t> </a:t>
            </a:r>
            <a:r>
              <a:rPr lang="en-GB" sz="1300" dirty="0" err="1" smtClean="0">
                <a:solidFill>
                  <a:srgbClr val="FFFFFF"/>
                </a:solidFill>
              </a:rPr>
              <a:t>síncrona</a:t>
            </a:r>
            <a:r>
              <a:rPr lang="en-GB" sz="1300" dirty="0" smtClean="0">
                <a:solidFill>
                  <a:srgbClr val="FFFFFF"/>
                </a:solidFill>
              </a:rPr>
              <a:t> </a:t>
            </a:r>
            <a:r>
              <a:rPr lang="en-GB" sz="1300" dirty="0" err="1" smtClean="0">
                <a:solidFill>
                  <a:srgbClr val="FFFFFF"/>
                </a:solidFill>
              </a:rPr>
              <a:t>são</a:t>
            </a:r>
            <a:r>
              <a:rPr lang="en-GB" sz="1300" dirty="0" smtClean="0">
                <a:solidFill>
                  <a:srgbClr val="FFFFFF"/>
                </a:solidFill>
              </a:rPr>
              <a:t> </a:t>
            </a:r>
            <a:r>
              <a:rPr lang="en-GB" sz="1300" dirty="0" err="1" smtClean="0">
                <a:solidFill>
                  <a:srgbClr val="FFFFFF"/>
                </a:solidFill>
              </a:rPr>
              <a:t>caras</a:t>
            </a:r>
            <a:endParaRPr lang="en-GB" sz="1300" dirty="0" smtClean="0">
              <a:solidFill>
                <a:srgbClr val="FFFFFF"/>
              </a:solidFill>
            </a:endParaRPr>
          </a:p>
          <a:p>
            <a:pPr marL="285750" indent="-285750">
              <a:spcBef>
                <a:spcPct val="25000"/>
              </a:spcBef>
              <a:buClr>
                <a:schemeClr val="bg1"/>
              </a:buClr>
              <a:buFont typeface="Arial" panose="020B0604020202020204" pitchFamily="34" charset="0"/>
              <a:buChar char="•"/>
            </a:pPr>
            <a:r>
              <a:rPr lang="en-US" sz="1300" dirty="0" err="1" smtClean="0">
                <a:solidFill>
                  <a:srgbClr val="FFFFFF"/>
                </a:solidFill>
              </a:rPr>
              <a:t>Recuperação</a:t>
            </a:r>
            <a:r>
              <a:rPr lang="en-US" sz="1300" dirty="0" smtClean="0">
                <a:solidFill>
                  <a:srgbClr val="FFFFFF"/>
                </a:solidFill>
              </a:rPr>
              <a:t> manual de </a:t>
            </a:r>
            <a:r>
              <a:rPr lang="en-US" sz="1300" dirty="0" err="1" smtClean="0">
                <a:solidFill>
                  <a:srgbClr val="FFFFFF"/>
                </a:solidFill>
              </a:rPr>
              <a:t>muitas</a:t>
            </a:r>
            <a:r>
              <a:rPr lang="en-US" sz="1300" dirty="0" smtClean="0">
                <a:solidFill>
                  <a:srgbClr val="FFFFFF"/>
                </a:solidFill>
              </a:rPr>
              <a:t> </a:t>
            </a:r>
            <a:r>
              <a:rPr lang="en-US" sz="1300" dirty="0" err="1" smtClean="0">
                <a:solidFill>
                  <a:srgbClr val="FFFFFF"/>
                </a:solidFill>
              </a:rPr>
              <a:t>máquinas</a:t>
            </a:r>
            <a:r>
              <a:rPr lang="en-US" sz="1300" dirty="0" smtClean="0">
                <a:solidFill>
                  <a:srgbClr val="FFFFFF"/>
                </a:solidFill>
              </a:rPr>
              <a:t> </a:t>
            </a:r>
            <a:r>
              <a:rPr lang="en-US" sz="1300" dirty="0" err="1" smtClean="0">
                <a:solidFill>
                  <a:srgbClr val="FFFFFF"/>
                </a:solidFill>
              </a:rPr>
              <a:t>virtuais</a:t>
            </a:r>
            <a:r>
              <a:rPr lang="en-US" sz="1300" dirty="0" smtClean="0">
                <a:solidFill>
                  <a:srgbClr val="FFFFFF"/>
                </a:solidFill>
              </a:rPr>
              <a:t> </a:t>
            </a:r>
            <a:r>
              <a:rPr lang="en-US" sz="1300" dirty="0" err="1" smtClean="0">
                <a:solidFill>
                  <a:srgbClr val="FFFFFF"/>
                </a:solidFill>
              </a:rPr>
              <a:t>pode</a:t>
            </a:r>
            <a:r>
              <a:rPr lang="en-US" sz="1300" dirty="0" smtClean="0">
                <a:solidFill>
                  <a:srgbClr val="FFFFFF"/>
                </a:solidFill>
              </a:rPr>
              <a:t> </a:t>
            </a:r>
            <a:r>
              <a:rPr lang="en-US" sz="1300" dirty="0" err="1" smtClean="0">
                <a:solidFill>
                  <a:srgbClr val="FFFFFF"/>
                </a:solidFill>
              </a:rPr>
              <a:t>ser</a:t>
            </a:r>
            <a:r>
              <a:rPr lang="en-US" sz="1300" dirty="0" smtClean="0">
                <a:solidFill>
                  <a:srgbClr val="FFFFFF"/>
                </a:solidFill>
              </a:rPr>
              <a:t> </a:t>
            </a:r>
            <a:r>
              <a:rPr lang="en-US" sz="1300" dirty="0" err="1" smtClean="0">
                <a:solidFill>
                  <a:srgbClr val="FFFFFF"/>
                </a:solidFill>
              </a:rPr>
              <a:t>complexa</a:t>
            </a:r>
            <a:r>
              <a:rPr lang="en-US" sz="1300" dirty="0" smtClean="0">
                <a:solidFill>
                  <a:srgbClr val="FFFFFF"/>
                </a:solidFill>
              </a:rPr>
              <a:t> e </a:t>
            </a:r>
            <a:r>
              <a:rPr lang="en-US" sz="1300" dirty="0" err="1" smtClean="0">
                <a:solidFill>
                  <a:srgbClr val="FFFFFF"/>
                </a:solidFill>
              </a:rPr>
              <a:t>demorada</a:t>
            </a:r>
            <a:r>
              <a:rPr lang="en-US" sz="1300" dirty="0" smtClean="0">
                <a:solidFill>
                  <a:srgbClr val="FFFFFF"/>
                </a:solidFill>
              </a:rPr>
              <a:t>, </a:t>
            </a:r>
            <a:r>
              <a:rPr lang="en-US" sz="1300" dirty="0" err="1" smtClean="0">
                <a:solidFill>
                  <a:srgbClr val="FFFFFF"/>
                </a:solidFill>
              </a:rPr>
              <a:t>procedimentos</a:t>
            </a:r>
            <a:r>
              <a:rPr lang="en-US" sz="1300" dirty="0" smtClean="0">
                <a:solidFill>
                  <a:srgbClr val="FFFFFF"/>
                </a:solidFill>
              </a:rPr>
              <a:t> </a:t>
            </a:r>
            <a:r>
              <a:rPr lang="en-US" sz="1300" dirty="0" err="1" smtClean="0">
                <a:solidFill>
                  <a:srgbClr val="FFFFFF"/>
                </a:solidFill>
              </a:rPr>
              <a:t>devem</a:t>
            </a:r>
            <a:r>
              <a:rPr lang="en-US" sz="1300" dirty="0" smtClean="0">
                <a:solidFill>
                  <a:srgbClr val="FFFFFF"/>
                </a:solidFill>
              </a:rPr>
              <a:t> </a:t>
            </a:r>
            <a:r>
              <a:rPr lang="en-US" sz="1300" dirty="0" err="1" smtClean="0">
                <a:solidFill>
                  <a:srgbClr val="FFFFFF"/>
                </a:solidFill>
              </a:rPr>
              <a:t>estar</a:t>
            </a:r>
            <a:r>
              <a:rPr lang="en-US" sz="1300" dirty="0" smtClean="0">
                <a:solidFill>
                  <a:srgbClr val="FFFFFF"/>
                </a:solidFill>
              </a:rPr>
              <a:t> </a:t>
            </a:r>
            <a:r>
              <a:rPr lang="en-US" sz="1300" dirty="0" err="1" smtClean="0">
                <a:solidFill>
                  <a:srgbClr val="FFFFFF"/>
                </a:solidFill>
              </a:rPr>
              <a:t>bem</a:t>
            </a:r>
            <a:r>
              <a:rPr lang="en-US" sz="1300" dirty="0" smtClean="0">
                <a:solidFill>
                  <a:srgbClr val="FFFFFF"/>
                </a:solidFill>
              </a:rPr>
              <a:t> </a:t>
            </a:r>
            <a:r>
              <a:rPr lang="en-US" sz="1300" dirty="0" err="1" smtClean="0">
                <a:solidFill>
                  <a:srgbClr val="FFFFFF"/>
                </a:solidFill>
              </a:rPr>
              <a:t>documentados</a:t>
            </a:r>
            <a:r>
              <a:rPr lang="en-US" sz="1300" dirty="0" smtClean="0">
                <a:solidFill>
                  <a:srgbClr val="FFFFFF"/>
                </a:solidFill>
              </a:rPr>
              <a:t> e </a:t>
            </a:r>
            <a:r>
              <a:rPr lang="en-US" sz="1300" dirty="0" err="1" smtClean="0">
                <a:solidFill>
                  <a:srgbClr val="FFFFFF"/>
                </a:solidFill>
              </a:rPr>
              <a:t>testados</a:t>
            </a:r>
            <a:endParaRPr lang="en-US" sz="1300" dirty="0">
              <a:solidFill>
                <a:srgbClr val="FFFFFF"/>
              </a:solidFill>
            </a:endParaRPr>
          </a:p>
          <a:p>
            <a:pPr marL="285750" indent="-285750">
              <a:spcBef>
                <a:spcPct val="25000"/>
              </a:spcBef>
              <a:buClr>
                <a:schemeClr val="bg1"/>
              </a:buClr>
              <a:buFont typeface="Arial" panose="020B0604020202020204" pitchFamily="34" charset="0"/>
              <a:buChar char="•"/>
            </a:pPr>
            <a:endParaRPr lang="en-US" sz="1300" dirty="0">
              <a:solidFill>
                <a:srgbClr val="FFFFFF"/>
              </a:solidFill>
            </a:endParaRPr>
          </a:p>
          <a:p>
            <a:pPr>
              <a:lnSpc>
                <a:spcPct val="90000"/>
              </a:lnSpc>
            </a:pPr>
            <a:endParaRPr lang="en-US" sz="1300" dirty="0">
              <a:solidFill>
                <a:schemeClr val="bg1"/>
              </a:solidFill>
            </a:endParaRPr>
          </a:p>
        </p:txBody>
      </p:sp>
      <p:sp>
        <p:nvSpPr>
          <p:cNvPr id="44" name="TextBox 43"/>
          <p:cNvSpPr txBox="1"/>
          <p:nvPr/>
        </p:nvSpPr>
        <p:spPr>
          <a:xfrm>
            <a:off x="3111244" y="790894"/>
            <a:ext cx="2546630" cy="3904493"/>
          </a:xfrm>
          <a:prstGeom prst="rect">
            <a:avLst/>
          </a:prstGeom>
          <a:noFill/>
        </p:spPr>
        <p:txBody>
          <a:bodyPr wrap="square" lIns="179285" tIns="143428" rIns="179285" bIns="143428" rtlCol="0">
            <a:spAutoFit/>
          </a:bodyPr>
          <a:lstStyle/>
          <a:p>
            <a:pPr>
              <a:lnSpc>
                <a:spcPct val="90000"/>
              </a:lnSpc>
            </a:pPr>
            <a:r>
              <a:rPr lang="en-US" sz="2000" b="1" dirty="0" err="1" smtClean="0">
                <a:solidFill>
                  <a:srgbClr val="FFFFFF"/>
                </a:solidFill>
                <a:latin typeface="+mj-lt"/>
              </a:rPr>
              <a:t>Solução</a:t>
            </a:r>
            <a:r>
              <a:rPr lang="en-US" sz="2000" b="1" dirty="0" smtClean="0">
                <a:solidFill>
                  <a:srgbClr val="FFFFFF"/>
                </a:solidFill>
                <a:latin typeface="+mj-lt"/>
              </a:rPr>
              <a:t> Microsoft</a:t>
            </a:r>
            <a:endParaRPr lang="en-US" sz="2000" b="1" dirty="0" smtClean="0">
              <a:solidFill>
                <a:srgbClr val="FFFFFF"/>
              </a:solidFill>
              <a:latin typeface="+mj-lt"/>
            </a:endParaRPr>
          </a:p>
          <a:p>
            <a:pPr>
              <a:lnSpc>
                <a:spcPct val="90000"/>
              </a:lnSpc>
            </a:pPr>
            <a:endParaRPr lang="en-US" sz="2000" dirty="0">
              <a:solidFill>
                <a:srgbClr val="FFFFFF"/>
              </a:solidFill>
              <a:latin typeface="+mj-lt"/>
            </a:endParaRPr>
          </a:p>
          <a:p>
            <a:pPr>
              <a:lnSpc>
                <a:spcPct val="90000"/>
              </a:lnSpc>
            </a:pPr>
            <a:r>
              <a:rPr lang="en-US" sz="1300" dirty="0" err="1" smtClean="0">
                <a:solidFill>
                  <a:srgbClr val="FFFFFF"/>
                </a:solidFill>
              </a:rPr>
              <a:t>Renpondendo</a:t>
            </a:r>
            <a:r>
              <a:rPr lang="en-US" sz="1300" dirty="0" smtClean="0">
                <a:solidFill>
                  <a:srgbClr val="FFFFFF"/>
                </a:solidFill>
              </a:rPr>
              <a:t> a </a:t>
            </a:r>
            <a:r>
              <a:rPr lang="en-US" sz="1300" dirty="0" err="1" smtClean="0">
                <a:solidFill>
                  <a:srgbClr val="FFFFFF"/>
                </a:solidFill>
              </a:rPr>
              <a:t>muitos</a:t>
            </a:r>
            <a:r>
              <a:rPr lang="en-US" sz="1300" dirty="0" smtClean="0">
                <a:solidFill>
                  <a:srgbClr val="FFFFFF"/>
                </a:solidFill>
              </a:rPr>
              <a:t> </a:t>
            </a:r>
            <a:r>
              <a:rPr lang="en-US" sz="1300" dirty="0" err="1" smtClean="0">
                <a:solidFill>
                  <a:srgbClr val="FFFFFF"/>
                </a:solidFill>
              </a:rPr>
              <a:t>pedidos</a:t>
            </a:r>
            <a:r>
              <a:rPr lang="en-US" sz="1300" dirty="0" smtClean="0">
                <a:solidFill>
                  <a:srgbClr val="FFFFFF"/>
                </a:solidFill>
              </a:rPr>
              <a:t> de </a:t>
            </a:r>
            <a:r>
              <a:rPr lang="en-US" sz="1300" dirty="0" err="1" smtClean="0">
                <a:solidFill>
                  <a:srgbClr val="FFFFFF"/>
                </a:solidFill>
              </a:rPr>
              <a:t>clientes</a:t>
            </a:r>
            <a:r>
              <a:rPr lang="en-US" sz="1300" dirty="0" smtClean="0">
                <a:solidFill>
                  <a:srgbClr val="FFFFFF"/>
                </a:solidFill>
              </a:rPr>
              <a:t> para </a:t>
            </a:r>
            <a:r>
              <a:rPr lang="en-US" sz="1300" dirty="0" err="1" smtClean="0">
                <a:solidFill>
                  <a:srgbClr val="FFFFFF"/>
                </a:solidFill>
              </a:rPr>
              <a:t>fazer</a:t>
            </a:r>
            <a:r>
              <a:rPr lang="en-US" sz="1300" dirty="0" smtClean="0">
                <a:solidFill>
                  <a:srgbClr val="FFFFFF"/>
                </a:solidFill>
              </a:rPr>
              <a:t> </a:t>
            </a:r>
            <a:r>
              <a:rPr lang="en-US" sz="1300" dirty="0">
                <a:solidFill>
                  <a:srgbClr val="FFFFFF"/>
                </a:solidFill>
              </a:rPr>
              <a:t>DR </a:t>
            </a:r>
            <a:r>
              <a:rPr lang="en-US" sz="1300" dirty="0" smtClean="0">
                <a:solidFill>
                  <a:srgbClr val="FFFFFF"/>
                </a:solidFill>
              </a:rPr>
              <a:t>no </a:t>
            </a:r>
            <a:r>
              <a:rPr lang="en-US" sz="1300" dirty="0">
                <a:solidFill>
                  <a:srgbClr val="FFFFFF"/>
                </a:solidFill>
              </a:rPr>
              <a:t>Microsoft Azure, </a:t>
            </a:r>
            <a:r>
              <a:rPr lang="en-US" sz="1300" dirty="0" smtClean="0">
                <a:solidFill>
                  <a:srgbClr val="FFFFFF"/>
                </a:solidFill>
              </a:rPr>
              <a:t>a Microsoft </a:t>
            </a:r>
            <a:r>
              <a:rPr lang="en-US" sz="1300" dirty="0" err="1" smtClean="0">
                <a:solidFill>
                  <a:srgbClr val="FFFFFF"/>
                </a:solidFill>
              </a:rPr>
              <a:t>desenvolveu</a:t>
            </a:r>
            <a:r>
              <a:rPr lang="en-US" sz="1300" dirty="0" smtClean="0">
                <a:solidFill>
                  <a:srgbClr val="FFFFFF"/>
                </a:solidFill>
              </a:rPr>
              <a:t> o </a:t>
            </a:r>
            <a:r>
              <a:rPr lang="en-US" sz="1300" dirty="0">
                <a:solidFill>
                  <a:srgbClr val="FFFFFF"/>
                </a:solidFill>
              </a:rPr>
              <a:t>Azure Site Recovery (ASR), </a:t>
            </a:r>
            <a:r>
              <a:rPr lang="en-US" sz="1300" dirty="0" smtClean="0">
                <a:solidFill>
                  <a:srgbClr val="FFFFFF"/>
                </a:solidFill>
              </a:rPr>
              <a:t>que </a:t>
            </a:r>
            <a:r>
              <a:rPr lang="en-US" sz="1300" dirty="0" err="1" smtClean="0">
                <a:solidFill>
                  <a:srgbClr val="FFFFFF"/>
                </a:solidFill>
              </a:rPr>
              <a:t>permite</a:t>
            </a:r>
            <a:r>
              <a:rPr lang="en-US" sz="1300" dirty="0" smtClean="0">
                <a:solidFill>
                  <a:srgbClr val="FFFFFF"/>
                </a:solidFill>
              </a:rPr>
              <a:t> </a:t>
            </a:r>
            <a:r>
              <a:rPr lang="en-US" sz="1300" dirty="0" err="1" smtClean="0">
                <a:solidFill>
                  <a:srgbClr val="FFFFFF"/>
                </a:solidFill>
              </a:rPr>
              <a:t>fazer</a:t>
            </a:r>
            <a:r>
              <a:rPr lang="en-US" sz="1300" dirty="0" smtClean="0">
                <a:solidFill>
                  <a:srgbClr val="FFFFFF"/>
                </a:solidFill>
              </a:rPr>
              <a:t> o failover de VMs Hyper-V, VMware </a:t>
            </a:r>
            <a:r>
              <a:rPr lang="en-US" sz="1300" dirty="0" err="1" smtClean="0">
                <a:solidFill>
                  <a:srgbClr val="FFFFFF"/>
                </a:solidFill>
              </a:rPr>
              <a:t>ou</a:t>
            </a:r>
            <a:r>
              <a:rPr lang="en-US" sz="1300" dirty="0" smtClean="0">
                <a:solidFill>
                  <a:srgbClr val="FFFFFF"/>
                </a:solidFill>
              </a:rPr>
              <a:t> </a:t>
            </a:r>
            <a:r>
              <a:rPr lang="en-US" sz="1300" dirty="0" err="1" smtClean="0">
                <a:solidFill>
                  <a:srgbClr val="FFFFFF"/>
                </a:solidFill>
              </a:rPr>
              <a:t>instâncias</a:t>
            </a:r>
            <a:r>
              <a:rPr lang="en-US" sz="1300" dirty="0" smtClean="0">
                <a:solidFill>
                  <a:srgbClr val="FFFFFF"/>
                </a:solidFill>
              </a:rPr>
              <a:t> </a:t>
            </a:r>
            <a:r>
              <a:rPr lang="en-US" sz="1300" dirty="0" err="1" smtClean="0">
                <a:solidFill>
                  <a:srgbClr val="FFFFFF"/>
                </a:solidFill>
              </a:rPr>
              <a:t>físicas</a:t>
            </a:r>
            <a:r>
              <a:rPr lang="en-US" sz="1300" dirty="0" smtClean="0">
                <a:solidFill>
                  <a:srgbClr val="FFFFFF"/>
                </a:solidFill>
              </a:rPr>
              <a:t> on-premises para </a:t>
            </a:r>
            <a:r>
              <a:rPr lang="en-US" sz="1300" dirty="0">
                <a:solidFill>
                  <a:srgbClr val="FFFFFF"/>
                </a:solidFill>
              </a:rPr>
              <a:t>Microsoft Azure. </a:t>
            </a:r>
            <a:endParaRPr lang="en-US" sz="1300" dirty="0" smtClean="0">
              <a:solidFill>
                <a:srgbClr val="FFFFFF"/>
              </a:solidFill>
            </a:endParaRPr>
          </a:p>
          <a:p>
            <a:pPr>
              <a:lnSpc>
                <a:spcPct val="90000"/>
              </a:lnSpc>
            </a:pPr>
            <a:endParaRPr lang="en-US" sz="1300" dirty="0">
              <a:solidFill>
                <a:srgbClr val="FFFFFF"/>
              </a:solidFill>
            </a:endParaRPr>
          </a:p>
          <a:p>
            <a:pPr>
              <a:lnSpc>
                <a:spcPct val="90000"/>
              </a:lnSpc>
            </a:pPr>
            <a:r>
              <a:rPr lang="en-US" sz="1300" dirty="0" smtClean="0">
                <a:solidFill>
                  <a:srgbClr val="FFFFFF"/>
                </a:solidFill>
              </a:rPr>
              <a:t>O Azure </a:t>
            </a:r>
            <a:r>
              <a:rPr lang="en-US" sz="1300" dirty="0">
                <a:solidFill>
                  <a:srgbClr val="FFFFFF"/>
                </a:solidFill>
              </a:rPr>
              <a:t>Site Recovery </a:t>
            </a:r>
            <a:r>
              <a:rPr lang="en-US" sz="1300" dirty="0" smtClean="0">
                <a:solidFill>
                  <a:srgbClr val="FFFFFF"/>
                </a:solidFill>
              </a:rPr>
              <a:t>protégé </a:t>
            </a:r>
            <a:r>
              <a:rPr lang="en-US" sz="1300" dirty="0" err="1" smtClean="0">
                <a:solidFill>
                  <a:srgbClr val="FFFFFF"/>
                </a:solidFill>
              </a:rPr>
              <a:t>aplicações</a:t>
            </a:r>
            <a:r>
              <a:rPr lang="en-US" sz="1300" dirty="0" smtClean="0">
                <a:solidFill>
                  <a:srgbClr val="FFFFFF"/>
                </a:solidFill>
              </a:rPr>
              <a:t> de </a:t>
            </a:r>
            <a:r>
              <a:rPr lang="en-US" sz="1300" dirty="0" err="1" smtClean="0">
                <a:solidFill>
                  <a:srgbClr val="FFFFFF"/>
                </a:solidFill>
              </a:rPr>
              <a:t>missão</a:t>
            </a:r>
            <a:r>
              <a:rPr lang="en-US" sz="1300" dirty="0" smtClean="0">
                <a:solidFill>
                  <a:srgbClr val="FFFFFF"/>
                </a:solidFill>
              </a:rPr>
              <a:t> </a:t>
            </a:r>
            <a:r>
              <a:rPr lang="en-US" sz="1300" dirty="0" err="1" smtClean="0">
                <a:solidFill>
                  <a:srgbClr val="FFFFFF"/>
                </a:solidFill>
              </a:rPr>
              <a:t>crítica</a:t>
            </a:r>
            <a:r>
              <a:rPr lang="en-US" sz="1300" dirty="0" smtClean="0">
                <a:solidFill>
                  <a:srgbClr val="FFFFFF"/>
                </a:solidFill>
              </a:rPr>
              <a:t> com </a:t>
            </a:r>
            <a:r>
              <a:rPr lang="en-US" sz="1300" dirty="0" err="1" smtClean="0">
                <a:solidFill>
                  <a:srgbClr val="FFFFFF"/>
                </a:solidFill>
              </a:rPr>
              <a:t>replicação</a:t>
            </a:r>
            <a:r>
              <a:rPr lang="en-US" sz="1300" dirty="0" smtClean="0">
                <a:solidFill>
                  <a:srgbClr val="FFFFFF"/>
                </a:solidFill>
              </a:rPr>
              <a:t> </a:t>
            </a:r>
            <a:r>
              <a:rPr lang="en-US" sz="1300" dirty="0" err="1" smtClean="0">
                <a:solidFill>
                  <a:srgbClr val="FFFFFF"/>
                </a:solidFill>
              </a:rPr>
              <a:t>automática</a:t>
            </a:r>
            <a:r>
              <a:rPr lang="en-US" sz="1300" dirty="0" smtClean="0">
                <a:solidFill>
                  <a:srgbClr val="FFFFFF"/>
                </a:solidFill>
              </a:rPr>
              <a:t> de </a:t>
            </a:r>
            <a:r>
              <a:rPr lang="en-US" sz="1300" dirty="0" err="1" smtClean="0">
                <a:solidFill>
                  <a:srgbClr val="FFFFFF"/>
                </a:solidFill>
              </a:rPr>
              <a:t>máquinas</a:t>
            </a:r>
            <a:r>
              <a:rPr lang="en-US" sz="1300" dirty="0" smtClean="0">
                <a:solidFill>
                  <a:srgbClr val="FFFFFF"/>
                </a:solidFill>
              </a:rPr>
              <a:t> </a:t>
            </a:r>
            <a:r>
              <a:rPr lang="en-US" sz="1300" dirty="0" err="1" smtClean="0">
                <a:solidFill>
                  <a:srgbClr val="FFFFFF"/>
                </a:solidFill>
              </a:rPr>
              <a:t>físicas</a:t>
            </a:r>
            <a:r>
              <a:rPr lang="en-US" sz="1300" dirty="0" smtClean="0">
                <a:solidFill>
                  <a:srgbClr val="FFFFFF"/>
                </a:solidFill>
              </a:rPr>
              <a:t> e </a:t>
            </a:r>
            <a:r>
              <a:rPr lang="en-US" sz="1300" dirty="0" err="1" smtClean="0">
                <a:solidFill>
                  <a:srgbClr val="FFFFFF"/>
                </a:solidFill>
              </a:rPr>
              <a:t>virtuais</a:t>
            </a:r>
            <a:r>
              <a:rPr lang="en-US" sz="1300" dirty="0" smtClean="0">
                <a:solidFill>
                  <a:srgbClr val="FFFFFF"/>
                </a:solidFill>
              </a:rPr>
              <a:t>. </a:t>
            </a:r>
            <a:r>
              <a:rPr lang="en-US" sz="1300" dirty="0" err="1" smtClean="0">
                <a:solidFill>
                  <a:srgbClr val="FFFFFF"/>
                </a:solidFill>
              </a:rPr>
              <a:t>Servidores</a:t>
            </a:r>
            <a:r>
              <a:rPr lang="en-US" sz="1300" dirty="0" smtClean="0">
                <a:solidFill>
                  <a:srgbClr val="FFFFFF"/>
                </a:solidFill>
              </a:rPr>
              <a:t> </a:t>
            </a:r>
            <a:r>
              <a:rPr lang="en-US" sz="1300" dirty="0" err="1" smtClean="0">
                <a:solidFill>
                  <a:srgbClr val="FFFFFF"/>
                </a:solidFill>
              </a:rPr>
              <a:t>protegidos</a:t>
            </a:r>
            <a:r>
              <a:rPr lang="en-US" sz="1300" dirty="0" smtClean="0">
                <a:solidFill>
                  <a:srgbClr val="FFFFFF"/>
                </a:solidFill>
              </a:rPr>
              <a:t> </a:t>
            </a:r>
            <a:r>
              <a:rPr lang="en-US" sz="1300" dirty="0" err="1" smtClean="0">
                <a:solidFill>
                  <a:srgbClr val="FFFFFF"/>
                </a:solidFill>
              </a:rPr>
              <a:t>podem</a:t>
            </a:r>
            <a:r>
              <a:rPr lang="en-US" sz="1300" dirty="0" smtClean="0">
                <a:solidFill>
                  <a:srgbClr val="FFFFFF"/>
                </a:solidFill>
              </a:rPr>
              <a:t> </a:t>
            </a:r>
            <a:r>
              <a:rPr lang="en-US" sz="1300" dirty="0" err="1" smtClean="0">
                <a:solidFill>
                  <a:srgbClr val="FFFFFF"/>
                </a:solidFill>
              </a:rPr>
              <a:t>ter</a:t>
            </a:r>
            <a:r>
              <a:rPr lang="en-US" sz="1300" dirty="0" smtClean="0">
                <a:solidFill>
                  <a:srgbClr val="FFFFFF"/>
                </a:solidFill>
              </a:rPr>
              <a:t> </a:t>
            </a:r>
            <a:r>
              <a:rPr lang="en-US" sz="1300" dirty="0" err="1" smtClean="0">
                <a:solidFill>
                  <a:srgbClr val="FFFFFF"/>
                </a:solidFill>
              </a:rPr>
              <a:t>destino</a:t>
            </a:r>
            <a:r>
              <a:rPr lang="en-US" sz="1300" dirty="0" smtClean="0">
                <a:solidFill>
                  <a:srgbClr val="FFFFFF"/>
                </a:solidFill>
              </a:rPr>
              <a:t> em um site on-premises</a:t>
            </a:r>
            <a:r>
              <a:rPr lang="en-US" sz="1300" dirty="0">
                <a:solidFill>
                  <a:srgbClr val="FFFFFF"/>
                </a:solidFill>
              </a:rPr>
              <a:t>, </a:t>
            </a:r>
            <a:r>
              <a:rPr lang="en-US" sz="1300" dirty="0" smtClean="0">
                <a:solidFill>
                  <a:srgbClr val="FFFFFF"/>
                </a:solidFill>
              </a:rPr>
              <a:t>em um </a:t>
            </a:r>
            <a:r>
              <a:rPr lang="en-US" sz="1300" dirty="0" err="1" smtClean="0">
                <a:solidFill>
                  <a:srgbClr val="FFFFFF"/>
                </a:solidFill>
              </a:rPr>
              <a:t>provedor</a:t>
            </a:r>
            <a:r>
              <a:rPr lang="en-US" sz="1300" dirty="0" smtClean="0">
                <a:solidFill>
                  <a:srgbClr val="FFFFFF"/>
                </a:solidFill>
              </a:rPr>
              <a:t> de hosting, </a:t>
            </a:r>
            <a:r>
              <a:rPr lang="en-US" sz="1300" dirty="0" err="1" smtClean="0">
                <a:solidFill>
                  <a:srgbClr val="FFFFFF"/>
                </a:solidFill>
              </a:rPr>
              <a:t>ou</a:t>
            </a:r>
            <a:r>
              <a:rPr lang="en-US" sz="1300" dirty="0" smtClean="0">
                <a:solidFill>
                  <a:srgbClr val="FFFFFF"/>
                </a:solidFill>
              </a:rPr>
              <a:t> </a:t>
            </a:r>
            <a:r>
              <a:rPr lang="en-US" sz="1300" dirty="0" err="1" smtClean="0">
                <a:solidFill>
                  <a:srgbClr val="FFFFFF"/>
                </a:solidFill>
              </a:rPr>
              <a:t>na</a:t>
            </a:r>
            <a:r>
              <a:rPr lang="en-US" sz="1300" dirty="0" smtClean="0">
                <a:solidFill>
                  <a:srgbClr val="FFFFFF"/>
                </a:solidFill>
              </a:rPr>
              <a:t> </a:t>
            </a:r>
            <a:r>
              <a:rPr lang="en-US" sz="1300" dirty="0" err="1" smtClean="0">
                <a:solidFill>
                  <a:srgbClr val="FFFFFF"/>
                </a:solidFill>
              </a:rPr>
              <a:t>nuvem</a:t>
            </a:r>
            <a:r>
              <a:rPr lang="en-US" sz="1300" dirty="0" smtClean="0">
                <a:solidFill>
                  <a:srgbClr val="FFFFFF"/>
                </a:solidFill>
              </a:rPr>
              <a:t> Azure. </a:t>
            </a:r>
            <a:endParaRPr lang="en-US" sz="1300" dirty="0">
              <a:solidFill>
                <a:srgbClr val="FFFFFF"/>
              </a:solidFill>
            </a:endParaRPr>
          </a:p>
        </p:txBody>
      </p:sp>
      <p:sp>
        <p:nvSpPr>
          <p:cNvPr id="60" name="TextBox 59"/>
          <p:cNvSpPr txBox="1"/>
          <p:nvPr/>
        </p:nvSpPr>
        <p:spPr>
          <a:xfrm>
            <a:off x="5857987" y="757532"/>
            <a:ext cx="2807186" cy="843655"/>
          </a:xfrm>
          <a:prstGeom prst="rect">
            <a:avLst/>
          </a:prstGeom>
          <a:noFill/>
        </p:spPr>
        <p:txBody>
          <a:bodyPr wrap="square" lIns="179285" tIns="143428" rIns="179285" bIns="143428" rtlCol="0">
            <a:spAutoFit/>
          </a:bodyPr>
          <a:lstStyle/>
          <a:p>
            <a:pPr>
              <a:lnSpc>
                <a:spcPct val="90000"/>
              </a:lnSpc>
            </a:pPr>
            <a:r>
              <a:rPr lang="pt-BR" sz="2000" b="1" dirty="0">
                <a:solidFill>
                  <a:srgbClr val="FFFFFF"/>
                </a:solidFill>
                <a:latin typeface="+mj-lt"/>
              </a:rPr>
              <a:t> $  Exemplo de Preço do Microsoft Azure: </a:t>
            </a:r>
          </a:p>
        </p:txBody>
      </p:sp>
      <p:grpSp>
        <p:nvGrpSpPr>
          <p:cNvPr id="117" name="Group 116"/>
          <p:cNvGrpSpPr/>
          <p:nvPr/>
        </p:nvGrpSpPr>
        <p:grpSpPr>
          <a:xfrm>
            <a:off x="3257720" y="4731346"/>
            <a:ext cx="2380550" cy="1878560"/>
            <a:chOff x="9272391" y="3021032"/>
            <a:chExt cx="2913321" cy="2298986"/>
          </a:xfrm>
          <a:solidFill>
            <a:srgbClr val="FFC000"/>
          </a:solidFill>
        </p:grpSpPr>
        <p:sp>
          <p:nvSpPr>
            <p:cNvPr id="118" name="Freeform 117"/>
            <p:cNvSpPr>
              <a:spLocks/>
            </p:cNvSpPr>
            <p:nvPr/>
          </p:nvSpPr>
          <p:spPr bwMode="auto">
            <a:xfrm>
              <a:off x="11048995" y="3021032"/>
              <a:ext cx="1136717" cy="681965"/>
            </a:xfrm>
            <a:custGeom>
              <a:avLst/>
              <a:gdLst>
                <a:gd name="T0" fmla="*/ 373 w 509"/>
                <a:gd name="T1" fmla="*/ 272 h 273"/>
                <a:gd name="T2" fmla="*/ 509 w 509"/>
                <a:gd name="T3" fmla="*/ 136 h 273"/>
                <a:gd name="T4" fmla="*/ 373 w 509"/>
                <a:gd name="T5" fmla="*/ 0 h 273"/>
                <a:gd name="T6" fmla="*/ 256 w 509"/>
                <a:gd name="T7" fmla="*/ 66 h 273"/>
                <a:gd name="T8" fmla="*/ 209 w 509"/>
                <a:gd name="T9" fmla="*/ 55 h 273"/>
                <a:gd name="T10" fmla="*/ 112 w 509"/>
                <a:gd name="T11" fmla="*/ 114 h 273"/>
                <a:gd name="T12" fmla="*/ 83 w 509"/>
                <a:gd name="T13" fmla="*/ 108 h 273"/>
                <a:gd name="T14" fmla="*/ 0 w 509"/>
                <a:gd name="T15" fmla="*/ 191 h 273"/>
                <a:gd name="T16" fmla="*/ 83 w 509"/>
                <a:gd name="T17" fmla="*/ 273 h 273"/>
                <a:gd name="T18" fmla="*/ 373 w 509"/>
                <a:gd name="T19" fmla="*/ 2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73">
                  <a:moveTo>
                    <a:pt x="373" y="272"/>
                  </a:moveTo>
                  <a:cubicBezTo>
                    <a:pt x="448" y="272"/>
                    <a:pt x="509" y="211"/>
                    <a:pt x="509" y="136"/>
                  </a:cubicBezTo>
                  <a:cubicBezTo>
                    <a:pt x="509" y="61"/>
                    <a:pt x="448" y="0"/>
                    <a:pt x="373" y="0"/>
                  </a:cubicBezTo>
                  <a:cubicBezTo>
                    <a:pt x="324" y="0"/>
                    <a:pt x="280" y="26"/>
                    <a:pt x="256" y="66"/>
                  </a:cubicBezTo>
                  <a:cubicBezTo>
                    <a:pt x="242" y="59"/>
                    <a:pt x="226" y="55"/>
                    <a:pt x="209" y="55"/>
                  </a:cubicBezTo>
                  <a:cubicBezTo>
                    <a:pt x="167" y="55"/>
                    <a:pt x="131" y="79"/>
                    <a:pt x="112" y="114"/>
                  </a:cubicBezTo>
                  <a:cubicBezTo>
                    <a:pt x="103" y="110"/>
                    <a:pt x="93" y="108"/>
                    <a:pt x="83" y="108"/>
                  </a:cubicBezTo>
                  <a:cubicBezTo>
                    <a:pt x="37" y="108"/>
                    <a:pt x="0" y="145"/>
                    <a:pt x="0" y="191"/>
                  </a:cubicBezTo>
                  <a:cubicBezTo>
                    <a:pt x="0" y="236"/>
                    <a:pt x="37" y="273"/>
                    <a:pt x="83" y="273"/>
                  </a:cubicBezTo>
                  <a:lnTo>
                    <a:pt x="373" y="272"/>
                  </a:lnTo>
                  <a:close/>
                </a:path>
              </a:pathLst>
            </a:custGeom>
            <a:grpFill/>
            <a:ln w="28575">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1139" rIns="82278" bIns="41139" numCol="1" rtlCol="0" anchor="ctr" anchorCtr="0" compatLnSpc="1">
              <a:prstTxWarp prst="textNoShape">
                <a:avLst/>
              </a:prstTxWarp>
            </a:bodyPr>
            <a:lstStyle/>
            <a:p>
              <a:pPr defTabSz="544092">
                <a:spcBef>
                  <a:spcPts val="600"/>
                </a:spcBef>
              </a:pPr>
              <a:r>
                <a:rPr lang="en-US" sz="1000">
                  <a:ln>
                    <a:solidFill>
                      <a:prstClr val="white">
                        <a:alpha val="0"/>
                      </a:prstClr>
                    </a:solidFill>
                  </a:ln>
                  <a:solidFill>
                    <a:srgbClr val="505050"/>
                  </a:solidFill>
                  <a:ea typeface="Segoe UI"/>
                  <a:cs typeface="Segoe UI"/>
                </a:rPr>
                <a:t> </a:t>
              </a:r>
            </a:p>
          </p:txBody>
        </p:sp>
        <p:sp>
          <p:nvSpPr>
            <p:cNvPr id="119" name="Freeform 118"/>
            <p:cNvSpPr/>
            <p:nvPr/>
          </p:nvSpPr>
          <p:spPr>
            <a:xfrm>
              <a:off x="9272391" y="4126250"/>
              <a:ext cx="1608761" cy="1193768"/>
            </a:xfrm>
            <a:custGeom>
              <a:avLst/>
              <a:gdLst/>
              <a:ahLst/>
              <a:cxnLst/>
              <a:rect l="l" t="t" r="r" b="b"/>
              <a:pathLst>
                <a:path w="5557023" h="4123549">
                  <a:moveTo>
                    <a:pt x="883643" y="3219172"/>
                  </a:moveTo>
                  <a:cubicBezTo>
                    <a:pt x="898214" y="3221702"/>
                    <a:pt x="910632" y="3228269"/>
                    <a:pt x="920896" y="3239682"/>
                  </a:cubicBezTo>
                  <a:lnTo>
                    <a:pt x="897209" y="3415825"/>
                  </a:lnTo>
                  <a:lnTo>
                    <a:pt x="567318" y="3392570"/>
                  </a:lnTo>
                  <a:cubicBezTo>
                    <a:pt x="399358" y="3435779"/>
                    <a:pt x="257237" y="3599577"/>
                    <a:pt x="347677" y="3709541"/>
                  </a:cubicBezTo>
                  <a:cubicBezTo>
                    <a:pt x="380838" y="3800267"/>
                    <a:pt x="1512201" y="4160163"/>
                    <a:pt x="2675865" y="3930042"/>
                  </a:cubicBezTo>
                  <a:lnTo>
                    <a:pt x="2744772" y="4047184"/>
                  </a:lnTo>
                  <a:cubicBezTo>
                    <a:pt x="2321569" y="4168775"/>
                    <a:pt x="218764" y="4206387"/>
                    <a:pt x="2282" y="3681978"/>
                  </a:cubicBezTo>
                  <a:cubicBezTo>
                    <a:pt x="-10494" y="3612785"/>
                    <a:pt x="21950" y="3476837"/>
                    <a:pt x="319253" y="3358116"/>
                  </a:cubicBezTo>
                  <a:lnTo>
                    <a:pt x="105642" y="3302991"/>
                  </a:lnTo>
                  <a:lnTo>
                    <a:pt x="833470" y="3222887"/>
                  </a:lnTo>
                  <a:cubicBezTo>
                    <a:pt x="852348" y="3218150"/>
                    <a:pt x="869072" y="3216643"/>
                    <a:pt x="883643" y="3219172"/>
                  </a:cubicBezTo>
                  <a:close/>
                  <a:moveTo>
                    <a:pt x="1053860" y="2180566"/>
                  </a:moveTo>
                  <a:lnTo>
                    <a:pt x="1053860" y="3314194"/>
                  </a:lnTo>
                  <a:lnTo>
                    <a:pt x="2043996" y="3507578"/>
                  </a:lnTo>
                  <a:lnTo>
                    <a:pt x="2043996" y="2240582"/>
                  </a:lnTo>
                  <a:close/>
                  <a:moveTo>
                    <a:pt x="2745983" y="2064674"/>
                  </a:moveTo>
                  <a:lnTo>
                    <a:pt x="2738467" y="3017780"/>
                  </a:lnTo>
                  <a:lnTo>
                    <a:pt x="3128142" y="3088080"/>
                  </a:lnTo>
                  <a:lnTo>
                    <a:pt x="3128142" y="2086071"/>
                  </a:lnTo>
                  <a:close/>
                  <a:moveTo>
                    <a:pt x="3728564" y="2017724"/>
                  </a:moveTo>
                  <a:lnTo>
                    <a:pt x="3721622" y="2830831"/>
                  </a:lnTo>
                  <a:lnTo>
                    <a:pt x="3979369" y="2875313"/>
                  </a:lnTo>
                  <a:lnTo>
                    <a:pt x="3979369" y="2031157"/>
                  </a:lnTo>
                  <a:close/>
                  <a:moveTo>
                    <a:pt x="4508385" y="1946681"/>
                  </a:moveTo>
                  <a:lnTo>
                    <a:pt x="4502611" y="2593619"/>
                  </a:lnTo>
                  <a:lnTo>
                    <a:pt x="4691218" y="2623464"/>
                  </a:lnTo>
                  <a:lnTo>
                    <a:pt x="4691218" y="1955660"/>
                  </a:lnTo>
                  <a:close/>
                  <a:moveTo>
                    <a:pt x="5147814" y="1870777"/>
                  </a:moveTo>
                  <a:lnTo>
                    <a:pt x="5143152" y="2349798"/>
                  </a:lnTo>
                  <a:lnTo>
                    <a:pt x="5260486" y="2371385"/>
                  </a:lnTo>
                  <a:lnTo>
                    <a:pt x="5260486" y="1877210"/>
                  </a:lnTo>
                  <a:close/>
                  <a:moveTo>
                    <a:pt x="1053860" y="1863817"/>
                  </a:moveTo>
                  <a:lnTo>
                    <a:pt x="1053860" y="2083875"/>
                  </a:lnTo>
                  <a:lnTo>
                    <a:pt x="2048802" y="2137222"/>
                  </a:lnTo>
                  <a:lnTo>
                    <a:pt x="2048802" y="1880488"/>
                  </a:lnTo>
                  <a:close/>
                  <a:moveTo>
                    <a:pt x="2748107" y="1795344"/>
                  </a:moveTo>
                  <a:lnTo>
                    <a:pt x="2746610" y="1985228"/>
                  </a:lnTo>
                  <a:lnTo>
                    <a:pt x="3132257" y="2004328"/>
                  </a:lnTo>
                  <a:lnTo>
                    <a:pt x="3132257" y="1801289"/>
                  </a:lnTo>
                  <a:close/>
                  <a:moveTo>
                    <a:pt x="3730530" y="1787500"/>
                  </a:moveTo>
                  <a:lnTo>
                    <a:pt x="3729140" y="1950264"/>
                  </a:lnTo>
                  <a:lnTo>
                    <a:pt x="3982993" y="1962291"/>
                  </a:lnTo>
                  <a:lnTo>
                    <a:pt x="3982993" y="1791238"/>
                  </a:lnTo>
                  <a:close/>
                  <a:moveTo>
                    <a:pt x="4510021" y="1763360"/>
                  </a:moveTo>
                  <a:lnTo>
                    <a:pt x="4508863" y="1893123"/>
                  </a:lnTo>
                  <a:lnTo>
                    <a:pt x="4694344" y="1901181"/>
                  </a:lnTo>
                  <a:lnTo>
                    <a:pt x="4694344" y="1765863"/>
                  </a:lnTo>
                  <a:close/>
                  <a:moveTo>
                    <a:pt x="5149136" y="1734971"/>
                  </a:moveTo>
                  <a:lnTo>
                    <a:pt x="5148200" y="1831124"/>
                  </a:lnTo>
                  <a:lnTo>
                    <a:pt x="5262476" y="1836896"/>
                  </a:lnTo>
                  <a:lnTo>
                    <a:pt x="5262476" y="1736760"/>
                  </a:lnTo>
                  <a:close/>
                  <a:moveTo>
                    <a:pt x="5262476" y="1600212"/>
                  </a:moveTo>
                  <a:lnTo>
                    <a:pt x="5150434" y="1601630"/>
                  </a:lnTo>
                  <a:lnTo>
                    <a:pt x="5149497" y="1697845"/>
                  </a:lnTo>
                  <a:lnTo>
                    <a:pt x="5262476" y="1700347"/>
                  </a:lnTo>
                  <a:close/>
                  <a:moveTo>
                    <a:pt x="4694344" y="1581338"/>
                  </a:moveTo>
                  <a:lnTo>
                    <a:pt x="4511628" y="1583327"/>
                  </a:lnTo>
                  <a:lnTo>
                    <a:pt x="4510469" y="1713153"/>
                  </a:lnTo>
                  <a:lnTo>
                    <a:pt x="4694344" y="1716656"/>
                  </a:lnTo>
                  <a:close/>
                  <a:moveTo>
                    <a:pt x="3982993" y="1557985"/>
                  </a:moveTo>
                  <a:lnTo>
                    <a:pt x="3732464" y="1560959"/>
                  </a:lnTo>
                  <a:lnTo>
                    <a:pt x="3731073" y="1723803"/>
                  </a:lnTo>
                  <a:lnTo>
                    <a:pt x="3982993" y="1729037"/>
                  </a:lnTo>
                  <a:close/>
                  <a:moveTo>
                    <a:pt x="2048802" y="1530398"/>
                  </a:moveTo>
                  <a:lnTo>
                    <a:pt x="1056263" y="1543734"/>
                  </a:lnTo>
                  <a:lnTo>
                    <a:pt x="1056263" y="1763792"/>
                  </a:lnTo>
                  <a:lnTo>
                    <a:pt x="2048802" y="1787131"/>
                  </a:lnTo>
                  <a:close/>
                  <a:moveTo>
                    <a:pt x="3132257" y="1524418"/>
                  </a:moveTo>
                  <a:lnTo>
                    <a:pt x="2750206" y="1529160"/>
                  </a:lnTo>
                  <a:lnTo>
                    <a:pt x="2748708" y="1719126"/>
                  </a:lnTo>
                  <a:lnTo>
                    <a:pt x="3132257" y="1727457"/>
                  </a:lnTo>
                  <a:close/>
                  <a:moveTo>
                    <a:pt x="5264466" y="1461062"/>
                  </a:moveTo>
                  <a:lnTo>
                    <a:pt x="5151747" y="1466742"/>
                  </a:lnTo>
                  <a:lnTo>
                    <a:pt x="5150807" y="1563346"/>
                  </a:lnTo>
                  <a:lnTo>
                    <a:pt x="5264466" y="1561198"/>
                  </a:lnTo>
                  <a:close/>
                  <a:moveTo>
                    <a:pt x="4697471" y="1393298"/>
                  </a:moveTo>
                  <a:lnTo>
                    <a:pt x="4513253" y="1401282"/>
                  </a:lnTo>
                  <a:lnTo>
                    <a:pt x="4512089" y="1531629"/>
                  </a:lnTo>
                  <a:lnTo>
                    <a:pt x="4697471" y="1528616"/>
                  </a:lnTo>
                  <a:close/>
                  <a:moveTo>
                    <a:pt x="5265461" y="1321913"/>
                  </a:moveTo>
                  <a:lnTo>
                    <a:pt x="5153063" y="1331493"/>
                  </a:lnTo>
                  <a:lnTo>
                    <a:pt x="5152116" y="1428847"/>
                  </a:lnTo>
                  <a:lnTo>
                    <a:pt x="5265461" y="1422049"/>
                  </a:lnTo>
                  <a:close/>
                  <a:moveTo>
                    <a:pt x="3986617" y="1320288"/>
                  </a:moveTo>
                  <a:lnTo>
                    <a:pt x="3734417" y="1332208"/>
                  </a:lnTo>
                  <a:lnTo>
                    <a:pt x="3733020" y="1495835"/>
                  </a:lnTo>
                  <a:lnTo>
                    <a:pt x="3986617" y="1491341"/>
                  </a:lnTo>
                  <a:close/>
                  <a:moveTo>
                    <a:pt x="3136372" y="1242273"/>
                  </a:moveTo>
                  <a:lnTo>
                    <a:pt x="2752319" y="1261249"/>
                  </a:lnTo>
                  <a:lnTo>
                    <a:pt x="2750811" y="1452456"/>
                  </a:lnTo>
                  <a:lnTo>
                    <a:pt x="3136372" y="1445312"/>
                  </a:lnTo>
                  <a:close/>
                  <a:moveTo>
                    <a:pt x="4699035" y="1205258"/>
                  </a:moveTo>
                  <a:lnTo>
                    <a:pt x="4514882" y="1218758"/>
                  </a:lnTo>
                  <a:lnTo>
                    <a:pt x="4513709" y="1350137"/>
                  </a:lnTo>
                  <a:lnTo>
                    <a:pt x="4699035" y="1340577"/>
                  </a:lnTo>
                  <a:close/>
                  <a:moveTo>
                    <a:pt x="5265461" y="1185365"/>
                  </a:moveTo>
                  <a:lnTo>
                    <a:pt x="5154359" y="1198373"/>
                  </a:lnTo>
                  <a:lnTo>
                    <a:pt x="5153398" y="1297084"/>
                  </a:lnTo>
                  <a:lnTo>
                    <a:pt x="5265461" y="1286801"/>
                  </a:lnTo>
                  <a:close/>
                  <a:moveTo>
                    <a:pt x="2053609" y="1173638"/>
                  </a:moveTo>
                  <a:lnTo>
                    <a:pt x="1056263" y="1226985"/>
                  </a:lnTo>
                  <a:lnTo>
                    <a:pt x="1056263" y="1450377"/>
                  </a:lnTo>
                  <a:lnTo>
                    <a:pt x="2053609" y="1430372"/>
                  </a:lnTo>
                  <a:close/>
                  <a:moveTo>
                    <a:pt x="3988429" y="1082591"/>
                  </a:moveTo>
                  <a:lnTo>
                    <a:pt x="3736376" y="1102743"/>
                  </a:lnTo>
                  <a:lnTo>
                    <a:pt x="3734966" y="1267904"/>
                  </a:lnTo>
                  <a:lnTo>
                    <a:pt x="3988429" y="1253644"/>
                  </a:lnTo>
                  <a:close/>
                  <a:moveTo>
                    <a:pt x="5266457" y="1047516"/>
                  </a:moveTo>
                  <a:lnTo>
                    <a:pt x="5155660" y="1064695"/>
                  </a:lnTo>
                  <a:lnTo>
                    <a:pt x="5154728" y="1160493"/>
                  </a:lnTo>
                  <a:lnTo>
                    <a:pt x="5266457" y="1146351"/>
                  </a:lnTo>
                  <a:close/>
                  <a:moveTo>
                    <a:pt x="4699035" y="1020733"/>
                  </a:moveTo>
                  <a:lnTo>
                    <a:pt x="4516485" y="1039117"/>
                  </a:lnTo>
                  <a:lnTo>
                    <a:pt x="4515296" y="1172312"/>
                  </a:lnTo>
                  <a:lnTo>
                    <a:pt x="4699035" y="1157809"/>
                  </a:lnTo>
                  <a:close/>
                  <a:moveTo>
                    <a:pt x="3138430" y="960129"/>
                  </a:moveTo>
                  <a:lnTo>
                    <a:pt x="2754440" y="992222"/>
                  </a:lnTo>
                  <a:lnTo>
                    <a:pt x="2752914" y="1185841"/>
                  </a:lnTo>
                  <a:lnTo>
                    <a:pt x="3138430" y="1163167"/>
                  </a:lnTo>
                  <a:close/>
                  <a:moveTo>
                    <a:pt x="3988429" y="849337"/>
                  </a:moveTo>
                  <a:lnTo>
                    <a:pt x="3738305" y="876808"/>
                  </a:lnTo>
                  <a:lnTo>
                    <a:pt x="3736875" y="1044266"/>
                  </a:lnTo>
                  <a:lnTo>
                    <a:pt x="3988429" y="1022612"/>
                  </a:lnTo>
                  <a:close/>
                  <a:moveTo>
                    <a:pt x="4700598" y="834451"/>
                  </a:moveTo>
                  <a:lnTo>
                    <a:pt x="4518094" y="858791"/>
                  </a:lnTo>
                  <a:lnTo>
                    <a:pt x="4516941" y="988006"/>
                  </a:lnTo>
                  <a:lnTo>
                    <a:pt x="4700598" y="968012"/>
                  </a:lnTo>
                  <a:close/>
                  <a:moveTo>
                    <a:pt x="2056012" y="816879"/>
                  </a:moveTo>
                  <a:lnTo>
                    <a:pt x="1061070" y="906902"/>
                  </a:lnTo>
                  <a:lnTo>
                    <a:pt x="1061070" y="1136962"/>
                  </a:lnTo>
                  <a:lnTo>
                    <a:pt x="2056012" y="1073612"/>
                  </a:lnTo>
                  <a:close/>
                  <a:moveTo>
                    <a:pt x="3138430" y="683257"/>
                  </a:moveTo>
                  <a:lnTo>
                    <a:pt x="2756531" y="727103"/>
                  </a:lnTo>
                  <a:lnTo>
                    <a:pt x="2754983" y="923438"/>
                  </a:lnTo>
                  <a:lnTo>
                    <a:pt x="3138430" y="888933"/>
                  </a:lnTo>
                  <a:close/>
                  <a:moveTo>
                    <a:pt x="3990241" y="613862"/>
                  </a:moveTo>
                  <a:lnTo>
                    <a:pt x="3740239" y="650224"/>
                  </a:lnTo>
                  <a:lnTo>
                    <a:pt x="3738853" y="812541"/>
                  </a:lnTo>
                  <a:lnTo>
                    <a:pt x="3990241" y="782693"/>
                  </a:lnTo>
                  <a:close/>
                  <a:moveTo>
                    <a:pt x="2056012" y="466788"/>
                  </a:moveTo>
                  <a:lnTo>
                    <a:pt x="1063473" y="590153"/>
                  </a:lnTo>
                  <a:lnTo>
                    <a:pt x="1063473" y="823547"/>
                  </a:lnTo>
                  <a:lnTo>
                    <a:pt x="2056012" y="726855"/>
                  </a:lnTo>
                  <a:close/>
                  <a:moveTo>
                    <a:pt x="3140487" y="403749"/>
                  </a:moveTo>
                  <a:lnTo>
                    <a:pt x="2758623" y="461810"/>
                  </a:lnTo>
                  <a:lnTo>
                    <a:pt x="2757126" y="651734"/>
                  </a:lnTo>
                  <a:lnTo>
                    <a:pt x="3140487" y="604151"/>
                  </a:lnTo>
                  <a:close/>
                  <a:moveTo>
                    <a:pt x="2058415" y="113363"/>
                  </a:moveTo>
                  <a:lnTo>
                    <a:pt x="1065876" y="276738"/>
                  </a:lnTo>
                  <a:lnTo>
                    <a:pt x="1065876" y="500130"/>
                  </a:lnTo>
                  <a:lnTo>
                    <a:pt x="2058415" y="366762"/>
                  </a:lnTo>
                  <a:close/>
                  <a:moveTo>
                    <a:pt x="2159351" y="0"/>
                  </a:moveTo>
                  <a:lnTo>
                    <a:pt x="2760162" y="266736"/>
                  </a:lnTo>
                  <a:lnTo>
                    <a:pt x="2759195" y="389322"/>
                  </a:lnTo>
                  <a:lnTo>
                    <a:pt x="3226907" y="314096"/>
                  </a:lnTo>
                  <a:lnTo>
                    <a:pt x="3741308" y="525045"/>
                  </a:lnTo>
                  <a:lnTo>
                    <a:pt x="3740767" y="588426"/>
                  </a:lnTo>
                  <a:lnTo>
                    <a:pt x="4066349" y="538332"/>
                  </a:lnTo>
                  <a:lnTo>
                    <a:pt x="4519368" y="716049"/>
                  </a:lnTo>
                  <a:lnTo>
                    <a:pt x="4518533" y="809649"/>
                  </a:lnTo>
                  <a:lnTo>
                    <a:pt x="4766261" y="774700"/>
                  </a:lnTo>
                  <a:lnTo>
                    <a:pt x="5157114" y="915291"/>
                  </a:lnTo>
                  <a:lnTo>
                    <a:pt x="5156015" y="1028270"/>
                  </a:lnTo>
                  <a:lnTo>
                    <a:pt x="5308250" y="1003300"/>
                  </a:lnTo>
                  <a:lnTo>
                    <a:pt x="5557023" y="1107337"/>
                  </a:lnTo>
                  <a:lnTo>
                    <a:pt x="5547072" y="2295959"/>
                  </a:lnTo>
                  <a:lnTo>
                    <a:pt x="5294319" y="2413000"/>
                  </a:lnTo>
                  <a:lnTo>
                    <a:pt x="5142826" y="2383303"/>
                  </a:lnTo>
                  <a:lnTo>
                    <a:pt x="5141480" y="2521536"/>
                  </a:lnTo>
                  <a:lnTo>
                    <a:pt x="4744374" y="2679700"/>
                  </a:lnTo>
                  <a:lnTo>
                    <a:pt x="4502208" y="2638869"/>
                  </a:lnTo>
                  <a:lnTo>
                    <a:pt x="4501247" y="2746468"/>
                  </a:lnTo>
                  <a:lnTo>
                    <a:pt x="4040980" y="2946400"/>
                  </a:lnTo>
                  <a:lnTo>
                    <a:pt x="3721138" y="2887585"/>
                  </a:lnTo>
                  <a:lnTo>
                    <a:pt x="3720732" y="2935142"/>
                  </a:lnTo>
                  <a:lnTo>
                    <a:pt x="3198100" y="3172460"/>
                  </a:lnTo>
                  <a:lnTo>
                    <a:pt x="2737945" y="3084005"/>
                  </a:lnTo>
                  <a:lnTo>
                    <a:pt x="2737802" y="3102121"/>
                  </a:lnTo>
                  <a:cubicBezTo>
                    <a:pt x="3012713" y="3145835"/>
                    <a:pt x="3356893" y="3220580"/>
                    <a:pt x="3525817" y="3379786"/>
                  </a:cubicBezTo>
                  <a:cubicBezTo>
                    <a:pt x="3590905" y="3448049"/>
                    <a:pt x="3684566" y="3509168"/>
                    <a:pt x="3499623" y="3741736"/>
                  </a:cubicBezTo>
                  <a:lnTo>
                    <a:pt x="3875861" y="3801267"/>
                  </a:lnTo>
                  <a:lnTo>
                    <a:pt x="2875736" y="3946524"/>
                  </a:lnTo>
                  <a:cubicBezTo>
                    <a:pt x="2851923" y="3960018"/>
                    <a:pt x="2792393" y="3940174"/>
                    <a:pt x="2790011" y="3915567"/>
                  </a:cubicBezTo>
                  <a:lnTo>
                    <a:pt x="2692380" y="3610768"/>
                  </a:lnTo>
                  <a:lnTo>
                    <a:pt x="3125767" y="3675061"/>
                  </a:lnTo>
                  <a:cubicBezTo>
                    <a:pt x="3205936" y="3588543"/>
                    <a:pt x="3345637" y="3552030"/>
                    <a:pt x="3197205" y="3367879"/>
                  </a:cubicBezTo>
                  <a:cubicBezTo>
                    <a:pt x="3121542" y="3290170"/>
                    <a:pt x="2905383" y="3210706"/>
                    <a:pt x="2737203" y="3177993"/>
                  </a:cubicBezTo>
                  <a:lnTo>
                    <a:pt x="2736129" y="3314194"/>
                  </a:lnTo>
                  <a:lnTo>
                    <a:pt x="2125706" y="3614272"/>
                  </a:lnTo>
                  <a:lnTo>
                    <a:pt x="972150" y="3374210"/>
                  </a:lnTo>
                  <a:lnTo>
                    <a:pt x="972150" y="206720"/>
                  </a:lnTo>
                  <a:close/>
                </a:path>
              </a:pathLst>
            </a:custGeom>
            <a:grpFill/>
            <a:ln w="9525" cap="flat" cmpd="sng" algn="ctr">
              <a:noFill/>
              <a:prstDash val="solid"/>
            </a:ln>
            <a:effectLst/>
          </p:spPr>
          <p:txBody>
            <a:bodyPr vert="horz" wrap="square" lIns="91410" tIns="45705" rIns="91410" bIns="45705" numCol="1" rtlCol="0" anchor="ctr" anchorCtr="0" compatLnSpc="1">
              <a:prstTxWarp prst="textNoShape">
                <a:avLst/>
              </a:prstTxWarp>
            </a:bodyPr>
            <a:lstStyle/>
            <a:p>
              <a:pPr algn="ctr" defTabSz="913748" fontAlgn="base">
                <a:spcBef>
                  <a:spcPct val="0"/>
                </a:spcBef>
                <a:spcAft>
                  <a:spcPct val="0"/>
                </a:spcAft>
                <a:defRPr/>
              </a:pPr>
              <a:endParaRPr lang="en-US" sz="2200" kern="0" dirty="0">
                <a:ln>
                  <a:solidFill>
                    <a:prstClr val="white">
                      <a:alpha val="0"/>
                    </a:prstClr>
                  </a:solidFill>
                </a:ln>
                <a:gradFill>
                  <a:gsLst>
                    <a:gs pos="0">
                      <a:srgbClr val="FFFFFF"/>
                    </a:gs>
                    <a:gs pos="100000">
                      <a:srgbClr val="FFFFFF"/>
                    </a:gs>
                  </a:gsLst>
                  <a:lin ang="5400000" scaled="0"/>
                </a:gradFill>
              </a:endParaRPr>
            </a:p>
          </p:txBody>
        </p:sp>
      </p:grpSp>
      <p:pic>
        <p:nvPicPr>
          <p:cNvPr id="121" name="Picture 7"/>
          <p:cNvPicPr>
            <a:picLocks noChangeAspect="1" noChangeArrowheads="1"/>
          </p:cNvPicPr>
          <p:nvPr/>
        </p:nvPicPr>
        <p:blipFill>
          <a:blip r:embed="rId3" cstate="email">
            <a:biLevel thresh="50000"/>
            <a:extLst>
              <a:ext uri="{28A0092B-C50C-407E-A947-70E740481C1C}">
                <a14:useLocalDpi xmlns:a14="http://schemas.microsoft.com/office/drawing/2010/main"/>
              </a:ext>
            </a:extLst>
          </a:blip>
          <a:srcRect/>
          <a:stretch>
            <a:fillRect/>
          </a:stretch>
        </p:blipFill>
        <p:spPr bwMode="auto">
          <a:xfrm>
            <a:off x="2041672" y="3396147"/>
            <a:ext cx="797868" cy="42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15"/>
          <p:cNvPicPr>
            <a:picLocks noChangeAspect="1" noChangeArrowheads="1"/>
          </p:cNvPicPr>
          <p:nvPr/>
        </p:nvPicPr>
        <p:blipFill>
          <a:blip r:embed="rId4" cstate="email">
            <a:biLevel thresh="25000"/>
            <a:extLst>
              <a:ext uri="{28A0092B-C50C-407E-A947-70E740481C1C}">
                <a14:useLocalDpi xmlns:a14="http://schemas.microsoft.com/office/drawing/2010/main"/>
              </a:ext>
            </a:extLst>
          </a:blip>
          <a:srcRect/>
          <a:stretch>
            <a:fillRect/>
          </a:stretch>
        </p:blipFill>
        <p:spPr bwMode="auto">
          <a:xfrm>
            <a:off x="2538427" y="5964008"/>
            <a:ext cx="403463" cy="525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4" name="Group 123"/>
          <p:cNvGrpSpPr/>
          <p:nvPr/>
        </p:nvGrpSpPr>
        <p:grpSpPr>
          <a:xfrm>
            <a:off x="8689805" y="1185485"/>
            <a:ext cx="2040545" cy="1887370"/>
            <a:chOff x="3347477" y="1573053"/>
            <a:chExt cx="5874646" cy="4683259"/>
          </a:xfrm>
        </p:grpSpPr>
        <p:sp>
          <p:nvSpPr>
            <p:cNvPr id="125" name="Freeform 124"/>
            <p:cNvSpPr>
              <a:spLocks/>
            </p:cNvSpPr>
            <p:nvPr/>
          </p:nvSpPr>
          <p:spPr bwMode="auto">
            <a:xfrm>
              <a:off x="7593303" y="4567448"/>
              <a:ext cx="1128903" cy="955138"/>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26" name="Rectangle 5"/>
            <p:cNvSpPr>
              <a:spLocks noChangeArrowheads="1"/>
            </p:cNvSpPr>
            <p:nvPr/>
          </p:nvSpPr>
          <p:spPr bwMode="auto">
            <a:xfrm>
              <a:off x="6819049" y="4444655"/>
              <a:ext cx="831835" cy="1080257"/>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27" name="Rectangle 5"/>
            <p:cNvSpPr>
              <a:spLocks noChangeArrowheads="1"/>
            </p:cNvSpPr>
            <p:nvPr/>
          </p:nvSpPr>
          <p:spPr bwMode="auto">
            <a:xfrm>
              <a:off x="3800679" y="4748921"/>
              <a:ext cx="670494" cy="795475"/>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cxnSp>
          <p:nvCxnSpPr>
            <p:cNvPr id="129" name="Straight Arrow Connector 128"/>
            <p:cNvCxnSpPr/>
            <p:nvPr/>
          </p:nvCxnSpPr>
          <p:spPr>
            <a:xfrm flipH="1">
              <a:off x="7164695" y="2930416"/>
              <a:ext cx="19087" cy="83680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4198083" y="1573053"/>
              <a:ext cx="3956256" cy="1765122"/>
              <a:chOff x="616226" y="1630760"/>
              <a:chExt cx="4596553" cy="2050801"/>
            </a:xfrm>
          </p:grpSpPr>
          <p:sp>
            <p:nvSpPr>
              <p:cNvPr id="177"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8"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179"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180" name="TextBox 179"/>
              <p:cNvSpPr txBox="1"/>
              <p:nvPr/>
            </p:nvSpPr>
            <p:spPr>
              <a:xfrm>
                <a:off x="771252" y="2111628"/>
                <a:ext cx="3835016" cy="1569933"/>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sp>
          <p:nvSpPr>
            <p:cNvPr id="131" name="Left-Right Arrow 130"/>
            <p:cNvSpPr/>
            <p:nvPr/>
          </p:nvSpPr>
          <p:spPr bwMode="auto">
            <a:xfrm>
              <a:off x="5221295" y="4717614"/>
              <a:ext cx="1407263" cy="181417"/>
            </a:xfrm>
            <a:prstGeom prst="leftRightArrow">
              <a:avLst>
                <a:gd name="adj1" fmla="val 54971"/>
                <a:gd name="adj2" fmla="val 5021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ctr" anchorCtr="0" forceAA="0" compatLnSpc="1">
              <a:prstTxWarp prst="textNoShape">
                <a:avLst/>
              </a:prstTxWarp>
              <a:noAutofit/>
            </a:bodyPr>
            <a:lstStyle/>
            <a:p>
              <a:pPr algn="ctr" defTabSz="950721" fontAlgn="base">
                <a:lnSpc>
                  <a:spcPct val="90000"/>
                </a:lnSpc>
                <a:spcBef>
                  <a:spcPct val="0"/>
                </a:spcBef>
                <a:spcAft>
                  <a:spcPct val="0"/>
                </a:spcAft>
              </a:pPr>
              <a:endParaRPr lang="en-US" sz="102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TextBox 131"/>
            <p:cNvSpPr txBox="1"/>
            <p:nvPr/>
          </p:nvSpPr>
          <p:spPr>
            <a:xfrm>
              <a:off x="4517486" y="3235919"/>
              <a:ext cx="2527542" cy="274936"/>
            </a:xfrm>
            <a:prstGeom prst="rect">
              <a:avLst/>
            </a:prstGeom>
            <a:noFill/>
          </p:spPr>
          <p:txBody>
            <a:bodyPr wrap="square" lIns="182612" tIns="0" rIns="182612" bIns="0" rtlCol="0">
              <a:spAutoFit/>
            </a:bodyPr>
            <a:lstStyle>
              <a:defPPr>
                <a:defRPr lang="en-US"/>
              </a:defPPr>
              <a:lvl1pPr defTabSz="913538">
                <a:lnSpc>
                  <a:spcPct val="90000"/>
                </a:lnSpc>
                <a:spcAft>
                  <a:spcPts val="588"/>
                </a:spcAft>
                <a:defRPr sz="1100">
                  <a:solidFill>
                    <a:srgbClr val="505050"/>
                  </a:solidFill>
                </a:defRPr>
              </a:lvl1pPr>
            </a:lstStyle>
            <a:p>
              <a:pPr algn="ctr"/>
              <a:endParaRPr lang="en-US" sz="800" dirty="0">
                <a:solidFill>
                  <a:schemeClr val="tx1"/>
                </a:solidFill>
              </a:endParaRPr>
            </a:p>
          </p:txBody>
        </p:sp>
        <p:sp>
          <p:nvSpPr>
            <p:cNvPr id="133" name="Rectangle 132"/>
            <p:cNvSpPr/>
            <p:nvPr/>
          </p:nvSpPr>
          <p:spPr>
            <a:xfrm>
              <a:off x="5121475" y="4297556"/>
              <a:ext cx="1597286" cy="563940"/>
            </a:xfrm>
            <a:prstGeom prst="rect">
              <a:avLst/>
            </a:prstGeom>
            <a:noFill/>
          </p:spPr>
          <p:txBody>
            <a:bodyPr wrap="square" lIns="182612" tIns="0" rIns="182612" bIns="0" rtlCol="0">
              <a:spAutoFit/>
            </a:bodyPr>
            <a:lstStyle/>
            <a:p>
              <a:pPr algn="ctr" defTabSz="931416">
                <a:lnSpc>
                  <a:spcPct val="90000"/>
                </a:lnSpc>
                <a:spcAft>
                  <a:spcPts val="600"/>
                </a:spcAft>
              </a:pPr>
              <a:r>
                <a:rPr lang="en-US" sz="800" dirty="0" smtClean="0"/>
                <a:t>: </a:t>
              </a:r>
              <a:r>
                <a:rPr lang="en-US" sz="800" dirty="0"/>
                <a:t/>
              </a:r>
              <a:br>
                <a:rPr lang="en-US" sz="800" dirty="0"/>
              </a:br>
              <a:endParaRPr lang="en-US" sz="800" dirty="0"/>
            </a:p>
          </p:txBody>
        </p:sp>
        <p:grpSp>
          <p:nvGrpSpPr>
            <p:cNvPr id="134" name="Group 133"/>
            <p:cNvGrpSpPr/>
            <p:nvPr/>
          </p:nvGrpSpPr>
          <p:grpSpPr>
            <a:xfrm>
              <a:off x="4014457" y="3770095"/>
              <a:ext cx="1645784" cy="2486217"/>
              <a:chOff x="687742" y="3696507"/>
              <a:chExt cx="1613661" cy="2437688"/>
            </a:xfrm>
          </p:grpSpPr>
          <p:sp>
            <p:nvSpPr>
              <p:cNvPr id="163" name="TextBox 162"/>
              <p:cNvSpPr txBox="1"/>
              <p:nvPr/>
            </p:nvSpPr>
            <p:spPr>
              <a:xfrm>
                <a:off x="687742" y="5131780"/>
                <a:ext cx="1613661" cy="1002415"/>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t>Site </a:t>
                </a:r>
                <a:r>
                  <a:rPr lang="en-US" sz="800" kern="0" dirty="0" err="1" smtClean="0"/>
                  <a:t>Primário</a:t>
                </a:r>
                <a:endParaRPr lang="en-US" sz="800" kern="0" dirty="0"/>
              </a:p>
            </p:txBody>
          </p:sp>
          <p:grpSp>
            <p:nvGrpSpPr>
              <p:cNvPr id="164" name="Group 163"/>
              <p:cNvGrpSpPr/>
              <p:nvPr/>
            </p:nvGrpSpPr>
            <p:grpSpPr>
              <a:xfrm>
                <a:off x="1055947" y="4121329"/>
                <a:ext cx="815599" cy="1297016"/>
                <a:chOff x="13103226" y="2775830"/>
                <a:chExt cx="1039812" cy="1616572"/>
              </a:xfrm>
            </p:grpSpPr>
            <p:sp>
              <p:nvSpPr>
                <p:cNvPr id="168"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3"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4"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5"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76"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65" name="TextBox 164"/>
              <p:cNvSpPr txBox="1"/>
              <p:nvPr/>
            </p:nvSpPr>
            <p:spPr>
              <a:xfrm>
                <a:off x="1121483" y="5046507"/>
                <a:ext cx="684529"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66" name="Rectangle 165"/>
              <p:cNvSpPr/>
              <p:nvPr/>
            </p:nvSpPr>
            <p:spPr bwMode="auto">
              <a:xfrm>
                <a:off x="1055947" y="3696507"/>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5" name="Group 134"/>
            <p:cNvGrpSpPr/>
            <p:nvPr/>
          </p:nvGrpSpPr>
          <p:grpSpPr>
            <a:xfrm>
              <a:off x="6492794" y="3767220"/>
              <a:ext cx="2729329" cy="2486676"/>
              <a:chOff x="3117706" y="3693687"/>
              <a:chExt cx="2676057" cy="2438138"/>
            </a:xfrm>
          </p:grpSpPr>
          <p:sp>
            <p:nvSpPr>
              <p:cNvPr id="148" name="TextBox 147"/>
              <p:cNvSpPr txBox="1"/>
              <p:nvPr/>
            </p:nvSpPr>
            <p:spPr>
              <a:xfrm>
                <a:off x="3117706" y="5129410"/>
                <a:ext cx="2676057" cy="1002415"/>
              </a:xfrm>
              <a:prstGeom prst="rect">
                <a:avLst/>
              </a:prstGeom>
              <a:noFill/>
            </p:spPr>
            <p:txBody>
              <a:bodyPr wrap="square" lIns="0" tIns="149153" rIns="0" bIns="149153" rtlCol="0">
                <a:spAutoFit/>
              </a:bodyPr>
              <a:lstStyle>
                <a:defPPr>
                  <a:defRPr lang="en-US"/>
                </a:defPPr>
                <a:lvl1pPr algn="ctr">
                  <a:lnSpc>
                    <a:spcPct val="90000"/>
                  </a:lnSpc>
                  <a:spcAft>
                    <a:spcPts val="600"/>
                  </a:spcAft>
                  <a:defRPr sz="1400" kern="0">
                    <a:gradFill>
                      <a:gsLst>
                        <a:gs pos="2917">
                          <a:srgbClr val="000000"/>
                        </a:gs>
                        <a:gs pos="30000">
                          <a:srgbClr val="000000"/>
                        </a:gs>
                      </a:gsLst>
                      <a:lin ang="5400000" scaled="0"/>
                    </a:gradFill>
                  </a:defRPr>
                </a:lvl1pPr>
              </a:lstStyle>
              <a:p>
                <a:pPr algn="l" defTabSz="932296"/>
                <a:r>
                  <a:rPr lang="en-US" sz="800" dirty="0" smtClean="0">
                    <a:solidFill>
                      <a:schemeClr val="tx1"/>
                    </a:solidFill>
                  </a:rPr>
                  <a:t>Site de </a:t>
                </a:r>
                <a:r>
                  <a:rPr lang="en-US" sz="800" dirty="0" err="1" smtClean="0">
                    <a:solidFill>
                      <a:schemeClr val="tx1"/>
                    </a:solidFill>
                  </a:rPr>
                  <a:t>Recuperação</a:t>
                </a:r>
                <a:endParaRPr lang="en-US" sz="800" dirty="0">
                  <a:solidFill>
                    <a:schemeClr val="tx1"/>
                  </a:solidFill>
                </a:endParaRPr>
              </a:p>
            </p:txBody>
          </p:sp>
          <p:grpSp>
            <p:nvGrpSpPr>
              <p:cNvPr id="149" name="Group 148"/>
              <p:cNvGrpSpPr/>
              <p:nvPr/>
            </p:nvGrpSpPr>
            <p:grpSpPr>
              <a:xfrm>
                <a:off x="3251903" y="4125870"/>
                <a:ext cx="815599" cy="1291203"/>
                <a:chOff x="13103226" y="2775830"/>
                <a:chExt cx="1039812" cy="1616572"/>
              </a:xfrm>
            </p:grpSpPr>
            <p:sp>
              <p:nvSpPr>
                <p:cNvPr id="154" name="Rectangle 5"/>
                <p:cNvSpPr>
                  <a:spLocks noChangeArrowheads="1"/>
                </p:cNvSpPr>
                <p:nvPr/>
              </p:nvSpPr>
              <p:spPr bwMode="auto">
                <a:xfrm>
                  <a:off x="13103226" y="2775830"/>
                  <a:ext cx="1039812" cy="1616572"/>
                </a:xfrm>
                <a:prstGeom prst="rect">
                  <a:avLst/>
                </a:prstGeom>
                <a:solidFill>
                  <a:srgbClr val="005695"/>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59"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0"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1"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62"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50" name="TextBox 149"/>
              <p:cNvSpPr txBox="1"/>
              <p:nvPr/>
            </p:nvSpPr>
            <p:spPr>
              <a:xfrm>
                <a:off x="3317442" y="5046200"/>
                <a:ext cx="684527" cy="282013"/>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52" name="Rectangle 151"/>
              <p:cNvSpPr/>
              <p:nvPr/>
            </p:nvSpPr>
            <p:spPr bwMode="auto">
              <a:xfrm>
                <a:off x="3250819" y="3693687"/>
                <a:ext cx="816684" cy="43038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6" name="Group 135"/>
            <p:cNvGrpSpPr/>
            <p:nvPr/>
          </p:nvGrpSpPr>
          <p:grpSpPr>
            <a:xfrm>
              <a:off x="3561254" y="5140022"/>
              <a:ext cx="196756" cy="377743"/>
              <a:chOff x="7791149" y="4987730"/>
              <a:chExt cx="192916" cy="370370"/>
            </a:xfrm>
          </p:grpSpPr>
          <p:sp>
            <p:nvSpPr>
              <p:cNvPr id="145"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6"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7"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7" name="Group 136"/>
            <p:cNvGrpSpPr/>
            <p:nvPr/>
          </p:nvGrpSpPr>
          <p:grpSpPr>
            <a:xfrm>
              <a:off x="3347477" y="5141660"/>
              <a:ext cx="196756" cy="377743"/>
              <a:chOff x="7791149" y="4987730"/>
              <a:chExt cx="192916" cy="370370"/>
            </a:xfrm>
          </p:grpSpPr>
          <p:sp>
            <p:nvSpPr>
              <p:cNvPr id="142"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3"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4"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nvGrpSpPr>
            <p:cNvPr id="138" name="Group 137"/>
            <p:cNvGrpSpPr/>
            <p:nvPr/>
          </p:nvGrpSpPr>
          <p:grpSpPr>
            <a:xfrm>
              <a:off x="7944506" y="5131945"/>
              <a:ext cx="196756" cy="377743"/>
              <a:chOff x="7791149" y="4987730"/>
              <a:chExt cx="192916" cy="370370"/>
            </a:xfrm>
          </p:grpSpPr>
          <p:sp>
            <p:nvSpPr>
              <p:cNvPr id="139"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0"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41"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cxnSp>
        <p:nvCxnSpPr>
          <p:cNvPr id="4" name="Straight Arrow Connector 3"/>
          <p:cNvCxnSpPr/>
          <p:nvPr/>
        </p:nvCxnSpPr>
        <p:spPr>
          <a:xfrm flipV="1">
            <a:off x="4477342" y="5316087"/>
            <a:ext cx="376121" cy="378400"/>
          </a:xfrm>
          <a:prstGeom prst="straightConnector1">
            <a:avLst/>
          </a:prstGeom>
          <a:ln w="57150">
            <a:solidFill>
              <a:schemeClr val="accent6">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10762019" y="1658779"/>
            <a:ext cx="732232" cy="522818"/>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t>On-premise para </a:t>
            </a:r>
            <a:r>
              <a:rPr lang="en-US" sz="800" kern="0" dirty="0" smtClean="0"/>
              <a:t>On-premise</a:t>
            </a:r>
            <a:endParaRPr lang="en-US" sz="800" kern="0" dirty="0"/>
          </a:p>
        </p:txBody>
      </p:sp>
      <p:cxnSp>
        <p:nvCxnSpPr>
          <p:cNvPr id="183" name="Straight Arrow Connector 182"/>
          <p:cNvCxnSpPr/>
          <p:nvPr/>
        </p:nvCxnSpPr>
        <p:spPr>
          <a:xfrm flipV="1">
            <a:off x="9160583" y="1712421"/>
            <a:ext cx="0" cy="405244"/>
          </a:xfrm>
          <a:prstGeom prst="straightConnector1">
            <a:avLst/>
          </a:prstGeom>
          <a:ln w="57150">
            <a:solidFill>
              <a:schemeClr val="tx1"/>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84" name="Group 183"/>
          <p:cNvGrpSpPr/>
          <p:nvPr/>
        </p:nvGrpSpPr>
        <p:grpSpPr>
          <a:xfrm>
            <a:off x="9879138" y="2901143"/>
            <a:ext cx="1808557" cy="1817615"/>
            <a:chOff x="4925133" y="1164497"/>
            <a:chExt cx="3418011" cy="3470724"/>
          </a:xfrm>
        </p:grpSpPr>
        <p:sp>
          <p:nvSpPr>
            <p:cNvPr id="185" name="Freeform 184"/>
            <p:cNvSpPr>
              <a:spLocks/>
            </p:cNvSpPr>
            <p:nvPr/>
          </p:nvSpPr>
          <p:spPr bwMode="auto">
            <a:xfrm>
              <a:off x="5763781" y="3358135"/>
              <a:ext cx="829916" cy="702172"/>
            </a:xfrm>
            <a:custGeom>
              <a:avLst/>
              <a:gdLst>
                <a:gd name="T0" fmla="*/ 446 w 994"/>
                <a:gd name="T1" fmla="*/ 141 h 841"/>
                <a:gd name="T2" fmla="*/ 446 w 994"/>
                <a:gd name="T3" fmla="*/ 0 h 841"/>
                <a:gd name="T4" fmla="*/ 337 w 994"/>
                <a:gd name="T5" fmla="*/ 0 h 841"/>
                <a:gd name="T6" fmla="*/ 337 w 994"/>
                <a:gd name="T7" fmla="*/ 141 h 841"/>
                <a:gd name="T8" fmla="*/ 302 w 994"/>
                <a:gd name="T9" fmla="*/ 141 h 841"/>
                <a:gd name="T10" fmla="*/ 302 w 994"/>
                <a:gd name="T11" fmla="*/ 0 h 841"/>
                <a:gd name="T12" fmla="*/ 193 w 994"/>
                <a:gd name="T13" fmla="*/ 0 h 841"/>
                <a:gd name="T14" fmla="*/ 193 w 994"/>
                <a:gd name="T15" fmla="*/ 141 h 841"/>
                <a:gd name="T16" fmla="*/ 0 w 994"/>
                <a:gd name="T17" fmla="*/ 141 h 841"/>
                <a:gd name="T18" fmla="*/ 0 w 994"/>
                <a:gd name="T19" fmla="*/ 177 h 841"/>
                <a:gd name="T20" fmla="*/ 44 w 994"/>
                <a:gd name="T21" fmla="*/ 177 h 841"/>
                <a:gd name="T22" fmla="*/ 44 w 994"/>
                <a:gd name="T23" fmla="*/ 841 h 841"/>
                <a:gd name="T24" fmla="*/ 949 w 994"/>
                <a:gd name="T25" fmla="*/ 841 h 841"/>
                <a:gd name="T26" fmla="*/ 949 w 994"/>
                <a:gd name="T27" fmla="*/ 177 h 841"/>
                <a:gd name="T28" fmla="*/ 994 w 994"/>
                <a:gd name="T29" fmla="*/ 177 h 841"/>
                <a:gd name="T30" fmla="*/ 994 w 994"/>
                <a:gd name="T31" fmla="*/ 141 h 841"/>
                <a:gd name="T32" fmla="*/ 446 w 994"/>
                <a:gd name="T33" fmla="*/ 141 h 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4" h="841">
                  <a:moveTo>
                    <a:pt x="446" y="141"/>
                  </a:moveTo>
                  <a:lnTo>
                    <a:pt x="446" y="0"/>
                  </a:lnTo>
                  <a:lnTo>
                    <a:pt x="337" y="0"/>
                  </a:lnTo>
                  <a:lnTo>
                    <a:pt x="337" y="141"/>
                  </a:lnTo>
                  <a:lnTo>
                    <a:pt x="302" y="141"/>
                  </a:lnTo>
                  <a:lnTo>
                    <a:pt x="302" y="0"/>
                  </a:lnTo>
                  <a:lnTo>
                    <a:pt x="193" y="0"/>
                  </a:lnTo>
                  <a:lnTo>
                    <a:pt x="193" y="141"/>
                  </a:lnTo>
                  <a:lnTo>
                    <a:pt x="0" y="141"/>
                  </a:lnTo>
                  <a:lnTo>
                    <a:pt x="0" y="177"/>
                  </a:lnTo>
                  <a:lnTo>
                    <a:pt x="44" y="177"/>
                  </a:lnTo>
                  <a:lnTo>
                    <a:pt x="44" y="841"/>
                  </a:lnTo>
                  <a:lnTo>
                    <a:pt x="949" y="841"/>
                  </a:lnTo>
                  <a:lnTo>
                    <a:pt x="949" y="177"/>
                  </a:lnTo>
                  <a:lnTo>
                    <a:pt x="994" y="177"/>
                  </a:lnTo>
                  <a:lnTo>
                    <a:pt x="994" y="141"/>
                  </a:lnTo>
                  <a:lnTo>
                    <a:pt x="446" y="141"/>
                  </a:lnTo>
                  <a:close/>
                </a:path>
              </a:pathLst>
            </a:custGeom>
            <a:solidFill>
              <a:schemeClr val="tx1">
                <a:lumMod val="20000"/>
                <a:lumOff val="80000"/>
              </a:schemeClr>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86" name="Rectangle 5"/>
            <p:cNvSpPr>
              <a:spLocks noChangeArrowheads="1"/>
            </p:cNvSpPr>
            <p:nvPr/>
          </p:nvSpPr>
          <p:spPr bwMode="auto">
            <a:xfrm>
              <a:off x="7095166" y="3494090"/>
              <a:ext cx="492915" cy="584796"/>
            </a:xfrm>
            <a:prstGeom prst="rect">
              <a:avLst/>
            </a:prstGeom>
            <a:solidFill>
              <a:schemeClr val="bg2"/>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7" name="Rectangle 5"/>
            <p:cNvSpPr>
              <a:spLocks noChangeArrowheads="1"/>
            </p:cNvSpPr>
            <p:nvPr/>
          </p:nvSpPr>
          <p:spPr bwMode="auto">
            <a:xfrm>
              <a:off x="6740084" y="3268229"/>
              <a:ext cx="611525" cy="794153"/>
            </a:xfrm>
            <a:prstGeom prst="rect">
              <a:avLst/>
            </a:prstGeom>
            <a:solidFill>
              <a:schemeClr val="bg1">
                <a:lumMod val="6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188" name="Left-Right Arrow 187"/>
            <p:cNvSpPr/>
            <p:nvPr/>
          </p:nvSpPr>
          <p:spPr bwMode="auto">
            <a:xfrm rot="16200000">
              <a:off x="6522736" y="2430195"/>
              <a:ext cx="434695" cy="235972"/>
            </a:xfrm>
            <a:prstGeom prst="leftRightArrow">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612" tIns="146092" rIns="182612" bIns="146092" numCol="1" spcCol="0" rtlCol="0" fromWordArt="0" anchor="t" anchorCtr="0" forceAA="0" compatLnSpc="1">
              <a:prstTxWarp prst="textNoShape">
                <a:avLst/>
              </a:prstTxWarp>
              <a:noAutofit/>
            </a:bodyPr>
            <a:lstStyle/>
            <a:p>
              <a:pPr algn="ctr" defTabSz="93111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9" name="TextBox 188"/>
            <p:cNvSpPr txBox="1"/>
            <p:nvPr/>
          </p:nvSpPr>
          <p:spPr>
            <a:xfrm>
              <a:off x="4925133" y="2421513"/>
              <a:ext cx="1963785" cy="423142"/>
            </a:xfrm>
            <a:prstGeom prst="rect">
              <a:avLst/>
            </a:prstGeom>
            <a:noFill/>
          </p:spPr>
          <p:txBody>
            <a:bodyPr wrap="square" lIns="182612" tIns="0" rIns="182612" bIns="0" rtlCol="0">
              <a:spAutoFit/>
            </a:bodyPr>
            <a:lstStyle/>
            <a:p>
              <a:pPr defTabSz="931416">
                <a:lnSpc>
                  <a:spcPct val="90000"/>
                </a:lnSpc>
                <a:spcAft>
                  <a:spcPts val="600"/>
                </a:spcAft>
              </a:pPr>
              <a:r>
                <a:rPr lang="en-US" sz="800" dirty="0" err="1" smtClean="0"/>
                <a:t>Orquestração</a:t>
              </a:r>
              <a:r>
                <a:rPr lang="en-US" sz="800" dirty="0" smtClean="0"/>
                <a:t> &amp; </a:t>
              </a:r>
              <a:r>
                <a:rPr lang="en-US" sz="800" dirty="0" err="1" smtClean="0"/>
                <a:t>Replicação</a:t>
              </a:r>
              <a:endParaRPr lang="en-US" sz="800" dirty="0"/>
            </a:p>
          </p:txBody>
        </p:sp>
        <p:grpSp>
          <p:nvGrpSpPr>
            <p:cNvPr id="190" name="Group 189"/>
            <p:cNvGrpSpPr/>
            <p:nvPr/>
          </p:nvGrpSpPr>
          <p:grpSpPr>
            <a:xfrm>
              <a:off x="5434693" y="1164497"/>
              <a:ext cx="2908451" cy="1336247"/>
              <a:chOff x="616226" y="1630760"/>
              <a:chExt cx="4596553" cy="2111825"/>
            </a:xfrm>
          </p:grpSpPr>
          <p:sp>
            <p:nvSpPr>
              <p:cNvPr id="210" name="Freeform 95"/>
              <p:cNvSpPr>
                <a:spLocks/>
              </p:cNvSpPr>
              <p:nvPr/>
            </p:nvSpPr>
            <p:spPr bwMode="auto">
              <a:xfrm flipH="1">
                <a:off x="616226" y="2000989"/>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accent5"/>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1" name="Freeform 95"/>
              <p:cNvSpPr>
                <a:spLocks/>
              </p:cNvSpPr>
              <p:nvPr/>
            </p:nvSpPr>
            <p:spPr bwMode="auto">
              <a:xfrm flipH="1">
                <a:off x="3075030" y="1792342"/>
                <a:ext cx="2137749" cy="138830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188F"/>
              </a:solidFill>
              <a:ln>
                <a:noFill/>
              </a:ln>
              <a:extLst/>
            </p:spPr>
            <p:txBody>
              <a:bodyPr vert="horz" wrap="square" lIns="93220" tIns="46610" rIns="93220" bIns="46610" numCol="1" anchor="t" anchorCtr="0" compatLnSpc="1">
                <a:prstTxWarp prst="textNoShape">
                  <a:avLst/>
                </a:prstTxWarp>
              </a:bodyPr>
              <a:lstStyle/>
              <a:p>
                <a:pPr defTabSz="932296"/>
                <a:endParaRPr lang="en-US" sz="1836" dirty="0">
                  <a:solidFill>
                    <a:srgbClr val="000000"/>
                  </a:solidFill>
                </a:endParaRPr>
              </a:p>
            </p:txBody>
          </p:sp>
          <p:sp>
            <p:nvSpPr>
              <p:cNvPr id="212" name="Freeform 95"/>
              <p:cNvSpPr>
                <a:spLocks/>
              </p:cNvSpPr>
              <p:nvPr/>
            </p:nvSpPr>
            <p:spPr bwMode="auto">
              <a:xfrm flipH="1">
                <a:off x="1281693" y="1630760"/>
                <a:ext cx="2774055" cy="18015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kern="0" dirty="0">
                  <a:solidFill>
                    <a:srgbClr val="505050"/>
                  </a:solidFill>
                </a:endParaRPr>
              </a:p>
            </p:txBody>
          </p:sp>
          <p:sp>
            <p:nvSpPr>
              <p:cNvPr id="213" name="TextBox 212"/>
              <p:cNvSpPr txBox="1"/>
              <p:nvPr/>
            </p:nvSpPr>
            <p:spPr>
              <a:xfrm>
                <a:off x="1217805" y="2099236"/>
                <a:ext cx="2873088" cy="1643349"/>
              </a:xfrm>
              <a:prstGeom prst="rect">
                <a:avLst/>
              </a:prstGeom>
              <a:noFill/>
              <a:ln>
                <a:noFill/>
              </a:ln>
            </p:spPr>
            <p:txBody>
              <a:bodyPr wrap="none" lIns="182750" tIns="146200" rIns="182750" bIns="146200" rtlCol="0">
                <a:spAutoFit/>
              </a:bodyPr>
              <a:lstStyle/>
              <a:p>
                <a:pPr algn="ctr" defTabSz="931416">
                  <a:lnSpc>
                    <a:spcPct val="90000"/>
                  </a:lnSpc>
                  <a:spcAft>
                    <a:spcPts val="600"/>
                  </a:spcAft>
                </a:pPr>
                <a:r>
                  <a:rPr lang="en-US" sz="900" kern="0" dirty="0">
                    <a:solidFill>
                      <a:srgbClr val="FFFFFF"/>
                    </a:solidFill>
                  </a:rPr>
                  <a:t>Microsoft Azure </a:t>
                </a:r>
                <a:br>
                  <a:rPr lang="en-US" sz="900" kern="0" dirty="0">
                    <a:solidFill>
                      <a:srgbClr val="FFFFFF"/>
                    </a:solidFill>
                  </a:rPr>
                </a:br>
                <a:r>
                  <a:rPr lang="en-US" sz="900" kern="0" dirty="0">
                    <a:solidFill>
                      <a:srgbClr val="FFFFFF"/>
                    </a:solidFill>
                  </a:rPr>
                  <a:t>Site Recovery</a:t>
                </a:r>
              </a:p>
            </p:txBody>
          </p:sp>
        </p:grpSp>
        <p:grpSp>
          <p:nvGrpSpPr>
            <p:cNvPr id="191" name="Group 190"/>
            <p:cNvGrpSpPr/>
            <p:nvPr/>
          </p:nvGrpSpPr>
          <p:grpSpPr>
            <a:xfrm>
              <a:off x="6003281" y="2770761"/>
              <a:ext cx="1348331" cy="1864460"/>
              <a:chOff x="480541" y="3682859"/>
              <a:chExt cx="1798283" cy="2486653"/>
            </a:xfrm>
          </p:grpSpPr>
          <p:sp>
            <p:nvSpPr>
              <p:cNvPr id="196" name="TextBox 195"/>
              <p:cNvSpPr txBox="1"/>
              <p:nvPr/>
            </p:nvSpPr>
            <p:spPr>
              <a:xfrm>
                <a:off x="480541" y="5120217"/>
                <a:ext cx="1798283" cy="1049295"/>
              </a:xfrm>
              <a:prstGeom prst="rect">
                <a:avLst/>
              </a:prstGeom>
              <a:noFill/>
            </p:spPr>
            <p:txBody>
              <a:bodyPr wrap="square" lIns="0" tIns="149153" rIns="0" bIns="149153" rtlCol="0">
                <a:spAutoFit/>
              </a:bodyPr>
              <a:lstStyle/>
              <a:p>
                <a:pPr algn="r" defTabSz="932296">
                  <a:lnSpc>
                    <a:spcPct val="90000"/>
                  </a:lnSpc>
                  <a:spcAft>
                    <a:spcPts val="612"/>
                  </a:spcAft>
                </a:pPr>
                <a:r>
                  <a:rPr lang="en-US" sz="800" kern="0" dirty="0" smtClean="0"/>
                  <a:t>Site </a:t>
                </a:r>
                <a:r>
                  <a:rPr lang="en-US" sz="800" kern="0" dirty="0" err="1" smtClean="0"/>
                  <a:t>Primário</a:t>
                </a:r>
                <a:endParaRPr lang="en-US" sz="800" kern="0" dirty="0"/>
              </a:p>
            </p:txBody>
          </p:sp>
          <p:grpSp>
            <p:nvGrpSpPr>
              <p:cNvPr id="197" name="Group 196"/>
              <p:cNvGrpSpPr/>
              <p:nvPr/>
            </p:nvGrpSpPr>
            <p:grpSpPr>
              <a:xfrm>
                <a:off x="1055947" y="4111804"/>
                <a:ext cx="815599" cy="1297016"/>
                <a:chOff x="13103226" y="2763958"/>
                <a:chExt cx="1039812" cy="1616572"/>
              </a:xfrm>
            </p:grpSpPr>
            <p:sp>
              <p:nvSpPr>
                <p:cNvPr id="201" name="Rectangle 5"/>
                <p:cNvSpPr>
                  <a:spLocks noChangeArrowheads="1"/>
                </p:cNvSpPr>
                <p:nvPr/>
              </p:nvSpPr>
              <p:spPr bwMode="auto">
                <a:xfrm>
                  <a:off x="13103226" y="2763958"/>
                  <a:ext cx="1039812" cy="1616572"/>
                </a:xfrm>
                <a:prstGeom prst="rect">
                  <a:avLst/>
                </a:prstGeom>
                <a:solidFill>
                  <a:srgbClr val="0072C6"/>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chemeClr val="bg1">
                    <a:lumMod val="85000"/>
                  </a:schemeClr>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6" name="Oval 14"/>
                <p:cNvSpPr>
                  <a:spLocks noChangeArrowheads="1"/>
                </p:cNvSpPr>
                <p:nvPr/>
              </p:nvSpPr>
              <p:spPr bwMode="auto">
                <a:xfrm>
                  <a:off x="13875539" y="2970470"/>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7" name="Oval 15"/>
                <p:cNvSpPr>
                  <a:spLocks noChangeArrowheads="1"/>
                </p:cNvSpPr>
                <p:nvPr/>
              </p:nvSpPr>
              <p:spPr bwMode="auto">
                <a:xfrm>
                  <a:off x="13875539" y="3224438"/>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8" name="Oval 16"/>
                <p:cNvSpPr>
                  <a:spLocks noChangeArrowheads="1"/>
                </p:cNvSpPr>
                <p:nvPr/>
              </p:nvSpPr>
              <p:spPr bwMode="auto">
                <a:xfrm>
                  <a:off x="13875539" y="3478406"/>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sp>
              <p:nvSpPr>
                <p:cNvPr id="209" name="Oval 17"/>
                <p:cNvSpPr>
                  <a:spLocks noChangeArrowheads="1"/>
                </p:cNvSpPr>
                <p:nvPr/>
              </p:nvSpPr>
              <p:spPr bwMode="auto">
                <a:xfrm>
                  <a:off x="13875539" y="3732374"/>
                  <a:ext cx="79105" cy="79105"/>
                </a:xfrm>
                <a:prstGeom prst="ellipse">
                  <a:avLst/>
                </a:prstGeom>
                <a:solidFill>
                  <a:srgbClr val="00188F"/>
                </a:solidFill>
                <a:ln>
                  <a:noFill/>
                </a:ln>
              </p:spPr>
              <p:txBody>
                <a:bodyPr vert="horz" wrap="square" lIns="93220" tIns="46610" rIns="93220" bIns="46610" numCol="1" anchor="t" anchorCtr="0" compatLnSpc="1">
                  <a:prstTxWarp prst="textNoShape">
                    <a:avLst/>
                  </a:prstTxWarp>
                </a:bodyPr>
                <a:lstStyle/>
                <a:p>
                  <a:pPr defTabSz="932296"/>
                  <a:endParaRPr lang="en-US" sz="1632" dirty="0">
                    <a:solidFill>
                      <a:srgbClr val="000000"/>
                    </a:solidFill>
                  </a:endParaRPr>
                </a:p>
              </p:txBody>
            </p:sp>
          </p:grpSp>
          <p:sp>
            <p:nvSpPr>
              <p:cNvPr id="198" name="TextBox 197"/>
              <p:cNvSpPr txBox="1"/>
              <p:nvPr/>
            </p:nvSpPr>
            <p:spPr>
              <a:xfrm>
                <a:off x="1121483" y="5046509"/>
                <a:ext cx="684527" cy="431754"/>
              </a:xfrm>
              <a:prstGeom prst="rect">
                <a:avLst/>
              </a:prstGeom>
              <a:noFill/>
            </p:spPr>
            <p:txBody>
              <a:bodyPr wrap="square" lIns="0" tIns="0" rIns="0" bIns="0" rtlCol="0">
                <a:spAutoFit/>
              </a:bodyPr>
              <a:lstStyle/>
              <a:p>
                <a:pPr algn="ctr" defTabSz="932296">
                  <a:lnSpc>
                    <a:spcPct val="90000"/>
                  </a:lnSpc>
                </a:pPr>
                <a:endParaRPr lang="en-US" sz="1224" dirty="0">
                  <a:solidFill>
                    <a:srgbClr val="FFFFFF"/>
                  </a:solidFill>
                </a:endParaRPr>
              </a:p>
            </p:txBody>
          </p:sp>
          <p:sp>
            <p:nvSpPr>
              <p:cNvPr id="199" name="Rectangle 198"/>
              <p:cNvSpPr/>
              <p:nvPr/>
            </p:nvSpPr>
            <p:spPr bwMode="auto">
              <a:xfrm>
                <a:off x="1055947" y="3682859"/>
                <a:ext cx="815076" cy="430383"/>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2" tIns="149153" rIns="186442" bIns="149153" numCol="1" spcCol="0" rtlCol="0" fromWordArt="0" anchor="t" anchorCtr="0" forceAA="0" compatLnSpc="1">
                <a:prstTxWarp prst="textNoShape">
                  <a:avLst/>
                </a:prstTxWarp>
                <a:noAutofit/>
              </a:bodyPr>
              <a:lstStyle/>
              <a:p>
                <a:pPr algn="ctr" defTabSz="950721" fontAlgn="base">
                  <a:lnSpc>
                    <a:spcPct val="90000"/>
                  </a:lnSpc>
                  <a:spcBef>
                    <a:spcPct val="0"/>
                  </a:spcBef>
                  <a:spcAft>
                    <a:spcPct val="0"/>
                  </a:spcAft>
                </a:pPr>
                <a:endParaRPr lang="en-US" sz="204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92" name="Group 191"/>
            <p:cNvGrpSpPr/>
            <p:nvPr/>
          </p:nvGrpSpPr>
          <p:grpSpPr>
            <a:xfrm>
              <a:off x="7641209" y="3786572"/>
              <a:ext cx="144646" cy="277698"/>
              <a:chOff x="7791149" y="4987730"/>
              <a:chExt cx="192916" cy="370370"/>
            </a:xfrm>
          </p:grpSpPr>
          <p:sp>
            <p:nvSpPr>
              <p:cNvPr id="193" name="Rectangle 38"/>
              <p:cNvSpPr>
                <a:spLocks noChangeArrowheads="1"/>
              </p:cNvSpPr>
              <p:nvPr/>
            </p:nvSpPr>
            <p:spPr bwMode="auto">
              <a:xfrm>
                <a:off x="7869935" y="5213781"/>
                <a:ext cx="37553" cy="14431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4" name="Oval 39"/>
              <p:cNvSpPr>
                <a:spLocks noChangeArrowheads="1"/>
              </p:cNvSpPr>
              <p:nvPr/>
            </p:nvSpPr>
            <p:spPr bwMode="auto">
              <a:xfrm>
                <a:off x="7791149" y="5086397"/>
                <a:ext cx="192916" cy="191444"/>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sp>
            <p:nvSpPr>
              <p:cNvPr id="195" name="Oval 40"/>
              <p:cNvSpPr>
                <a:spLocks noChangeArrowheads="1"/>
              </p:cNvSpPr>
              <p:nvPr/>
            </p:nvSpPr>
            <p:spPr bwMode="auto">
              <a:xfrm>
                <a:off x="7817656" y="4987730"/>
                <a:ext cx="140637" cy="140637"/>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20" tIns="46610" rIns="93220" bIns="46610" numCol="1" anchor="t" anchorCtr="0" compatLnSpc="1">
                <a:prstTxWarp prst="textNoShape">
                  <a:avLst/>
                </a:prstTxWarp>
              </a:bodyPr>
              <a:lstStyle/>
              <a:p>
                <a:pPr defTabSz="932296"/>
                <a:endParaRPr lang="en-US" sz="1836" dirty="0">
                  <a:solidFill>
                    <a:srgbClr val="505050"/>
                  </a:solidFill>
                </a:endParaRPr>
              </a:p>
            </p:txBody>
          </p:sp>
        </p:grpSp>
      </p:grpSp>
      <p:sp>
        <p:nvSpPr>
          <p:cNvPr id="214" name="TextBox 213"/>
          <p:cNvSpPr txBox="1"/>
          <p:nvPr/>
        </p:nvSpPr>
        <p:spPr>
          <a:xfrm>
            <a:off x="9027186" y="3598813"/>
            <a:ext cx="887691" cy="522818"/>
          </a:xfrm>
          <a:prstGeom prst="rect">
            <a:avLst/>
          </a:prstGeom>
          <a:noFill/>
        </p:spPr>
        <p:txBody>
          <a:bodyPr wrap="square" lIns="0" tIns="149153" rIns="0" bIns="149153" rtlCol="0">
            <a:spAutoFit/>
          </a:bodyPr>
          <a:lstStyle/>
          <a:p>
            <a:pPr defTabSz="932296">
              <a:lnSpc>
                <a:spcPct val="90000"/>
              </a:lnSpc>
              <a:spcAft>
                <a:spcPts val="612"/>
              </a:spcAft>
            </a:pPr>
            <a:r>
              <a:rPr lang="en-US" sz="800" kern="0" dirty="0" smtClean="0"/>
              <a:t>On-premise para </a:t>
            </a:r>
            <a:r>
              <a:rPr lang="en-US" sz="800" kern="0" dirty="0" smtClean="0"/>
              <a:t>Microsoft Azure</a:t>
            </a:r>
            <a:endParaRPr lang="en-US" sz="800" kern="0" dirty="0"/>
          </a:p>
        </p:txBody>
      </p:sp>
      <p:graphicFrame>
        <p:nvGraphicFramePr>
          <p:cNvPr id="7" name="Table 6"/>
          <p:cNvGraphicFramePr>
            <a:graphicFrameLocks noGrp="1"/>
          </p:cNvGraphicFramePr>
          <p:nvPr>
            <p:extLst>
              <p:ext uri="{D42A27DB-BD31-4B8C-83A1-F6EECF244321}">
                <p14:modId xmlns:p14="http://schemas.microsoft.com/office/powerpoint/2010/main" val="2925232050"/>
              </p:ext>
            </p:extLst>
          </p:nvPr>
        </p:nvGraphicFramePr>
        <p:xfrm>
          <a:off x="5967920" y="1479876"/>
          <a:ext cx="2517940" cy="1371600"/>
        </p:xfrm>
        <a:graphic>
          <a:graphicData uri="http://schemas.openxmlformats.org/drawingml/2006/table">
            <a:tbl>
              <a:tblPr/>
              <a:tblGrid>
                <a:gridCol w="706582">
                  <a:extLst>
                    <a:ext uri="{9D8B030D-6E8A-4147-A177-3AD203B41FA5}">
                      <a16:colId xmlns:a16="http://schemas.microsoft.com/office/drawing/2014/main" val="4019129754"/>
                    </a:ext>
                  </a:extLst>
                </a:gridCol>
                <a:gridCol w="729092">
                  <a:extLst>
                    <a:ext uri="{9D8B030D-6E8A-4147-A177-3AD203B41FA5}">
                      <a16:colId xmlns:a16="http://schemas.microsoft.com/office/drawing/2014/main" val="58874956"/>
                    </a:ext>
                  </a:extLst>
                </a:gridCol>
                <a:gridCol w="1082266">
                  <a:extLst>
                    <a:ext uri="{9D8B030D-6E8A-4147-A177-3AD203B41FA5}">
                      <a16:colId xmlns:a16="http://schemas.microsoft.com/office/drawing/2014/main" val="667867989"/>
                    </a:ext>
                  </a:extLst>
                </a:gridCol>
              </a:tblGrid>
              <a:tr h="0">
                <a:tc>
                  <a:txBody>
                    <a:bodyPr/>
                    <a:lstStyle/>
                    <a:p>
                      <a:endParaRPr lang="en-US" sz="800" dirty="0">
                        <a:solidFill>
                          <a:schemeClr val="bg1"/>
                        </a:solidFill>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err="1" smtClean="0">
                          <a:solidFill>
                            <a:schemeClr val="bg1"/>
                          </a:solidFill>
                          <a:latin typeface="+mn-lt"/>
                          <a:ea typeface="+mn-ea"/>
                          <a:cs typeface="+mn-cs"/>
                        </a:rPr>
                        <a:t>Primeiros</a:t>
                      </a:r>
                      <a:r>
                        <a:rPr lang="en-US" sz="800" kern="1200" dirty="0" smtClean="0">
                          <a:solidFill>
                            <a:schemeClr val="bg1"/>
                          </a:solidFill>
                          <a:latin typeface="+mn-lt"/>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smtClean="0">
                          <a:solidFill>
                            <a:schemeClr val="bg1"/>
                          </a:solidFill>
                          <a:latin typeface="+mn-lt"/>
                          <a:ea typeface="+mn-ea"/>
                          <a:cs typeface="+mn-cs"/>
                        </a:rPr>
                        <a:t>31 </a:t>
                      </a:r>
                      <a:r>
                        <a:rPr lang="en-US" sz="800" kern="1200" dirty="0" err="1" smtClean="0">
                          <a:solidFill>
                            <a:schemeClr val="bg1"/>
                          </a:solidFill>
                          <a:latin typeface="+mn-lt"/>
                          <a:ea typeface="+mn-ea"/>
                          <a:cs typeface="+mn-cs"/>
                        </a:rPr>
                        <a:t>dias</a:t>
                      </a:r>
                      <a:endParaRPr lang="en-US" sz="8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kern="1200" dirty="0" err="1" smtClean="0">
                          <a:solidFill>
                            <a:schemeClr val="bg1"/>
                          </a:solidFill>
                          <a:latin typeface="+mn-lt"/>
                          <a:ea typeface="+mn-ea"/>
                          <a:cs typeface="+mn-cs"/>
                        </a:rPr>
                        <a:t>Após</a:t>
                      </a:r>
                      <a:r>
                        <a:rPr lang="en-US" sz="800" kern="1200" dirty="0" smtClean="0">
                          <a:solidFill>
                            <a:schemeClr val="bg1"/>
                          </a:solidFill>
                          <a:latin typeface="+mn-lt"/>
                          <a:ea typeface="+mn-ea"/>
                          <a:cs typeface="+mn-cs"/>
                        </a:rPr>
                        <a:t> 31 </a:t>
                      </a:r>
                      <a:r>
                        <a:rPr lang="en-US" sz="800" kern="1200" dirty="0" err="1" smtClean="0">
                          <a:solidFill>
                            <a:schemeClr val="bg1"/>
                          </a:solidFill>
                          <a:latin typeface="+mn-lt"/>
                          <a:ea typeface="+mn-ea"/>
                          <a:cs typeface="+mn-cs"/>
                        </a:rPr>
                        <a:t>dias</a:t>
                      </a:r>
                      <a:endParaRPr lang="en-US" sz="800" kern="1200" dirty="0" smtClean="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810218"/>
                  </a:ext>
                </a:extLst>
              </a:tr>
              <a:tr h="0">
                <a:tc>
                  <a:txBody>
                    <a:bodyPr/>
                    <a:lstStyle/>
                    <a:p>
                      <a:r>
                        <a:rPr lang="en-US" sz="800" dirty="0">
                          <a:solidFill>
                            <a:schemeClr val="bg1"/>
                          </a:solidFill>
                        </a:rPr>
                        <a:t>Azure Site Recovery </a:t>
                      </a:r>
                      <a:r>
                        <a:rPr lang="en-US" sz="800" dirty="0" smtClean="0">
                          <a:solidFill>
                            <a:schemeClr val="bg1"/>
                          </a:solidFill>
                        </a:rPr>
                        <a:t> para site do </a:t>
                      </a:r>
                      <a:r>
                        <a:rPr lang="en-US" sz="800" dirty="0" err="1" smtClean="0">
                          <a:solidFill>
                            <a:schemeClr val="bg1"/>
                          </a:solidFill>
                        </a:rPr>
                        <a:t>cliente</a:t>
                      </a:r>
                      <a:endParaRPr lang="en-US" sz="800" dirty="0">
                        <a:solidFill>
                          <a:schemeClr val="bg1"/>
                        </a:solidFill>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err="1" smtClean="0">
                          <a:solidFill>
                            <a:schemeClr val="bg1"/>
                          </a:solidFill>
                        </a:rPr>
                        <a:t>Grátis</a:t>
                      </a:r>
                      <a:endParaRPr lang="en-US" sz="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a:solidFill>
                            <a:schemeClr val="bg1"/>
                          </a:solidFill>
                        </a:rPr>
                        <a:t>$</a:t>
                      </a:r>
                      <a:r>
                        <a:rPr lang="en-US" sz="800" dirty="0" smtClean="0">
                          <a:solidFill>
                            <a:schemeClr val="bg1"/>
                          </a:solidFill>
                        </a:rPr>
                        <a:t>16/</a:t>
                      </a:r>
                      <a:r>
                        <a:rPr lang="en-US" sz="800" dirty="0" err="1" smtClean="0">
                          <a:solidFill>
                            <a:schemeClr val="bg1"/>
                          </a:solidFill>
                        </a:rPr>
                        <a:t>mês</a:t>
                      </a:r>
                      <a:r>
                        <a:rPr lang="en-US" sz="800" dirty="0" smtClean="0">
                          <a:solidFill>
                            <a:schemeClr val="bg1"/>
                          </a:solidFill>
                        </a:rPr>
                        <a:t>  </a:t>
                      </a:r>
                      <a:r>
                        <a:rPr lang="en-US" sz="800" dirty="0" err="1" smtClean="0">
                          <a:solidFill>
                            <a:schemeClr val="bg1"/>
                          </a:solidFill>
                        </a:rPr>
                        <a:t>por</a:t>
                      </a:r>
                      <a:r>
                        <a:rPr lang="en-US" sz="800" baseline="0" dirty="0" smtClean="0">
                          <a:solidFill>
                            <a:schemeClr val="bg1"/>
                          </a:solidFill>
                        </a:rPr>
                        <a:t> </a:t>
                      </a:r>
                      <a:r>
                        <a:rPr lang="en-US" sz="800" baseline="0" dirty="0" err="1" smtClean="0">
                          <a:solidFill>
                            <a:schemeClr val="bg1"/>
                          </a:solidFill>
                        </a:rPr>
                        <a:t>instância</a:t>
                      </a:r>
                      <a:r>
                        <a:rPr lang="en-US" sz="800" baseline="0" dirty="0" smtClean="0">
                          <a:solidFill>
                            <a:schemeClr val="bg1"/>
                          </a:solidFill>
                        </a:rPr>
                        <a:t> </a:t>
                      </a:r>
                      <a:r>
                        <a:rPr lang="en-US" sz="800" baseline="0" dirty="0" err="1" smtClean="0">
                          <a:solidFill>
                            <a:schemeClr val="bg1"/>
                          </a:solidFill>
                        </a:rPr>
                        <a:t>protegida</a:t>
                      </a:r>
                      <a:endParaRPr lang="en-US" sz="800" dirty="0">
                        <a:solidFill>
                          <a:schemeClr val="bg1"/>
                        </a:solidFill>
                      </a:endParaRP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dot"/>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5283907"/>
                  </a:ext>
                </a:extLst>
              </a:tr>
              <a:tr h="0">
                <a:tc>
                  <a:txBody>
                    <a:bodyPr/>
                    <a:lstStyle/>
                    <a:p>
                      <a:r>
                        <a:rPr lang="en-US" sz="800" dirty="0">
                          <a:solidFill>
                            <a:schemeClr val="bg1"/>
                          </a:solidFill>
                        </a:rPr>
                        <a:t>Azure Site Recovery </a:t>
                      </a:r>
                      <a:r>
                        <a:rPr lang="en-US" sz="800" dirty="0" smtClean="0">
                          <a:solidFill>
                            <a:schemeClr val="bg1"/>
                          </a:solidFill>
                        </a:rPr>
                        <a:t>para </a:t>
                      </a:r>
                      <a:r>
                        <a:rPr lang="en-US" sz="800" dirty="0">
                          <a:solidFill>
                            <a:schemeClr val="bg1"/>
                          </a:solidFill>
                        </a:rPr>
                        <a:t>Azure</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dirty="0" err="1" smtClean="0">
                          <a:solidFill>
                            <a:schemeClr val="bg1"/>
                          </a:solidFill>
                        </a:rPr>
                        <a:t>Grátis</a:t>
                      </a:r>
                      <a:endParaRPr lang="en-US" sz="8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800" dirty="0" smtClean="0">
                          <a:solidFill>
                            <a:schemeClr val="bg1"/>
                          </a:solidFill>
                        </a:rPr>
                        <a:t>$54/</a:t>
                      </a:r>
                      <a:r>
                        <a:rPr lang="en-US" sz="800" dirty="0" err="1" smtClean="0">
                          <a:solidFill>
                            <a:schemeClr val="bg1"/>
                          </a:solidFill>
                        </a:rPr>
                        <a:t>mês</a:t>
                      </a:r>
                      <a:r>
                        <a:rPr lang="en-US" sz="800" dirty="0" smtClean="0">
                          <a:solidFill>
                            <a:schemeClr val="bg1"/>
                          </a:solidFill>
                        </a:rPr>
                        <a:t>  </a:t>
                      </a:r>
                      <a:r>
                        <a:rPr lang="en-US" sz="800" dirty="0" err="1" smtClean="0">
                          <a:solidFill>
                            <a:schemeClr val="bg1"/>
                          </a:solidFill>
                        </a:rPr>
                        <a:t>por</a:t>
                      </a:r>
                      <a:r>
                        <a:rPr lang="en-US" sz="800" baseline="0" dirty="0" smtClean="0">
                          <a:solidFill>
                            <a:schemeClr val="bg1"/>
                          </a:solidFill>
                        </a:rPr>
                        <a:t> </a:t>
                      </a:r>
                      <a:r>
                        <a:rPr lang="en-US" sz="800" baseline="0" dirty="0" err="1" smtClean="0">
                          <a:solidFill>
                            <a:schemeClr val="bg1"/>
                          </a:solidFill>
                        </a:rPr>
                        <a:t>instância</a:t>
                      </a:r>
                      <a:r>
                        <a:rPr lang="en-US" sz="800" baseline="0" dirty="0" smtClean="0">
                          <a:solidFill>
                            <a:schemeClr val="bg1"/>
                          </a:solidFill>
                        </a:rPr>
                        <a:t> </a:t>
                      </a:r>
                      <a:r>
                        <a:rPr lang="en-US" sz="800" baseline="0" dirty="0" err="1" smtClean="0">
                          <a:solidFill>
                            <a:schemeClr val="bg1"/>
                          </a:solidFill>
                        </a:rPr>
                        <a:t>protegida</a:t>
                      </a:r>
                      <a:endParaRPr lang="en-US" sz="800" dirty="0">
                        <a:solidFill>
                          <a:schemeClr val="bg1"/>
                        </a:solidFill>
                      </a:endParaRPr>
                    </a:p>
                  </a:txBody>
                  <a:tcPr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686889812"/>
                  </a:ext>
                </a:extLst>
              </a:tr>
            </a:tbl>
          </a:graphicData>
        </a:graphic>
      </p:graphicFrame>
      <p:sp>
        <p:nvSpPr>
          <p:cNvPr id="215" name="Freeform 5"/>
          <p:cNvSpPr>
            <a:spLocks noEditPoints="1"/>
          </p:cNvSpPr>
          <p:nvPr/>
        </p:nvSpPr>
        <p:spPr bwMode="auto">
          <a:xfrm>
            <a:off x="8118403" y="1210997"/>
            <a:ext cx="324465" cy="268879"/>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sp>
        <p:nvSpPr>
          <p:cNvPr id="216" name="TextBox 215"/>
          <p:cNvSpPr txBox="1"/>
          <p:nvPr/>
        </p:nvSpPr>
        <p:spPr>
          <a:xfrm>
            <a:off x="5855738" y="2720522"/>
            <a:ext cx="2769313" cy="2200950"/>
          </a:xfrm>
          <a:prstGeom prst="rect">
            <a:avLst/>
          </a:prstGeom>
          <a:noFill/>
        </p:spPr>
        <p:txBody>
          <a:bodyPr wrap="square" lIns="179285" tIns="143428" rIns="179285" bIns="143428" rtlCol="0">
            <a:spAutoFit/>
          </a:bodyPr>
          <a:lstStyle/>
          <a:p>
            <a:pPr>
              <a:lnSpc>
                <a:spcPct val="90000"/>
              </a:lnSpc>
            </a:pPr>
            <a:r>
              <a:rPr lang="en-US" sz="1200" b="1" dirty="0" err="1" smtClean="0">
                <a:solidFill>
                  <a:schemeClr val="bg1"/>
                </a:solidFill>
              </a:rPr>
              <a:t>Cenário</a:t>
            </a:r>
            <a:r>
              <a:rPr lang="en-US" sz="1200" b="1" dirty="0" smtClean="0">
                <a:solidFill>
                  <a:schemeClr val="bg1"/>
                </a:solidFill>
              </a:rPr>
              <a:t> DR </a:t>
            </a:r>
            <a:r>
              <a:rPr lang="en-US" sz="1200" b="1" dirty="0" smtClean="0">
                <a:solidFill>
                  <a:schemeClr val="bg1"/>
                </a:solidFill>
              </a:rPr>
              <a:t>– </a:t>
            </a:r>
            <a:r>
              <a:rPr lang="en-US" sz="1200" b="1" dirty="0" err="1" smtClean="0">
                <a:solidFill>
                  <a:schemeClr val="bg1"/>
                </a:solidFill>
              </a:rPr>
              <a:t>Replicado</a:t>
            </a:r>
            <a:r>
              <a:rPr lang="en-US" sz="1200" b="1" dirty="0" smtClean="0">
                <a:solidFill>
                  <a:schemeClr val="bg1"/>
                </a:solidFill>
              </a:rPr>
              <a:t> no </a:t>
            </a:r>
            <a:r>
              <a:rPr lang="en-US" sz="1200" b="1" dirty="0" smtClean="0">
                <a:solidFill>
                  <a:schemeClr val="bg1"/>
                </a:solidFill>
              </a:rPr>
              <a:t>Azure: </a:t>
            </a:r>
          </a:p>
          <a:p>
            <a:pPr marL="171450" indent="-171450">
              <a:lnSpc>
                <a:spcPct val="90000"/>
              </a:lnSpc>
              <a:buFont typeface="Wingdings" panose="05000000000000000000" pitchFamily="2" charset="2"/>
              <a:buChar char="ü"/>
            </a:pPr>
            <a:r>
              <a:rPr lang="en-US" sz="1100" dirty="0" smtClean="0">
                <a:solidFill>
                  <a:schemeClr val="bg1"/>
                </a:solidFill>
              </a:rPr>
              <a:t>U$ </a:t>
            </a:r>
            <a:r>
              <a:rPr lang="en-US" sz="1100" dirty="0" smtClean="0">
                <a:solidFill>
                  <a:schemeClr val="bg1"/>
                </a:solidFill>
              </a:rPr>
              <a:t>162/</a:t>
            </a:r>
            <a:r>
              <a:rPr lang="en-US" sz="1100" dirty="0" err="1" smtClean="0">
                <a:solidFill>
                  <a:schemeClr val="bg1"/>
                </a:solidFill>
              </a:rPr>
              <a:t>mês</a:t>
            </a:r>
            <a:r>
              <a:rPr lang="en-US" sz="1100" dirty="0" smtClean="0">
                <a:solidFill>
                  <a:schemeClr val="bg1"/>
                </a:solidFill>
              </a:rPr>
              <a:t> </a:t>
            </a:r>
            <a:r>
              <a:rPr lang="en-US" sz="1100" dirty="0" smtClean="0">
                <a:solidFill>
                  <a:schemeClr val="bg1"/>
                </a:solidFill>
              </a:rPr>
              <a:t>– 3 VMs Site Recovery </a:t>
            </a:r>
            <a:r>
              <a:rPr lang="en-US" sz="1100" dirty="0" smtClean="0">
                <a:solidFill>
                  <a:schemeClr val="bg1"/>
                </a:solidFill>
              </a:rPr>
              <a:t>(</a:t>
            </a:r>
            <a:r>
              <a:rPr lang="en-US" sz="1100" dirty="0" err="1" smtClean="0">
                <a:solidFill>
                  <a:schemeClr val="bg1"/>
                </a:solidFill>
              </a:rPr>
              <a:t>grátis</a:t>
            </a:r>
            <a:r>
              <a:rPr lang="en-US" sz="1100" dirty="0" smtClean="0">
                <a:solidFill>
                  <a:schemeClr val="bg1"/>
                </a:solidFill>
              </a:rPr>
              <a:t> </a:t>
            </a:r>
            <a:r>
              <a:rPr lang="en-US" sz="1100" dirty="0" err="1" smtClean="0">
                <a:solidFill>
                  <a:schemeClr val="bg1"/>
                </a:solidFill>
              </a:rPr>
              <a:t>nos</a:t>
            </a:r>
            <a:r>
              <a:rPr lang="en-US" sz="1100" dirty="0" smtClean="0">
                <a:solidFill>
                  <a:schemeClr val="bg1"/>
                </a:solidFill>
              </a:rPr>
              <a:t> </a:t>
            </a:r>
            <a:r>
              <a:rPr lang="en-US" sz="1100" dirty="0" err="1" smtClean="0">
                <a:solidFill>
                  <a:schemeClr val="bg1"/>
                </a:solidFill>
              </a:rPr>
              <a:t>primeiros</a:t>
            </a:r>
            <a:r>
              <a:rPr lang="en-US" sz="1100" dirty="0" smtClean="0">
                <a:solidFill>
                  <a:schemeClr val="bg1"/>
                </a:solidFill>
              </a:rPr>
              <a:t> </a:t>
            </a:r>
            <a:r>
              <a:rPr lang="en-US" sz="1100" dirty="0" smtClean="0">
                <a:solidFill>
                  <a:schemeClr val="bg1"/>
                </a:solidFill>
              </a:rPr>
              <a:t>31 </a:t>
            </a:r>
            <a:r>
              <a:rPr lang="en-US" sz="1100" dirty="0" err="1" smtClean="0">
                <a:solidFill>
                  <a:schemeClr val="bg1"/>
                </a:solidFill>
              </a:rPr>
              <a:t>dias</a:t>
            </a:r>
            <a:r>
              <a:rPr lang="en-US" sz="1100" dirty="0" smtClean="0">
                <a:solidFill>
                  <a:schemeClr val="bg1"/>
                </a:solidFill>
              </a:rPr>
              <a:t>)</a:t>
            </a:r>
            <a:endParaRPr lang="en-US" sz="1100" dirty="0" smtClean="0">
              <a:solidFill>
                <a:schemeClr val="bg1"/>
              </a:solidFill>
            </a:endParaRPr>
          </a:p>
          <a:p>
            <a:pPr marL="171450" indent="-171450">
              <a:lnSpc>
                <a:spcPct val="90000"/>
              </a:lnSpc>
              <a:buFont typeface="Wingdings" panose="05000000000000000000" pitchFamily="2" charset="2"/>
              <a:buChar char="ü"/>
            </a:pPr>
            <a:r>
              <a:rPr lang="en-US" sz="1100" dirty="0" smtClean="0">
                <a:solidFill>
                  <a:schemeClr val="bg1"/>
                </a:solidFill>
              </a:rPr>
              <a:t>U$ </a:t>
            </a:r>
            <a:r>
              <a:rPr lang="en-US" sz="1100" dirty="0" smtClean="0">
                <a:solidFill>
                  <a:schemeClr val="bg1"/>
                </a:solidFill>
              </a:rPr>
              <a:t>65,60/</a:t>
            </a:r>
            <a:r>
              <a:rPr lang="en-US" sz="1100" dirty="0" err="1" smtClean="0">
                <a:solidFill>
                  <a:schemeClr val="bg1"/>
                </a:solidFill>
              </a:rPr>
              <a:t>mês</a:t>
            </a:r>
            <a:r>
              <a:rPr lang="en-US" sz="1100" dirty="0" smtClean="0">
                <a:solidFill>
                  <a:schemeClr val="bg1"/>
                </a:solidFill>
              </a:rPr>
              <a:t> </a:t>
            </a:r>
            <a:r>
              <a:rPr lang="en-US" sz="1100" dirty="0" smtClean="0">
                <a:solidFill>
                  <a:schemeClr val="bg1"/>
                </a:solidFill>
              </a:rPr>
              <a:t>– 700 GB Storage</a:t>
            </a:r>
          </a:p>
          <a:p>
            <a:pPr marL="171450" indent="-171450">
              <a:lnSpc>
                <a:spcPct val="90000"/>
              </a:lnSpc>
              <a:buFont typeface="Wingdings" panose="05000000000000000000" pitchFamily="2" charset="2"/>
              <a:buChar char="ü"/>
            </a:pPr>
            <a:r>
              <a:rPr lang="en-US" sz="1100" dirty="0" smtClean="0">
                <a:solidFill>
                  <a:schemeClr val="bg1"/>
                </a:solidFill>
              </a:rPr>
              <a:t>U$ </a:t>
            </a:r>
            <a:r>
              <a:rPr lang="en-US" sz="1100" dirty="0" smtClean="0">
                <a:solidFill>
                  <a:schemeClr val="bg1"/>
                </a:solidFill>
              </a:rPr>
              <a:t>66,96/</a:t>
            </a:r>
            <a:r>
              <a:rPr lang="en-US" sz="1100" dirty="0" err="1" smtClean="0">
                <a:solidFill>
                  <a:schemeClr val="bg1"/>
                </a:solidFill>
              </a:rPr>
              <a:t>mês</a:t>
            </a:r>
            <a:r>
              <a:rPr lang="en-US" sz="1100" dirty="0" smtClean="0">
                <a:solidFill>
                  <a:schemeClr val="bg1"/>
                </a:solidFill>
              </a:rPr>
              <a:t> </a:t>
            </a:r>
            <a:r>
              <a:rPr lang="en-US" sz="1100" dirty="0" smtClean="0">
                <a:solidFill>
                  <a:schemeClr val="bg1"/>
                </a:solidFill>
              </a:rPr>
              <a:t>– VM A1/744 </a:t>
            </a:r>
            <a:r>
              <a:rPr lang="en-US" sz="1100" dirty="0" smtClean="0">
                <a:solidFill>
                  <a:schemeClr val="bg1"/>
                </a:solidFill>
              </a:rPr>
              <a:t>horas</a:t>
            </a:r>
            <a:endParaRPr lang="en-US" sz="1100" dirty="0" smtClean="0">
              <a:solidFill>
                <a:schemeClr val="bg1"/>
              </a:solidFill>
            </a:endParaRPr>
          </a:p>
          <a:p>
            <a:pPr marL="171450" indent="-171450">
              <a:lnSpc>
                <a:spcPct val="90000"/>
              </a:lnSpc>
              <a:buFont typeface="Wingdings" panose="05000000000000000000" pitchFamily="2" charset="2"/>
              <a:buChar char="ü"/>
            </a:pPr>
            <a:r>
              <a:rPr lang="en-US" sz="1100" dirty="0">
                <a:solidFill>
                  <a:schemeClr val="bg1"/>
                </a:solidFill>
              </a:rPr>
              <a:t>U$ </a:t>
            </a:r>
            <a:r>
              <a:rPr lang="en-US" sz="1100" dirty="0" smtClean="0">
                <a:solidFill>
                  <a:schemeClr val="bg1"/>
                </a:solidFill>
              </a:rPr>
              <a:t>27/</a:t>
            </a:r>
            <a:r>
              <a:rPr lang="en-US" sz="1100" dirty="0" err="1" smtClean="0">
                <a:solidFill>
                  <a:schemeClr val="bg1"/>
                </a:solidFill>
              </a:rPr>
              <a:t>mês</a:t>
            </a:r>
            <a:r>
              <a:rPr lang="en-US" sz="1100" dirty="0" smtClean="0">
                <a:solidFill>
                  <a:schemeClr val="bg1"/>
                </a:solidFill>
              </a:rPr>
              <a:t> </a:t>
            </a:r>
            <a:r>
              <a:rPr lang="en-US" sz="1100" dirty="0">
                <a:solidFill>
                  <a:schemeClr val="bg1"/>
                </a:solidFill>
              </a:rPr>
              <a:t>– VM </a:t>
            </a:r>
            <a:r>
              <a:rPr lang="en-US" sz="1100" dirty="0" smtClean="0">
                <a:solidFill>
                  <a:schemeClr val="bg1"/>
                </a:solidFill>
              </a:rPr>
              <a:t>A3/75 </a:t>
            </a:r>
            <a:r>
              <a:rPr lang="en-US" sz="1100" dirty="0" smtClean="0">
                <a:solidFill>
                  <a:schemeClr val="bg1"/>
                </a:solidFill>
              </a:rPr>
              <a:t>horas</a:t>
            </a:r>
            <a:endParaRPr lang="en-US" sz="1100" dirty="0" smtClean="0">
              <a:solidFill>
                <a:schemeClr val="bg1"/>
              </a:solidFill>
            </a:endParaRPr>
          </a:p>
          <a:p>
            <a:pPr marL="171450" indent="-171450">
              <a:lnSpc>
                <a:spcPct val="90000"/>
              </a:lnSpc>
              <a:buFont typeface="Wingdings" panose="05000000000000000000" pitchFamily="2" charset="2"/>
              <a:buChar char="ü"/>
            </a:pPr>
            <a:r>
              <a:rPr lang="en-US" sz="1100" dirty="0" smtClean="0">
                <a:solidFill>
                  <a:schemeClr val="bg1"/>
                </a:solidFill>
              </a:rPr>
              <a:t>U$ </a:t>
            </a:r>
            <a:r>
              <a:rPr lang="en-US" sz="1100" dirty="0" smtClean="0">
                <a:solidFill>
                  <a:schemeClr val="bg1"/>
                </a:solidFill>
              </a:rPr>
              <a:t>26,78/</a:t>
            </a:r>
            <a:r>
              <a:rPr lang="en-US" sz="1100" dirty="0" err="1" smtClean="0">
                <a:solidFill>
                  <a:schemeClr val="bg1"/>
                </a:solidFill>
              </a:rPr>
              <a:t>mês</a:t>
            </a:r>
            <a:r>
              <a:rPr lang="en-US" sz="1100" dirty="0" smtClean="0">
                <a:solidFill>
                  <a:schemeClr val="bg1"/>
                </a:solidFill>
              </a:rPr>
              <a:t> </a:t>
            </a:r>
            <a:r>
              <a:rPr lang="en-US" sz="1100" dirty="0">
                <a:solidFill>
                  <a:schemeClr val="bg1"/>
                </a:solidFill>
              </a:rPr>
              <a:t>– </a:t>
            </a:r>
            <a:r>
              <a:rPr lang="en-US" sz="1100" dirty="0" smtClean="0">
                <a:solidFill>
                  <a:schemeClr val="bg1"/>
                </a:solidFill>
              </a:rPr>
              <a:t>VPN</a:t>
            </a:r>
            <a:br>
              <a:rPr lang="en-US" sz="1100" dirty="0" smtClean="0">
                <a:solidFill>
                  <a:schemeClr val="bg1"/>
                </a:solidFill>
              </a:rPr>
            </a:br>
            <a:endParaRPr lang="en-US" sz="1100" dirty="0">
              <a:solidFill>
                <a:schemeClr val="bg1"/>
              </a:solidFill>
            </a:endParaRPr>
          </a:p>
          <a:p>
            <a:pPr marL="171450" indent="-171450">
              <a:lnSpc>
                <a:spcPct val="90000"/>
              </a:lnSpc>
              <a:buFont typeface="Wingdings" panose="05000000000000000000" pitchFamily="2" charset="2"/>
              <a:buChar char="ü"/>
            </a:pPr>
            <a:r>
              <a:rPr lang="en-US" sz="1200" b="1" dirty="0" smtClean="0">
                <a:solidFill>
                  <a:schemeClr val="bg1"/>
                </a:solidFill>
              </a:rPr>
              <a:t>Total  U$ </a:t>
            </a:r>
            <a:r>
              <a:rPr lang="en-US" sz="1200" b="1" dirty="0" smtClean="0">
                <a:solidFill>
                  <a:schemeClr val="bg1"/>
                </a:solidFill>
              </a:rPr>
              <a:t>4.185,35/</a:t>
            </a:r>
            <a:r>
              <a:rPr lang="en-US" sz="1200" b="1" dirty="0" err="1" smtClean="0">
                <a:solidFill>
                  <a:schemeClr val="bg1"/>
                </a:solidFill>
              </a:rPr>
              <a:t>ano</a:t>
            </a:r>
            <a:endParaRPr lang="en-US" sz="1200" b="1" dirty="0" smtClean="0">
              <a:solidFill>
                <a:schemeClr val="bg1"/>
              </a:solidFill>
              <a:sym typeface="Wingdings" panose="05000000000000000000" pitchFamily="2" charset="2"/>
            </a:endParaRPr>
          </a:p>
          <a:p>
            <a:pPr marL="171450" indent="-171450">
              <a:lnSpc>
                <a:spcPct val="90000"/>
              </a:lnSpc>
              <a:buFont typeface="Wingdings" panose="05000000000000000000" pitchFamily="2" charset="2"/>
              <a:buChar char="ü"/>
            </a:pPr>
            <a:r>
              <a:rPr lang="en-US" sz="1200" b="1" dirty="0" smtClean="0">
                <a:solidFill>
                  <a:schemeClr val="bg1"/>
                </a:solidFill>
              </a:rPr>
              <a:t>42 </a:t>
            </a:r>
            <a:r>
              <a:rPr lang="en-US" sz="1200" b="1" dirty="0">
                <a:solidFill>
                  <a:schemeClr val="bg1"/>
                </a:solidFill>
              </a:rPr>
              <a:t>Azure Monetary Commitment </a:t>
            </a:r>
            <a:r>
              <a:rPr lang="en-US" sz="1200" b="1" dirty="0" smtClean="0">
                <a:solidFill>
                  <a:schemeClr val="bg1"/>
                </a:solidFill>
              </a:rPr>
              <a:t>em OPEN </a:t>
            </a:r>
            <a:r>
              <a:rPr lang="en-US" sz="1200" b="1" dirty="0" smtClean="0">
                <a:solidFill>
                  <a:schemeClr val="bg1"/>
                </a:solidFill>
              </a:rPr>
              <a:t>SKUs</a:t>
            </a:r>
            <a:endParaRPr lang="en-US" sz="1200" b="1" dirty="0">
              <a:solidFill>
                <a:schemeClr val="bg1"/>
              </a:solidFill>
            </a:endParaRPr>
          </a:p>
          <a:p>
            <a:pPr>
              <a:lnSpc>
                <a:spcPct val="90000"/>
              </a:lnSpc>
            </a:pPr>
            <a:endParaRPr lang="en-US" sz="1300" dirty="0">
              <a:solidFill>
                <a:srgbClr val="FFFFFF"/>
              </a:solidFill>
            </a:endParaRPr>
          </a:p>
        </p:txBody>
      </p:sp>
      <p:cxnSp>
        <p:nvCxnSpPr>
          <p:cNvPr id="5" name="Straight Connector 4"/>
          <p:cNvCxnSpPr/>
          <p:nvPr/>
        </p:nvCxnSpPr>
        <p:spPr>
          <a:xfrm>
            <a:off x="6004444" y="4050512"/>
            <a:ext cx="23068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329484" y="5035212"/>
            <a:ext cx="304875" cy="398206"/>
            <a:chOff x="7608888" y="1916113"/>
            <a:chExt cx="817563" cy="1317624"/>
          </a:xfrm>
        </p:grpSpPr>
        <p:sp>
          <p:nvSpPr>
            <p:cNvPr id="30" name="Freeform 79"/>
            <p:cNvSpPr>
              <a:spLocks/>
            </p:cNvSpPr>
            <p:nvPr/>
          </p:nvSpPr>
          <p:spPr bwMode="auto">
            <a:xfrm>
              <a:off x="7764463" y="1916113"/>
              <a:ext cx="504825" cy="576262"/>
            </a:xfrm>
            <a:custGeom>
              <a:avLst/>
              <a:gdLst>
                <a:gd name="T0" fmla="*/ 68 w 68"/>
                <a:gd name="T1" fmla="*/ 78 h 78"/>
                <a:gd name="T2" fmla="*/ 53 w 68"/>
                <a:gd name="T3" fmla="*/ 78 h 78"/>
                <a:gd name="T4" fmla="*/ 53 w 68"/>
                <a:gd name="T5" fmla="*/ 34 h 78"/>
                <a:gd name="T6" fmla="*/ 34 w 68"/>
                <a:gd name="T7" fmla="*/ 15 h 78"/>
                <a:gd name="T8" fmla="*/ 15 w 68"/>
                <a:gd name="T9" fmla="*/ 34 h 78"/>
                <a:gd name="T10" fmla="*/ 15 w 68"/>
                <a:gd name="T11" fmla="*/ 78 h 78"/>
                <a:gd name="T12" fmla="*/ 0 w 68"/>
                <a:gd name="T13" fmla="*/ 78 h 78"/>
                <a:gd name="T14" fmla="*/ 0 w 68"/>
                <a:gd name="T15" fmla="*/ 34 h 78"/>
                <a:gd name="T16" fmla="*/ 34 w 68"/>
                <a:gd name="T17" fmla="*/ 0 h 78"/>
                <a:gd name="T18" fmla="*/ 68 w 68"/>
                <a:gd name="T19" fmla="*/ 34 h 78"/>
                <a:gd name="T20" fmla="*/ 68 w 68"/>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78">
                  <a:moveTo>
                    <a:pt x="68" y="78"/>
                  </a:moveTo>
                  <a:cubicBezTo>
                    <a:pt x="53" y="78"/>
                    <a:pt x="53" y="78"/>
                    <a:pt x="53" y="78"/>
                  </a:cubicBezTo>
                  <a:cubicBezTo>
                    <a:pt x="53" y="34"/>
                    <a:pt x="53" y="34"/>
                    <a:pt x="53" y="34"/>
                  </a:cubicBezTo>
                  <a:cubicBezTo>
                    <a:pt x="53" y="23"/>
                    <a:pt x="44" y="15"/>
                    <a:pt x="34" y="15"/>
                  </a:cubicBezTo>
                  <a:cubicBezTo>
                    <a:pt x="23" y="15"/>
                    <a:pt x="15" y="23"/>
                    <a:pt x="15" y="34"/>
                  </a:cubicBezTo>
                  <a:cubicBezTo>
                    <a:pt x="15" y="78"/>
                    <a:pt x="15" y="78"/>
                    <a:pt x="15" y="78"/>
                  </a:cubicBezTo>
                  <a:cubicBezTo>
                    <a:pt x="0" y="78"/>
                    <a:pt x="0" y="78"/>
                    <a:pt x="0" y="78"/>
                  </a:cubicBezTo>
                  <a:cubicBezTo>
                    <a:pt x="0" y="34"/>
                    <a:pt x="0" y="34"/>
                    <a:pt x="0" y="34"/>
                  </a:cubicBezTo>
                  <a:cubicBezTo>
                    <a:pt x="0" y="15"/>
                    <a:pt x="15" y="0"/>
                    <a:pt x="34" y="0"/>
                  </a:cubicBezTo>
                  <a:cubicBezTo>
                    <a:pt x="53" y="0"/>
                    <a:pt x="68" y="15"/>
                    <a:pt x="68" y="34"/>
                  </a:cubicBezTo>
                  <a:lnTo>
                    <a:pt x="68" y="78"/>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3" name="Rectangle 80"/>
            <p:cNvSpPr>
              <a:spLocks noChangeArrowheads="1"/>
            </p:cNvSpPr>
            <p:nvPr/>
          </p:nvSpPr>
          <p:spPr bwMode="auto">
            <a:xfrm>
              <a:off x="7608888" y="2470150"/>
              <a:ext cx="817563" cy="763587"/>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4" name="Rectangle 81"/>
            <p:cNvSpPr>
              <a:spLocks noChangeArrowheads="1"/>
            </p:cNvSpPr>
            <p:nvPr/>
          </p:nvSpPr>
          <p:spPr bwMode="auto">
            <a:xfrm>
              <a:off x="7608888" y="2470150"/>
              <a:ext cx="215900" cy="763587"/>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sp>
          <p:nvSpPr>
            <p:cNvPr id="37" name="Freeform 82"/>
            <p:cNvSpPr>
              <a:spLocks/>
            </p:cNvSpPr>
            <p:nvPr/>
          </p:nvSpPr>
          <p:spPr bwMode="auto">
            <a:xfrm>
              <a:off x="7935913" y="2714625"/>
              <a:ext cx="163513" cy="296862"/>
            </a:xfrm>
            <a:custGeom>
              <a:avLst/>
              <a:gdLst>
                <a:gd name="T0" fmla="*/ 22 w 22"/>
                <a:gd name="T1" fmla="*/ 11 h 40"/>
                <a:gd name="T2" fmla="*/ 11 w 22"/>
                <a:gd name="T3" fmla="*/ 0 h 40"/>
                <a:gd name="T4" fmla="*/ 0 w 22"/>
                <a:gd name="T5" fmla="*/ 11 h 40"/>
                <a:gd name="T6" fmla="*/ 7 w 22"/>
                <a:gd name="T7" fmla="*/ 22 h 40"/>
                <a:gd name="T8" fmla="*/ 7 w 22"/>
                <a:gd name="T9" fmla="*/ 40 h 40"/>
                <a:gd name="T10" fmla="*/ 15 w 22"/>
                <a:gd name="T11" fmla="*/ 40 h 40"/>
                <a:gd name="T12" fmla="*/ 15 w 22"/>
                <a:gd name="T13" fmla="*/ 22 h 40"/>
                <a:gd name="T14" fmla="*/ 22 w 22"/>
                <a:gd name="T15" fmla="*/ 1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0">
                  <a:moveTo>
                    <a:pt x="22" y="11"/>
                  </a:moveTo>
                  <a:cubicBezTo>
                    <a:pt x="22" y="5"/>
                    <a:pt x="17" y="0"/>
                    <a:pt x="11" y="0"/>
                  </a:cubicBezTo>
                  <a:cubicBezTo>
                    <a:pt x="5" y="0"/>
                    <a:pt x="0" y="5"/>
                    <a:pt x="0" y="11"/>
                  </a:cubicBezTo>
                  <a:cubicBezTo>
                    <a:pt x="0" y="16"/>
                    <a:pt x="3" y="20"/>
                    <a:pt x="7" y="22"/>
                  </a:cubicBezTo>
                  <a:cubicBezTo>
                    <a:pt x="7" y="40"/>
                    <a:pt x="7" y="40"/>
                    <a:pt x="7" y="40"/>
                  </a:cubicBezTo>
                  <a:cubicBezTo>
                    <a:pt x="15" y="40"/>
                    <a:pt x="15" y="40"/>
                    <a:pt x="15" y="40"/>
                  </a:cubicBezTo>
                  <a:cubicBezTo>
                    <a:pt x="15" y="22"/>
                    <a:pt x="15" y="22"/>
                    <a:pt x="15" y="22"/>
                  </a:cubicBezTo>
                  <a:cubicBezTo>
                    <a:pt x="19" y="20"/>
                    <a:pt x="22" y="16"/>
                    <a:pt x="22"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949">
                <a:defRPr/>
              </a:pPr>
              <a:endParaRPr lang="en-US" kern="0" dirty="0">
                <a:solidFill>
                  <a:srgbClr val="000000"/>
                </a:solidFill>
              </a:endParaRPr>
            </a:p>
          </p:txBody>
        </p:sp>
      </p:grpSp>
      <p:sp>
        <p:nvSpPr>
          <p:cNvPr id="115" name="TextBox 114"/>
          <p:cNvSpPr txBox="1"/>
          <p:nvPr/>
        </p:nvSpPr>
        <p:spPr>
          <a:xfrm rot="16200000">
            <a:off x="7923088" y="2671583"/>
            <a:ext cx="1799303" cy="583611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16" name="TextBox 115"/>
          <p:cNvSpPr txBox="1"/>
          <p:nvPr/>
        </p:nvSpPr>
        <p:spPr>
          <a:xfrm>
            <a:off x="5941191" y="4960062"/>
            <a:ext cx="3190336" cy="1453053"/>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5"/>
              </a:rPr>
              <a:t>Referência de Orientação de Preços e Compra </a:t>
            </a:r>
            <a:r>
              <a:rPr dirty="0"/>
              <a:t/>
            </a:r>
            <a:br>
              <a:rPr dirty="0"/>
            </a:br>
            <a:endParaRPr lang="pt-BR" sz="1400" dirty="0" smtClean="0">
              <a:latin typeface="+mj-lt"/>
            </a:endParaRPr>
          </a:p>
          <a:p>
            <a:pPr>
              <a:lnSpc>
                <a:spcPct val="90000"/>
              </a:lnSpc>
            </a:pPr>
            <a:r>
              <a:rPr lang="en-US" sz="1400" dirty="0" smtClean="0">
                <a:latin typeface="+mj-lt"/>
              </a:rPr>
              <a:t>Solicite a versão completa de Starter Kits do Azure em </a:t>
            </a:r>
            <a:r>
              <a:rPr lang="en-US" sz="1400" dirty="0" smtClean="0">
                <a:latin typeface="+mj-lt"/>
                <a:hlinkClick r:id="rId6"/>
              </a:rPr>
              <a:t>AskPTS@Microsoft.com</a:t>
            </a:r>
            <a:endParaRPr lang="pt-BR" sz="1400" dirty="0">
              <a:latin typeface="+mj-lt"/>
            </a:endParaRPr>
          </a:p>
        </p:txBody>
      </p:sp>
      <p:sp>
        <p:nvSpPr>
          <p:cNvPr id="120" name="TextBox 119"/>
          <p:cNvSpPr txBox="1"/>
          <p:nvPr/>
        </p:nvSpPr>
        <p:spPr>
          <a:xfrm>
            <a:off x="9220201" y="5048566"/>
            <a:ext cx="2401528" cy="1190001"/>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r>
              <a:rPr lang="en-US" spc="-69" dirty="0" smtClean="0">
                <a:solidFill>
                  <a:schemeClr val="tx2">
                    <a:lumMod val="40000"/>
                    <a:lumOff val="60000"/>
                  </a:schemeClr>
                </a:solidFill>
                <a:latin typeface="Segoe UI"/>
              </a:rPr>
              <a:t>Espaço para promoção local</a:t>
            </a:r>
            <a:endParaRPr lang="pt-BR" spc="-69" dirty="0">
              <a:solidFill>
                <a:schemeClr val="tx2">
                  <a:lumMod val="40000"/>
                  <a:lumOff val="60000"/>
                </a:schemeClr>
              </a:solidFill>
              <a:latin typeface="Segoe UI"/>
            </a:endParaRPr>
          </a:p>
        </p:txBody>
      </p:sp>
      <p:sp>
        <p:nvSpPr>
          <p:cNvPr id="122" name="TextBox 121"/>
          <p:cNvSpPr txBox="1"/>
          <p:nvPr/>
        </p:nvSpPr>
        <p:spPr>
          <a:xfrm>
            <a:off x="5761626" y="6374443"/>
            <a:ext cx="6539641" cy="483557"/>
          </a:xfrm>
          <a:prstGeom prst="rect">
            <a:avLst/>
          </a:prstGeom>
          <a:noFill/>
        </p:spPr>
        <p:txBody>
          <a:bodyPr wrap="square" lIns="179285" tIns="143428" rIns="179285" bIns="143428" rtlCol="0">
            <a:spAutoFit/>
          </a:bodyPr>
          <a:lstStyle/>
          <a:p>
            <a:pPr>
              <a:lnSpc>
                <a:spcPct val="90000"/>
              </a:lnSpc>
            </a:pPr>
            <a:r>
              <a:rPr lang="en-US" sz="1400" dirty="0" smtClean="0"/>
              <a:t>*Mais Detalhes e Componentes - </a:t>
            </a:r>
            <a:r>
              <a:rPr lang="en-US" sz="1400" dirty="0" err="1" smtClean="0"/>
              <a:t>Arquivamento</a:t>
            </a:r>
            <a:r>
              <a:rPr lang="en-US" sz="1400" dirty="0" smtClean="0"/>
              <a:t> e Backup no Starter Kit</a:t>
            </a:r>
            <a:endParaRPr lang="pt-BR" sz="1400" dirty="0">
              <a:latin typeface="+mj-lt"/>
            </a:endParaRP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Mais Referências</a:t>
            </a:r>
            <a:endParaRPr lang="pt-BR"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Serviços Técnicos de Parceiros - Solicitar suporte Pré-Vendas e de Implantação do Azure para Parceiros:  </a:t>
            </a:r>
            <a:r>
              <a:rPr lang="en-US" sz="1800" dirty="0" smtClean="0">
                <a:hlinkClick r:id="rId2"/>
              </a:rPr>
              <a:t>http://support.microsoft.com/kb/2973481/pt-br</a:t>
            </a:r>
            <a:endParaRPr lang="pt-BR" sz="1800" dirty="0"/>
          </a:p>
          <a:p>
            <a:pPr marL="342900" indent="-342900">
              <a:buFont typeface="Arial" panose="020B0604020202020204" pitchFamily="34" charset="0"/>
              <a:buChar char="•"/>
            </a:pPr>
            <a:endParaRPr lang="pt-BR" sz="1800" dirty="0" smtClean="0"/>
          </a:p>
          <a:p>
            <a:pPr marL="342900" indent="-342900">
              <a:buFont typeface="Arial" panose="020B0604020202020204" pitchFamily="34" charset="0"/>
              <a:buChar char="•"/>
            </a:pPr>
            <a:r>
              <a:rPr lang="en-US" sz="1800" dirty="0" smtClean="0"/>
              <a:t>Informações gerais do Backup do Azure </a:t>
            </a:r>
            <a:r>
              <a:rPr lang="en-US" sz="1800" b="1" dirty="0" smtClean="0">
                <a:hlinkClick r:id="rId3"/>
              </a:rPr>
              <a:t>http://azure.microsoft.com/pt-br/services/backup/</a:t>
            </a:r>
            <a:endParaRPr lang="pt-BR" sz="1800" b="1" dirty="0"/>
          </a:p>
          <a:p>
            <a:pPr marL="342900" indent="-342900">
              <a:buFont typeface="Arial" panose="020B0604020202020204" pitchFamily="34" charset="0"/>
              <a:buChar char="•"/>
            </a:pPr>
            <a:r>
              <a:rPr lang="en-US" sz="1800" dirty="0" smtClean="0">
                <a:solidFill>
                  <a:schemeClr val="tx1"/>
                </a:solidFill>
                <a:latin typeface="+mj-lt"/>
              </a:rPr>
              <a:t>Ferramenta Avaliadora de Custos do Microsoft Azure: </a:t>
            </a:r>
            <a:r>
              <a:rPr lang="en-US" sz="1800" b="1" dirty="0">
                <a:hlinkClick r:id="rId4"/>
              </a:rPr>
              <a:t>http://www.microsoft.com/en-us/download/details.aspx?id=43376</a:t>
            </a:r>
            <a:endParaRPr lang="pt-BR" sz="1800" b="1" dirty="0" smtClean="0"/>
          </a:p>
          <a:p>
            <a:pPr marL="342900" indent="-342900">
              <a:buFont typeface="Arial" panose="020B0604020202020204" pitchFamily="34" charset="0"/>
              <a:buChar char="•"/>
            </a:pPr>
            <a:r>
              <a:rPr lang="en-US" sz="1800" dirty="0"/>
              <a:t>Perguntas Frequentes sobre o Backup do Azure </a:t>
            </a:r>
            <a:r>
              <a:rPr lang="en-US" sz="1800" b="1" dirty="0">
                <a:hlinkClick r:id="rId5"/>
              </a:rPr>
              <a:t>https://azure.microsoft.com/en-us/documentation/articles/backup-azure-backup-faq/ </a:t>
            </a:r>
            <a:endParaRPr lang="pt-BR" sz="1800" b="1" dirty="0" smtClean="0"/>
          </a:p>
          <a:p>
            <a:endParaRPr lang="pt-BR" sz="1800" b="1" dirty="0" smtClean="0"/>
          </a:p>
          <a:p>
            <a:endParaRPr lang="pt-BR" sz="1800" dirty="0"/>
          </a:p>
        </p:txBody>
      </p:sp>
    </p:spTree>
    <p:extLst>
      <p:ext uri="{BB962C8B-B14F-4D97-AF65-F5344CB8AC3E}">
        <p14:creationId xmlns:p14="http://schemas.microsoft.com/office/powerpoint/2010/main" val="180314777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274c5c28fd83932ef44c3d3178169a99">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c7ee221debef3589618f0eb6f2819d96"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schemas.openxmlformats.org/package/2006/metadata/core-properties"/>
    <ds:schemaRef ds:uri="http://schemas.microsoft.com/office/2006/metadata/properties"/>
    <ds:schemaRef ds:uri="http://purl.org/dc/elements/1.1/"/>
    <ds:schemaRef ds:uri="http://purl.org/dc/terms/"/>
    <ds:schemaRef ds:uri="http://schemas.microsoft.com/office/infopath/2007/PartnerControls"/>
    <ds:schemaRef ds:uri="http://purl.org/dc/dcmitype/"/>
    <ds:schemaRef ds:uri="http://schemas.microsoft.com/office/2006/documentManagement/types"/>
    <ds:schemaRef ds:uri="1e9946e3-f9a0-41e4-9b22-58e2cc8fa95c"/>
    <ds:schemaRef ds:uri="d998fb76-9a2a-468e-b3b9-73e6011ded53"/>
    <ds:schemaRef ds:uri="http://www.w3.org/XML/1998/namespace"/>
  </ds:schemaRefs>
</ds:datastoreItem>
</file>

<file path=customXml/itemProps2.xml><?xml version="1.0" encoding="utf-8"?>
<ds:datastoreItem xmlns:ds="http://schemas.openxmlformats.org/officeDocument/2006/customXml" ds:itemID="{936426DF-C331-44B7-9CAB-052AEB6E41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528</TotalTime>
  <Words>689</Words>
  <Application>Microsoft Office PowerPoint</Application>
  <PresentationFormat>Widescreen</PresentationFormat>
  <Paragraphs>69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 Recuperação de Site</vt:lpstr>
      <vt:lpstr>Mais 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Camila Kamimura</cp:lastModifiedBy>
  <cp:revision>46</cp:revision>
  <dcterms:created xsi:type="dcterms:W3CDTF">2015-09-01T15:53:33Z</dcterms:created>
  <dcterms:modified xsi:type="dcterms:W3CDTF">2015-11-16T16:48:04Z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