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64" d="100"/>
          <a:sy n="64" d="100"/>
        </p:scale>
        <p:origin x="2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25-Mar-16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25-Mar-16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25-Mar-16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25-Mar-16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25-Mar-16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25-Mar-16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25-Mar-16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25-Mar-16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25-Mar-16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25-Mar-16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hyperlink" Target="http://aka.ms/ContactPT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azure.microsoft.com/en-us/services/site-recovery/"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5" Type="http://schemas.openxmlformats.org/officeDocument/2006/relationships/hyperlink" Target="https://azure.microsoft.com/en-us/documentation/articles/site-recovery-faq/" TargetMode="External"/><Relationship Id="rId4" Type="http://schemas.openxmlformats.org/officeDocument/2006/relationships/hyperlink" Target="http://www.microsoft.com/en-us/download/details.aspx?id=43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50604" y="2506841"/>
            <a:ext cx="5853476" cy="2524383"/>
          </a:xfrm>
          <a:prstGeom prst="rect">
            <a:avLst/>
          </a:prstGeom>
          <a:solidFill>
            <a:srgbClr val="0072C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48915" y="2655178"/>
            <a:ext cx="1799303" cy="586892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5856" y="1211337"/>
            <a:ext cx="3818899" cy="3070977"/>
          </a:xfrm>
          <a:prstGeom prst="rect">
            <a:avLst/>
          </a:prstGeom>
          <a:solidFill>
            <a:srgbClr val="00827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312551" y="1429507"/>
            <a:ext cx="3818898" cy="2634635"/>
          </a:xfrm>
          <a:prstGeom prst="rect">
            <a:avLst/>
          </a:prstGeom>
          <a:solidFill>
            <a:srgbClr val="DC3C0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4719" y="2504383"/>
            <a:ext cx="5858393" cy="2524383"/>
          </a:xfrm>
          <a:prstGeom prst="rect">
            <a:avLst/>
          </a:prstGeom>
          <a:solidFill>
            <a:srgbClr val="A5A5A5"/>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02816" y="70771"/>
            <a:ext cx="11531812" cy="744033"/>
          </a:xfrm>
        </p:spPr>
        <p:txBody>
          <a:bodyPr/>
          <a:lstStyle/>
          <a:p>
            <a:r>
              <a:rPr lang="en-US" dirty="0">
                <a:solidFill>
                  <a:srgbClr val="0072C6"/>
                </a:solidFill>
              </a:rPr>
              <a:t>Starter Kit – Azure Site Recovery</a:t>
            </a:r>
            <a:endParaRPr lang="en-US" dirty="0">
              <a:solidFill>
                <a:schemeClr val="tx2"/>
              </a:solidFill>
            </a:endParaRPr>
          </a:p>
        </p:txBody>
      </p:sp>
      <p:sp>
        <p:nvSpPr>
          <p:cNvPr id="32" name="TextBox 31"/>
          <p:cNvSpPr txBox="1"/>
          <p:nvPr/>
        </p:nvSpPr>
        <p:spPr>
          <a:xfrm>
            <a:off x="8647856" y="770955"/>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latin typeface="+mj-lt"/>
              </a:rPr>
              <a:t>High Level Architecture</a:t>
            </a:r>
            <a:r>
              <a:rPr lang="en-US" sz="2000" dirty="0">
                <a:solidFill>
                  <a:srgbClr val="FFFFFF"/>
                </a:solidFill>
                <a:latin typeface="+mj-lt"/>
              </a:rPr>
              <a:t>* </a:t>
            </a:r>
          </a:p>
        </p:txBody>
      </p:sp>
      <p:sp>
        <p:nvSpPr>
          <p:cNvPr id="36" name="TextBox 35"/>
          <p:cNvSpPr txBox="1"/>
          <p:nvPr/>
        </p:nvSpPr>
        <p:spPr>
          <a:xfrm>
            <a:off x="5941191" y="4960062"/>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4"/>
              </a:rPr>
              <a:t>MPN</a:t>
            </a:r>
            <a:r>
              <a:rPr lang="en-US" sz="1400" dirty="0"/>
              <a:t> </a:t>
            </a:r>
          </a:p>
        </p:txBody>
      </p:sp>
      <p:sp>
        <p:nvSpPr>
          <p:cNvPr id="39" name="TextBox 38"/>
          <p:cNvSpPr txBox="1"/>
          <p:nvPr/>
        </p:nvSpPr>
        <p:spPr>
          <a:xfrm>
            <a:off x="358341" y="838031"/>
            <a:ext cx="2632504" cy="6020457"/>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latin typeface="+mj-lt"/>
              </a:rPr>
              <a:t>The Problem</a:t>
            </a:r>
          </a:p>
          <a:p>
            <a:pPr>
              <a:lnSpc>
                <a:spcPct val="90000"/>
              </a:lnSpc>
            </a:pPr>
            <a:endParaRPr lang="en-US" sz="1100" dirty="0">
              <a:solidFill>
                <a:srgbClr val="FFFFFF"/>
              </a:solidFill>
            </a:endParaRPr>
          </a:p>
          <a:p>
            <a:pPr>
              <a:lnSpc>
                <a:spcPct val="90000"/>
              </a:lnSpc>
            </a:pPr>
            <a:r>
              <a:rPr lang="en-US" sz="1300" dirty="0">
                <a:solidFill>
                  <a:schemeClr val="bg1"/>
                </a:solidFill>
              </a:rPr>
              <a:t>As an IT Administrator, you need to assure the continuity of the operations on the company and prepare a Disaster Recovery Plan in case of an emergency. An information technology disaster recovery plan (IT DRP) should be developed in conjunction with the business continuity plan. </a:t>
            </a:r>
          </a:p>
          <a:p>
            <a:pPr>
              <a:lnSpc>
                <a:spcPct val="90000"/>
              </a:lnSpc>
            </a:pPr>
            <a:endParaRPr lang="en-US" sz="1300" dirty="0">
              <a:solidFill>
                <a:schemeClr val="bg1"/>
              </a:solidFill>
            </a:endParaRPr>
          </a:p>
          <a:p>
            <a:pPr>
              <a:lnSpc>
                <a:spcPct val="90000"/>
              </a:lnSpc>
            </a:pPr>
            <a:endParaRPr lang="en-US" sz="1300" dirty="0">
              <a:solidFill>
                <a:schemeClr val="bg1"/>
              </a:solidFill>
            </a:endParaRPr>
          </a:p>
          <a:p>
            <a:pPr>
              <a:lnSpc>
                <a:spcPct val="90000"/>
              </a:lnSpc>
            </a:pPr>
            <a:endParaRPr lang="en-US" sz="1300" dirty="0">
              <a:solidFill>
                <a:schemeClr val="bg1"/>
              </a:solidFill>
            </a:endParaRPr>
          </a:p>
          <a:p>
            <a:pPr>
              <a:lnSpc>
                <a:spcPct val="90000"/>
              </a:lnSpc>
            </a:pPr>
            <a:endParaRPr lang="en-US" sz="1300" dirty="0">
              <a:solidFill>
                <a:schemeClr val="bg1"/>
              </a:solidFill>
            </a:endParaRPr>
          </a:p>
          <a:p>
            <a:pPr>
              <a:lnSpc>
                <a:spcPct val="90000"/>
              </a:lnSpc>
            </a:pPr>
            <a:r>
              <a:rPr lang="en-US" sz="1300" dirty="0">
                <a:solidFill>
                  <a:schemeClr val="bg1"/>
                </a:solidFill>
              </a:rPr>
              <a:t>Business Continuity Challenges:</a:t>
            </a:r>
          </a:p>
          <a:p>
            <a:pPr marL="285750" indent="-285750">
              <a:spcBef>
                <a:spcPct val="25000"/>
              </a:spcBef>
              <a:buClr>
                <a:schemeClr val="bg1"/>
              </a:buClr>
              <a:buFont typeface="Arial" panose="020B0604020202020204" pitchFamily="34" charset="0"/>
              <a:buChar char="•"/>
            </a:pPr>
            <a:r>
              <a:rPr lang="en-US" sz="1300" dirty="0">
                <a:solidFill>
                  <a:srgbClr val="FFFFFF"/>
                </a:solidFill>
              </a:rPr>
              <a:t>Need to reduce the costs related to downtime</a:t>
            </a:r>
          </a:p>
          <a:p>
            <a:pPr marL="285750" indent="-285750">
              <a:spcBef>
                <a:spcPct val="25000"/>
              </a:spcBef>
              <a:buClr>
                <a:schemeClr val="bg1"/>
              </a:buClr>
              <a:buFont typeface="Arial" panose="020B0604020202020204" pitchFamily="34" charset="0"/>
              <a:buChar char="•"/>
            </a:pPr>
            <a:r>
              <a:rPr lang="en-GB" sz="1300" dirty="0">
                <a:solidFill>
                  <a:srgbClr val="FFFFFF"/>
                </a:solidFill>
              </a:rPr>
              <a:t>Disaster recovery solutions with synchronous replication are expensive</a:t>
            </a:r>
          </a:p>
          <a:p>
            <a:pPr marL="285750" indent="-285750">
              <a:spcBef>
                <a:spcPct val="25000"/>
              </a:spcBef>
              <a:buClr>
                <a:schemeClr val="bg1"/>
              </a:buClr>
              <a:buFont typeface="Arial" panose="020B0604020202020204" pitchFamily="34" charset="0"/>
              <a:buChar char="•"/>
            </a:pPr>
            <a:r>
              <a:rPr lang="en-US" sz="1300" dirty="0">
                <a:solidFill>
                  <a:srgbClr val="FFFFFF"/>
                </a:solidFill>
              </a:rPr>
              <a:t>Manual recovery of the many virtual machines that compose services can be complex and time-consuming - procedures need to be documented and tested</a:t>
            </a:r>
          </a:p>
          <a:p>
            <a:pPr marL="285750" indent="-285750">
              <a:spcBef>
                <a:spcPct val="25000"/>
              </a:spcBef>
              <a:buClr>
                <a:schemeClr val="bg1"/>
              </a:buClr>
              <a:buFont typeface="Arial" panose="020B0604020202020204" pitchFamily="34" charset="0"/>
              <a:buChar char="•"/>
            </a:pPr>
            <a:endParaRPr lang="en-US" sz="1300" dirty="0">
              <a:solidFill>
                <a:srgbClr val="FFFFFF"/>
              </a:solidFill>
            </a:endParaRPr>
          </a:p>
          <a:p>
            <a:pPr>
              <a:lnSpc>
                <a:spcPct val="90000"/>
              </a:lnSpc>
            </a:pPr>
            <a:endParaRPr lang="en-US" sz="1300" dirty="0">
              <a:solidFill>
                <a:schemeClr val="bg1"/>
              </a:solidFill>
            </a:endParaRPr>
          </a:p>
        </p:txBody>
      </p:sp>
      <p:sp>
        <p:nvSpPr>
          <p:cNvPr id="44" name="TextBox 43"/>
          <p:cNvSpPr txBox="1"/>
          <p:nvPr/>
        </p:nvSpPr>
        <p:spPr>
          <a:xfrm>
            <a:off x="3111244" y="790894"/>
            <a:ext cx="2546630" cy="4084542"/>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latin typeface="+mj-lt"/>
              </a:rPr>
              <a:t>Microsoft Solution</a:t>
            </a:r>
          </a:p>
          <a:p>
            <a:pPr>
              <a:lnSpc>
                <a:spcPct val="90000"/>
              </a:lnSpc>
            </a:pPr>
            <a:endParaRPr lang="en-US" sz="2000" dirty="0">
              <a:solidFill>
                <a:srgbClr val="FFFFFF"/>
              </a:solidFill>
              <a:latin typeface="+mj-lt"/>
            </a:endParaRPr>
          </a:p>
          <a:p>
            <a:pPr>
              <a:lnSpc>
                <a:spcPct val="90000"/>
              </a:lnSpc>
            </a:pPr>
            <a:r>
              <a:rPr lang="en-US" sz="1300" dirty="0">
                <a:solidFill>
                  <a:srgbClr val="FFFFFF"/>
                </a:solidFill>
              </a:rPr>
              <a:t>In response to many customer requests for DR on Microsoft Azure, Microsoft developed Azure Site Recovery (ASR), which enables the failover of Hyper-V and VMware VMs, as well as physical instances that are running on-premises to Microsoft Azure. </a:t>
            </a:r>
          </a:p>
          <a:p>
            <a:pPr>
              <a:lnSpc>
                <a:spcPct val="90000"/>
              </a:lnSpc>
            </a:pPr>
            <a:endParaRPr lang="en-US" sz="1300" dirty="0">
              <a:solidFill>
                <a:srgbClr val="FFFFFF"/>
              </a:solidFill>
            </a:endParaRPr>
          </a:p>
          <a:p>
            <a:pPr>
              <a:lnSpc>
                <a:spcPct val="90000"/>
              </a:lnSpc>
            </a:pPr>
            <a:r>
              <a:rPr lang="en-US" sz="1300" dirty="0">
                <a:solidFill>
                  <a:srgbClr val="FFFFFF"/>
                </a:solidFill>
              </a:rPr>
              <a:t>Azure Site Recovery protects mission-critical applications with automated replication-based DR of physical and virtual machines. Servers can be protected to targets that are on-premises, at a hosting service provider, or on the Azure cloud. </a:t>
            </a:r>
          </a:p>
        </p:txBody>
      </p:sp>
      <p:sp>
        <p:nvSpPr>
          <p:cNvPr id="60" name="TextBox 59"/>
          <p:cNvSpPr txBox="1"/>
          <p:nvPr/>
        </p:nvSpPr>
        <p:spPr>
          <a:xfrm>
            <a:off x="5857987" y="757532"/>
            <a:ext cx="2807186"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latin typeface="+mj-lt"/>
              </a:rPr>
              <a:t>Microsoft Azure Pricing </a:t>
            </a:r>
            <a:endParaRPr lang="en-US" sz="1200" b="1" dirty="0">
              <a:solidFill>
                <a:schemeClr val="bg1"/>
              </a:solidFill>
            </a:endParaRPr>
          </a:p>
        </p:txBody>
      </p:sp>
      <p:grpSp>
        <p:nvGrpSpPr>
          <p:cNvPr id="29" name="Group 28"/>
          <p:cNvGrpSpPr/>
          <p:nvPr/>
        </p:nvGrpSpPr>
        <p:grpSpPr>
          <a:xfrm>
            <a:off x="5265174" y="5471242"/>
            <a:ext cx="304875" cy="398206"/>
            <a:chOff x="7608888" y="1916113"/>
            <a:chExt cx="817563" cy="1317624"/>
          </a:xfrm>
        </p:grpSpPr>
        <p:sp>
          <p:nvSpPr>
            <p:cNvPr id="30" name="Freeform 79"/>
            <p:cNvSpPr>
              <a:spLocks/>
            </p:cNvSpPr>
            <p:nvPr/>
          </p:nvSpPr>
          <p:spPr bwMode="auto">
            <a:xfrm>
              <a:off x="7764463" y="1916113"/>
              <a:ext cx="504825" cy="576262"/>
            </a:xfrm>
            <a:custGeom>
              <a:avLst/>
              <a:gdLst>
                <a:gd name="T0" fmla="*/ 68 w 68"/>
                <a:gd name="T1" fmla="*/ 78 h 78"/>
                <a:gd name="T2" fmla="*/ 53 w 68"/>
                <a:gd name="T3" fmla="*/ 78 h 78"/>
                <a:gd name="T4" fmla="*/ 53 w 68"/>
                <a:gd name="T5" fmla="*/ 34 h 78"/>
                <a:gd name="T6" fmla="*/ 34 w 68"/>
                <a:gd name="T7" fmla="*/ 15 h 78"/>
                <a:gd name="T8" fmla="*/ 15 w 68"/>
                <a:gd name="T9" fmla="*/ 34 h 78"/>
                <a:gd name="T10" fmla="*/ 15 w 68"/>
                <a:gd name="T11" fmla="*/ 78 h 78"/>
                <a:gd name="T12" fmla="*/ 0 w 68"/>
                <a:gd name="T13" fmla="*/ 78 h 78"/>
                <a:gd name="T14" fmla="*/ 0 w 68"/>
                <a:gd name="T15" fmla="*/ 34 h 78"/>
                <a:gd name="T16" fmla="*/ 34 w 68"/>
                <a:gd name="T17" fmla="*/ 0 h 78"/>
                <a:gd name="T18" fmla="*/ 68 w 68"/>
                <a:gd name="T19" fmla="*/ 34 h 78"/>
                <a:gd name="T20" fmla="*/ 68 w 68"/>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78">
                  <a:moveTo>
                    <a:pt x="68" y="78"/>
                  </a:moveTo>
                  <a:cubicBezTo>
                    <a:pt x="53" y="78"/>
                    <a:pt x="53" y="78"/>
                    <a:pt x="53" y="78"/>
                  </a:cubicBezTo>
                  <a:cubicBezTo>
                    <a:pt x="53" y="34"/>
                    <a:pt x="53" y="34"/>
                    <a:pt x="53" y="34"/>
                  </a:cubicBezTo>
                  <a:cubicBezTo>
                    <a:pt x="53" y="23"/>
                    <a:pt x="44" y="15"/>
                    <a:pt x="34" y="15"/>
                  </a:cubicBezTo>
                  <a:cubicBezTo>
                    <a:pt x="23" y="15"/>
                    <a:pt x="15" y="23"/>
                    <a:pt x="15" y="34"/>
                  </a:cubicBezTo>
                  <a:cubicBezTo>
                    <a:pt x="15" y="78"/>
                    <a:pt x="15" y="78"/>
                    <a:pt x="15" y="78"/>
                  </a:cubicBezTo>
                  <a:cubicBezTo>
                    <a:pt x="0" y="78"/>
                    <a:pt x="0" y="78"/>
                    <a:pt x="0" y="78"/>
                  </a:cubicBezTo>
                  <a:cubicBezTo>
                    <a:pt x="0" y="34"/>
                    <a:pt x="0" y="34"/>
                    <a:pt x="0" y="34"/>
                  </a:cubicBezTo>
                  <a:cubicBezTo>
                    <a:pt x="0" y="15"/>
                    <a:pt x="15" y="0"/>
                    <a:pt x="34" y="0"/>
                  </a:cubicBezTo>
                  <a:cubicBezTo>
                    <a:pt x="53" y="0"/>
                    <a:pt x="68" y="15"/>
                    <a:pt x="68" y="34"/>
                  </a:cubicBezTo>
                  <a:lnTo>
                    <a:pt x="68" y="7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3" name="Rectangle 80"/>
            <p:cNvSpPr>
              <a:spLocks noChangeArrowheads="1"/>
            </p:cNvSpPr>
            <p:nvPr/>
          </p:nvSpPr>
          <p:spPr bwMode="auto">
            <a:xfrm>
              <a:off x="7608888" y="2470150"/>
              <a:ext cx="817563" cy="76358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4" name="Rectangle 81"/>
            <p:cNvSpPr>
              <a:spLocks noChangeArrowheads="1"/>
            </p:cNvSpPr>
            <p:nvPr/>
          </p:nvSpPr>
          <p:spPr bwMode="auto">
            <a:xfrm>
              <a:off x="7608888" y="2470150"/>
              <a:ext cx="215900" cy="76358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7" name="Freeform 82"/>
            <p:cNvSpPr>
              <a:spLocks/>
            </p:cNvSpPr>
            <p:nvPr/>
          </p:nvSpPr>
          <p:spPr bwMode="auto">
            <a:xfrm>
              <a:off x="7935913" y="2714625"/>
              <a:ext cx="163513" cy="296862"/>
            </a:xfrm>
            <a:custGeom>
              <a:avLst/>
              <a:gdLst>
                <a:gd name="T0" fmla="*/ 22 w 22"/>
                <a:gd name="T1" fmla="*/ 11 h 40"/>
                <a:gd name="T2" fmla="*/ 11 w 22"/>
                <a:gd name="T3" fmla="*/ 0 h 40"/>
                <a:gd name="T4" fmla="*/ 0 w 22"/>
                <a:gd name="T5" fmla="*/ 11 h 40"/>
                <a:gd name="T6" fmla="*/ 7 w 22"/>
                <a:gd name="T7" fmla="*/ 22 h 40"/>
                <a:gd name="T8" fmla="*/ 7 w 22"/>
                <a:gd name="T9" fmla="*/ 40 h 40"/>
                <a:gd name="T10" fmla="*/ 15 w 22"/>
                <a:gd name="T11" fmla="*/ 40 h 40"/>
                <a:gd name="T12" fmla="*/ 15 w 22"/>
                <a:gd name="T13" fmla="*/ 22 h 40"/>
                <a:gd name="T14" fmla="*/ 22 w 22"/>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0">
                  <a:moveTo>
                    <a:pt x="22" y="11"/>
                  </a:moveTo>
                  <a:cubicBezTo>
                    <a:pt x="22" y="5"/>
                    <a:pt x="17" y="0"/>
                    <a:pt x="11" y="0"/>
                  </a:cubicBezTo>
                  <a:cubicBezTo>
                    <a:pt x="5" y="0"/>
                    <a:pt x="0" y="5"/>
                    <a:pt x="0" y="11"/>
                  </a:cubicBezTo>
                  <a:cubicBezTo>
                    <a:pt x="0" y="16"/>
                    <a:pt x="3" y="20"/>
                    <a:pt x="7" y="22"/>
                  </a:cubicBezTo>
                  <a:cubicBezTo>
                    <a:pt x="7" y="40"/>
                    <a:pt x="7" y="40"/>
                    <a:pt x="7" y="40"/>
                  </a:cubicBezTo>
                  <a:cubicBezTo>
                    <a:pt x="15" y="40"/>
                    <a:pt x="15" y="40"/>
                    <a:pt x="15" y="40"/>
                  </a:cubicBezTo>
                  <a:cubicBezTo>
                    <a:pt x="15" y="22"/>
                    <a:pt x="15" y="22"/>
                    <a:pt x="15" y="22"/>
                  </a:cubicBezTo>
                  <a:cubicBezTo>
                    <a:pt x="19" y="20"/>
                    <a:pt x="22" y="16"/>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gr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*More Detail &amp; Components– Starter Kit Archiving and Backup IP </a:t>
            </a:r>
            <a:endParaRPr lang="en-US" sz="1400" dirty="0">
              <a:latin typeface="+mj-lt"/>
            </a:endParaRPr>
          </a:p>
        </p:txBody>
      </p:sp>
      <p:sp>
        <p:nvSpPr>
          <p:cNvPr id="114" name="TextBox 113"/>
          <p:cNvSpPr txBox="1"/>
          <p:nvPr/>
        </p:nvSpPr>
        <p:spPr>
          <a:xfrm>
            <a:off x="9220201" y="5048566"/>
            <a:ext cx="2401528" cy="1190001"/>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r>
              <a:rPr lang="en-US" spc="-69" dirty="0">
                <a:solidFill>
                  <a:schemeClr val="tx2">
                    <a:lumMod val="40000"/>
                    <a:lumOff val="60000"/>
                  </a:schemeClr>
                </a:solidFill>
                <a:latin typeface="Segoe UI"/>
              </a:rPr>
              <a:t>Space for local promotion</a:t>
            </a:r>
          </a:p>
        </p:txBody>
      </p:sp>
      <p:grpSp>
        <p:nvGrpSpPr>
          <p:cNvPr id="117" name="Group 116"/>
          <p:cNvGrpSpPr/>
          <p:nvPr/>
        </p:nvGrpSpPr>
        <p:grpSpPr>
          <a:xfrm>
            <a:off x="3806800" y="4976316"/>
            <a:ext cx="1547170" cy="1490054"/>
            <a:chOff x="9944355" y="3320828"/>
            <a:chExt cx="1893429" cy="1823532"/>
          </a:xfrm>
          <a:solidFill>
            <a:srgbClr val="FFC000"/>
          </a:solidFill>
        </p:grpSpPr>
        <p:sp>
          <p:nvSpPr>
            <p:cNvPr id="118" name="Freeform 117"/>
            <p:cNvSpPr>
              <a:spLocks/>
            </p:cNvSpPr>
            <p:nvPr/>
          </p:nvSpPr>
          <p:spPr bwMode="auto">
            <a:xfrm>
              <a:off x="10701067" y="3320828"/>
              <a:ext cx="1136717" cy="681965"/>
            </a:xfrm>
            <a:custGeom>
              <a:avLst/>
              <a:gdLst>
                <a:gd name="T0" fmla="*/ 373 w 509"/>
                <a:gd name="T1" fmla="*/ 272 h 273"/>
                <a:gd name="T2" fmla="*/ 509 w 509"/>
                <a:gd name="T3" fmla="*/ 136 h 273"/>
                <a:gd name="T4" fmla="*/ 373 w 509"/>
                <a:gd name="T5" fmla="*/ 0 h 273"/>
                <a:gd name="T6" fmla="*/ 256 w 509"/>
                <a:gd name="T7" fmla="*/ 66 h 273"/>
                <a:gd name="T8" fmla="*/ 209 w 509"/>
                <a:gd name="T9" fmla="*/ 55 h 273"/>
                <a:gd name="T10" fmla="*/ 112 w 509"/>
                <a:gd name="T11" fmla="*/ 114 h 273"/>
                <a:gd name="T12" fmla="*/ 83 w 509"/>
                <a:gd name="T13" fmla="*/ 108 h 273"/>
                <a:gd name="T14" fmla="*/ 0 w 509"/>
                <a:gd name="T15" fmla="*/ 191 h 273"/>
                <a:gd name="T16" fmla="*/ 83 w 509"/>
                <a:gd name="T17" fmla="*/ 273 h 273"/>
                <a:gd name="T18" fmla="*/ 373 w 509"/>
                <a:gd name="T19"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73">
                  <a:moveTo>
                    <a:pt x="373" y="272"/>
                  </a:moveTo>
                  <a:cubicBezTo>
                    <a:pt x="448" y="272"/>
                    <a:pt x="509" y="211"/>
                    <a:pt x="509" y="136"/>
                  </a:cubicBezTo>
                  <a:cubicBezTo>
                    <a:pt x="509" y="61"/>
                    <a:pt x="448" y="0"/>
                    <a:pt x="373" y="0"/>
                  </a:cubicBezTo>
                  <a:cubicBezTo>
                    <a:pt x="324" y="0"/>
                    <a:pt x="280" y="26"/>
                    <a:pt x="256" y="66"/>
                  </a:cubicBezTo>
                  <a:cubicBezTo>
                    <a:pt x="242" y="59"/>
                    <a:pt x="226" y="55"/>
                    <a:pt x="209" y="55"/>
                  </a:cubicBezTo>
                  <a:cubicBezTo>
                    <a:pt x="167" y="55"/>
                    <a:pt x="131" y="79"/>
                    <a:pt x="112" y="114"/>
                  </a:cubicBezTo>
                  <a:cubicBezTo>
                    <a:pt x="103" y="110"/>
                    <a:pt x="93" y="108"/>
                    <a:pt x="83" y="108"/>
                  </a:cubicBezTo>
                  <a:cubicBezTo>
                    <a:pt x="37" y="108"/>
                    <a:pt x="0" y="145"/>
                    <a:pt x="0" y="191"/>
                  </a:cubicBezTo>
                  <a:cubicBezTo>
                    <a:pt x="0" y="236"/>
                    <a:pt x="37" y="273"/>
                    <a:pt x="83" y="273"/>
                  </a:cubicBezTo>
                  <a:lnTo>
                    <a:pt x="373" y="272"/>
                  </a:lnTo>
                  <a:close/>
                </a:path>
              </a:pathLst>
            </a:custGeom>
            <a:grpFill/>
            <a:ln w="28575">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1139" rIns="82278" bIns="41139" numCol="1" rtlCol="0" anchor="ctr" anchorCtr="0" compatLnSpc="1">
              <a:prstTxWarp prst="textNoShape">
                <a:avLst/>
              </a:prstTxWarp>
            </a:bodyPr>
            <a:lstStyle/>
            <a:p>
              <a:pPr defTabSz="544092">
                <a:spcBef>
                  <a:spcPts val="600"/>
                </a:spcBef>
              </a:pPr>
              <a:r>
                <a:rPr lang="en-US" sz="1000">
                  <a:ln>
                    <a:solidFill>
                      <a:prstClr val="white">
                        <a:alpha val="0"/>
                      </a:prstClr>
                    </a:solidFill>
                  </a:ln>
                  <a:solidFill>
                    <a:srgbClr val="505050"/>
                  </a:solidFill>
                  <a:ea typeface="Segoe UI"/>
                  <a:cs typeface="Segoe UI"/>
                </a:rPr>
                <a:t> </a:t>
              </a:r>
            </a:p>
          </p:txBody>
        </p:sp>
        <p:sp>
          <p:nvSpPr>
            <p:cNvPr id="119" name="Freeform 118"/>
            <p:cNvSpPr/>
            <p:nvPr/>
          </p:nvSpPr>
          <p:spPr>
            <a:xfrm>
              <a:off x="9944355" y="3950592"/>
              <a:ext cx="1608760" cy="1193768"/>
            </a:xfrm>
            <a:custGeom>
              <a:avLst/>
              <a:gdLst/>
              <a:ahLst/>
              <a:cxnLst/>
              <a:rect l="l" t="t" r="r" b="b"/>
              <a:pathLst>
                <a:path w="5557023" h="4123549">
                  <a:moveTo>
                    <a:pt x="883643" y="3219172"/>
                  </a:moveTo>
                  <a:cubicBezTo>
                    <a:pt x="898214" y="3221702"/>
                    <a:pt x="910632" y="3228269"/>
                    <a:pt x="920896" y="3239682"/>
                  </a:cubicBezTo>
                  <a:lnTo>
                    <a:pt x="897209" y="3415825"/>
                  </a:lnTo>
                  <a:lnTo>
                    <a:pt x="567318" y="3392570"/>
                  </a:lnTo>
                  <a:cubicBezTo>
                    <a:pt x="399358" y="3435779"/>
                    <a:pt x="257237" y="3599577"/>
                    <a:pt x="347677" y="3709541"/>
                  </a:cubicBezTo>
                  <a:cubicBezTo>
                    <a:pt x="380838" y="3800267"/>
                    <a:pt x="1512201" y="4160163"/>
                    <a:pt x="2675865" y="3930042"/>
                  </a:cubicBezTo>
                  <a:lnTo>
                    <a:pt x="2744772" y="4047184"/>
                  </a:lnTo>
                  <a:cubicBezTo>
                    <a:pt x="2321569" y="4168775"/>
                    <a:pt x="218764" y="4206387"/>
                    <a:pt x="2282" y="3681978"/>
                  </a:cubicBezTo>
                  <a:cubicBezTo>
                    <a:pt x="-10494" y="3612785"/>
                    <a:pt x="21950" y="3476837"/>
                    <a:pt x="319253" y="3358116"/>
                  </a:cubicBezTo>
                  <a:lnTo>
                    <a:pt x="105642" y="3302991"/>
                  </a:lnTo>
                  <a:lnTo>
                    <a:pt x="833470" y="3222887"/>
                  </a:lnTo>
                  <a:cubicBezTo>
                    <a:pt x="852348" y="3218150"/>
                    <a:pt x="869072" y="3216643"/>
                    <a:pt x="883643" y="3219172"/>
                  </a:cubicBezTo>
                  <a:close/>
                  <a:moveTo>
                    <a:pt x="1053860" y="2180566"/>
                  </a:moveTo>
                  <a:lnTo>
                    <a:pt x="1053860" y="3314194"/>
                  </a:lnTo>
                  <a:lnTo>
                    <a:pt x="2043996" y="3507578"/>
                  </a:lnTo>
                  <a:lnTo>
                    <a:pt x="2043996" y="2240582"/>
                  </a:lnTo>
                  <a:close/>
                  <a:moveTo>
                    <a:pt x="2745983" y="2064674"/>
                  </a:moveTo>
                  <a:lnTo>
                    <a:pt x="2738467" y="3017780"/>
                  </a:lnTo>
                  <a:lnTo>
                    <a:pt x="3128142" y="3088080"/>
                  </a:lnTo>
                  <a:lnTo>
                    <a:pt x="3128142" y="2086071"/>
                  </a:lnTo>
                  <a:close/>
                  <a:moveTo>
                    <a:pt x="3728564" y="2017724"/>
                  </a:moveTo>
                  <a:lnTo>
                    <a:pt x="3721622" y="2830831"/>
                  </a:lnTo>
                  <a:lnTo>
                    <a:pt x="3979369" y="2875313"/>
                  </a:lnTo>
                  <a:lnTo>
                    <a:pt x="3979369" y="2031157"/>
                  </a:lnTo>
                  <a:close/>
                  <a:moveTo>
                    <a:pt x="4508385" y="1946681"/>
                  </a:moveTo>
                  <a:lnTo>
                    <a:pt x="4502611" y="2593619"/>
                  </a:lnTo>
                  <a:lnTo>
                    <a:pt x="4691218" y="2623464"/>
                  </a:lnTo>
                  <a:lnTo>
                    <a:pt x="4691218" y="1955660"/>
                  </a:lnTo>
                  <a:close/>
                  <a:moveTo>
                    <a:pt x="5147814" y="1870777"/>
                  </a:moveTo>
                  <a:lnTo>
                    <a:pt x="5143152" y="2349798"/>
                  </a:lnTo>
                  <a:lnTo>
                    <a:pt x="5260486" y="2371385"/>
                  </a:lnTo>
                  <a:lnTo>
                    <a:pt x="5260486" y="1877210"/>
                  </a:lnTo>
                  <a:close/>
                  <a:moveTo>
                    <a:pt x="1053860" y="1863817"/>
                  </a:moveTo>
                  <a:lnTo>
                    <a:pt x="1053860" y="2083875"/>
                  </a:lnTo>
                  <a:lnTo>
                    <a:pt x="2048802" y="2137222"/>
                  </a:lnTo>
                  <a:lnTo>
                    <a:pt x="2048802" y="1880488"/>
                  </a:lnTo>
                  <a:close/>
                  <a:moveTo>
                    <a:pt x="2748107" y="1795344"/>
                  </a:moveTo>
                  <a:lnTo>
                    <a:pt x="2746610" y="1985228"/>
                  </a:lnTo>
                  <a:lnTo>
                    <a:pt x="3132257" y="2004328"/>
                  </a:lnTo>
                  <a:lnTo>
                    <a:pt x="3132257" y="1801289"/>
                  </a:lnTo>
                  <a:close/>
                  <a:moveTo>
                    <a:pt x="3730530" y="1787500"/>
                  </a:moveTo>
                  <a:lnTo>
                    <a:pt x="3729140" y="1950264"/>
                  </a:lnTo>
                  <a:lnTo>
                    <a:pt x="3982993" y="1962291"/>
                  </a:lnTo>
                  <a:lnTo>
                    <a:pt x="3982993" y="1791238"/>
                  </a:lnTo>
                  <a:close/>
                  <a:moveTo>
                    <a:pt x="4510021" y="1763360"/>
                  </a:moveTo>
                  <a:lnTo>
                    <a:pt x="4508863" y="1893123"/>
                  </a:lnTo>
                  <a:lnTo>
                    <a:pt x="4694344" y="1901181"/>
                  </a:lnTo>
                  <a:lnTo>
                    <a:pt x="4694344" y="1765863"/>
                  </a:lnTo>
                  <a:close/>
                  <a:moveTo>
                    <a:pt x="5149136" y="1734971"/>
                  </a:moveTo>
                  <a:lnTo>
                    <a:pt x="5148200" y="1831124"/>
                  </a:lnTo>
                  <a:lnTo>
                    <a:pt x="5262476" y="1836896"/>
                  </a:lnTo>
                  <a:lnTo>
                    <a:pt x="5262476" y="1736760"/>
                  </a:lnTo>
                  <a:close/>
                  <a:moveTo>
                    <a:pt x="5262476" y="1600212"/>
                  </a:moveTo>
                  <a:lnTo>
                    <a:pt x="5150434" y="1601630"/>
                  </a:lnTo>
                  <a:lnTo>
                    <a:pt x="5149497" y="1697845"/>
                  </a:lnTo>
                  <a:lnTo>
                    <a:pt x="5262476" y="1700347"/>
                  </a:lnTo>
                  <a:close/>
                  <a:moveTo>
                    <a:pt x="4694344" y="1581338"/>
                  </a:moveTo>
                  <a:lnTo>
                    <a:pt x="4511628" y="1583327"/>
                  </a:lnTo>
                  <a:lnTo>
                    <a:pt x="4510469" y="1713153"/>
                  </a:lnTo>
                  <a:lnTo>
                    <a:pt x="4694344" y="1716656"/>
                  </a:lnTo>
                  <a:close/>
                  <a:moveTo>
                    <a:pt x="3982993" y="1557985"/>
                  </a:moveTo>
                  <a:lnTo>
                    <a:pt x="3732464" y="1560959"/>
                  </a:lnTo>
                  <a:lnTo>
                    <a:pt x="3731073" y="1723803"/>
                  </a:lnTo>
                  <a:lnTo>
                    <a:pt x="3982993" y="1729037"/>
                  </a:lnTo>
                  <a:close/>
                  <a:moveTo>
                    <a:pt x="2048802" y="1530398"/>
                  </a:moveTo>
                  <a:lnTo>
                    <a:pt x="1056263" y="1543734"/>
                  </a:lnTo>
                  <a:lnTo>
                    <a:pt x="1056263" y="1763792"/>
                  </a:lnTo>
                  <a:lnTo>
                    <a:pt x="2048802" y="1787131"/>
                  </a:lnTo>
                  <a:close/>
                  <a:moveTo>
                    <a:pt x="3132257" y="1524418"/>
                  </a:moveTo>
                  <a:lnTo>
                    <a:pt x="2750206" y="1529160"/>
                  </a:lnTo>
                  <a:lnTo>
                    <a:pt x="2748708" y="1719126"/>
                  </a:lnTo>
                  <a:lnTo>
                    <a:pt x="3132257" y="1727457"/>
                  </a:lnTo>
                  <a:close/>
                  <a:moveTo>
                    <a:pt x="5264466" y="1461062"/>
                  </a:moveTo>
                  <a:lnTo>
                    <a:pt x="5151747" y="1466742"/>
                  </a:lnTo>
                  <a:lnTo>
                    <a:pt x="5150807" y="1563346"/>
                  </a:lnTo>
                  <a:lnTo>
                    <a:pt x="5264466" y="1561198"/>
                  </a:lnTo>
                  <a:close/>
                  <a:moveTo>
                    <a:pt x="4697471" y="1393298"/>
                  </a:moveTo>
                  <a:lnTo>
                    <a:pt x="4513253" y="1401282"/>
                  </a:lnTo>
                  <a:lnTo>
                    <a:pt x="4512089" y="1531629"/>
                  </a:lnTo>
                  <a:lnTo>
                    <a:pt x="4697471" y="1528616"/>
                  </a:lnTo>
                  <a:close/>
                  <a:moveTo>
                    <a:pt x="5265461" y="1321913"/>
                  </a:moveTo>
                  <a:lnTo>
                    <a:pt x="5153063" y="1331493"/>
                  </a:lnTo>
                  <a:lnTo>
                    <a:pt x="5152116" y="1428847"/>
                  </a:lnTo>
                  <a:lnTo>
                    <a:pt x="5265461" y="1422049"/>
                  </a:lnTo>
                  <a:close/>
                  <a:moveTo>
                    <a:pt x="3986617" y="1320288"/>
                  </a:moveTo>
                  <a:lnTo>
                    <a:pt x="3734417" y="1332208"/>
                  </a:lnTo>
                  <a:lnTo>
                    <a:pt x="3733020" y="1495835"/>
                  </a:lnTo>
                  <a:lnTo>
                    <a:pt x="3986617" y="1491341"/>
                  </a:lnTo>
                  <a:close/>
                  <a:moveTo>
                    <a:pt x="3136372" y="1242273"/>
                  </a:moveTo>
                  <a:lnTo>
                    <a:pt x="2752319" y="1261249"/>
                  </a:lnTo>
                  <a:lnTo>
                    <a:pt x="2750811" y="1452456"/>
                  </a:lnTo>
                  <a:lnTo>
                    <a:pt x="3136372" y="1445312"/>
                  </a:lnTo>
                  <a:close/>
                  <a:moveTo>
                    <a:pt x="4699035" y="1205258"/>
                  </a:moveTo>
                  <a:lnTo>
                    <a:pt x="4514882" y="1218758"/>
                  </a:lnTo>
                  <a:lnTo>
                    <a:pt x="4513709" y="1350137"/>
                  </a:lnTo>
                  <a:lnTo>
                    <a:pt x="4699035" y="1340577"/>
                  </a:lnTo>
                  <a:close/>
                  <a:moveTo>
                    <a:pt x="5265461" y="1185365"/>
                  </a:moveTo>
                  <a:lnTo>
                    <a:pt x="5154359" y="1198373"/>
                  </a:lnTo>
                  <a:lnTo>
                    <a:pt x="5153398" y="1297084"/>
                  </a:lnTo>
                  <a:lnTo>
                    <a:pt x="5265461" y="1286801"/>
                  </a:lnTo>
                  <a:close/>
                  <a:moveTo>
                    <a:pt x="2053609" y="1173638"/>
                  </a:moveTo>
                  <a:lnTo>
                    <a:pt x="1056263" y="1226985"/>
                  </a:lnTo>
                  <a:lnTo>
                    <a:pt x="1056263" y="1450377"/>
                  </a:lnTo>
                  <a:lnTo>
                    <a:pt x="2053609" y="1430372"/>
                  </a:lnTo>
                  <a:close/>
                  <a:moveTo>
                    <a:pt x="3988429" y="1082591"/>
                  </a:moveTo>
                  <a:lnTo>
                    <a:pt x="3736376" y="1102743"/>
                  </a:lnTo>
                  <a:lnTo>
                    <a:pt x="3734966" y="1267904"/>
                  </a:lnTo>
                  <a:lnTo>
                    <a:pt x="3988429" y="1253644"/>
                  </a:lnTo>
                  <a:close/>
                  <a:moveTo>
                    <a:pt x="5266457" y="1047516"/>
                  </a:moveTo>
                  <a:lnTo>
                    <a:pt x="5155660" y="1064695"/>
                  </a:lnTo>
                  <a:lnTo>
                    <a:pt x="5154728" y="1160493"/>
                  </a:lnTo>
                  <a:lnTo>
                    <a:pt x="5266457" y="1146351"/>
                  </a:lnTo>
                  <a:close/>
                  <a:moveTo>
                    <a:pt x="4699035" y="1020733"/>
                  </a:moveTo>
                  <a:lnTo>
                    <a:pt x="4516485" y="1039117"/>
                  </a:lnTo>
                  <a:lnTo>
                    <a:pt x="4515296" y="1172312"/>
                  </a:lnTo>
                  <a:lnTo>
                    <a:pt x="4699035" y="1157809"/>
                  </a:lnTo>
                  <a:close/>
                  <a:moveTo>
                    <a:pt x="3138430" y="960129"/>
                  </a:moveTo>
                  <a:lnTo>
                    <a:pt x="2754440" y="992222"/>
                  </a:lnTo>
                  <a:lnTo>
                    <a:pt x="2752914" y="1185841"/>
                  </a:lnTo>
                  <a:lnTo>
                    <a:pt x="3138430" y="1163167"/>
                  </a:lnTo>
                  <a:close/>
                  <a:moveTo>
                    <a:pt x="3988429" y="849337"/>
                  </a:moveTo>
                  <a:lnTo>
                    <a:pt x="3738305" y="876808"/>
                  </a:lnTo>
                  <a:lnTo>
                    <a:pt x="3736875" y="1044266"/>
                  </a:lnTo>
                  <a:lnTo>
                    <a:pt x="3988429" y="1022612"/>
                  </a:lnTo>
                  <a:close/>
                  <a:moveTo>
                    <a:pt x="4700598" y="834451"/>
                  </a:moveTo>
                  <a:lnTo>
                    <a:pt x="4518094" y="858791"/>
                  </a:lnTo>
                  <a:lnTo>
                    <a:pt x="4516941" y="988006"/>
                  </a:lnTo>
                  <a:lnTo>
                    <a:pt x="4700598" y="968012"/>
                  </a:lnTo>
                  <a:close/>
                  <a:moveTo>
                    <a:pt x="2056012" y="816879"/>
                  </a:moveTo>
                  <a:lnTo>
                    <a:pt x="1061070" y="906902"/>
                  </a:lnTo>
                  <a:lnTo>
                    <a:pt x="1061070" y="1136962"/>
                  </a:lnTo>
                  <a:lnTo>
                    <a:pt x="2056012" y="1073612"/>
                  </a:lnTo>
                  <a:close/>
                  <a:moveTo>
                    <a:pt x="3138430" y="683257"/>
                  </a:moveTo>
                  <a:lnTo>
                    <a:pt x="2756531" y="727103"/>
                  </a:lnTo>
                  <a:lnTo>
                    <a:pt x="2754983" y="923438"/>
                  </a:lnTo>
                  <a:lnTo>
                    <a:pt x="3138430" y="888933"/>
                  </a:lnTo>
                  <a:close/>
                  <a:moveTo>
                    <a:pt x="3990241" y="613862"/>
                  </a:moveTo>
                  <a:lnTo>
                    <a:pt x="3740239" y="650224"/>
                  </a:lnTo>
                  <a:lnTo>
                    <a:pt x="3738853" y="812541"/>
                  </a:lnTo>
                  <a:lnTo>
                    <a:pt x="3990241" y="782693"/>
                  </a:lnTo>
                  <a:close/>
                  <a:moveTo>
                    <a:pt x="2056012" y="466788"/>
                  </a:moveTo>
                  <a:lnTo>
                    <a:pt x="1063473" y="590153"/>
                  </a:lnTo>
                  <a:lnTo>
                    <a:pt x="1063473" y="823547"/>
                  </a:lnTo>
                  <a:lnTo>
                    <a:pt x="2056012" y="726855"/>
                  </a:lnTo>
                  <a:close/>
                  <a:moveTo>
                    <a:pt x="3140487" y="403749"/>
                  </a:moveTo>
                  <a:lnTo>
                    <a:pt x="2758623" y="461810"/>
                  </a:lnTo>
                  <a:lnTo>
                    <a:pt x="2757126" y="651734"/>
                  </a:lnTo>
                  <a:lnTo>
                    <a:pt x="3140487" y="604151"/>
                  </a:lnTo>
                  <a:close/>
                  <a:moveTo>
                    <a:pt x="2058415" y="113363"/>
                  </a:moveTo>
                  <a:lnTo>
                    <a:pt x="1065876" y="276738"/>
                  </a:lnTo>
                  <a:lnTo>
                    <a:pt x="1065876" y="500130"/>
                  </a:lnTo>
                  <a:lnTo>
                    <a:pt x="2058415" y="366762"/>
                  </a:lnTo>
                  <a:close/>
                  <a:moveTo>
                    <a:pt x="2159351" y="0"/>
                  </a:moveTo>
                  <a:lnTo>
                    <a:pt x="2760162" y="266736"/>
                  </a:lnTo>
                  <a:lnTo>
                    <a:pt x="2759195" y="389322"/>
                  </a:lnTo>
                  <a:lnTo>
                    <a:pt x="3226907" y="314096"/>
                  </a:lnTo>
                  <a:lnTo>
                    <a:pt x="3741308" y="525045"/>
                  </a:lnTo>
                  <a:lnTo>
                    <a:pt x="3740767" y="588426"/>
                  </a:lnTo>
                  <a:lnTo>
                    <a:pt x="4066349" y="538332"/>
                  </a:lnTo>
                  <a:lnTo>
                    <a:pt x="4519368" y="716049"/>
                  </a:lnTo>
                  <a:lnTo>
                    <a:pt x="4518533" y="809649"/>
                  </a:lnTo>
                  <a:lnTo>
                    <a:pt x="4766261" y="774700"/>
                  </a:lnTo>
                  <a:lnTo>
                    <a:pt x="5157114" y="915291"/>
                  </a:lnTo>
                  <a:lnTo>
                    <a:pt x="5156015" y="1028270"/>
                  </a:lnTo>
                  <a:lnTo>
                    <a:pt x="5308250" y="1003300"/>
                  </a:lnTo>
                  <a:lnTo>
                    <a:pt x="5557023" y="1107337"/>
                  </a:lnTo>
                  <a:lnTo>
                    <a:pt x="5547072" y="2295959"/>
                  </a:lnTo>
                  <a:lnTo>
                    <a:pt x="5294319" y="2413000"/>
                  </a:lnTo>
                  <a:lnTo>
                    <a:pt x="5142826" y="2383303"/>
                  </a:lnTo>
                  <a:lnTo>
                    <a:pt x="5141480" y="2521536"/>
                  </a:lnTo>
                  <a:lnTo>
                    <a:pt x="4744374" y="2679700"/>
                  </a:lnTo>
                  <a:lnTo>
                    <a:pt x="4502208" y="2638869"/>
                  </a:lnTo>
                  <a:lnTo>
                    <a:pt x="4501247" y="2746468"/>
                  </a:lnTo>
                  <a:lnTo>
                    <a:pt x="4040980" y="2946400"/>
                  </a:lnTo>
                  <a:lnTo>
                    <a:pt x="3721138" y="2887585"/>
                  </a:lnTo>
                  <a:lnTo>
                    <a:pt x="3720732" y="2935142"/>
                  </a:lnTo>
                  <a:lnTo>
                    <a:pt x="3198100" y="3172460"/>
                  </a:lnTo>
                  <a:lnTo>
                    <a:pt x="2737945" y="3084005"/>
                  </a:lnTo>
                  <a:lnTo>
                    <a:pt x="2737802" y="3102121"/>
                  </a:lnTo>
                  <a:cubicBezTo>
                    <a:pt x="3012713" y="3145835"/>
                    <a:pt x="3356893" y="3220580"/>
                    <a:pt x="3525817" y="3379786"/>
                  </a:cubicBezTo>
                  <a:cubicBezTo>
                    <a:pt x="3590905" y="3448049"/>
                    <a:pt x="3684566" y="3509168"/>
                    <a:pt x="3499623" y="3741736"/>
                  </a:cubicBezTo>
                  <a:lnTo>
                    <a:pt x="3875861" y="3801267"/>
                  </a:lnTo>
                  <a:lnTo>
                    <a:pt x="2875736" y="3946524"/>
                  </a:lnTo>
                  <a:cubicBezTo>
                    <a:pt x="2851923" y="3960018"/>
                    <a:pt x="2792393" y="3940174"/>
                    <a:pt x="2790011" y="3915567"/>
                  </a:cubicBezTo>
                  <a:lnTo>
                    <a:pt x="2692380" y="3610768"/>
                  </a:lnTo>
                  <a:lnTo>
                    <a:pt x="3125767" y="3675061"/>
                  </a:lnTo>
                  <a:cubicBezTo>
                    <a:pt x="3205936" y="3588543"/>
                    <a:pt x="3345637" y="3552030"/>
                    <a:pt x="3197205" y="3367879"/>
                  </a:cubicBezTo>
                  <a:cubicBezTo>
                    <a:pt x="3121542" y="3290170"/>
                    <a:pt x="2905383" y="3210706"/>
                    <a:pt x="2737203" y="3177993"/>
                  </a:cubicBezTo>
                  <a:lnTo>
                    <a:pt x="2736129" y="3314194"/>
                  </a:lnTo>
                  <a:lnTo>
                    <a:pt x="2125706" y="3614272"/>
                  </a:lnTo>
                  <a:lnTo>
                    <a:pt x="972150" y="3374210"/>
                  </a:lnTo>
                  <a:lnTo>
                    <a:pt x="972150" y="206720"/>
                  </a:lnTo>
                  <a:close/>
                </a:path>
              </a:pathLst>
            </a:custGeom>
            <a:grpFill/>
            <a:ln w="9525" cap="flat" cmpd="sng" algn="ctr">
              <a:noFill/>
              <a:prstDash val="solid"/>
            </a:ln>
            <a:effectLst/>
          </p:spPr>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defRPr/>
              </a:pPr>
              <a:endParaRPr lang="en-US" sz="2200" kern="0" dirty="0">
                <a:ln>
                  <a:solidFill>
                    <a:prstClr val="white">
                      <a:alpha val="0"/>
                    </a:prstClr>
                  </a:solidFill>
                </a:ln>
                <a:gradFill>
                  <a:gsLst>
                    <a:gs pos="0">
                      <a:srgbClr val="FFFFFF"/>
                    </a:gs>
                    <a:gs pos="100000">
                      <a:srgbClr val="FFFFFF"/>
                    </a:gs>
                  </a:gsLst>
                  <a:lin ang="5400000" scaled="0"/>
                </a:gradFill>
              </a:endParaRPr>
            </a:p>
          </p:txBody>
        </p:sp>
      </p:grpSp>
      <p:pic>
        <p:nvPicPr>
          <p:cNvPr id="121" name="Picture 7"/>
          <p:cNvPicPr>
            <a:picLocks noChangeAspect="1" noChangeArrowheads="1"/>
          </p:cNvPicPr>
          <p:nvPr/>
        </p:nvPicPr>
        <p:blipFill>
          <a:blip r:embed="rId5" cstate="email">
            <a:biLevel thresh="50000"/>
            <a:extLst>
              <a:ext uri="{28A0092B-C50C-407E-A947-70E740481C1C}">
                <a14:useLocalDpi xmlns:a14="http://schemas.microsoft.com/office/drawing/2010/main"/>
              </a:ext>
            </a:extLst>
          </a:blip>
          <a:srcRect/>
          <a:stretch>
            <a:fillRect/>
          </a:stretch>
        </p:blipFill>
        <p:spPr bwMode="auto">
          <a:xfrm>
            <a:off x="1949842" y="3171342"/>
            <a:ext cx="797868" cy="42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15"/>
          <p:cNvPicPr>
            <a:picLocks noChangeAspect="1" noChangeArrowheads="1"/>
          </p:cNvPicPr>
          <p:nvPr/>
        </p:nvPicPr>
        <p:blipFill>
          <a:blip r:embed="rId6" cstate="email">
            <a:biLevel thresh="25000"/>
            <a:extLst>
              <a:ext uri="{28A0092B-C50C-407E-A947-70E740481C1C}">
                <a14:useLocalDpi xmlns:a14="http://schemas.microsoft.com/office/drawing/2010/main"/>
              </a:ext>
            </a:extLst>
          </a:blip>
          <a:srcRect/>
          <a:stretch>
            <a:fillRect/>
          </a:stretch>
        </p:blipFill>
        <p:spPr bwMode="auto">
          <a:xfrm>
            <a:off x="2466737" y="5911479"/>
            <a:ext cx="403463" cy="52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4" name="Group 123"/>
          <p:cNvGrpSpPr/>
          <p:nvPr/>
        </p:nvGrpSpPr>
        <p:grpSpPr>
          <a:xfrm>
            <a:off x="8689805" y="1185485"/>
            <a:ext cx="1866900" cy="2006853"/>
            <a:chOff x="3347477" y="1573053"/>
            <a:chExt cx="5374729" cy="4979741"/>
          </a:xfrm>
        </p:grpSpPr>
        <p:sp>
          <p:nvSpPr>
            <p:cNvPr id="125" name="Freeform 124"/>
            <p:cNvSpPr>
              <a:spLocks/>
            </p:cNvSpPr>
            <p:nvPr/>
          </p:nvSpPr>
          <p:spPr bwMode="auto">
            <a:xfrm>
              <a:off x="7593303" y="4567448"/>
              <a:ext cx="1128903"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26" name="Rectangle 5"/>
            <p:cNvSpPr>
              <a:spLocks noChangeArrowheads="1"/>
            </p:cNvSpPr>
            <p:nvPr/>
          </p:nvSpPr>
          <p:spPr bwMode="auto">
            <a:xfrm>
              <a:off x="6819049" y="4444655"/>
              <a:ext cx="831835" cy="1080257"/>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27" name="Rectangle 5"/>
            <p:cNvSpPr>
              <a:spLocks noChangeArrowheads="1"/>
            </p:cNvSpPr>
            <p:nvPr/>
          </p:nvSpPr>
          <p:spPr bwMode="auto">
            <a:xfrm>
              <a:off x="3800679" y="4748921"/>
              <a:ext cx="670494" cy="795475"/>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cxnSp>
          <p:nvCxnSpPr>
            <p:cNvPr id="129" name="Straight Arrow Connector 128"/>
            <p:cNvCxnSpPr/>
            <p:nvPr/>
          </p:nvCxnSpPr>
          <p:spPr>
            <a:xfrm flipH="1">
              <a:off x="7164695" y="2930416"/>
              <a:ext cx="19087" cy="836804"/>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4198083" y="1573053"/>
              <a:ext cx="3956256" cy="2029338"/>
              <a:chOff x="616226" y="1630760"/>
              <a:chExt cx="4596553" cy="2357779"/>
            </a:xfrm>
          </p:grpSpPr>
          <p:sp>
            <p:nvSpPr>
              <p:cNvPr id="17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7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7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180" name="TextBox 179"/>
              <p:cNvSpPr txBox="1"/>
              <p:nvPr/>
            </p:nvSpPr>
            <p:spPr>
              <a:xfrm>
                <a:off x="777079" y="2418606"/>
                <a:ext cx="3835016" cy="1569933"/>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900" kern="0" dirty="0">
                    <a:solidFill>
                      <a:srgbClr val="FFFFFF"/>
                    </a:solidFill>
                  </a:rPr>
                  <a:t>Microsoft Azure </a:t>
                </a:r>
                <a:br>
                  <a:rPr lang="en-US" sz="900" kern="0" dirty="0">
                    <a:solidFill>
                      <a:srgbClr val="FFFFFF"/>
                    </a:solidFill>
                  </a:rPr>
                </a:br>
                <a:r>
                  <a:rPr lang="en-US" sz="900" kern="0" dirty="0">
                    <a:solidFill>
                      <a:srgbClr val="FFFFFF"/>
                    </a:solidFill>
                  </a:rPr>
                  <a:t>Site Recovery</a:t>
                </a:r>
              </a:p>
            </p:txBody>
          </p:sp>
        </p:grpSp>
        <p:sp>
          <p:nvSpPr>
            <p:cNvPr id="131" name="Left-Right Arrow 130"/>
            <p:cNvSpPr/>
            <p:nvPr/>
          </p:nvSpPr>
          <p:spPr bwMode="auto">
            <a:xfrm>
              <a:off x="5221295" y="4717614"/>
              <a:ext cx="1407263" cy="181417"/>
            </a:xfrm>
            <a:prstGeom prst="leftRightArrow">
              <a:avLst>
                <a:gd name="adj1" fmla="val 54971"/>
                <a:gd name="adj2" fmla="val 5021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ctr" anchorCtr="0" forceAA="0" compatLnSpc="1">
              <a:prstTxWarp prst="textNoShape">
                <a:avLst/>
              </a:prstTxWarp>
              <a:noAutofit/>
            </a:bodyPr>
            <a:lstStyle/>
            <a:p>
              <a:pPr algn="ctr" defTabSz="950721" fontAlgn="base">
                <a:lnSpc>
                  <a:spcPct val="90000"/>
                </a:lnSpc>
                <a:spcBef>
                  <a:spcPct val="0"/>
                </a:spcBef>
                <a:spcAft>
                  <a:spcPct val="0"/>
                </a:spcAft>
              </a:pPr>
              <a:endParaRPr lang="en-US" sz="102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TextBox 131"/>
            <p:cNvSpPr txBox="1"/>
            <p:nvPr/>
          </p:nvSpPr>
          <p:spPr>
            <a:xfrm>
              <a:off x="4517486" y="3235919"/>
              <a:ext cx="2527542" cy="274936"/>
            </a:xfrm>
            <a:prstGeom prst="rect">
              <a:avLst/>
            </a:prstGeom>
            <a:noFill/>
          </p:spPr>
          <p:txBody>
            <a:bodyPr wrap="square" lIns="182612" tIns="0" rIns="182612" bIns="0" rtlCol="0">
              <a:spAutoFit/>
            </a:bodyPr>
            <a:lstStyle>
              <a:defPPr>
                <a:defRPr lang="en-US"/>
              </a:defPPr>
              <a:lvl1pPr defTabSz="913538">
                <a:lnSpc>
                  <a:spcPct val="90000"/>
                </a:lnSpc>
                <a:spcAft>
                  <a:spcPts val="588"/>
                </a:spcAft>
                <a:defRPr sz="1100">
                  <a:solidFill>
                    <a:srgbClr val="505050"/>
                  </a:solidFill>
                </a:defRPr>
              </a:lvl1pPr>
            </a:lstStyle>
            <a:p>
              <a:pPr algn="ctr"/>
              <a:endParaRPr lang="en-US" sz="800" dirty="0">
                <a:solidFill>
                  <a:schemeClr val="tx1"/>
                </a:solidFill>
              </a:endParaRPr>
            </a:p>
          </p:txBody>
        </p:sp>
        <p:sp>
          <p:nvSpPr>
            <p:cNvPr id="133" name="Rectangle 132"/>
            <p:cNvSpPr/>
            <p:nvPr/>
          </p:nvSpPr>
          <p:spPr>
            <a:xfrm>
              <a:off x="5121475" y="4297556"/>
              <a:ext cx="1597286" cy="563940"/>
            </a:xfrm>
            <a:prstGeom prst="rect">
              <a:avLst/>
            </a:prstGeom>
            <a:noFill/>
          </p:spPr>
          <p:txBody>
            <a:bodyPr wrap="square" lIns="182612" tIns="0" rIns="182612" bIns="0" rtlCol="0">
              <a:spAutoFit/>
            </a:bodyPr>
            <a:lstStyle/>
            <a:p>
              <a:pPr algn="ctr" defTabSz="931416">
                <a:lnSpc>
                  <a:spcPct val="90000"/>
                </a:lnSpc>
                <a:spcAft>
                  <a:spcPts val="600"/>
                </a:spcAft>
              </a:pPr>
              <a:r>
                <a:rPr lang="en-US" sz="800" dirty="0"/>
                <a:t>: </a:t>
              </a:r>
              <a:br>
                <a:rPr lang="en-US" sz="800" dirty="0"/>
              </a:br>
              <a:endParaRPr lang="en-US" sz="800" dirty="0"/>
            </a:p>
          </p:txBody>
        </p:sp>
        <p:grpSp>
          <p:nvGrpSpPr>
            <p:cNvPr id="134" name="Group 133"/>
            <p:cNvGrpSpPr/>
            <p:nvPr/>
          </p:nvGrpSpPr>
          <p:grpSpPr>
            <a:xfrm>
              <a:off x="4389992" y="3770096"/>
              <a:ext cx="1270249" cy="2761151"/>
              <a:chOff x="1055947" y="3696507"/>
              <a:chExt cx="1245456" cy="2707255"/>
            </a:xfrm>
          </p:grpSpPr>
          <p:sp>
            <p:nvSpPr>
              <p:cNvPr id="163" name="TextBox 162"/>
              <p:cNvSpPr txBox="1"/>
              <p:nvPr/>
            </p:nvSpPr>
            <p:spPr>
              <a:xfrm>
                <a:off x="1188253" y="5131780"/>
                <a:ext cx="1113150" cy="1271982"/>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a:t>Primary Site</a:t>
                </a:r>
              </a:p>
            </p:txBody>
          </p:sp>
          <p:grpSp>
            <p:nvGrpSpPr>
              <p:cNvPr id="164" name="Group 163"/>
              <p:cNvGrpSpPr/>
              <p:nvPr/>
            </p:nvGrpSpPr>
            <p:grpSpPr>
              <a:xfrm>
                <a:off x="1055947" y="4121329"/>
                <a:ext cx="815599" cy="1297016"/>
                <a:chOff x="13103226" y="2775830"/>
                <a:chExt cx="1039812" cy="1616572"/>
              </a:xfrm>
            </p:grpSpPr>
            <p:sp>
              <p:nvSpPr>
                <p:cNvPr id="168"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9"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0"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1"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2"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3"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4"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5"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6"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65" name="TextBox 164"/>
              <p:cNvSpPr txBox="1"/>
              <p:nvPr/>
            </p:nvSpPr>
            <p:spPr>
              <a:xfrm>
                <a:off x="1121483" y="5046507"/>
                <a:ext cx="684529" cy="282013"/>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66" name="Rectangle 165"/>
              <p:cNvSpPr/>
              <p:nvPr/>
            </p:nvSpPr>
            <p:spPr bwMode="auto">
              <a:xfrm>
                <a:off x="1055947" y="3696507"/>
                <a:ext cx="815076" cy="43038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5" name="Group 134"/>
            <p:cNvGrpSpPr/>
            <p:nvPr/>
          </p:nvGrpSpPr>
          <p:grpSpPr>
            <a:xfrm>
              <a:off x="6628558" y="3767219"/>
              <a:ext cx="1305220" cy="2785575"/>
              <a:chOff x="3250819" y="3693687"/>
              <a:chExt cx="1279744" cy="2731203"/>
            </a:xfrm>
          </p:grpSpPr>
          <p:sp>
            <p:nvSpPr>
              <p:cNvPr id="148" name="TextBox 147"/>
              <p:cNvSpPr txBox="1"/>
              <p:nvPr/>
            </p:nvSpPr>
            <p:spPr>
              <a:xfrm>
                <a:off x="3319748" y="5152908"/>
                <a:ext cx="1210815" cy="1271982"/>
              </a:xfrm>
              <a:prstGeom prst="rect">
                <a:avLst/>
              </a:prstGeom>
              <a:noFill/>
            </p:spPr>
            <p:txBody>
              <a:bodyPr wrap="square" lIns="0" tIns="149153" rIns="0" bIns="149153"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32296"/>
                <a:r>
                  <a:rPr lang="en-US" sz="800" dirty="0">
                    <a:solidFill>
                      <a:schemeClr val="tx1"/>
                    </a:solidFill>
                  </a:rPr>
                  <a:t>Recovery Site</a:t>
                </a:r>
              </a:p>
            </p:txBody>
          </p:sp>
          <p:grpSp>
            <p:nvGrpSpPr>
              <p:cNvPr id="149" name="Group 148"/>
              <p:cNvGrpSpPr/>
              <p:nvPr/>
            </p:nvGrpSpPr>
            <p:grpSpPr>
              <a:xfrm>
                <a:off x="3251903" y="4125870"/>
                <a:ext cx="815599" cy="1291203"/>
                <a:chOff x="13103226" y="2775830"/>
                <a:chExt cx="1039812" cy="1616572"/>
              </a:xfrm>
            </p:grpSpPr>
            <p:sp>
              <p:nvSpPr>
                <p:cNvPr id="154"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5"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6"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7"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8"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9"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0"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1"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2"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50" name="TextBox 149"/>
              <p:cNvSpPr txBox="1"/>
              <p:nvPr/>
            </p:nvSpPr>
            <p:spPr>
              <a:xfrm>
                <a:off x="3317442" y="5046200"/>
                <a:ext cx="684527" cy="282013"/>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52" name="Rectangle 151"/>
              <p:cNvSpPr/>
              <p:nvPr/>
            </p:nvSpPr>
            <p:spPr bwMode="auto">
              <a:xfrm>
                <a:off x="3250819" y="3693687"/>
                <a:ext cx="816684" cy="43038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6" name="Group 135"/>
            <p:cNvGrpSpPr/>
            <p:nvPr/>
          </p:nvGrpSpPr>
          <p:grpSpPr>
            <a:xfrm>
              <a:off x="3561254" y="5140022"/>
              <a:ext cx="196756" cy="377743"/>
              <a:chOff x="7791149" y="4987730"/>
              <a:chExt cx="192916" cy="370370"/>
            </a:xfrm>
          </p:grpSpPr>
          <p:sp>
            <p:nvSpPr>
              <p:cNvPr id="14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137" name="Group 136"/>
            <p:cNvGrpSpPr/>
            <p:nvPr/>
          </p:nvGrpSpPr>
          <p:grpSpPr>
            <a:xfrm>
              <a:off x="3347477" y="5141660"/>
              <a:ext cx="196756" cy="377743"/>
              <a:chOff x="7791149" y="4987730"/>
              <a:chExt cx="192916" cy="370370"/>
            </a:xfrm>
          </p:grpSpPr>
          <p:sp>
            <p:nvSpPr>
              <p:cNvPr id="142"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3"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4"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138" name="Group 137"/>
            <p:cNvGrpSpPr/>
            <p:nvPr/>
          </p:nvGrpSpPr>
          <p:grpSpPr>
            <a:xfrm>
              <a:off x="7944506" y="5131945"/>
              <a:ext cx="196756" cy="377743"/>
              <a:chOff x="7791149" y="4987730"/>
              <a:chExt cx="192916" cy="370370"/>
            </a:xfrm>
          </p:grpSpPr>
          <p:sp>
            <p:nvSpPr>
              <p:cNvPr id="13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cxnSp>
        <p:nvCxnSpPr>
          <p:cNvPr id="4" name="Straight Arrow Connector 3"/>
          <p:cNvCxnSpPr/>
          <p:nvPr/>
        </p:nvCxnSpPr>
        <p:spPr>
          <a:xfrm>
            <a:off x="4686300" y="42672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10482349" y="1586079"/>
            <a:ext cx="1221971" cy="412019"/>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a:solidFill>
                  <a:schemeClr val="bg1"/>
                </a:solidFill>
              </a:rPr>
              <a:t>On- premise to On-premise</a:t>
            </a:r>
          </a:p>
        </p:txBody>
      </p:sp>
      <p:cxnSp>
        <p:nvCxnSpPr>
          <p:cNvPr id="183" name="Straight Arrow Connector 182"/>
          <p:cNvCxnSpPr/>
          <p:nvPr/>
        </p:nvCxnSpPr>
        <p:spPr>
          <a:xfrm flipV="1">
            <a:off x="9160583" y="1712421"/>
            <a:ext cx="0" cy="405244"/>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9975274" y="2901143"/>
            <a:ext cx="1712422" cy="1928414"/>
            <a:chOff x="5106820" y="1164497"/>
            <a:chExt cx="3236324" cy="3682294"/>
          </a:xfrm>
        </p:grpSpPr>
        <p:sp>
          <p:nvSpPr>
            <p:cNvPr id="185" name="Freeform 184"/>
            <p:cNvSpPr>
              <a:spLocks/>
            </p:cNvSpPr>
            <p:nvPr/>
          </p:nvSpPr>
          <p:spPr bwMode="auto">
            <a:xfrm>
              <a:off x="5763781" y="3358135"/>
              <a:ext cx="829916" cy="70217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86" name="Rectangle 5"/>
            <p:cNvSpPr>
              <a:spLocks noChangeArrowheads="1"/>
            </p:cNvSpPr>
            <p:nvPr/>
          </p:nvSpPr>
          <p:spPr bwMode="auto">
            <a:xfrm>
              <a:off x="7095166" y="3494090"/>
              <a:ext cx="492915" cy="584796"/>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87" name="Rectangle 5"/>
            <p:cNvSpPr>
              <a:spLocks noChangeArrowheads="1"/>
            </p:cNvSpPr>
            <p:nvPr/>
          </p:nvSpPr>
          <p:spPr bwMode="auto">
            <a:xfrm>
              <a:off x="6740084" y="3268229"/>
              <a:ext cx="611525" cy="794153"/>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88" name="Left-Right Arrow 187"/>
            <p:cNvSpPr/>
            <p:nvPr/>
          </p:nvSpPr>
          <p:spPr bwMode="auto">
            <a:xfrm rot="16200000">
              <a:off x="6522736" y="2430195"/>
              <a:ext cx="434695" cy="235972"/>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12" tIns="146092" rIns="182612" bIns="146092" numCol="1" spcCol="0" rtlCol="0" fromWordArt="0" anchor="t" anchorCtr="0" forceAA="0" compatLnSpc="1">
              <a:prstTxWarp prst="textNoShape">
                <a:avLst/>
              </a:prstTxWarp>
              <a:noAutofit/>
            </a:bodyPr>
            <a:lstStyle/>
            <a:p>
              <a:pPr algn="ctr" defTabSz="93111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9" name="TextBox 188"/>
            <p:cNvSpPr txBox="1"/>
            <p:nvPr/>
          </p:nvSpPr>
          <p:spPr>
            <a:xfrm>
              <a:off x="5106820" y="2386332"/>
              <a:ext cx="1963785" cy="423142"/>
            </a:xfrm>
            <a:prstGeom prst="rect">
              <a:avLst/>
            </a:prstGeom>
            <a:noFill/>
          </p:spPr>
          <p:txBody>
            <a:bodyPr wrap="square" lIns="182612" tIns="0" rIns="182612" bIns="0" rtlCol="0">
              <a:spAutoFit/>
            </a:bodyPr>
            <a:lstStyle/>
            <a:p>
              <a:pPr defTabSz="931416">
                <a:lnSpc>
                  <a:spcPct val="90000"/>
                </a:lnSpc>
                <a:spcAft>
                  <a:spcPts val="600"/>
                </a:spcAft>
              </a:pPr>
              <a:r>
                <a:rPr lang="en-US" sz="800" dirty="0"/>
                <a:t>Orchestration</a:t>
              </a:r>
              <a:br>
                <a:rPr lang="en-US" sz="800" dirty="0"/>
              </a:br>
              <a:r>
                <a:rPr lang="en-US" sz="800" dirty="0"/>
                <a:t>&amp; Replication</a:t>
              </a:r>
            </a:p>
          </p:txBody>
        </p:sp>
        <p:grpSp>
          <p:nvGrpSpPr>
            <p:cNvPr id="190" name="Group 189"/>
            <p:cNvGrpSpPr/>
            <p:nvPr/>
          </p:nvGrpSpPr>
          <p:grpSpPr>
            <a:xfrm>
              <a:off x="5434693" y="1164497"/>
              <a:ext cx="2908451" cy="1538329"/>
              <a:chOff x="616226" y="1630760"/>
              <a:chExt cx="4596553" cy="2431199"/>
            </a:xfrm>
          </p:grpSpPr>
          <p:sp>
            <p:nvSpPr>
              <p:cNvPr id="210"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211"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212"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213" name="TextBox 212"/>
              <p:cNvSpPr txBox="1"/>
              <p:nvPr/>
            </p:nvSpPr>
            <p:spPr>
              <a:xfrm>
                <a:off x="1269331" y="2418609"/>
                <a:ext cx="2873088" cy="1643350"/>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900" kern="0" dirty="0">
                    <a:solidFill>
                      <a:srgbClr val="FFFFFF"/>
                    </a:solidFill>
                  </a:rPr>
                  <a:t>Microsoft Azure </a:t>
                </a:r>
                <a:br>
                  <a:rPr lang="en-US" sz="900" kern="0" dirty="0">
                    <a:solidFill>
                      <a:srgbClr val="FFFFFF"/>
                    </a:solidFill>
                  </a:rPr>
                </a:br>
                <a:r>
                  <a:rPr lang="en-US" sz="900" kern="0" dirty="0">
                    <a:solidFill>
                      <a:srgbClr val="FFFFFF"/>
                    </a:solidFill>
                  </a:rPr>
                  <a:t>Site Recovery</a:t>
                </a:r>
              </a:p>
            </p:txBody>
          </p:sp>
        </p:grpSp>
        <p:grpSp>
          <p:nvGrpSpPr>
            <p:cNvPr id="191" name="Group 190"/>
            <p:cNvGrpSpPr/>
            <p:nvPr/>
          </p:nvGrpSpPr>
          <p:grpSpPr>
            <a:xfrm>
              <a:off x="6247416" y="2770761"/>
              <a:ext cx="798824" cy="2076030"/>
              <a:chOff x="806146" y="3682859"/>
              <a:chExt cx="1065400" cy="2768826"/>
            </a:xfrm>
          </p:grpSpPr>
          <p:sp>
            <p:nvSpPr>
              <p:cNvPr id="196" name="TextBox 195"/>
              <p:cNvSpPr txBox="1"/>
              <p:nvPr/>
            </p:nvSpPr>
            <p:spPr>
              <a:xfrm>
                <a:off x="806146" y="5120217"/>
                <a:ext cx="1013547" cy="1331468"/>
              </a:xfrm>
              <a:prstGeom prst="rect">
                <a:avLst/>
              </a:prstGeom>
              <a:noFill/>
            </p:spPr>
            <p:txBody>
              <a:bodyPr wrap="square" lIns="0" tIns="149153" rIns="0" bIns="149153" rtlCol="0">
                <a:spAutoFit/>
              </a:bodyPr>
              <a:lstStyle/>
              <a:p>
                <a:pPr algn="r" defTabSz="932296">
                  <a:lnSpc>
                    <a:spcPct val="90000"/>
                  </a:lnSpc>
                  <a:spcAft>
                    <a:spcPts val="612"/>
                  </a:spcAft>
                </a:pPr>
                <a:r>
                  <a:rPr lang="en-US" sz="800" kern="0" dirty="0"/>
                  <a:t>Primary Site</a:t>
                </a:r>
              </a:p>
            </p:txBody>
          </p:sp>
          <p:grpSp>
            <p:nvGrpSpPr>
              <p:cNvPr id="197" name="Group 196"/>
              <p:cNvGrpSpPr/>
              <p:nvPr/>
            </p:nvGrpSpPr>
            <p:grpSpPr>
              <a:xfrm>
                <a:off x="1055947" y="4111804"/>
                <a:ext cx="815599" cy="1297016"/>
                <a:chOff x="13103226" y="2763958"/>
                <a:chExt cx="1039812" cy="1616572"/>
              </a:xfrm>
            </p:grpSpPr>
            <p:sp>
              <p:nvSpPr>
                <p:cNvPr id="201"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6"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7"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8"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9"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98" name="TextBox 197"/>
              <p:cNvSpPr txBox="1"/>
              <p:nvPr/>
            </p:nvSpPr>
            <p:spPr>
              <a:xfrm>
                <a:off x="1121483" y="5046509"/>
                <a:ext cx="684527" cy="431754"/>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99" name="Rectangle 198"/>
              <p:cNvSpPr/>
              <p:nvPr/>
            </p:nvSpPr>
            <p:spPr bwMode="auto">
              <a:xfrm>
                <a:off x="1055947" y="3682859"/>
                <a:ext cx="815076" cy="43038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2" name="Group 191"/>
            <p:cNvGrpSpPr/>
            <p:nvPr/>
          </p:nvGrpSpPr>
          <p:grpSpPr>
            <a:xfrm>
              <a:off x="7641209" y="3786572"/>
              <a:ext cx="144646" cy="277698"/>
              <a:chOff x="7791149" y="4987730"/>
              <a:chExt cx="192916" cy="370370"/>
            </a:xfrm>
          </p:grpSpPr>
          <p:sp>
            <p:nvSpPr>
              <p:cNvPr id="1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sp>
        <p:nvSpPr>
          <p:cNvPr id="214" name="TextBox 213"/>
          <p:cNvSpPr txBox="1"/>
          <p:nvPr/>
        </p:nvSpPr>
        <p:spPr>
          <a:xfrm>
            <a:off x="8736677" y="3567278"/>
            <a:ext cx="1540626" cy="412019"/>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a:solidFill>
                  <a:schemeClr val="bg1"/>
                </a:solidFill>
              </a:rPr>
              <a:t>On- premise to Microsoft Azure</a:t>
            </a:r>
          </a:p>
        </p:txBody>
      </p:sp>
      <p:graphicFrame>
        <p:nvGraphicFramePr>
          <p:cNvPr id="7" name="Table 6"/>
          <p:cNvGraphicFramePr>
            <a:graphicFrameLocks noGrp="1"/>
          </p:cNvGraphicFramePr>
          <p:nvPr>
            <p:extLst>
              <p:ext uri="{D42A27DB-BD31-4B8C-83A1-F6EECF244321}">
                <p14:modId xmlns:p14="http://schemas.microsoft.com/office/powerpoint/2010/main" val="3489392847"/>
              </p:ext>
            </p:extLst>
          </p:nvPr>
        </p:nvGraphicFramePr>
        <p:xfrm>
          <a:off x="5968538" y="1536571"/>
          <a:ext cx="2517940" cy="1371600"/>
        </p:xfrm>
        <a:graphic>
          <a:graphicData uri="http://schemas.openxmlformats.org/drawingml/2006/table">
            <a:tbl>
              <a:tblPr/>
              <a:tblGrid>
                <a:gridCol w="706582">
                  <a:extLst>
                    <a:ext uri="{9D8B030D-6E8A-4147-A177-3AD203B41FA5}">
                      <a16:colId xmlns:a16="http://schemas.microsoft.com/office/drawing/2014/main" val="4019129754"/>
                    </a:ext>
                  </a:extLst>
                </a:gridCol>
                <a:gridCol w="914400">
                  <a:extLst>
                    <a:ext uri="{9D8B030D-6E8A-4147-A177-3AD203B41FA5}">
                      <a16:colId xmlns:a16="http://schemas.microsoft.com/office/drawing/2014/main" val="58874956"/>
                    </a:ext>
                  </a:extLst>
                </a:gridCol>
                <a:gridCol w="896958">
                  <a:extLst>
                    <a:ext uri="{9D8B030D-6E8A-4147-A177-3AD203B41FA5}">
                      <a16:colId xmlns:a16="http://schemas.microsoft.com/office/drawing/2014/main" val="667867989"/>
                    </a:ext>
                  </a:extLst>
                </a:gridCol>
              </a:tblGrid>
              <a:tr h="0">
                <a:tc>
                  <a:txBody>
                    <a:bodyPr/>
                    <a:lstStyle/>
                    <a:p>
                      <a:endParaRPr lang="en-US" sz="800" dirty="0">
                        <a:solidFill>
                          <a:schemeClr val="bg1"/>
                        </a:solidFill>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latin typeface="+mn-lt"/>
                          <a:ea typeface="+mn-ea"/>
                          <a:cs typeface="+mn-cs"/>
                        </a:rPr>
                        <a:t>Price For First 31 days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latin typeface="+mn-lt"/>
                          <a:ea typeface="+mn-ea"/>
                          <a:cs typeface="+mn-cs"/>
                        </a:rPr>
                        <a:t>Price</a:t>
                      </a:r>
                      <a:r>
                        <a:rPr lang="en-US" sz="800" kern="1200" baseline="0" dirty="0">
                          <a:solidFill>
                            <a:schemeClr val="bg1"/>
                          </a:solidFill>
                          <a:latin typeface="+mn-lt"/>
                          <a:ea typeface="+mn-ea"/>
                          <a:cs typeface="+mn-cs"/>
                        </a:rPr>
                        <a:t> After </a:t>
                      </a:r>
                      <a:r>
                        <a:rPr lang="en-US" sz="800" kern="1200" dirty="0">
                          <a:solidFill>
                            <a:schemeClr val="bg1"/>
                          </a:solidFill>
                          <a:latin typeface="+mn-lt"/>
                          <a:ea typeface="+mn-ea"/>
                          <a:cs typeface="+mn-cs"/>
                        </a:rPr>
                        <a:t>31 days</a:t>
                      </a:r>
                    </a:p>
                  </a:txBody>
                  <a:tcPr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810218"/>
                  </a:ext>
                </a:extLst>
              </a:tr>
              <a:tr h="0">
                <a:tc>
                  <a:txBody>
                    <a:bodyPr/>
                    <a:lstStyle/>
                    <a:p>
                      <a:r>
                        <a:rPr lang="en-US" sz="800" dirty="0">
                          <a:solidFill>
                            <a:schemeClr val="bg1"/>
                          </a:solidFill>
                        </a:rPr>
                        <a:t>Azure Site Recovery to customer owned sites</a:t>
                      </a: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bg1"/>
                          </a:solidFill>
                        </a:rPr>
                        <a:t>Free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bg1"/>
                          </a:solidFill>
                        </a:rPr>
                        <a:t>$16/month per instance protected</a:t>
                      </a:r>
                    </a:p>
                  </a:txBody>
                  <a:tcPr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5283907"/>
                  </a:ext>
                </a:extLst>
              </a:tr>
              <a:tr h="0">
                <a:tc>
                  <a:txBody>
                    <a:bodyPr/>
                    <a:lstStyle/>
                    <a:p>
                      <a:r>
                        <a:rPr lang="en-US" sz="800" dirty="0">
                          <a:solidFill>
                            <a:schemeClr val="bg1"/>
                          </a:solidFill>
                        </a:rPr>
                        <a:t>Azure Site Recovery to Azure</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bg1"/>
                          </a:solidFill>
                        </a:rPr>
                        <a:t>Free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800" dirty="0">
                          <a:solidFill>
                            <a:schemeClr val="bg1"/>
                          </a:solidFill>
                        </a:rPr>
                        <a:t>$54/month per instance protected</a:t>
                      </a:r>
                    </a:p>
                  </a:txBody>
                  <a:tcPr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686889812"/>
                  </a:ext>
                </a:extLst>
              </a:tr>
            </a:tbl>
          </a:graphicData>
        </a:graphic>
      </p:graphicFrame>
      <p:sp>
        <p:nvSpPr>
          <p:cNvPr id="215" name="Freeform 5"/>
          <p:cNvSpPr>
            <a:spLocks noEditPoints="1"/>
          </p:cNvSpPr>
          <p:nvPr/>
        </p:nvSpPr>
        <p:spPr bwMode="auto">
          <a:xfrm>
            <a:off x="6995650" y="1184787"/>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16" name="TextBox 215"/>
          <p:cNvSpPr txBox="1"/>
          <p:nvPr/>
        </p:nvSpPr>
        <p:spPr>
          <a:xfrm>
            <a:off x="5876535" y="2868110"/>
            <a:ext cx="2769313" cy="2048600"/>
          </a:xfrm>
          <a:prstGeom prst="rect">
            <a:avLst/>
          </a:prstGeom>
          <a:noFill/>
        </p:spPr>
        <p:txBody>
          <a:bodyPr wrap="square" lIns="179285" tIns="143428" rIns="179285" bIns="143428" rtlCol="0">
            <a:spAutoFit/>
          </a:bodyPr>
          <a:lstStyle/>
          <a:p>
            <a:pPr>
              <a:lnSpc>
                <a:spcPct val="90000"/>
              </a:lnSpc>
            </a:pPr>
            <a:r>
              <a:rPr lang="en-US" sz="1200" b="1" dirty="0">
                <a:solidFill>
                  <a:schemeClr val="bg1"/>
                </a:solidFill>
              </a:rPr>
              <a:t>Scenario DR – Protecting to Azure: </a:t>
            </a:r>
          </a:p>
          <a:p>
            <a:pPr marL="171450" indent="-171450">
              <a:lnSpc>
                <a:spcPct val="90000"/>
              </a:lnSpc>
              <a:buFont typeface="Wingdings" panose="05000000000000000000" pitchFamily="2" charset="2"/>
              <a:buChar char="ü"/>
            </a:pPr>
            <a:r>
              <a:rPr lang="en-US" sz="1100" dirty="0">
                <a:solidFill>
                  <a:schemeClr val="bg1"/>
                </a:solidFill>
              </a:rPr>
              <a:t>U$ 162/Month – 3 VMs Site Recovery</a:t>
            </a:r>
          </a:p>
          <a:p>
            <a:pPr marL="171450" indent="-171450">
              <a:lnSpc>
                <a:spcPct val="90000"/>
              </a:lnSpc>
              <a:buFont typeface="Wingdings" panose="05000000000000000000" pitchFamily="2" charset="2"/>
              <a:buChar char="ü"/>
            </a:pPr>
            <a:r>
              <a:rPr lang="en-US" sz="1100" dirty="0">
                <a:solidFill>
                  <a:schemeClr val="bg1"/>
                </a:solidFill>
              </a:rPr>
              <a:t>U$ 65.60/Month – 700 GB Storage</a:t>
            </a:r>
          </a:p>
          <a:p>
            <a:pPr marL="171450" indent="-171450">
              <a:lnSpc>
                <a:spcPct val="90000"/>
              </a:lnSpc>
              <a:buFont typeface="Wingdings" panose="05000000000000000000" pitchFamily="2" charset="2"/>
              <a:buChar char="ü"/>
            </a:pPr>
            <a:r>
              <a:rPr lang="en-US" sz="1100" dirty="0">
                <a:solidFill>
                  <a:schemeClr val="bg1"/>
                </a:solidFill>
              </a:rPr>
              <a:t>U$ 66.96/Month – VM A1/744 Hours</a:t>
            </a:r>
          </a:p>
          <a:p>
            <a:pPr marL="171450" indent="-171450">
              <a:lnSpc>
                <a:spcPct val="90000"/>
              </a:lnSpc>
              <a:buFont typeface="Wingdings" panose="05000000000000000000" pitchFamily="2" charset="2"/>
              <a:buChar char="ü"/>
            </a:pPr>
            <a:r>
              <a:rPr lang="en-US" sz="1100" dirty="0">
                <a:solidFill>
                  <a:schemeClr val="bg1"/>
                </a:solidFill>
              </a:rPr>
              <a:t>U$ 27/Month – VM A3/75 Hours</a:t>
            </a:r>
          </a:p>
          <a:p>
            <a:pPr marL="171450" indent="-171450">
              <a:lnSpc>
                <a:spcPct val="90000"/>
              </a:lnSpc>
              <a:buFont typeface="Wingdings" panose="05000000000000000000" pitchFamily="2" charset="2"/>
              <a:buChar char="ü"/>
            </a:pPr>
            <a:r>
              <a:rPr lang="en-US" sz="1100" dirty="0">
                <a:solidFill>
                  <a:schemeClr val="bg1"/>
                </a:solidFill>
              </a:rPr>
              <a:t>U$ 26.78/Month - VPN</a:t>
            </a:r>
            <a:br>
              <a:rPr lang="en-US" sz="1100" dirty="0">
                <a:solidFill>
                  <a:schemeClr val="bg1"/>
                </a:solidFill>
              </a:rPr>
            </a:br>
            <a:endParaRPr lang="en-US" sz="1100" dirty="0">
              <a:solidFill>
                <a:schemeClr val="bg1"/>
              </a:solidFill>
            </a:endParaRPr>
          </a:p>
          <a:p>
            <a:pPr marL="171450" indent="-171450">
              <a:lnSpc>
                <a:spcPct val="90000"/>
              </a:lnSpc>
              <a:buFont typeface="Wingdings" panose="05000000000000000000" pitchFamily="2" charset="2"/>
              <a:buChar char="ü"/>
            </a:pPr>
            <a:r>
              <a:rPr lang="en-US" sz="1200" b="1" dirty="0">
                <a:solidFill>
                  <a:schemeClr val="bg1"/>
                </a:solidFill>
              </a:rPr>
              <a:t>Total  U$ 4185.35/Year</a:t>
            </a:r>
            <a:endParaRPr lang="en-US" sz="1200" b="1" dirty="0">
              <a:solidFill>
                <a:schemeClr val="bg1"/>
              </a:solidFill>
              <a:sym typeface="Wingdings" panose="05000000000000000000" pitchFamily="2" charset="2"/>
            </a:endParaRPr>
          </a:p>
          <a:p>
            <a:pPr marL="171450" indent="-171450">
              <a:lnSpc>
                <a:spcPct val="90000"/>
              </a:lnSpc>
              <a:buFont typeface="Wingdings" panose="05000000000000000000" pitchFamily="2" charset="2"/>
              <a:buChar char="ü"/>
            </a:pPr>
            <a:r>
              <a:rPr lang="en-US" sz="1200" b="1">
                <a:solidFill>
                  <a:schemeClr val="bg1"/>
                </a:solidFill>
              </a:rPr>
              <a:t>42 </a:t>
            </a:r>
            <a:r>
              <a:rPr lang="en-US" sz="1200" b="1" dirty="0">
                <a:solidFill>
                  <a:schemeClr val="bg1"/>
                </a:solidFill>
              </a:rPr>
              <a:t>Azure Monetary Commitment in OPEN SKUs</a:t>
            </a:r>
          </a:p>
          <a:p>
            <a:pPr>
              <a:lnSpc>
                <a:spcPct val="90000"/>
              </a:lnSpc>
            </a:pPr>
            <a:endParaRPr lang="en-US" sz="1300" dirty="0">
              <a:solidFill>
                <a:srgbClr val="FFFFFF"/>
              </a:solidFill>
            </a:endParaRPr>
          </a:p>
        </p:txBody>
      </p:sp>
      <p:cxnSp>
        <p:nvCxnSpPr>
          <p:cNvPr id="5" name="Straight Connector 4"/>
          <p:cNvCxnSpPr/>
          <p:nvPr/>
        </p:nvCxnSpPr>
        <p:spPr>
          <a:xfrm>
            <a:off x="6091774" y="4029525"/>
            <a:ext cx="230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More References</a:t>
            </a:r>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Azure Site Recovery General Information </a:t>
            </a:r>
            <a:r>
              <a:rPr lang="en-US" sz="1800" b="1" dirty="0">
                <a:hlinkClick r:id="rId3"/>
              </a:rPr>
              <a:t>http://azure.microsoft.com/en-us/services/site-recovery/</a:t>
            </a:r>
            <a:endParaRPr lang="en-US" sz="1800" b="1" dirty="0"/>
          </a:p>
          <a:p>
            <a:pPr marL="342900" indent="-342900">
              <a:buFont typeface="Arial" panose="020B0604020202020204" pitchFamily="34" charset="0"/>
              <a:buChar char="•"/>
            </a:pPr>
            <a:r>
              <a:rPr lang="en-US" sz="1800" dirty="0">
                <a:solidFill>
                  <a:schemeClr val="tx1"/>
                </a:solidFill>
              </a:rPr>
              <a:t>Microsoft Azure Cost Estimator Tool: </a:t>
            </a:r>
            <a:r>
              <a:rPr lang="en-US" sz="1800" b="1" dirty="0">
                <a:hlinkClick r:id="rId4"/>
              </a:rPr>
              <a:t>http://www.microsoft.com/en-us/download/details.aspx?id=43376</a:t>
            </a:r>
            <a:endParaRPr lang="en-US" sz="1800" b="1" dirty="0"/>
          </a:p>
          <a:p>
            <a:pPr marL="342900" indent="-342900">
              <a:buFont typeface="Arial" panose="020B0604020202020204" pitchFamily="34" charset="0"/>
              <a:buChar char="•"/>
            </a:pPr>
            <a:r>
              <a:rPr lang="en-US" sz="1800" dirty="0"/>
              <a:t>Azure Site Recovery FAQ </a:t>
            </a:r>
            <a:r>
              <a:rPr lang="en-US" sz="1800" b="1" dirty="0">
                <a:hlinkClick r:id="rId5"/>
              </a:rPr>
              <a:t>https://azure.microsoft.com/en-us/documentation/articles/site-recovery-faq</a:t>
            </a:r>
            <a:endParaRPr lang="en-US" sz="1800" b="1" dirty="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14C6E7-17FA-4328-94D9-CA25C96667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7D4CEE-4A6E-444C-9F48-154C694282ED}">
  <ds:schemaRefs>
    <ds:schemaRef ds:uri="http://purl.org/dc/terms/"/>
    <ds:schemaRef ds:uri="http://schemas.openxmlformats.org/package/2006/metadata/core-properties"/>
    <ds:schemaRef ds:uri="1e9946e3-f9a0-41e4-9b22-58e2cc8fa95c"/>
    <ds:schemaRef ds:uri="http://purl.org/dc/dcmitype/"/>
    <ds:schemaRef ds:uri="http://schemas.microsoft.com/office/infopath/2007/PartnerControls"/>
    <ds:schemaRef ds:uri="http://purl.org/dc/elements/1.1/"/>
    <ds:schemaRef ds:uri="http://schemas.microsoft.com/office/2006/documentManagement/types"/>
    <ds:schemaRef ds:uri="d998fb76-9a2a-468e-b3b9-73e6011ded5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547E796-3336-4CA3-A039-C51122E807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249</TotalTime>
  <Words>674</Words>
  <Application>Microsoft Office PowerPoint</Application>
  <PresentationFormat>Widescreen</PresentationFormat>
  <Paragraphs>69</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Wingdings</vt:lpstr>
      <vt:lpstr>Office Theme</vt:lpstr>
      <vt:lpstr>Starter Kit – Azure Site Recovery</vt:lpstr>
      <vt:lpstr>More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32</cp:revision>
  <dcterms:created xsi:type="dcterms:W3CDTF">2015-09-01T15:53:33Z</dcterms:created>
  <dcterms:modified xsi:type="dcterms:W3CDTF">2016-03-25T20:04:18Z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