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
  </p:notesMasterIdLst>
  <p:sldIdLst>
    <p:sldId id="257" r:id="rId5"/>
    <p:sldId id="259"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p:scale>
          <a:sx n="80" d="100"/>
          <a:sy n="80" d="100"/>
        </p:scale>
        <p:origin x="-835" y="-4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28-Mar-16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a:t>
            </a:r>
            <a:r>
              <a:rPr lang="en-US" b="1" baseline="0" dirty="0"/>
              <a:t> Notes:</a:t>
            </a:r>
          </a:p>
          <a:p>
            <a:endParaRPr lang="en-US" b="0" baseline="0" dirty="0"/>
          </a:p>
          <a:p>
            <a:r>
              <a:rPr lang="en-US" b="0" baseline="0" dirty="0"/>
              <a:t>2-3 minutes</a:t>
            </a:r>
          </a:p>
          <a:p>
            <a:endParaRPr lang="en-US" b="0" baseline="0" dirty="0"/>
          </a:p>
          <a:p>
            <a:r>
              <a:rPr lang="en-US" b="0" baseline="0" dirty="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a:p>
          <a:p>
            <a:pPr marL="0" indent="0">
              <a:lnSpc>
                <a:spcPts val="2200"/>
              </a:lnSpc>
              <a:buNone/>
            </a:pPr>
            <a:r>
              <a:rPr lang="en-US" sz="900" b="1" dirty="0">
                <a:solidFill>
                  <a:srgbClr val="505050"/>
                </a:solidFill>
              </a:rPr>
              <a:t>Contoso</a:t>
            </a:r>
            <a:r>
              <a:rPr lang="en-US" sz="900" dirty="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a:solidFill>
                  <a:srgbClr val="505050"/>
                </a:solidFill>
              </a:rPr>
              <a:t>Two servers and operating system: $10,000 per server</a:t>
            </a:r>
          </a:p>
          <a:p>
            <a:pPr>
              <a:lnSpc>
                <a:spcPts val="2200"/>
              </a:lnSpc>
            </a:pPr>
            <a:r>
              <a:rPr lang="en-US" sz="900" b="1" dirty="0">
                <a:solidFill>
                  <a:srgbClr val="505050"/>
                </a:solidFill>
              </a:rPr>
              <a:t>CALs: $10,000</a:t>
            </a:r>
          </a:p>
          <a:p>
            <a:pPr>
              <a:lnSpc>
                <a:spcPts val="2200"/>
              </a:lnSpc>
            </a:pPr>
            <a:r>
              <a:rPr lang="en-US" sz="900" b="1" dirty="0">
                <a:solidFill>
                  <a:srgbClr val="505050"/>
                </a:solidFill>
              </a:rPr>
              <a:t>Two years of facility operating costs:  $10,000</a:t>
            </a:r>
          </a:p>
          <a:p>
            <a:pPr>
              <a:lnSpc>
                <a:spcPts val="2200"/>
              </a:lnSpc>
            </a:pPr>
            <a:r>
              <a:rPr lang="en-US" sz="900" b="1" dirty="0">
                <a:solidFill>
                  <a:srgbClr val="505050"/>
                </a:solidFill>
              </a:rPr>
              <a:t>On-premises backup solution with support for cloud archiving: $2,800 with agents</a:t>
            </a:r>
          </a:p>
          <a:p>
            <a:pPr marL="0" indent="0">
              <a:lnSpc>
                <a:spcPts val="2200"/>
              </a:lnSpc>
              <a:buNone/>
            </a:pPr>
            <a:r>
              <a:rPr lang="en-US" sz="900" dirty="0">
                <a:solidFill>
                  <a:srgbClr val="505050"/>
                </a:solidFill>
              </a:rPr>
              <a:t>The total procurement and operating costs total about </a:t>
            </a:r>
            <a:r>
              <a:rPr lang="en-US" sz="900" b="1" dirty="0">
                <a:solidFill>
                  <a:srgbClr val="505050"/>
                </a:solidFill>
              </a:rPr>
              <a:t>$32,800 / 24 months </a:t>
            </a:r>
            <a:r>
              <a:rPr lang="en-US" sz="900" dirty="0">
                <a:solidFill>
                  <a:srgbClr val="505050"/>
                </a:solidFill>
              </a:rPr>
              <a:t>= </a:t>
            </a:r>
            <a:r>
              <a:rPr lang="en-US" sz="900" b="1" dirty="0">
                <a:solidFill>
                  <a:srgbClr val="505050"/>
                </a:solidFill>
              </a:rPr>
              <a:t>~$1333.33 /month </a:t>
            </a:r>
            <a:r>
              <a:rPr lang="en-US" sz="900" dirty="0">
                <a:solidFill>
                  <a:srgbClr val="505050"/>
                </a:solidFill>
              </a:rPr>
              <a:t>for two datacenter caliber servers. With 7 small virtual machines, this comes out to ~ </a:t>
            </a:r>
            <a:r>
              <a:rPr lang="en-US" sz="900" b="1" dirty="0">
                <a:solidFill>
                  <a:srgbClr val="505050"/>
                </a:solidFill>
              </a:rPr>
              <a:t>$1,90.47 per virtual machine</a:t>
            </a:r>
            <a:r>
              <a:rPr lang="en-US" sz="900" dirty="0">
                <a:solidFill>
                  <a:srgbClr val="505050"/>
                </a:solidFill>
              </a:rPr>
              <a:t> per month.</a:t>
            </a:r>
          </a:p>
          <a:p>
            <a:endParaRPr lang="en-US" b="0" baseline="0" dirty="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94871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6EF947-8D9F-492B-9CF5-9DCF2EF799ED}" type="datetimeFigureOut">
              <a:rPr lang="en-US" smtClean="0"/>
              <a:t>28-Mar-16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28-Mar-16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28-Mar-16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a:gradFill>
                  <a:gsLst>
                    <a:gs pos="2239">
                      <a:srgbClr val="505050"/>
                    </a:gs>
                    <a:gs pos="11940">
                      <a:srgbClr val="505050"/>
                    </a:gs>
                  </a:gsLst>
                  <a:lin ang="5400000" scaled="0"/>
                </a:gradFill>
              </a:rPr>
              <a:t>Microsoft Confidential</a:t>
            </a: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6EF947-8D9F-492B-9CF5-9DCF2EF799ED}" type="datetimeFigureOut">
              <a:rPr lang="en-US" smtClean="0"/>
              <a:t>28-Mar-16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28-Mar-16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6EF947-8D9F-492B-9CF5-9DCF2EF799ED}" type="datetimeFigureOut">
              <a:rPr lang="en-US" smtClean="0"/>
              <a:t>28-Mar-16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6EF947-8D9F-492B-9CF5-9DCF2EF799ED}" type="datetimeFigureOut">
              <a:rPr lang="en-US" smtClean="0"/>
              <a:t>28-Mar-16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6EF947-8D9F-492B-9CF5-9DCF2EF799ED}" type="datetimeFigureOut">
              <a:rPr lang="en-US" smtClean="0"/>
              <a:t>28-Mar-16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28-Mar-16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28-Mar-16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28-Mar-16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28-Mar-16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aka.ms/mysupport"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openxmlformats.org/officeDocument/2006/relationships/image" Target="../media/image4.emf"/><Relationship Id="rId12"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1.png"/><Relationship Id="rId10" Type="http://schemas.openxmlformats.org/officeDocument/2006/relationships/image" Target="../media/image7.emf"/><Relationship Id="rId4" Type="http://schemas.openxmlformats.org/officeDocument/2006/relationships/hyperlink" Target="http://aka.ms/mysupport" TargetMode="External"/><Relationship Id="rId9"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azure.microsoft.com/en-us/solutions/dev-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a:solidFill>
                  <a:srgbClr val="0072C6"/>
                </a:solidFill>
              </a:rPr>
              <a:t>Starter Kit: Development &amp; Test</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a:t>Request full version of Azure Starter Kits online through </a:t>
            </a:r>
            <a:r>
              <a:rPr lang="en-US" sz="1400">
                <a:hlinkClick r:id="rId4"/>
              </a:rPr>
              <a:t>MPN </a:t>
            </a:r>
            <a:endParaRPr lang="en-US" sz="1400" dirty="0"/>
          </a:p>
        </p:txBody>
      </p:sp>
      <p:sp>
        <p:nvSpPr>
          <p:cNvPr id="39" name="TextBox 38"/>
          <p:cNvSpPr txBox="1"/>
          <p:nvPr/>
        </p:nvSpPr>
        <p:spPr>
          <a:xfrm>
            <a:off x="380937" y="879927"/>
            <a:ext cx="2632504" cy="588965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Whether you are a developer and a CEO – at the same time - in a one-person startup getting your mobile app out the door, or a multi-national enterprise with 100,000 employees, you need </a:t>
            </a:r>
            <a:r>
              <a:rPr lang="en-US" sz="1400" b="1" dirty="0">
                <a:solidFill>
                  <a:schemeClr val="bg1"/>
                </a:solidFill>
              </a:rPr>
              <a:t>a sandbox to build, test and learn.</a:t>
            </a:r>
            <a:r>
              <a:rPr lang="en-US" sz="1400" dirty="0">
                <a:solidFill>
                  <a:schemeClr val="bg1"/>
                </a:solidFill>
              </a:rPr>
              <a:t> In addition, you need a safe, isolated zone to do it. </a:t>
            </a:r>
          </a:p>
          <a:p>
            <a:r>
              <a:rPr lang="en-US" sz="1400" dirty="0">
                <a:solidFill>
                  <a:schemeClr val="bg1"/>
                </a:solidFill>
              </a:rPr>
              <a:t>In summary </a:t>
            </a:r>
            <a:r>
              <a:rPr lang="en-US" sz="1400" b="1" dirty="0">
                <a:solidFill>
                  <a:schemeClr val="bg1"/>
                </a:solidFill>
              </a:rPr>
              <a:t>Dev &amp; Test </a:t>
            </a:r>
            <a:r>
              <a:rPr lang="en-US" sz="1400" dirty="0">
                <a:solidFill>
                  <a:schemeClr val="bg1"/>
                </a:solidFill>
              </a:rPr>
              <a:t>challenges are:</a:t>
            </a:r>
          </a:p>
          <a:p>
            <a:pPr marL="285750" indent="-285750">
              <a:buFont typeface="Arial" panose="020B0604020202020204" pitchFamily="34" charset="0"/>
              <a:buChar char="•"/>
            </a:pPr>
            <a:r>
              <a:rPr lang="en-US" sz="1400" dirty="0">
                <a:solidFill>
                  <a:schemeClr val="bg1"/>
                </a:solidFill>
              </a:rPr>
              <a:t>Sales team need to demo an app running and they don´t have infrastructure resources.</a:t>
            </a:r>
          </a:p>
          <a:p>
            <a:pPr marL="285750" indent="-285750">
              <a:lnSpc>
                <a:spcPct val="90000"/>
              </a:lnSpc>
              <a:buFont typeface="Arial" panose="020B0604020202020204" pitchFamily="34" charset="0"/>
              <a:buChar char="•"/>
            </a:pPr>
            <a:r>
              <a:rPr lang="en-US" sz="1400" dirty="0">
                <a:solidFill>
                  <a:schemeClr val="bg1"/>
                </a:solidFill>
              </a:rPr>
              <a:t>Insufficient infrastructure tore-produce errors reported by internal and external clients in order to resolve app problems</a:t>
            </a:r>
          </a:p>
          <a:p>
            <a:pPr marL="285750" indent="-285750">
              <a:lnSpc>
                <a:spcPct val="90000"/>
              </a:lnSpc>
              <a:buFont typeface="Arial" panose="020B0604020202020204" pitchFamily="34" charset="0"/>
              <a:buChar char="•"/>
            </a:pPr>
            <a:r>
              <a:rPr lang="en-US" sz="1400" dirty="0">
                <a:solidFill>
                  <a:schemeClr val="bg1"/>
                </a:solidFill>
              </a:rPr>
              <a:t>Periods where you have excess infrastructure  you have server boxes under your developers’ desks.</a:t>
            </a:r>
          </a:p>
        </p:txBody>
      </p:sp>
      <p:sp>
        <p:nvSpPr>
          <p:cNvPr id="44" name="TextBox 43"/>
          <p:cNvSpPr txBox="1"/>
          <p:nvPr/>
        </p:nvSpPr>
        <p:spPr>
          <a:xfrm>
            <a:off x="3128560" y="850884"/>
            <a:ext cx="2559029" cy="59542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You can count on </a:t>
            </a:r>
            <a:r>
              <a:rPr lang="en-US" sz="1400" b="1" dirty="0">
                <a:solidFill>
                  <a:schemeClr val="bg1"/>
                </a:solidFill>
              </a:rPr>
              <a:t>Microsoft Azure Infrastructure Services </a:t>
            </a:r>
            <a:r>
              <a:rPr lang="en-US" sz="1400" dirty="0">
                <a:solidFill>
                  <a:schemeClr val="bg1"/>
                </a:solidFill>
              </a:rPr>
              <a:t>to quickly standup labs for </a:t>
            </a:r>
            <a:r>
              <a:rPr lang="en-US" sz="1400" b="1" dirty="0">
                <a:solidFill>
                  <a:schemeClr val="bg1"/>
                </a:solidFill>
              </a:rPr>
              <a:t>testing</a:t>
            </a:r>
            <a:r>
              <a:rPr lang="en-US" sz="1400" dirty="0">
                <a:solidFill>
                  <a:schemeClr val="bg1"/>
                </a:solidFill>
              </a:rPr>
              <a:t> and </a:t>
            </a:r>
            <a:r>
              <a:rPr lang="en-US" sz="1400" b="1" dirty="0">
                <a:solidFill>
                  <a:schemeClr val="bg1"/>
                </a:solidFill>
              </a:rPr>
              <a:t>developing </a:t>
            </a:r>
            <a:r>
              <a:rPr lang="en-US" sz="1400" dirty="0">
                <a:solidFill>
                  <a:schemeClr val="bg1"/>
                </a:solidFill>
              </a:rPr>
              <a:t>apps, validating app behavior, and creating presales, training, and teaching environments:</a:t>
            </a:r>
          </a:p>
          <a:p>
            <a:pPr>
              <a:lnSpc>
                <a:spcPct val="90000"/>
              </a:lnSpc>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Provisioning Virtual Machines in minutes</a:t>
            </a:r>
          </a:p>
          <a:p>
            <a:pPr marL="285750" indent="-285750">
              <a:lnSpc>
                <a:spcPct val="90000"/>
              </a:lnSpc>
              <a:buFont typeface="Arial" panose="020B0604020202020204" pitchFamily="34" charset="0"/>
              <a:buChar char="•"/>
            </a:pPr>
            <a:r>
              <a:rPr lang="en-US" sz="1400" dirty="0">
                <a:solidFill>
                  <a:schemeClr val="bg1"/>
                </a:solidFill>
              </a:rPr>
              <a:t>Access to a sandbox and labs.</a:t>
            </a:r>
          </a:p>
          <a:p>
            <a:pPr marL="285750" indent="-285750">
              <a:lnSpc>
                <a:spcPct val="90000"/>
              </a:lnSpc>
              <a:buFont typeface="Arial" panose="020B0604020202020204" pitchFamily="34" charset="0"/>
              <a:buChar char="•"/>
            </a:pPr>
            <a:r>
              <a:rPr lang="en-US" sz="1400" dirty="0">
                <a:solidFill>
                  <a:schemeClr val="bg1"/>
                </a:solidFill>
              </a:rPr>
              <a:t>Most development, test and lab environments are project-based and do not need to be up and running 24x7 - </a:t>
            </a:r>
            <a:r>
              <a:rPr lang="en-US" sz="1400" b="1" dirty="0">
                <a:solidFill>
                  <a:schemeClr val="bg1"/>
                </a:solidFill>
              </a:rPr>
              <a:t>You pay for what you.</a:t>
            </a:r>
          </a:p>
          <a:p>
            <a:pPr marL="285750" indent="-285750">
              <a:lnSpc>
                <a:spcPct val="90000"/>
              </a:lnSpc>
              <a:buFont typeface="Arial" panose="020B0604020202020204" pitchFamily="34" charset="0"/>
              <a:buChar char="•"/>
            </a:pPr>
            <a:r>
              <a:rPr lang="en-US" sz="1400" dirty="0">
                <a:solidFill>
                  <a:schemeClr val="bg1"/>
                </a:solidFill>
              </a:rPr>
              <a:t>Quickly create environments in Azure while minimizing waste and controlling cost</a:t>
            </a:r>
          </a:p>
          <a:p>
            <a:pPr>
              <a:lnSpc>
                <a:spcPct val="90000"/>
              </a:lnSpc>
            </a:pP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77984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Dev&amp;Test App with Azure IaaS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Servers:</a:t>
            </a:r>
          </a:p>
          <a:p>
            <a:pPr marL="742950" lvl="1" indent="-285750">
              <a:lnSpc>
                <a:spcPct val="90000"/>
              </a:lnSpc>
              <a:buFont typeface="Arial" panose="020B0604020202020204" pitchFamily="34" charset="0"/>
              <a:buChar char="•"/>
            </a:pPr>
            <a:r>
              <a:rPr lang="en-US" sz="1100" i="1" dirty="0">
                <a:solidFill>
                  <a:schemeClr val="bg1"/>
                </a:solidFill>
              </a:rPr>
              <a:t>2 x Application Servers= $535.68</a:t>
            </a:r>
          </a:p>
          <a:p>
            <a:pPr marL="742950" lvl="1" indent="-285750">
              <a:lnSpc>
                <a:spcPct val="90000"/>
              </a:lnSpc>
              <a:buFont typeface="Arial" panose="020B0604020202020204" pitchFamily="34" charset="0"/>
              <a:buChar char="•"/>
            </a:pPr>
            <a:r>
              <a:rPr lang="en-US" sz="1100" i="1" dirty="0">
                <a:solidFill>
                  <a:schemeClr val="bg1"/>
                </a:solidFill>
              </a:rPr>
              <a:t>1 x Database Servers (Include SQL Server STD License) = $565.44</a:t>
            </a:r>
          </a:p>
          <a:p>
            <a:pPr marL="285750" indent="-285750">
              <a:lnSpc>
                <a:spcPct val="90000"/>
              </a:lnSpc>
              <a:buFont typeface="Arial" panose="020B0604020202020204" pitchFamily="34" charset="0"/>
              <a:buChar char="•"/>
            </a:pPr>
            <a:r>
              <a:rPr lang="en-US" sz="1100" i="1" dirty="0">
                <a:solidFill>
                  <a:schemeClr val="bg1"/>
                </a:solidFill>
              </a:rPr>
              <a:t>Data Storage / Bandwidth:</a:t>
            </a:r>
          </a:p>
          <a:p>
            <a:pPr marL="742950" lvl="1" indent="-285750">
              <a:lnSpc>
                <a:spcPct val="90000"/>
              </a:lnSpc>
              <a:buFont typeface="Arial" panose="020B0604020202020204" pitchFamily="34" charset="0"/>
              <a:buChar char="•"/>
            </a:pPr>
            <a:r>
              <a:rPr lang="en-US" sz="1100" i="1" dirty="0">
                <a:solidFill>
                  <a:schemeClr val="bg1"/>
                </a:solidFill>
              </a:rPr>
              <a:t>650GB Bandwidth/Download = $88.65</a:t>
            </a:r>
          </a:p>
          <a:p>
            <a:pPr marL="742950" lvl="1" indent="-285750">
              <a:lnSpc>
                <a:spcPct val="90000"/>
              </a:lnSpc>
              <a:buFont typeface="Arial" panose="020B0604020202020204" pitchFamily="34" charset="0"/>
              <a:buChar char="•"/>
            </a:pPr>
            <a:r>
              <a:rPr lang="en-US" sz="1100" i="1" dirty="0">
                <a:solidFill>
                  <a:schemeClr val="bg1"/>
                </a:solidFill>
              </a:rPr>
              <a:t>1TB Storage+Transactions = $36.10</a:t>
            </a:r>
          </a:p>
          <a:p>
            <a:pPr marL="285750" indent="-285750">
              <a:lnSpc>
                <a:spcPct val="90000"/>
              </a:lnSpc>
              <a:buFont typeface="Arial" panose="020B0604020202020204" pitchFamily="34" charset="0"/>
              <a:buChar char="•"/>
            </a:pPr>
            <a:r>
              <a:rPr lang="en-US" sz="1100" i="1" dirty="0">
                <a:solidFill>
                  <a:schemeClr val="bg1"/>
                </a:solidFill>
              </a:rPr>
              <a:t>(Optional) DevTest Labs: Free</a:t>
            </a:r>
          </a:p>
          <a:p>
            <a:pPr marL="285750" indent="-285750">
              <a:lnSpc>
                <a:spcPct val="90000"/>
              </a:lnSpc>
              <a:buFont typeface="Arial" panose="020B0604020202020204" pitchFamily="34" charset="0"/>
              <a:buChar char="•"/>
            </a:pPr>
            <a:r>
              <a:rPr lang="en-US" sz="1100" i="1" dirty="0">
                <a:solidFill>
                  <a:schemeClr val="bg1"/>
                </a:solidFill>
              </a:rPr>
              <a:t>Developer Support: U$29</a:t>
            </a: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U$15.058/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151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Dev&amp;Test</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22" name="Group 121"/>
          <p:cNvGrpSpPr/>
          <p:nvPr/>
        </p:nvGrpSpPr>
        <p:grpSpPr>
          <a:xfrm>
            <a:off x="8709749" y="1230694"/>
            <a:ext cx="3166437" cy="2272946"/>
            <a:chOff x="5647696" y="328913"/>
            <a:chExt cx="6600948" cy="3773172"/>
          </a:xfrm>
        </p:grpSpPr>
        <p:sp>
          <p:nvSpPr>
            <p:cNvPr id="123" name="Clpoud Icon"/>
            <p:cNvSpPr>
              <a:spLocks noChangeAspect="1"/>
            </p:cNvSpPr>
            <p:nvPr/>
          </p:nvSpPr>
          <p:spPr bwMode="black">
            <a:xfrm>
              <a:off x="5647696" y="328913"/>
              <a:ext cx="6600948" cy="3730239"/>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8103575" y="3409296"/>
              <a:ext cx="1966790" cy="341795"/>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LOB Applications</a:t>
              </a:r>
            </a:p>
          </p:txBody>
        </p:sp>
        <p:sp>
          <p:nvSpPr>
            <p:cNvPr id="158" name="Rectangle 157"/>
            <p:cNvSpPr/>
            <p:nvPr/>
          </p:nvSpPr>
          <p:spPr bwMode="auto">
            <a:xfrm>
              <a:off x="9731833" y="195784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327028" y="2517408"/>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nvGrpSpPr>
            <p:cNvPr id="136" name="Group 135"/>
            <p:cNvGrpSpPr/>
            <p:nvPr/>
          </p:nvGrpSpPr>
          <p:grpSpPr>
            <a:xfrm>
              <a:off x="8486260" y="1394053"/>
              <a:ext cx="2237646" cy="1427076"/>
              <a:chOff x="10233092" y="2776515"/>
              <a:chExt cx="1463583" cy="904301"/>
            </a:xfrm>
          </p:grpSpPr>
          <p:sp>
            <p:nvSpPr>
              <p:cNvPr id="138" name="Freeform 24"/>
              <p:cNvSpPr>
                <a:spLocks noEditPoints="1"/>
              </p:cNvSpPr>
              <p:nvPr/>
            </p:nvSpPr>
            <p:spPr bwMode="black">
              <a:xfrm>
                <a:off x="10233092" y="2776515"/>
                <a:ext cx="750559" cy="90430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9497746" y="2559623"/>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2" name="Picture 161"/>
          <p:cNvPicPr>
            <a:picLocks noChangeAspect="1"/>
          </p:cNvPicPr>
          <p:nvPr/>
        </p:nvPicPr>
        <p:blipFill>
          <a:blip r:embed="rId6" cstate="print">
            <a:biLevel thresh="25000"/>
            <a:extLst>
              <a:ext uri="{BEBA8EAE-BF5A-486C-A8C5-ECC9F3942E4B}">
                <a14:imgProps xmlns:a14="http://schemas.microsoft.com/office/drawing/2010/main">
                  <a14:imgLayer r:embed="rId7">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0674879" y="1851380"/>
            <a:ext cx="321052" cy="335670"/>
          </a:xfrm>
          <a:prstGeom prst="rect">
            <a:avLst/>
          </a:prstGeom>
        </p:spPr>
      </p:pic>
      <p:pic>
        <p:nvPicPr>
          <p:cNvPr id="41" name="Picture 40"/>
          <p:cNvPicPr>
            <a:picLocks noChangeAspect="1"/>
          </p:cNvPicPr>
          <p:nvPr/>
        </p:nvPicPr>
        <p:blipFill>
          <a:blip r:embed="rId8">
            <a:duotone>
              <a:prstClr val="black"/>
              <a:schemeClr val="accent1">
                <a:tint val="45000"/>
                <a:satMod val="400000"/>
              </a:schemeClr>
            </a:duotone>
          </a:blip>
          <a:stretch>
            <a:fillRect/>
          </a:stretch>
        </p:blipFill>
        <p:spPr>
          <a:xfrm>
            <a:off x="10186917" y="1961925"/>
            <a:ext cx="372437" cy="370783"/>
          </a:xfrm>
          <a:prstGeom prst="rect">
            <a:avLst/>
          </a:prstGeom>
        </p:spPr>
      </p:pic>
      <p:sp>
        <p:nvSpPr>
          <p:cNvPr id="3" name="Round Same Side Corner Rectangle 2"/>
          <p:cNvSpPr/>
          <p:nvPr/>
        </p:nvSpPr>
        <p:spPr>
          <a:xfrm>
            <a:off x="9474927" y="1833534"/>
            <a:ext cx="1916056" cy="1580379"/>
          </a:xfrm>
          <a:prstGeom prst="round2SameRect">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32955" y="3385338"/>
            <a:ext cx="684046" cy="338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rot="10800000" flipV="1">
            <a:off x="10331818" y="3620853"/>
            <a:ext cx="1480877" cy="537472"/>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90000"/>
              </a:lnSpc>
            </a:pPr>
            <a:r>
              <a:rPr lang="en-US" sz="1100" i="1" dirty="0">
                <a:solidFill>
                  <a:schemeClr val="bg1"/>
                </a:solidFill>
              </a:rPr>
              <a:t>(Optional) Managed  with DevTest Labs Feature</a:t>
            </a:r>
          </a:p>
        </p:txBody>
      </p:sp>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a:solidFill>
                  <a:srgbClr val="0072C6"/>
                </a:solidFill>
              </a:rPr>
              <a:t>Starter Kit: Development &amp; Test</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a:solidFill>
                  <a:srgbClr val="FFFFFF"/>
                </a:solidFill>
              </a:rPr>
              <a:t>High Level Architecture* </a:t>
            </a: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a:latin typeface="+mj-lt"/>
                <a:hlinkClick r:id="rId3"/>
              </a:rPr>
              <a:t>Pricing and Purchase Guidance Reference</a:t>
            </a:r>
            <a:br>
              <a:rPr lang="en-US" sz="1400" dirty="0">
                <a:latin typeface="+mj-lt"/>
              </a:rPr>
            </a:br>
            <a:endParaRPr lang="en-US" sz="1400" dirty="0">
              <a:latin typeface="+mj-lt"/>
            </a:endParaRPr>
          </a:p>
          <a:p>
            <a:pPr>
              <a:lnSpc>
                <a:spcPct val="90000"/>
              </a:lnSpc>
            </a:pPr>
            <a:r>
              <a:rPr lang="en-US" sz="1400" dirty="0"/>
              <a:t>Request full version of Azure Starter Kits online through </a:t>
            </a:r>
            <a:r>
              <a:rPr lang="en-US" sz="1400" dirty="0">
                <a:hlinkClick r:id="rId4"/>
              </a:rPr>
              <a:t>MPN </a:t>
            </a:r>
            <a:endParaRPr lang="en-US" sz="1400" dirty="0"/>
          </a:p>
        </p:txBody>
      </p:sp>
      <p:sp>
        <p:nvSpPr>
          <p:cNvPr id="39" name="TextBox 38"/>
          <p:cNvSpPr txBox="1"/>
          <p:nvPr/>
        </p:nvSpPr>
        <p:spPr>
          <a:xfrm>
            <a:off x="380937" y="879927"/>
            <a:ext cx="2632504" cy="588965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a:solidFill>
                  <a:schemeClr val="bg1"/>
                </a:solidFill>
              </a:rPr>
              <a:t>The Problem:</a:t>
            </a:r>
          </a:p>
          <a:p>
            <a:pPr>
              <a:lnSpc>
                <a:spcPct val="90000"/>
              </a:lnSpc>
            </a:pPr>
            <a:endParaRPr lang="en-US" sz="1100" dirty="0">
              <a:solidFill>
                <a:srgbClr val="FFFFFF"/>
              </a:solidFill>
            </a:endParaRPr>
          </a:p>
          <a:p>
            <a:pPr>
              <a:lnSpc>
                <a:spcPct val="90000"/>
              </a:lnSpc>
            </a:pPr>
            <a:r>
              <a:rPr lang="en-US" sz="1400" dirty="0">
                <a:solidFill>
                  <a:schemeClr val="bg1"/>
                </a:solidFill>
              </a:rPr>
              <a:t>Whether you are a developer and a CEO – at the same time - in a one-person startup getting your mobile app out the door, or a multi-national enterprise with 100,000 employees, you need </a:t>
            </a:r>
            <a:r>
              <a:rPr lang="en-US" sz="1400" b="1" dirty="0">
                <a:solidFill>
                  <a:schemeClr val="bg1"/>
                </a:solidFill>
              </a:rPr>
              <a:t>a sandbox to build, test and learn.</a:t>
            </a:r>
            <a:r>
              <a:rPr lang="en-US" sz="1400" dirty="0">
                <a:solidFill>
                  <a:schemeClr val="bg1"/>
                </a:solidFill>
              </a:rPr>
              <a:t> In addition, you need a safe, isolated zone to do it. </a:t>
            </a:r>
          </a:p>
          <a:p>
            <a:r>
              <a:rPr lang="en-US" sz="1400" dirty="0">
                <a:solidFill>
                  <a:schemeClr val="bg1"/>
                </a:solidFill>
              </a:rPr>
              <a:t>In summary </a:t>
            </a:r>
            <a:r>
              <a:rPr lang="en-US" sz="1400" b="1" dirty="0">
                <a:solidFill>
                  <a:schemeClr val="bg1"/>
                </a:solidFill>
              </a:rPr>
              <a:t>Dev &amp; Test </a:t>
            </a:r>
            <a:r>
              <a:rPr lang="en-US" sz="1400" dirty="0">
                <a:solidFill>
                  <a:schemeClr val="bg1"/>
                </a:solidFill>
              </a:rPr>
              <a:t>challenges are:</a:t>
            </a:r>
          </a:p>
          <a:p>
            <a:pPr marL="285750" indent="-285750">
              <a:buFont typeface="Arial" panose="020B0604020202020204" pitchFamily="34" charset="0"/>
              <a:buChar char="•"/>
            </a:pPr>
            <a:r>
              <a:rPr lang="en-US" sz="1400" dirty="0">
                <a:solidFill>
                  <a:schemeClr val="bg1"/>
                </a:solidFill>
              </a:rPr>
              <a:t>Sales team need to demo an app running and they don´t have infrastructure resources.</a:t>
            </a:r>
          </a:p>
          <a:p>
            <a:pPr marL="285750" indent="-285750">
              <a:lnSpc>
                <a:spcPct val="90000"/>
              </a:lnSpc>
              <a:buFont typeface="Arial" panose="020B0604020202020204" pitchFamily="34" charset="0"/>
              <a:buChar char="•"/>
            </a:pPr>
            <a:r>
              <a:rPr lang="en-US" sz="1400" dirty="0">
                <a:solidFill>
                  <a:schemeClr val="bg1"/>
                </a:solidFill>
              </a:rPr>
              <a:t>Insufficient infrastructure tore-produce errors reported by internal and external clients in order to resolve app problems</a:t>
            </a:r>
          </a:p>
          <a:p>
            <a:pPr marL="285750" indent="-285750">
              <a:lnSpc>
                <a:spcPct val="90000"/>
              </a:lnSpc>
              <a:buFont typeface="Arial" panose="020B0604020202020204" pitchFamily="34" charset="0"/>
              <a:buChar char="•"/>
            </a:pPr>
            <a:r>
              <a:rPr lang="en-US" sz="1400" dirty="0">
                <a:solidFill>
                  <a:schemeClr val="bg1"/>
                </a:solidFill>
              </a:rPr>
              <a:t>Periods where you have excess infrastructure  you have server boxes under your developers’ desks.</a:t>
            </a:r>
          </a:p>
        </p:txBody>
      </p:sp>
      <p:sp>
        <p:nvSpPr>
          <p:cNvPr id="44" name="TextBox 43"/>
          <p:cNvSpPr txBox="1"/>
          <p:nvPr/>
        </p:nvSpPr>
        <p:spPr>
          <a:xfrm>
            <a:off x="3128560" y="850884"/>
            <a:ext cx="2559029" cy="5954285"/>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Solution:</a:t>
            </a: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You can count on </a:t>
            </a:r>
            <a:r>
              <a:rPr lang="en-US" sz="1400" b="1" dirty="0">
                <a:solidFill>
                  <a:schemeClr val="bg1"/>
                </a:solidFill>
              </a:rPr>
              <a:t>Microsoft Platform Services </a:t>
            </a:r>
            <a:r>
              <a:rPr lang="en-US" sz="1400" dirty="0">
                <a:solidFill>
                  <a:schemeClr val="bg1"/>
                </a:solidFill>
              </a:rPr>
              <a:t>to quickly standup labs for </a:t>
            </a:r>
            <a:r>
              <a:rPr lang="en-US" sz="1400" b="1" dirty="0">
                <a:solidFill>
                  <a:schemeClr val="bg1"/>
                </a:solidFill>
              </a:rPr>
              <a:t>testing</a:t>
            </a:r>
            <a:r>
              <a:rPr lang="en-US" sz="1400" dirty="0">
                <a:solidFill>
                  <a:schemeClr val="bg1"/>
                </a:solidFill>
              </a:rPr>
              <a:t> and </a:t>
            </a:r>
            <a:r>
              <a:rPr lang="en-US" sz="1400" b="1" dirty="0">
                <a:solidFill>
                  <a:schemeClr val="bg1"/>
                </a:solidFill>
              </a:rPr>
              <a:t>developing </a:t>
            </a:r>
            <a:r>
              <a:rPr lang="en-US" sz="1400" dirty="0">
                <a:solidFill>
                  <a:schemeClr val="bg1"/>
                </a:solidFill>
              </a:rPr>
              <a:t>apps, validating app behavior, and creating presales, training, and teaching environments:</a:t>
            </a:r>
          </a:p>
          <a:p>
            <a:pPr>
              <a:lnSpc>
                <a:spcPct val="90000"/>
              </a:lnSpc>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Provisioning Sites and Databases in seconds</a:t>
            </a:r>
          </a:p>
          <a:p>
            <a:pPr marL="285750" indent="-285750">
              <a:lnSpc>
                <a:spcPct val="90000"/>
              </a:lnSpc>
              <a:buFont typeface="Arial" panose="020B0604020202020204" pitchFamily="34" charset="0"/>
              <a:buChar char="•"/>
            </a:pPr>
            <a:r>
              <a:rPr lang="en-US" sz="1400" dirty="0">
                <a:solidFill>
                  <a:schemeClr val="bg1"/>
                </a:solidFill>
              </a:rPr>
              <a:t>Access to a sandbox and labs.</a:t>
            </a:r>
          </a:p>
          <a:p>
            <a:pPr marL="285750" indent="-285750">
              <a:lnSpc>
                <a:spcPct val="90000"/>
              </a:lnSpc>
              <a:buFont typeface="Arial" panose="020B0604020202020204" pitchFamily="34" charset="0"/>
              <a:buChar char="•"/>
            </a:pPr>
            <a:r>
              <a:rPr lang="en-US" sz="1400" dirty="0">
                <a:solidFill>
                  <a:schemeClr val="bg1"/>
                </a:solidFill>
              </a:rPr>
              <a:t>Most development, test and lab environments are project-based and do not need to be up and running 24x7 - </a:t>
            </a:r>
            <a:r>
              <a:rPr lang="en-US" sz="1400" b="1" dirty="0">
                <a:solidFill>
                  <a:schemeClr val="bg1"/>
                </a:solidFill>
              </a:rPr>
              <a:t>You pay for what you.</a:t>
            </a:r>
          </a:p>
          <a:p>
            <a:pPr marL="285750" indent="-285750">
              <a:lnSpc>
                <a:spcPct val="90000"/>
              </a:lnSpc>
              <a:buFont typeface="Arial" panose="020B0604020202020204" pitchFamily="34" charset="0"/>
              <a:buChar char="•"/>
            </a:pPr>
            <a:r>
              <a:rPr lang="en-US" sz="1400" dirty="0">
                <a:solidFill>
                  <a:schemeClr val="bg1"/>
                </a:solidFill>
              </a:rPr>
              <a:t>Quickly create environments in Azure while minimizing waste and controlling cost</a:t>
            </a:r>
          </a:p>
          <a:p>
            <a:pPr>
              <a:lnSpc>
                <a:spcPct val="90000"/>
              </a:lnSpc>
            </a:pPr>
            <a:br>
              <a:rPr lang="en-US" sz="1400" dirty="0">
                <a:solidFill>
                  <a:schemeClr val="bg1"/>
                </a:solidFill>
              </a:rPr>
            </a:br>
            <a:endParaRPr lang="en-US" sz="1400" dirty="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br>
              <a:rPr lang="en-US" sz="1300" b="1" dirty="0">
                <a:solidFill>
                  <a:schemeClr val="bg1"/>
                </a:solidFill>
              </a:rPr>
            </a:br>
            <a:endParaRPr lang="en-US" sz="1300" b="1" dirty="0">
              <a:solidFill>
                <a:schemeClr val="bg1"/>
              </a:solidFill>
            </a:endParaRPr>
          </a:p>
        </p:txBody>
      </p:sp>
      <p:sp>
        <p:nvSpPr>
          <p:cNvPr id="60" name="TextBox 59"/>
          <p:cNvSpPr txBox="1"/>
          <p:nvPr/>
        </p:nvSpPr>
        <p:spPr>
          <a:xfrm>
            <a:off x="5846691" y="845996"/>
            <a:ext cx="2789996" cy="3959893"/>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a:solidFill>
                  <a:srgbClr val="FFFFFF"/>
                </a:solidFill>
              </a:rPr>
              <a:t>Microsoft Azure Pricing</a:t>
            </a:r>
            <a:r>
              <a:rPr lang="en-US" sz="1900" dirty="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Dev&amp;Test App with Azure PaaS</a:t>
            </a:r>
          </a:p>
          <a:p>
            <a:pPr>
              <a:lnSpc>
                <a:spcPct val="90000"/>
              </a:lnSpc>
            </a:pPr>
            <a:endParaRPr lang="en-US" sz="1100" i="1" dirty="0">
              <a:solidFill>
                <a:schemeClr val="bg1"/>
              </a:solidFill>
            </a:endParaRPr>
          </a:p>
          <a:p>
            <a:pPr marL="285750" indent="-285750">
              <a:lnSpc>
                <a:spcPct val="90000"/>
              </a:lnSpc>
              <a:buFont typeface="Arial" panose="020B0604020202020204" pitchFamily="34" charset="0"/>
              <a:buChar char="•"/>
            </a:pPr>
            <a:r>
              <a:rPr lang="en-US" sz="1100" i="1" dirty="0">
                <a:solidFill>
                  <a:schemeClr val="bg1"/>
                </a:solidFill>
              </a:rPr>
              <a:t>Platform Services:</a:t>
            </a:r>
          </a:p>
          <a:p>
            <a:pPr marL="742950" lvl="1" indent="-285750">
              <a:lnSpc>
                <a:spcPct val="90000"/>
              </a:lnSpc>
              <a:buFont typeface="Arial" panose="020B0604020202020204" pitchFamily="34" charset="0"/>
              <a:buChar char="•"/>
            </a:pPr>
            <a:r>
              <a:rPr lang="en-US" sz="1100" i="1" dirty="0">
                <a:solidFill>
                  <a:schemeClr val="bg1"/>
                </a:solidFill>
              </a:rPr>
              <a:t>2 x Standard S1 App Service  = $148.80</a:t>
            </a:r>
          </a:p>
          <a:p>
            <a:pPr marL="742950" lvl="1" indent="-285750">
              <a:lnSpc>
                <a:spcPct val="90000"/>
              </a:lnSpc>
              <a:buFont typeface="Arial" panose="020B0604020202020204" pitchFamily="34" charset="0"/>
              <a:buChar char="•"/>
            </a:pPr>
            <a:r>
              <a:rPr lang="en-US" sz="1100" i="1" dirty="0">
                <a:solidFill>
                  <a:schemeClr val="bg1"/>
                </a:solidFill>
              </a:rPr>
              <a:t>1 x 250Gb S3 SQL Database =  $150</a:t>
            </a:r>
          </a:p>
          <a:p>
            <a:pPr marL="742950" lvl="1" indent="-285750">
              <a:lnSpc>
                <a:spcPct val="90000"/>
              </a:lnSpc>
              <a:buFont typeface="Arial" panose="020B0604020202020204" pitchFamily="34" charset="0"/>
              <a:buChar char="•"/>
            </a:pPr>
            <a:r>
              <a:rPr lang="en-US" sz="1100" i="1" dirty="0">
                <a:solidFill>
                  <a:schemeClr val="bg1"/>
                </a:solidFill>
              </a:rPr>
              <a:t>1 x 250Gb S2 SQL Database =  $77</a:t>
            </a:r>
          </a:p>
          <a:p>
            <a:pPr marL="285750" indent="-285750">
              <a:lnSpc>
                <a:spcPct val="90000"/>
              </a:lnSpc>
              <a:buFont typeface="Arial" panose="020B0604020202020204" pitchFamily="34" charset="0"/>
              <a:buChar char="•"/>
            </a:pPr>
            <a:r>
              <a:rPr lang="en-US" sz="1100" i="1" dirty="0">
                <a:solidFill>
                  <a:schemeClr val="bg1"/>
                </a:solidFill>
              </a:rPr>
              <a:t>1TB Bandwidth/Download = $88.65</a:t>
            </a:r>
          </a:p>
          <a:p>
            <a:pPr marL="285750" indent="-285750">
              <a:lnSpc>
                <a:spcPct val="90000"/>
              </a:lnSpc>
              <a:buFont typeface="Arial" panose="020B0604020202020204" pitchFamily="34" charset="0"/>
              <a:buChar char="•"/>
            </a:pPr>
            <a:r>
              <a:rPr lang="en-US" sz="1100" i="1" dirty="0">
                <a:solidFill>
                  <a:schemeClr val="bg1"/>
                </a:solidFill>
              </a:rPr>
              <a:t>Visual Studio Team Services</a:t>
            </a:r>
          </a:p>
          <a:p>
            <a:pPr marL="742950" lvl="1" indent="-285750">
              <a:lnSpc>
                <a:spcPct val="90000"/>
              </a:lnSpc>
              <a:buFont typeface="Arial" panose="020B0604020202020204" pitchFamily="34" charset="0"/>
              <a:buChar char="•"/>
            </a:pPr>
            <a:r>
              <a:rPr lang="en-US" sz="1100" i="1" dirty="0">
                <a:solidFill>
                  <a:schemeClr val="bg1"/>
                </a:solidFill>
              </a:rPr>
              <a:t>20 Basic Users: $ 90</a:t>
            </a:r>
          </a:p>
          <a:p>
            <a:pPr marL="742950" lvl="1" indent="-285750">
              <a:lnSpc>
                <a:spcPct val="90000"/>
              </a:lnSpc>
              <a:buFont typeface="Arial" panose="020B0604020202020204" pitchFamily="34" charset="0"/>
              <a:buChar char="•"/>
            </a:pPr>
            <a:r>
              <a:rPr lang="en-US" sz="1100" i="1" dirty="0">
                <a:solidFill>
                  <a:schemeClr val="bg1"/>
                </a:solidFill>
              </a:rPr>
              <a:t>10 Professional Users: $450</a:t>
            </a:r>
          </a:p>
          <a:p>
            <a:pPr marL="285750" indent="-285750">
              <a:lnSpc>
                <a:spcPct val="90000"/>
              </a:lnSpc>
              <a:buFont typeface="Arial" panose="020B0604020202020204" pitchFamily="34" charset="0"/>
              <a:buChar char="•"/>
            </a:pPr>
            <a:r>
              <a:rPr lang="en-US" sz="1100" i="1" dirty="0">
                <a:solidFill>
                  <a:schemeClr val="bg1"/>
                </a:solidFill>
              </a:rPr>
              <a:t>Developer Support: U$29</a:t>
            </a:r>
          </a:p>
          <a:p>
            <a:pPr>
              <a:lnSpc>
                <a:spcPct val="90000"/>
              </a:lnSpc>
            </a:pPr>
            <a:endParaRPr lang="en-US" sz="1200" b="1" dirty="0">
              <a:solidFill>
                <a:schemeClr val="bg1"/>
              </a:solidFill>
            </a:endParaRPr>
          </a:p>
          <a:p>
            <a:pPr>
              <a:lnSpc>
                <a:spcPct val="90000"/>
              </a:lnSpc>
            </a:pPr>
            <a:endParaRPr lang="en-US" sz="1200" b="1" dirty="0">
              <a:solidFill>
                <a:schemeClr val="bg1"/>
              </a:solidFill>
            </a:endParaRPr>
          </a:p>
          <a:p>
            <a:pPr>
              <a:lnSpc>
                <a:spcPct val="90000"/>
              </a:lnSpc>
            </a:pPr>
            <a:endParaRPr lang="en-US" sz="1200" b="1" dirty="0">
              <a:solidFill>
                <a:schemeClr val="bg1"/>
              </a:solidFill>
            </a:endParaRPr>
          </a:p>
          <a:p>
            <a:pPr marL="742950" lvl="1" indent="-285750">
              <a:lnSpc>
                <a:spcPct val="90000"/>
              </a:lnSpc>
              <a:buFont typeface="Wingdings" panose="05000000000000000000" pitchFamily="2" charset="2"/>
              <a:buChar char="ü"/>
            </a:pPr>
            <a:r>
              <a:rPr lang="en-US" sz="1200" b="1" dirty="0">
                <a:solidFill>
                  <a:schemeClr val="bg1"/>
                </a:solidFill>
              </a:rPr>
              <a:t>Total : U$12.407/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a:solidFill>
                  <a:schemeClr val="bg1"/>
                </a:solidFill>
              </a:rPr>
              <a:t>SKU: 124 Azure Monetary Commitments in OPEN</a:t>
            </a:r>
            <a:endParaRPr lang="en-US" sz="1200" dirty="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a:t>*For </a:t>
            </a:r>
            <a:r>
              <a:rPr lang="en-US" sz="1200" i="1" dirty="0"/>
              <a:t>More Details &amp; Components– Review Complete Starter Kit Dev&amp;Test</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a:solidFill>
                <a:schemeClr val="tx2">
                  <a:lumMod val="40000"/>
                  <a:lumOff val="60000"/>
                </a:schemeClr>
              </a:solidFill>
              <a:latin typeface="Segoe UI"/>
            </a:endParaRPr>
          </a:p>
          <a:p>
            <a:pPr marL="52912"/>
            <a:r>
              <a:rPr lang="en-US" sz="2800" i="1" spc="-69" dirty="0">
                <a:solidFill>
                  <a:schemeClr val="tx2">
                    <a:lumMod val="40000"/>
                    <a:lumOff val="60000"/>
                  </a:schemeClr>
                </a:solidFill>
                <a:latin typeface="Segoe UI"/>
              </a:rPr>
              <a:t>&lt;Space for local promotions&gt;</a:t>
            </a:r>
          </a:p>
        </p:txBody>
      </p:sp>
      <p:sp>
        <p:nvSpPr>
          <p:cNvPr id="117" name="Freeform 5"/>
          <p:cNvSpPr>
            <a:spLocks noEditPoints="1"/>
          </p:cNvSpPr>
          <p:nvPr/>
        </p:nvSpPr>
        <p:spPr bwMode="auto">
          <a:xfrm>
            <a:off x="6034462" y="4121445"/>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22" name="Group 121"/>
          <p:cNvGrpSpPr/>
          <p:nvPr/>
        </p:nvGrpSpPr>
        <p:grpSpPr>
          <a:xfrm>
            <a:off x="8763016" y="1273672"/>
            <a:ext cx="3154005" cy="2282532"/>
            <a:chOff x="5502524" y="313000"/>
            <a:chExt cx="5646357" cy="3789085"/>
          </a:xfrm>
        </p:grpSpPr>
        <p:sp>
          <p:nvSpPr>
            <p:cNvPr id="123" name="Clpoud Icon"/>
            <p:cNvSpPr>
              <a:spLocks noChangeAspect="1"/>
            </p:cNvSpPr>
            <p:nvPr/>
          </p:nvSpPr>
          <p:spPr bwMode="black">
            <a:xfrm>
              <a:off x="5502524" y="313000"/>
              <a:ext cx="5646357" cy="319079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6976262" y="3075183"/>
              <a:ext cx="1966789" cy="341795"/>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a:gradFill>
                    <a:gsLst>
                      <a:gs pos="2917">
                        <a:srgbClr val="FFFFFF"/>
                      </a:gs>
                      <a:gs pos="30000">
                        <a:srgbClr val="FFFFFF"/>
                      </a:gs>
                    </a:gsLst>
                    <a:lin ang="5400000" scaled="0"/>
                  </a:gradFill>
                  <a:latin typeface="+mj-lt"/>
                </a:rPr>
                <a:t>LOB Applications</a:t>
              </a:r>
            </a:p>
          </p:txBody>
        </p:sp>
        <p:sp>
          <p:nvSpPr>
            <p:cNvPr id="126" name="Freeform 24"/>
            <p:cNvSpPr>
              <a:spLocks noEditPoints="1"/>
            </p:cNvSpPr>
            <p:nvPr/>
          </p:nvSpPr>
          <p:spPr bwMode="black">
            <a:xfrm>
              <a:off x="7934150" y="1286613"/>
              <a:ext cx="989466" cy="760165"/>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nvGrpSpPr>
            <p:cNvPr id="136" name="Group 135"/>
            <p:cNvGrpSpPr/>
            <p:nvPr/>
          </p:nvGrpSpPr>
          <p:grpSpPr>
            <a:xfrm>
              <a:off x="6973036" y="1209679"/>
              <a:ext cx="3750884" cy="1447594"/>
              <a:chOff x="9243326" y="2659683"/>
              <a:chExt cx="2453349" cy="917303"/>
            </a:xfrm>
          </p:grpSpPr>
          <p:sp>
            <p:nvSpPr>
              <p:cNvPr id="138" name="Freeform 24"/>
              <p:cNvSpPr>
                <a:spLocks noEditPoints="1"/>
              </p:cNvSpPr>
              <p:nvPr/>
            </p:nvSpPr>
            <p:spPr bwMode="black">
              <a:xfrm>
                <a:off x="9243326" y="2659683"/>
                <a:ext cx="497273" cy="599132"/>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994699" y="2206057"/>
              <a:ext cx="928917" cy="786913"/>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41" name="Picture 40"/>
          <p:cNvPicPr>
            <a:picLocks noChangeAspect="1"/>
          </p:cNvPicPr>
          <p:nvPr/>
        </p:nvPicPr>
        <p:blipFill>
          <a:blip r:embed="rId6">
            <a:duotone>
              <a:prstClr val="black"/>
              <a:schemeClr val="accent1">
                <a:tint val="45000"/>
                <a:satMod val="400000"/>
              </a:schemeClr>
            </a:duotone>
          </a:blip>
          <a:stretch>
            <a:fillRect/>
          </a:stretch>
        </p:blipFill>
        <p:spPr>
          <a:xfrm>
            <a:off x="9656018" y="1883650"/>
            <a:ext cx="277946" cy="276712"/>
          </a:xfrm>
          <a:prstGeom prst="rect">
            <a:avLst/>
          </a:prstGeom>
        </p:spPr>
      </p:pic>
      <p:sp>
        <p:nvSpPr>
          <p:cNvPr id="3" name="Round Same Side Corner Rectangle 2"/>
          <p:cNvSpPr/>
          <p:nvPr/>
        </p:nvSpPr>
        <p:spPr>
          <a:xfrm>
            <a:off x="9502939" y="1720772"/>
            <a:ext cx="1242047" cy="1405475"/>
          </a:xfrm>
          <a:prstGeom prst="round2SameRect">
            <a:avLst/>
          </a:prstGeom>
          <a:noFill/>
          <a:ln>
            <a:solidFill>
              <a:schemeClr val="bg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24"/>
          <p:cNvSpPr>
            <a:spLocks noEditPoints="1"/>
          </p:cNvSpPr>
          <p:nvPr/>
        </p:nvSpPr>
        <p:spPr bwMode="black">
          <a:xfrm>
            <a:off x="9502939" y="2450827"/>
            <a:ext cx="474641" cy="45792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61" name="Picture 60"/>
          <p:cNvPicPr>
            <a:picLocks noChangeAspect="1"/>
          </p:cNvPicPr>
          <p:nvPr/>
        </p:nvPicPr>
        <p:blipFill>
          <a:blip r:embed="rId6">
            <a:duotone>
              <a:prstClr val="black"/>
              <a:schemeClr val="accent1">
                <a:tint val="45000"/>
                <a:satMod val="400000"/>
              </a:schemeClr>
            </a:duotone>
          </a:blip>
          <a:stretch>
            <a:fillRect/>
          </a:stretch>
        </p:blipFill>
        <p:spPr>
          <a:xfrm>
            <a:off x="9607940" y="2461790"/>
            <a:ext cx="277946" cy="276712"/>
          </a:xfrm>
          <a:prstGeom prst="rect">
            <a:avLst/>
          </a:prstGeom>
        </p:spPr>
      </p:pic>
      <p:pic>
        <p:nvPicPr>
          <p:cNvPr id="7" name="Picture 6"/>
          <p:cNvPicPr>
            <a:picLocks noChangeAspect="1"/>
          </p:cNvPicPr>
          <p:nvPr/>
        </p:nvPicPr>
        <p:blipFill>
          <a:blip r:embed="rId7"/>
          <a:stretch>
            <a:fillRect/>
          </a:stretch>
        </p:blipFill>
        <p:spPr>
          <a:xfrm>
            <a:off x="10914217" y="1807912"/>
            <a:ext cx="523588" cy="517500"/>
          </a:xfrm>
          <a:prstGeom prst="rect">
            <a:avLst/>
          </a:prstGeom>
        </p:spPr>
      </p:pic>
      <p:sp>
        <p:nvSpPr>
          <p:cNvPr id="8" name="Rectangle 7"/>
          <p:cNvSpPr/>
          <p:nvPr/>
        </p:nvSpPr>
        <p:spPr>
          <a:xfrm>
            <a:off x="10744986" y="2323431"/>
            <a:ext cx="1163510" cy="553998"/>
          </a:xfrm>
          <a:prstGeom prst="rect">
            <a:avLst/>
          </a:prstGeom>
        </p:spPr>
        <p:txBody>
          <a:bodyPr wrap="square">
            <a:spAutoFit/>
          </a:bodyPr>
          <a:lstStyle/>
          <a:p>
            <a:r>
              <a:rPr lang="en-US" sz="1000" i="1" dirty="0">
                <a:solidFill>
                  <a:schemeClr val="bg1"/>
                </a:solidFill>
              </a:rPr>
              <a:t>Visual  Studio Team Services (Former VS Online)</a:t>
            </a:r>
          </a:p>
        </p:txBody>
      </p:sp>
      <p:pic>
        <p:nvPicPr>
          <p:cNvPr id="9" name="Picture 8"/>
          <p:cNvPicPr>
            <a:picLocks noChangeAspect="1"/>
          </p:cNvPicPr>
          <p:nvPr/>
        </p:nvPicPr>
        <p:blipFill>
          <a:blip r:embed="rId8"/>
          <a:stretch>
            <a:fillRect/>
          </a:stretch>
        </p:blipFill>
        <p:spPr>
          <a:xfrm>
            <a:off x="8895968" y="3608501"/>
            <a:ext cx="2725761" cy="1140745"/>
          </a:xfrm>
          <a:prstGeom prst="rect">
            <a:avLst/>
          </a:prstGeom>
        </p:spPr>
      </p:pic>
      <p:pic>
        <p:nvPicPr>
          <p:cNvPr id="11" name="Picture 10"/>
          <p:cNvPicPr>
            <a:picLocks noChangeAspect="1"/>
          </p:cNvPicPr>
          <p:nvPr/>
        </p:nvPicPr>
        <p:blipFill>
          <a:blip r:embed="rId9"/>
          <a:stretch>
            <a:fillRect/>
          </a:stretch>
        </p:blipFill>
        <p:spPr>
          <a:xfrm>
            <a:off x="10729981" y="3767719"/>
            <a:ext cx="400867" cy="373348"/>
          </a:xfrm>
          <a:prstGeom prst="rect">
            <a:avLst/>
          </a:prstGeom>
        </p:spPr>
      </p:pic>
      <p:pic>
        <p:nvPicPr>
          <p:cNvPr id="12" name="Picture 11"/>
          <p:cNvPicPr>
            <a:picLocks noChangeAspect="1"/>
          </p:cNvPicPr>
          <p:nvPr/>
        </p:nvPicPr>
        <p:blipFill>
          <a:blip r:embed="rId10"/>
          <a:stretch>
            <a:fillRect/>
          </a:stretch>
        </p:blipFill>
        <p:spPr>
          <a:xfrm>
            <a:off x="10695856" y="4252475"/>
            <a:ext cx="426490" cy="397212"/>
          </a:xfrm>
          <a:prstGeom prst="rect">
            <a:avLst/>
          </a:prstGeom>
        </p:spPr>
      </p:pic>
      <p:pic>
        <p:nvPicPr>
          <p:cNvPr id="14" name="Picture 13"/>
          <p:cNvPicPr>
            <a:picLocks noChangeAspect="1"/>
          </p:cNvPicPr>
          <p:nvPr/>
        </p:nvPicPr>
        <p:blipFill>
          <a:blip r:embed="rId11"/>
          <a:stretch>
            <a:fillRect/>
          </a:stretch>
        </p:blipFill>
        <p:spPr>
          <a:xfrm>
            <a:off x="11282694" y="3673150"/>
            <a:ext cx="214653" cy="1011446"/>
          </a:xfrm>
          <a:prstGeom prst="rect">
            <a:avLst/>
          </a:prstGeom>
        </p:spPr>
      </p:pic>
      <p:pic>
        <p:nvPicPr>
          <p:cNvPr id="63" name="Picture 62"/>
          <p:cNvPicPr>
            <a:picLocks noChangeAspect="1"/>
          </p:cNvPicPr>
          <p:nvPr/>
        </p:nvPicPr>
        <p:blipFill>
          <a:blip r:embed="rId9"/>
          <a:stretch>
            <a:fillRect/>
          </a:stretch>
        </p:blipFill>
        <p:spPr>
          <a:xfrm>
            <a:off x="10229392" y="3767719"/>
            <a:ext cx="400867" cy="373348"/>
          </a:xfrm>
          <a:prstGeom prst="rect">
            <a:avLst/>
          </a:prstGeom>
        </p:spPr>
      </p:pic>
      <p:pic>
        <p:nvPicPr>
          <p:cNvPr id="64" name="Picture 63"/>
          <p:cNvPicPr>
            <a:picLocks noChangeAspect="1"/>
          </p:cNvPicPr>
          <p:nvPr/>
        </p:nvPicPr>
        <p:blipFill>
          <a:blip r:embed="rId9"/>
          <a:stretch>
            <a:fillRect/>
          </a:stretch>
        </p:blipFill>
        <p:spPr>
          <a:xfrm>
            <a:off x="10139584" y="4264878"/>
            <a:ext cx="400867" cy="373348"/>
          </a:xfrm>
          <a:prstGeom prst="rect">
            <a:avLst/>
          </a:prstGeom>
        </p:spPr>
      </p:pic>
      <p:pic>
        <p:nvPicPr>
          <p:cNvPr id="65" name="Picture 64"/>
          <p:cNvPicPr>
            <a:picLocks noChangeAspect="1"/>
          </p:cNvPicPr>
          <p:nvPr/>
        </p:nvPicPr>
        <p:blipFill>
          <a:blip r:embed="rId9"/>
          <a:stretch>
            <a:fillRect/>
          </a:stretch>
        </p:blipFill>
        <p:spPr>
          <a:xfrm>
            <a:off x="9711892" y="3771858"/>
            <a:ext cx="400867" cy="373348"/>
          </a:xfrm>
          <a:prstGeom prst="rect">
            <a:avLst/>
          </a:prstGeom>
        </p:spPr>
      </p:pic>
      <p:pic>
        <p:nvPicPr>
          <p:cNvPr id="66" name="Picture 65"/>
          <p:cNvPicPr>
            <a:picLocks noChangeAspect="1"/>
          </p:cNvPicPr>
          <p:nvPr/>
        </p:nvPicPr>
        <p:blipFill>
          <a:blip r:embed="rId9"/>
          <a:stretch>
            <a:fillRect/>
          </a:stretch>
        </p:blipFill>
        <p:spPr>
          <a:xfrm>
            <a:off x="9679869" y="4261784"/>
            <a:ext cx="400867" cy="373348"/>
          </a:xfrm>
          <a:prstGeom prst="rect">
            <a:avLst/>
          </a:prstGeom>
        </p:spPr>
      </p:pic>
      <p:pic>
        <p:nvPicPr>
          <p:cNvPr id="15" name="Picture 14"/>
          <p:cNvPicPr>
            <a:picLocks noChangeAspect="1"/>
          </p:cNvPicPr>
          <p:nvPr/>
        </p:nvPicPr>
        <p:blipFill>
          <a:blip r:embed="rId12"/>
          <a:stretch>
            <a:fillRect/>
          </a:stretch>
        </p:blipFill>
        <p:spPr>
          <a:xfrm>
            <a:off x="9007682" y="3772111"/>
            <a:ext cx="580500" cy="686250"/>
          </a:xfrm>
          <a:prstGeom prst="rect">
            <a:avLst/>
          </a:prstGeom>
        </p:spPr>
      </p:pic>
      <p:sp>
        <p:nvSpPr>
          <p:cNvPr id="16" name="Rectangle 15"/>
          <p:cNvSpPr/>
          <p:nvPr/>
        </p:nvSpPr>
        <p:spPr>
          <a:xfrm>
            <a:off x="8985192" y="4443136"/>
            <a:ext cx="607859" cy="246221"/>
          </a:xfrm>
          <a:prstGeom prst="rect">
            <a:avLst/>
          </a:prstGeom>
        </p:spPr>
        <p:txBody>
          <a:bodyPr wrap="none">
            <a:spAutoFit/>
          </a:bodyPr>
          <a:lstStyle/>
          <a:p>
            <a:r>
              <a:rPr lang="en-US" sz="1000" dirty="0"/>
              <a:t>Intranet</a:t>
            </a:r>
          </a:p>
        </p:txBody>
      </p:sp>
    </p:spTree>
    <p:extLst>
      <p:ext uri="{BB962C8B-B14F-4D97-AF65-F5344CB8AC3E}">
        <p14:creationId xmlns:p14="http://schemas.microsoft.com/office/powerpoint/2010/main" val="2004313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More References</a:t>
            </a:r>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a:t>Partner Technical Services – Request Azure Pre-Sales and Deployment support For Partners: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Cloud Design Patterns </a:t>
            </a:r>
            <a:r>
              <a:rPr lang="en-US" sz="1800" b="1" dirty="0">
                <a:hlinkClick r:id="rId3"/>
              </a:rPr>
              <a:t>http://msdn.microsoft.com/en-us/library/dn568099.aspx </a:t>
            </a:r>
            <a:endParaRPr lang="en-US" sz="1800" b="1" dirty="0"/>
          </a:p>
          <a:p>
            <a:pPr marL="342900" indent="-342900">
              <a:buFont typeface="Arial" panose="020B0604020202020204" pitchFamily="34" charset="0"/>
              <a:buChar char="•"/>
            </a:pPr>
            <a:r>
              <a:rPr lang="en-US" sz="1800" dirty="0"/>
              <a:t>Cloud development and test environments </a:t>
            </a:r>
            <a:r>
              <a:rPr lang="en-US" sz="1800" b="1" dirty="0">
                <a:hlinkClick r:id="rId4"/>
              </a:rPr>
              <a:t>http://azure.microsoft.com/en-us/solutions/dev-test/</a:t>
            </a:r>
            <a:endParaRPr lang="en-US" sz="1800" b="1" dirty="0"/>
          </a:p>
          <a:p>
            <a:pPr marL="342900" indent="-342900">
              <a:buFont typeface="Arial" panose="020B0604020202020204" pitchFamily="34" charset="0"/>
              <a:buChar char="•"/>
            </a:pPr>
            <a:r>
              <a:rPr lang="en-US" sz="1800" dirty="0">
                <a:solidFill>
                  <a:schemeClr val="tx1"/>
                </a:solidFill>
                <a:latin typeface="+mj-lt"/>
                <a:cs typeface="+mn-cs"/>
              </a:rPr>
              <a:t>Microsoft Azure Cost Estimator Tool: </a:t>
            </a:r>
            <a:r>
              <a:rPr lang="en-US" sz="1800" b="1" dirty="0">
                <a:hlinkClick r:id="rId5"/>
              </a:rPr>
              <a:t>http://www.microsoft.com/en-us/download/details.aspx?id=43376</a:t>
            </a:r>
            <a:endParaRPr lang="en-US" sz="1800" b="1" dirty="0"/>
          </a:p>
          <a:p>
            <a:endParaRPr lang="en-US" sz="1800" b="1" dirty="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1e9946e3-f9a0-41e4-9b22-58e2cc8fa95c"/>
    <ds:schemaRef ds:uri="http://schemas.microsoft.com/office/2006/documentManagement/types"/>
    <ds:schemaRef ds:uri="http://schemas.microsoft.com/office/infopath/2007/PartnerControls"/>
    <ds:schemaRef ds:uri="http://purl.org/dc/terms/"/>
    <ds:schemaRef ds:uri="d998fb76-9a2a-468e-b3b9-73e6011ded53"/>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1345</TotalTime>
  <Words>1362</Words>
  <Application>Microsoft Office PowerPoint</Application>
  <PresentationFormat>Widescreen</PresentationFormat>
  <Paragraphs>123</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Segoe UI</vt:lpstr>
      <vt:lpstr>Segoe UI Semibold</vt:lpstr>
      <vt:lpstr>Wingdings</vt:lpstr>
      <vt:lpstr>Office Theme</vt:lpstr>
      <vt:lpstr>Starter Kit: Development &amp; Test</vt:lpstr>
      <vt:lpstr>Starter Kit: Development &amp; Test</vt:lpstr>
      <vt:lpstr>More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72</cp:revision>
  <dcterms:created xsi:type="dcterms:W3CDTF">2015-09-01T15:53:33Z</dcterms:created>
  <dcterms:modified xsi:type="dcterms:W3CDTF">2016-03-28T16:39:29Z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