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7" r:id="rId5"/>
    <p:sldId id="259" r:id="rId6"/>
    <p:sldId id="261" r:id="rId7"/>
    <p:sldId id="262" r:id="rId8"/>
    <p:sldId id="260"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525252"/>
    <a:srgbClr val="FFB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64" d="100"/>
          <a:sy n="64" d="100"/>
        </p:scale>
        <p:origin x="2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A5666-4B6A-423A-AB1B-8D7E7E0D4931}" type="datetimeFigureOut">
              <a:rPr lang="en-US" smtClean="0"/>
              <a:t>3/20/2016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FB6DF-D37D-4BF6-ADF6-E5A687D146FA}" type="slidenum">
              <a:rPr lang="en-US" smtClean="0"/>
              <a:t>‹#›</a:t>
            </a:fld>
            <a:endParaRPr lang="en-US"/>
          </a:p>
        </p:txBody>
      </p:sp>
    </p:spTree>
    <p:extLst>
      <p:ext uri="{BB962C8B-B14F-4D97-AF65-F5344CB8AC3E}">
        <p14:creationId xmlns:p14="http://schemas.microsoft.com/office/powerpoint/2010/main" val="307085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886047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457328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990644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815522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D6EF947-8D9F-492B-9CF5-9DCF2EF799ED}" type="datetimeFigureOut">
              <a:rPr lang="en-US" smtClean="0"/>
              <a:t>3/20/2016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6012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3/20/2016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67139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3/20/2016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0808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6ptTitle &amp; 24p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4"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7" name="Text Placeholder 6"/>
          <p:cNvSpPr>
            <a:spLocks noGrp="1"/>
          </p:cNvSpPr>
          <p:nvPr>
            <p:ph type="body" sz="quarter" idx="10"/>
          </p:nvPr>
        </p:nvSpPr>
        <p:spPr>
          <a:xfrm>
            <a:off x="197214" y="932414"/>
            <a:ext cx="11378059" cy="493393"/>
          </a:xfrm>
        </p:spPr>
        <p:txBody>
          <a:bodyPr/>
          <a:lstStyle>
            <a:lvl1pPr marL="0" indent="0">
              <a:lnSpc>
                <a:spcPts val="2451"/>
              </a:lnSpc>
              <a:spcBef>
                <a:spcPts val="0"/>
              </a:spcBef>
              <a:buNone/>
              <a:defRPr sz="2353">
                <a:solidFill>
                  <a:srgbClr val="505050"/>
                </a:solidFill>
                <a:latin typeface="+mn-lt"/>
                <a:cs typeface="Segoe UI Semibold" panose="020B0702040204020203" pitchFamily="34" charset="0"/>
              </a:defRPr>
            </a:lvl1pPr>
          </a:lstStyle>
          <a:p>
            <a:pPr lvl="0"/>
            <a:r>
              <a:rPr lang="en-US" dirty="0"/>
              <a:t>Click to edit Master text styles</a:t>
            </a:r>
          </a:p>
        </p:txBody>
      </p:sp>
    </p:spTree>
    <p:extLst>
      <p:ext uri="{BB962C8B-B14F-4D97-AF65-F5344CB8AC3E}">
        <p14:creationId xmlns:p14="http://schemas.microsoft.com/office/powerpoint/2010/main" val="42386280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3/20/2016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01745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6EF947-8D9F-492B-9CF5-9DCF2EF799ED}" type="datetimeFigureOut">
              <a:rPr lang="en-US" smtClean="0"/>
              <a:t>3/20/2016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7622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6EF947-8D9F-492B-9CF5-9DCF2EF799ED}" type="datetimeFigureOut">
              <a:rPr lang="en-US" smtClean="0"/>
              <a:t>3/20/2016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709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6EF947-8D9F-492B-9CF5-9DCF2EF799ED}" type="datetimeFigureOut">
              <a:rPr lang="en-US" smtClean="0"/>
              <a:t>3/20/2016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56898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6EF947-8D9F-492B-9CF5-9DCF2EF799ED}" type="datetimeFigureOut">
              <a:rPr lang="en-US" smtClean="0"/>
              <a:t>3/20/2016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3782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EF947-8D9F-492B-9CF5-9DCF2EF799ED}" type="datetimeFigureOut">
              <a:rPr lang="en-US" smtClean="0"/>
              <a:t>3/20/2016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1157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3/20/2016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883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3/20/2016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40513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EF947-8D9F-492B-9CF5-9DCF2EF799ED}" type="datetimeFigureOut">
              <a:rPr lang="en-US" smtClean="0"/>
              <a:t>3/20/2016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C430B-7DDE-406C-8E5E-D3A3D66F07ED}" type="slidenum">
              <a:rPr lang="en-US" smtClean="0"/>
              <a:t>‹#›</a:t>
            </a:fld>
            <a:endParaRPr lang="en-US"/>
          </a:p>
        </p:txBody>
      </p:sp>
    </p:spTree>
    <p:extLst>
      <p:ext uri="{BB962C8B-B14F-4D97-AF65-F5344CB8AC3E}">
        <p14:creationId xmlns:p14="http://schemas.microsoft.com/office/powerpoint/2010/main" val="7971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png"/><Relationship Id="rId12" Type="http://schemas.openxmlformats.org/officeDocument/2006/relationships/image" Target="../media/image7.em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6.emf"/><Relationship Id="rId5" Type="http://schemas.openxmlformats.org/officeDocument/2006/relationships/image" Target="../media/image1.png"/><Relationship Id="rId10" Type="http://schemas.microsoft.com/office/2007/relationships/hdphoto" Target="../media/hdphoto1.wdp"/><Relationship Id="rId4" Type="http://schemas.openxmlformats.org/officeDocument/2006/relationships/hyperlink" Target="http://aka.ms/ContactPTS" TargetMode="Externa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0.png"/><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png"/><Relationship Id="rId12"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8.png"/><Relationship Id="rId5" Type="http://schemas.openxmlformats.org/officeDocument/2006/relationships/image" Target="../media/image1.png"/><Relationship Id="rId10" Type="http://schemas.microsoft.com/office/2007/relationships/hdphoto" Target="../media/hdphoto1.wdp"/><Relationship Id="rId4" Type="http://schemas.openxmlformats.org/officeDocument/2006/relationships/hyperlink" Target="http://aka.ms/ContactPTS" TargetMode="External"/><Relationship Id="rId9" Type="http://schemas.openxmlformats.org/officeDocument/2006/relationships/image" Target="../media/image5.png"/><Relationship Id="rId14" Type="http://schemas.microsoft.com/office/2007/relationships/hdphoto" Target="../media/hdphoto2.wdp"/></Relationships>
</file>

<file path=ppt/slides/_rels/slide3.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image" Target="../media/image6.emf"/><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11.emf"/><Relationship Id="rId12"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2.emf"/><Relationship Id="rId11" Type="http://schemas.microsoft.com/office/2007/relationships/hdphoto" Target="../media/hdphoto1.wdp"/><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hyperlink" Target="http://aka.ms/ContactPTS" TargetMode="External"/><Relationship Id="rId9" Type="http://schemas.openxmlformats.org/officeDocument/2006/relationships/image" Target="../media/image4.png"/><Relationship Id="rId14" Type="http://schemas.openxmlformats.org/officeDocument/2006/relationships/image" Target="../media/image13.emf"/></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6.png"/><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5.png"/><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image" Target="../media/image1.png"/><Relationship Id="rId15" Type="http://schemas.microsoft.com/office/2007/relationships/hdphoto" Target="../media/hdphoto3.wdp"/><Relationship Id="rId10" Type="http://schemas.openxmlformats.org/officeDocument/2006/relationships/image" Target="../media/image14.png"/><Relationship Id="rId4" Type="http://schemas.openxmlformats.org/officeDocument/2006/relationships/hyperlink" Target="http://aka.ms/ContactPTS" TargetMode="External"/><Relationship Id="rId9" Type="http://schemas.openxmlformats.org/officeDocument/2006/relationships/image" Target="../media/image6.emf"/><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hyperlink" Target="https://ax.help.dynamics.com/en/wiki/plan-your-microsoft-dynamics-ax-2012-r3-deployment-on-azure/" TargetMode="External"/><Relationship Id="rId3" Type="http://schemas.openxmlformats.org/officeDocument/2006/relationships/hyperlink" Target="http://msdn.microsoft.com/en-us/library/dn568099.aspx" TargetMode="External"/><Relationship Id="rId7" Type="http://schemas.openxmlformats.org/officeDocument/2006/relationships/hyperlink" Target="http://azure.microsoft.com/en-us/develop/php/" TargetMode="External"/><Relationship Id="rId2" Type="http://schemas.openxmlformats.org/officeDocument/2006/relationships/hyperlink" Target="http://aka.ms/PartnerTechnicalServicesAzure" TargetMode="External"/><Relationship Id="rId1" Type="http://schemas.openxmlformats.org/officeDocument/2006/relationships/slideLayout" Target="../slideLayouts/slideLayout12.xml"/><Relationship Id="rId6" Type="http://schemas.openxmlformats.org/officeDocument/2006/relationships/hyperlink" Target="http://blogs.msdn.com/b/africaapps/archive/2013/11/07/creating-a-lamp-stack-linux-apache-mysql-php-on-windows-azure.aspx" TargetMode="External"/><Relationship Id="rId5" Type="http://schemas.openxmlformats.org/officeDocument/2006/relationships/hyperlink" Target="http://www.microsoft.com/en-us/download/details.aspx?id=43376" TargetMode="External"/><Relationship Id="rId4" Type="http://schemas.openxmlformats.org/officeDocument/2006/relationships/hyperlink" Target="https://msdn.microsoft.com/en-us/library/ff728592.aspx" TargetMode="External"/><Relationship Id="rId9" Type="http://schemas.openxmlformats.org/officeDocument/2006/relationships/hyperlink" Target="https://azure.microsoft.com/en-us/documentation/articles/remoteapp-create-hybrid-deployment/"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96317" y="2547349"/>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39362" y="1226136"/>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30402" y="1430921"/>
            <a:ext cx="3982108"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380937" y="79397"/>
            <a:ext cx="11536084" cy="744033"/>
          </a:xfrm>
        </p:spPr>
        <p:txBody>
          <a:bodyPr>
            <a:noAutofit/>
          </a:bodyPr>
          <a:lstStyle/>
          <a:p>
            <a:pPr algn="ctr"/>
            <a:r>
              <a:rPr lang="en-US" sz="3500" dirty="0">
                <a:solidFill>
                  <a:srgbClr val="0072C6"/>
                </a:solidFill>
              </a:rPr>
              <a:t>Starter Kit: App Server on Windows (IIS and SQL Server)</a:t>
            </a:r>
            <a:endParaRPr lang="en-US" sz="3500" dirty="0">
              <a:solidFill>
                <a:schemeClr val="tx2"/>
              </a:solidFill>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3"/>
              </a:rPr>
              <a:t>Pricing and Purchase Guidance Reference</a:t>
            </a:r>
            <a:br>
              <a:rPr lang="en-US" sz="1400" dirty="0">
                <a:latin typeface="+mj-lt"/>
              </a:rPr>
            </a:br>
            <a:endParaRPr lang="en-US" sz="1400" dirty="0">
              <a:latin typeface="+mj-lt"/>
            </a:endParaRPr>
          </a:p>
          <a:p>
            <a:pPr>
              <a:lnSpc>
                <a:spcPct val="90000"/>
              </a:lnSpc>
            </a:pPr>
            <a:r>
              <a:rPr lang="en-US" sz="1400" dirty="0">
                <a:latin typeface="+mj-lt"/>
              </a:rPr>
              <a:t>Request full version of Azure Starter Kits online through </a:t>
            </a:r>
            <a:r>
              <a:rPr lang="en-US" sz="1400" dirty="0">
                <a:latin typeface="+mj-lt"/>
                <a:hlinkClick r:id="rId4"/>
              </a:rPr>
              <a:t>MPN </a:t>
            </a:r>
            <a:endParaRPr lang="en-US" sz="1400" dirty="0">
              <a:latin typeface="+mj-lt"/>
            </a:endParaRPr>
          </a:p>
        </p:txBody>
      </p:sp>
      <p:sp>
        <p:nvSpPr>
          <p:cNvPr id="39" name="TextBox 38"/>
          <p:cNvSpPr txBox="1"/>
          <p:nvPr/>
        </p:nvSpPr>
        <p:spPr>
          <a:xfrm>
            <a:off x="380937" y="879927"/>
            <a:ext cx="2632504" cy="5520320"/>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100" dirty="0">
              <a:solidFill>
                <a:srgbClr val="FFFFFF"/>
              </a:solidFill>
            </a:endParaRPr>
          </a:p>
          <a:p>
            <a:pPr>
              <a:lnSpc>
                <a:spcPct val="90000"/>
              </a:lnSpc>
            </a:pPr>
            <a:r>
              <a:rPr lang="en-US" sz="1400" dirty="0">
                <a:solidFill>
                  <a:schemeClr val="bg1"/>
                </a:solidFill>
                <a:latin typeface="+mj-lt"/>
              </a:rPr>
              <a:t>Today most organizations significantly over estimate or underestimate the amount of resources they need to run their applications. This leads to a higher cost for the infrastructure and the delivery of the overall applications.</a:t>
            </a:r>
          </a:p>
          <a:p>
            <a:pPr>
              <a:lnSpc>
                <a:spcPct val="90000"/>
              </a:lnSpc>
            </a:pPr>
            <a:endParaRPr lang="en-US" sz="1400" dirty="0">
              <a:solidFill>
                <a:schemeClr val="bg1"/>
              </a:solidFill>
              <a:latin typeface="+mj-lt"/>
            </a:endParaRPr>
          </a:p>
          <a:p>
            <a:pPr>
              <a:lnSpc>
                <a:spcPct val="90000"/>
              </a:lnSpc>
            </a:pPr>
            <a:r>
              <a:rPr lang="en-US" sz="1400" b="1" dirty="0">
                <a:solidFill>
                  <a:schemeClr val="bg1"/>
                </a:solidFill>
                <a:latin typeface="+mj-lt"/>
              </a:rPr>
              <a:t>Modern Applications </a:t>
            </a:r>
            <a:r>
              <a:rPr lang="en-US" sz="1400" dirty="0">
                <a:solidFill>
                  <a:schemeClr val="bg1"/>
                </a:solidFill>
                <a:latin typeface="+mj-lt"/>
              </a:rPr>
              <a:t>have put increasing demands on </a:t>
            </a:r>
            <a:r>
              <a:rPr lang="en-US" sz="1400" b="1" dirty="0">
                <a:solidFill>
                  <a:schemeClr val="bg1"/>
                </a:solidFill>
                <a:latin typeface="+mj-lt"/>
              </a:rPr>
              <a:t>scalability</a:t>
            </a:r>
            <a:r>
              <a:rPr lang="en-US" sz="1400" dirty="0">
                <a:solidFill>
                  <a:schemeClr val="bg1"/>
                </a:solidFill>
                <a:latin typeface="+mj-lt"/>
              </a:rPr>
              <a:t> and </a:t>
            </a:r>
            <a:r>
              <a:rPr lang="en-US" sz="1400" b="1" dirty="0">
                <a:solidFill>
                  <a:schemeClr val="bg1"/>
                </a:solidFill>
                <a:latin typeface="+mj-lt"/>
              </a:rPr>
              <a:t>flexibility.</a:t>
            </a:r>
          </a:p>
          <a:p>
            <a:pPr>
              <a:lnSpc>
                <a:spcPct val="90000"/>
              </a:lnSpc>
            </a:pPr>
            <a:endParaRPr lang="es-MX" sz="1400" dirty="0">
              <a:solidFill>
                <a:schemeClr val="bg1"/>
              </a:solidFill>
              <a:latin typeface="+mj-lt"/>
            </a:endParaRPr>
          </a:p>
          <a:p>
            <a:r>
              <a:rPr lang="en-US" sz="1400" dirty="0">
                <a:solidFill>
                  <a:schemeClr val="bg1"/>
                </a:solidFill>
                <a:latin typeface="+mj-lt"/>
              </a:rPr>
              <a:t>In summary </a:t>
            </a:r>
            <a:r>
              <a:rPr lang="en-US" sz="1400" b="1" dirty="0">
                <a:solidFill>
                  <a:schemeClr val="bg1"/>
                </a:solidFill>
                <a:latin typeface="+mj-lt"/>
              </a:rPr>
              <a:t>Modern Applications </a:t>
            </a:r>
            <a:r>
              <a:rPr lang="en-US" sz="1400" dirty="0">
                <a:solidFill>
                  <a:schemeClr val="bg1"/>
                </a:solidFill>
                <a:latin typeface="+mj-lt"/>
              </a:rPr>
              <a:t>challenges are:</a:t>
            </a:r>
          </a:p>
          <a:p>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400" b="1" dirty="0">
                <a:solidFill>
                  <a:schemeClr val="bg1"/>
                </a:solidFill>
                <a:latin typeface="+mj-lt"/>
              </a:rPr>
              <a:t>Insufficient infrastructure </a:t>
            </a:r>
            <a:r>
              <a:rPr lang="en-US" sz="1300" dirty="0">
                <a:solidFill>
                  <a:schemeClr val="bg1"/>
                </a:solidFill>
              </a:rPr>
              <a:t>capacity and customers get a bad experience.</a:t>
            </a:r>
          </a:p>
          <a:p>
            <a:pPr marL="285750" indent="-285750">
              <a:lnSpc>
                <a:spcPct val="90000"/>
              </a:lnSpc>
              <a:buFont typeface="Arial" panose="020B0604020202020204" pitchFamily="34" charset="0"/>
              <a:buChar char="•"/>
            </a:pPr>
            <a:endParaRPr lang="en-US" sz="1300" b="1"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Periods where you have </a:t>
            </a:r>
            <a:r>
              <a:rPr lang="en-US" sz="1300" b="1" dirty="0">
                <a:solidFill>
                  <a:schemeClr val="bg1"/>
                </a:solidFill>
              </a:rPr>
              <a:t>excess infrastructure </a:t>
            </a:r>
            <a:r>
              <a:rPr lang="en-US" sz="1300" dirty="0">
                <a:solidFill>
                  <a:schemeClr val="bg1"/>
                </a:solidFill>
              </a:rPr>
              <a:t>capacity. Capital laying idle, </a:t>
            </a:r>
            <a:r>
              <a:rPr lang="en-US" sz="1300" dirty="0" err="1">
                <a:solidFill>
                  <a:schemeClr val="bg1"/>
                </a:solidFill>
              </a:rPr>
              <a:t>opex</a:t>
            </a:r>
            <a:r>
              <a:rPr lang="en-US" sz="1300" dirty="0">
                <a:solidFill>
                  <a:schemeClr val="bg1"/>
                </a:solidFill>
              </a:rPr>
              <a:t> wasted powering and cooling servers.</a:t>
            </a:r>
          </a:p>
        </p:txBody>
      </p:sp>
      <p:sp>
        <p:nvSpPr>
          <p:cNvPr id="44" name="TextBox 43"/>
          <p:cNvSpPr txBox="1"/>
          <p:nvPr/>
        </p:nvSpPr>
        <p:spPr>
          <a:xfrm>
            <a:off x="3162839" y="850884"/>
            <a:ext cx="2524750" cy="5871185"/>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b="1" dirty="0">
                <a:solidFill>
                  <a:schemeClr val="bg1"/>
                </a:solidFill>
                <a:latin typeface="+mj-lt"/>
              </a:rPr>
              <a:t>Microsoft Azure Infrastructure Services </a:t>
            </a:r>
            <a:r>
              <a:rPr lang="en-US" sz="1400" dirty="0">
                <a:solidFill>
                  <a:schemeClr val="bg1"/>
                </a:solidFill>
                <a:latin typeface="+mj-lt"/>
              </a:rPr>
              <a:t>to quickly standup the infrastructure for your application on the Cloud. You pay for what you use and no more:</a:t>
            </a:r>
            <a:br>
              <a:rPr lang="en-US" sz="1400" dirty="0">
                <a:solidFill>
                  <a:schemeClr val="bg1"/>
                </a:solidFill>
              </a:rPr>
            </a:br>
            <a:endParaRPr lang="en-US" sz="1400" dirty="0">
              <a:solidFill>
                <a:schemeClr val="bg1"/>
              </a:solidFill>
            </a:endParaRPr>
          </a:p>
          <a:p>
            <a:pPr marL="285750" lvl="0" indent="-285750">
              <a:lnSpc>
                <a:spcPct val="90000"/>
              </a:lnSpc>
              <a:buFont typeface="Arial" panose="020B0604020202020204" pitchFamily="34" charset="0"/>
              <a:buChar char="•"/>
            </a:pPr>
            <a:r>
              <a:rPr lang="en-US" sz="1300" b="1" dirty="0">
                <a:solidFill>
                  <a:schemeClr val="bg1"/>
                </a:solidFill>
              </a:rPr>
              <a:t>Reduces</a:t>
            </a:r>
            <a:r>
              <a:rPr lang="en-US" sz="1300" dirty="0">
                <a:solidFill>
                  <a:schemeClr val="bg1"/>
                </a:solidFill>
              </a:rPr>
              <a:t> waste of over capacity.</a:t>
            </a:r>
          </a:p>
          <a:p>
            <a:pPr marL="285750" lvl="0" indent="-285750">
              <a:lnSpc>
                <a:spcPct val="90000"/>
              </a:lnSpc>
              <a:buFont typeface="Arial" panose="020B0604020202020204" pitchFamily="34" charset="0"/>
              <a:buChar char="•"/>
            </a:pPr>
            <a:r>
              <a:rPr lang="en-US" sz="1300" dirty="0">
                <a:solidFill>
                  <a:schemeClr val="bg1"/>
                </a:solidFill>
              </a:rPr>
              <a:t>Ensures you can always provision </a:t>
            </a:r>
            <a:r>
              <a:rPr lang="en-US" sz="1300" b="1" dirty="0">
                <a:solidFill>
                  <a:schemeClr val="bg1"/>
                </a:solidFill>
              </a:rPr>
              <a:t>enough capacity </a:t>
            </a:r>
            <a:r>
              <a:rPr lang="en-US" sz="1300" dirty="0">
                <a:solidFill>
                  <a:schemeClr val="bg1"/>
                </a:solidFill>
              </a:rPr>
              <a:t>for peak periods.</a:t>
            </a:r>
          </a:p>
          <a:p>
            <a:pPr marL="285750" lvl="0" indent="-285750">
              <a:lnSpc>
                <a:spcPct val="90000"/>
              </a:lnSpc>
              <a:buFont typeface="Arial" panose="020B0604020202020204" pitchFamily="34" charset="0"/>
              <a:buChar char="•"/>
            </a:pPr>
            <a:r>
              <a:rPr lang="en-US" sz="1300" dirty="0">
                <a:solidFill>
                  <a:schemeClr val="bg1"/>
                </a:solidFill>
              </a:rPr>
              <a:t>Can </a:t>
            </a:r>
            <a:r>
              <a:rPr lang="en-US" sz="1300" b="1" dirty="0">
                <a:solidFill>
                  <a:schemeClr val="bg1"/>
                </a:solidFill>
              </a:rPr>
              <a:t>reduce capacity </a:t>
            </a:r>
            <a:r>
              <a:rPr lang="en-US" sz="1300" dirty="0">
                <a:solidFill>
                  <a:schemeClr val="bg1"/>
                </a:solidFill>
              </a:rPr>
              <a:t>if demand decreases</a:t>
            </a:r>
          </a:p>
          <a:p>
            <a:pPr marL="285750" lvl="0" indent="-285750">
              <a:lnSpc>
                <a:spcPct val="90000"/>
              </a:lnSpc>
              <a:buFont typeface="Arial" panose="020B0604020202020204" pitchFamily="34" charset="0"/>
              <a:buChar char="•"/>
            </a:pPr>
            <a:r>
              <a:rPr lang="en-US" sz="1300" dirty="0">
                <a:solidFill>
                  <a:schemeClr val="bg1"/>
                </a:solidFill>
              </a:rPr>
              <a:t>Move existing applications to Microsoft Azure VMs, without code changes.</a:t>
            </a:r>
          </a:p>
          <a:p>
            <a:pPr marL="285750" indent="-285750">
              <a:lnSpc>
                <a:spcPct val="90000"/>
              </a:lnSpc>
              <a:buFont typeface="Arial" panose="020B0604020202020204" pitchFamily="34" charset="0"/>
              <a:buChar char="•"/>
            </a:pPr>
            <a:r>
              <a:rPr lang="en-US" sz="1300" dirty="0">
                <a:solidFill>
                  <a:schemeClr val="bg1"/>
                </a:solidFill>
              </a:rPr>
              <a:t>Provide seamless connectivity with on-premises data and applications</a:t>
            </a:r>
          </a:p>
          <a:p>
            <a:pPr marL="285750" indent="-285750">
              <a:lnSpc>
                <a:spcPct val="90000"/>
              </a:lnSpc>
              <a:buFont typeface="Arial" panose="020B0604020202020204" pitchFamily="34" charset="0"/>
              <a:buChar char="•"/>
            </a:pPr>
            <a:r>
              <a:rPr lang="en-US" sz="1300" dirty="0">
                <a:solidFill>
                  <a:schemeClr val="bg1"/>
                </a:solidFill>
              </a:rPr>
              <a:t>Single pane of glass for management with System Center.</a:t>
            </a:r>
          </a:p>
          <a:p>
            <a:pPr marL="285750" lvl="0" indent="-285750">
              <a:lnSpc>
                <a:spcPct val="90000"/>
              </a:lnSpc>
              <a:buFont typeface="Arial" panose="020B0604020202020204" pitchFamily="34" charset="0"/>
              <a:buChar char="•"/>
            </a:pPr>
            <a:endParaRPr lang="en-US" sz="1300" b="1" dirty="0">
              <a:solidFill>
                <a:schemeClr val="bg1"/>
              </a:solidFill>
            </a:endParaRPr>
          </a:p>
          <a:p>
            <a:pPr>
              <a:lnSpc>
                <a:spcPct val="90000"/>
              </a:lnSpc>
            </a:pPr>
            <a:br>
              <a:rPr lang="en-US" sz="1300" b="1" dirty="0">
                <a:solidFill>
                  <a:schemeClr val="bg1"/>
                </a:solidFill>
              </a:rPr>
            </a:br>
            <a:endParaRPr lang="en-US" sz="1300" b="1" dirty="0">
              <a:solidFill>
                <a:schemeClr val="bg1"/>
              </a:solidFill>
            </a:endParaRPr>
          </a:p>
        </p:txBody>
      </p:sp>
      <p:sp>
        <p:nvSpPr>
          <p:cNvPr id="60" name="TextBox 59"/>
          <p:cNvSpPr txBox="1"/>
          <p:nvPr/>
        </p:nvSpPr>
        <p:spPr>
          <a:xfrm>
            <a:off x="5846691" y="845996"/>
            <a:ext cx="2789996" cy="3932193"/>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Mission Critical App with Azure IaaS</a:t>
            </a:r>
          </a:p>
          <a:p>
            <a:pPr>
              <a:lnSpc>
                <a:spcPct val="90000"/>
              </a:lnSpc>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Servers:</a:t>
            </a:r>
          </a:p>
          <a:p>
            <a:pPr marL="742950" lvl="1" indent="-285750">
              <a:lnSpc>
                <a:spcPct val="90000"/>
              </a:lnSpc>
              <a:buFont typeface="Arial" panose="020B0604020202020204" pitchFamily="34" charset="0"/>
              <a:buChar char="•"/>
            </a:pPr>
            <a:r>
              <a:rPr lang="en-US" sz="1100" i="1" dirty="0">
                <a:solidFill>
                  <a:schemeClr val="bg1"/>
                </a:solidFill>
              </a:rPr>
              <a:t>2 x Active Directory Servers= $268</a:t>
            </a:r>
          </a:p>
          <a:p>
            <a:pPr marL="742950" lvl="1" indent="-285750">
              <a:lnSpc>
                <a:spcPct val="90000"/>
              </a:lnSpc>
              <a:buFont typeface="Arial" panose="020B0604020202020204" pitchFamily="34" charset="0"/>
              <a:buChar char="•"/>
            </a:pPr>
            <a:r>
              <a:rPr lang="en-US" sz="1100" i="1" dirty="0">
                <a:solidFill>
                  <a:schemeClr val="bg1"/>
                </a:solidFill>
              </a:rPr>
              <a:t>2 x Application Servers= $268</a:t>
            </a:r>
          </a:p>
          <a:p>
            <a:pPr marL="742950" lvl="1" indent="-285750">
              <a:lnSpc>
                <a:spcPct val="90000"/>
              </a:lnSpc>
              <a:buFont typeface="Arial" panose="020B0604020202020204" pitchFamily="34" charset="0"/>
              <a:buChar char="•"/>
            </a:pPr>
            <a:r>
              <a:rPr lang="en-US" sz="1100" i="1" dirty="0">
                <a:solidFill>
                  <a:schemeClr val="bg1"/>
                </a:solidFill>
              </a:rPr>
              <a:t>2 x Database Servers (Include SQL Server STD License) = $1130</a:t>
            </a: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$88.85</a:t>
            </a:r>
          </a:p>
          <a:p>
            <a:pPr marL="742950" lvl="1" indent="-285750">
              <a:lnSpc>
                <a:spcPct val="90000"/>
              </a:lnSpc>
              <a:buFont typeface="Arial" panose="020B0604020202020204" pitchFamily="34" charset="0"/>
              <a:buChar char="•"/>
            </a:pPr>
            <a:r>
              <a:rPr lang="en-US" sz="1100" i="1" dirty="0">
                <a:solidFill>
                  <a:schemeClr val="bg1"/>
                </a:solidFill>
              </a:rPr>
              <a:t>2.5TB Storage+Transactions = $124.20</a:t>
            </a: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a:t>
            </a:r>
            <a:r>
              <a:rPr lang="en-US" sz="1200" b="1">
                <a:solidFill>
                  <a:schemeClr val="bg1"/>
                </a:solidFill>
              </a:rPr>
              <a:t>: U$26,148/ </a:t>
            </a:r>
            <a:r>
              <a:rPr lang="en-US" sz="1200" b="1" dirty="0">
                <a:solidFill>
                  <a:schemeClr val="bg1"/>
                </a:solidFill>
              </a:rPr>
              <a:t>Year</a:t>
            </a:r>
            <a:endParaRPr lang="en-US" sz="1200" b="1" dirty="0">
              <a:solidFill>
                <a:schemeClr val="bg1"/>
              </a:solidFill>
              <a:sym typeface="Wingdings" panose="05000000000000000000" pitchFamily="2" charset="2"/>
            </a:endParaRPr>
          </a:p>
          <a:p>
            <a:pPr marL="742950" lvl="1" indent="-285750">
              <a:lnSpc>
                <a:spcPct val="90000"/>
              </a:lnSpc>
              <a:buFont typeface="Wingdings" panose="05000000000000000000" pitchFamily="2" charset="2"/>
              <a:buChar char="ü"/>
            </a:pPr>
            <a:r>
              <a:rPr lang="en-US" sz="1200" b="1" dirty="0">
                <a:solidFill>
                  <a:schemeClr val="bg1"/>
                </a:solidFill>
              </a:rPr>
              <a:t>SKU: 261 Azure Monetary Commitments in OPEN</a:t>
            </a:r>
            <a:endParaRPr lang="en-US" sz="1200" dirty="0">
              <a:solidFill>
                <a:schemeClr val="bg1"/>
              </a:solidFill>
            </a:endParaRPr>
          </a:p>
        </p:txBody>
      </p:sp>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App Server</a:t>
            </a:r>
            <a:endParaRPr lang="en-US" sz="1200" i="1" dirty="0">
              <a:latin typeface="+mj-lt"/>
            </a:endParaRPr>
          </a:p>
        </p:txBody>
      </p:sp>
      <p:sp>
        <p:nvSpPr>
          <p:cNvPr id="114" name="TextBox 113"/>
          <p:cNvSpPr txBox="1"/>
          <p:nvPr/>
        </p:nvSpPr>
        <p:spPr>
          <a:xfrm>
            <a:off x="8745794" y="4889631"/>
            <a:ext cx="3080367" cy="1525917"/>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6005887" y="4074877"/>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grpSp>
        <p:nvGrpSpPr>
          <p:cNvPr id="122" name="Group 121"/>
          <p:cNvGrpSpPr/>
          <p:nvPr/>
        </p:nvGrpSpPr>
        <p:grpSpPr>
          <a:xfrm>
            <a:off x="8737168" y="1339527"/>
            <a:ext cx="3166437" cy="2287186"/>
            <a:chOff x="5449997" y="305276"/>
            <a:chExt cx="6600948" cy="3796811"/>
          </a:xfrm>
        </p:grpSpPr>
        <p:sp>
          <p:nvSpPr>
            <p:cNvPr id="123" name="Clpoud Icon"/>
            <p:cNvSpPr>
              <a:spLocks noChangeAspect="1"/>
            </p:cNvSpPr>
            <p:nvPr/>
          </p:nvSpPr>
          <p:spPr bwMode="black">
            <a:xfrm>
              <a:off x="5449997" y="305276"/>
              <a:ext cx="6600948" cy="373023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ln w="25400">
              <a:solidFill>
                <a:srgbClr val="EBEBEB"/>
              </a:solidFill>
            </a:ln>
            <a:extLst/>
          </p:spPr>
          <p:txBody>
            <a:bodyPr vert="horz" wrap="square" lIns="91373" tIns="182740" rIns="456848" bIns="45685" numCol="1" anchor="t" anchorCtr="0" compatLnSpc="1">
              <a:prstTxWarp prst="textNoShape">
                <a:avLst/>
              </a:prstTxWarp>
            </a:bodyPr>
            <a:lstStyle/>
            <a:p>
              <a:pPr algn="ctr" fontAlgn="base">
                <a:lnSpc>
                  <a:spcPct val="90000"/>
                </a:lnSpc>
                <a:spcBef>
                  <a:spcPct val="0"/>
                </a:spcBef>
                <a:spcAft>
                  <a:spcPct val="0"/>
                </a:spcAft>
              </a:pPr>
              <a:endParaRPr lang="en-US" spc="-50" dirty="0">
                <a:gradFill>
                  <a:gsLst>
                    <a:gs pos="2917">
                      <a:schemeClr val="bg1"/>
                    </a:gs>
                    <a:gs pos="30000">
                      <a:schemeClr val="bg1"/>
                    </a:gs>
                  </a:gsLst>
                  <a:lin ang="5400000" scaled="0"/>
                </a:gradFill>
              </a:endParaRPr>
            </a:p>
          </p:txBody>
        </p:sp>
        <p:sp>
          <p:nvSpPr>
            <p:cNvPr id="124" name="Rectangle 123"/>
            <p:cNvSpPr/>
            <p:nvPr/>
          </p:nvSpPr>
          <p:spPr bwMode="auto">
            <a:xfrm>
              <a:off x="7734444" y="3341995"/>
              <a:ext cx="1559389" cy="36898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400" b="1" spc="-50" dirty="0">
                  <a:gradFill>
                    <a:gsLst>
                      <a:gs pos="2917">
                        <a:srgbClr val="FFFFFF"/>
                      </a:gs>
                      <a:gs pos="30000">
                        <a:srgbClr val="FFFFFF"/>
                      </a:gs>
                    </a:gsLst>
                    <a:lin ang="5400000" scaled="0"/>
                  </a:gradFill>
                  <a:latin typeface="+mj-lt"/>
                </a:rPr>
                <a:t>Business Application</a:t>
              </a:r>
            </a:p>
          </p:txBody>
        </p:sp>
        <p:sp>
          <p:nvSpPr>
            <p:cNvPr id="158" name="Rectangle 157"/>
            <p:cNvSpPr/>
            <p:nvPr/>
          </p:nvSpPr>
          <p:spPr bwMode="auto">
            <a:xfrm>
              <a:off x="10849042" y="2445723"/>
              <a:ext cx="832468"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000" b="1" spc="-50" dirty="0">
                  <a:gradFill>
                    <a:gsLst>
                      <a:gs pos="2917">
                        <a:srgbClr val="FFFFFF"/>
                      </a:gs>
                      <a:gs pos="30000">
                        <a:srgbClr val="FFFFFF"/>
                      </a:gs>
                    </a:gsLst>
                    <a:lin ang="5400000" scaled="0"/>
                  </a:gradFill>
                  <a:latin typeface="+mj-lt"/>
                </a:rPr>
                <a:t>Storage</a:t>
              </a:r>
            </a:p>
          </p:txBody>
        </p:sp>
        <p:sp>
          <p:nvSpPr>
            <p:cNvPr id="126" name="Freeform 24"/>
            <p:cNvSpPr>
              <a:spLocks noEditPoints="1"/>
            </p:cNvSpPr>
            <p:nvPr/>
          </p:nvSpPr>
          <p:spPr bwMode="black">
            <a:xfrm>
              <a:off x="7938278" y="2280264"/>
              <a:ext cx="1488871" cy="100229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tângulo 1"/>
            <p:cNvSpPr/>
            <p:nvPr/>
          </p:nvSpPr>
          <p:spPr bwMode="auto">
            <a:xfrm>
              <a:off x="7706793" y="853085"/>
              <a:ext cx="1702878" cy="2991511"/>
            </a:xfrm>
            <a:prstGeom prst="rect">
              <a:avLst/>
            </a:prstGeom>
            <a:noFill/>
            <a:ln w="3175">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pt-BR" sz="2000" spc="-50" dirty="0">
                <a:gradFill>
                  <a:gsLst>
                    <a:gs pos="1250">
                      <a:schemeClr val="bg1"/>
                    </a:gs>
                    <a:gs pos="10417">
                      <a:schemeClr val="bg1"/>
                    </a:gs>
                  </a:gsLst>
                  <a:lin ang="5400000" scaled="0"/>
                </a:gradFill>
              </a:endParaRPr>
            </a:p>
          </p:txBody>
        </p:sp>
        <p:grpSp>
          <p:nvGrpSpPr>
            <p:cNvPr id="140" name="Group 139"/>
            <p:cNvGrpSpPr/>
            <p:nvPr/>
          </p:nvGrpSpPr>
          <p:grpSpPr>
            <a:xfrm>
              <a:off x="9422473" y="2587189"/>
              <a:ext cx="1424439" cy="1514898"/>
              <a:chOff x="10864208" y="2719265"/>
              <a:chExt cx="832467" cy="857721"/>
            </a:xfrm>
          </p:grpSpPr>
          <p:sp>
            <p:nvSpPr>
              <p:cNvPr id="142" name="Freeform 24"/>
              <p:cNvSpPr>
                <a:spLocks noEditPoints="1"/>
              </p:cNvSpPr>
              <p:nvPr/>
            </p:nvSpPr>
            <p:spPr bwMode="black">
              <a:xfrm>
                <a:off x="10942121" y="2719265"/>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49"/>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grpSp>
          <p:nvGrpSpPr>
            <p:cNvPr id="136" name="Group 135"/>
            <p:cNvGrpSpPr/>
            <p:nvPr/>
          </p:nvGrpSpPr>
          <p:grpSpPr>
            <a:xfrm>
              <a:off x="9451162" y="1262034"/>
              <a:ext cx="1272744" cy="1395243"/>
              <a:chOff x="10864208" y="2692857"/>
              <a:chExt cx="832467" cy="884129"/>
            </a:xfrm>
          </p:grpSpPr>
          <p:sp>
            <p:nvSpPr>
              <p:cNvPr id="138" name="Freeform 24"/>
              <p:cNvSpPr>
                <a:spLocks noEditPoints="1"/>
              </p:cNvSpPr>
              <p:nvPr/>
            </p:nvSpPr>
            <p:spPr bwMode="black">
              <a:xfrm>
                <a:off x="10864208" y="2692857"/>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38"/>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sp>
          <p:nvSpPr>
            <p:cNvPr id="130" name="Freeform 24"/>
            <p:cNvSpPr>
              <a:spLocks noEditPoints="1"/>
            </p:cNvSpPr>
            <p:nvPr/>
          </p:nvSpPr>
          <p:spPr bwMode="black">
            <a:xfrm>
              <a:off x="7853265" y="1059293"/>
              <a:ext cx="1488871" cy="100229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31" name="Picture 130"/>
            <p:cNvPicPr>
              <a:picLocks noChangeAspect="1"/>
            </p:cNvPicPr>
            <p:nvPr/>
          </p:nvPicPr>
          <p:blipFill rotWithShape="1">
            <a:blip r:embed="rId7" cstate="print">
              <a:extLst>
                <a:ext uri="{28A0092B-C50C-407E-A947-70E740481C1C}">
                  <a14:useLocalDpi xmlns:a14="http://schemas.microsoft.com/office/drawing/2010/main" val="0"/>
                </a:ext>
              </a:extLst>
            </a:blip>
            <a:srcRect b="5478"/>
            <a:stretch/>
          </p:blipFill>
          <p:spPr>
            <a:xfrm>
              <a:off x="5715931" y="2784663"/>
              <a:ext cx="1584826" cy="1157608"/>
            </a:xfrm>
            <a:prstGeom prst="rect">
              <a:avLst/>
            </a:prstGeom>
          </p:spPr>
        </p:pic>
      </p:grpSp>
      <p:pic>
        <p:nvPicPr>
          <p:cNvPr id="159" name="Picture 158"/>
          <p:cNvPicPr>
            <a:picLocks noChangeAspect="1"/>
          </p:cNvPicPr>
          <p:nvPr/>
        </p:nvPicPr>
        <p:blipFill rotWithShape="1">
          <a:blip r:embed="rId8" cstate="print">
            <a:extLst>
              <a:ext uri="{28A0092B-C50C-407E-A947-70E740481C1C}">
                <a14:useLocalDpi xmlns:a14="http://schemas.microsoft.com/office/drawing/2010/main" val="0"/>
              </a:ext>
            </a:extLst>
          </a:blip>
          <a:srcRect b="5478"/>
          <a:stretch/>
        </p:blipFill>
        <p:spPr>
          <a:xfrm>
            <a:off x="9069330" y="2234659"/>
            <a:ext cx="703512" cy="697339"/>
          </a:xfrm>
          <a:prstGeom prst="rect">
            <a:avLst/>
          </a:prstGeom>
        </p:spPr>
      </p:pic>
      <p:pic>
        <p:nvPicPr>
          <p:cNvPr id="162" name="Picture 161"/>
          <p:cNvPicPr>
            <a:picLocks noChangeAspect="1"/>
          </p:cNvPicPr>
          <p:nvPr/>
        </p:nvPicPr>
        <p:blipFill>
          <a:blip r:embed="rId9" cstate="print">
            <a:biLevel thresh="25000"/>
            <a:extLst>
              <a:ext uri="{BEBA8EAE-BF5A-486C-A8C5-ECC9F3942E4B}">
                <a14:imgProps xmlns:a14="http://schemas.microsoft.com/office/drawing/2010/main">
                  <a14:imgLayer r:embed="rId10">
                    <a14:imgEffect>
                      <a14:brightnessContrast bright="-62000"/>
                    </a14:imgEffect>
                  </a14:imgLayer>
                </a14:imgProps>
              </a:ext>
              <a:ext uri="{28A0092B-C50C-407E-A947-70E740481C1C}">
                <a14:useLocalDpi xmlns:a14="http://schemas.microsoft.com/office/drawing/2010/main" val="0"/>
              </a:ext>
            </a:extLst>
          </a:blip>
          <a:stretch>
            <a:fillRect/>
          </a:stretch>
        </p:blipFill>
        <p:spPr>
          <a:xfrm>
            <a:off x="11269021" y="2249456"/>
            <a:ext cx="392419" cy="410287"/>
          </a:xfrm>
          <a:prstGeom prst="rect">
            <a:avLst/>
          </a:prstGeom>
        </p:spPr>
      </p:pic>
      <p:pic>
        <p:nvPicPr>
          <p:cNvPr id="3" name="Picture 2"/>
          <p:cNvPicPr>
            <a:picLocks noChangeAspect="1"/>
          </p:cNvPicPr>
          <p:nvPr/>
        </p:nvPicPr>
        <p:blipFill>
          <a:blip r:embed="rId11">
            <a:duotone>
              <a:prstClr val="black"/>
              <a:schemeClr val="accent1">
                <a:tint val="45000"/>
                <a:satMod val="400000"/>
              </a:schemeClr>
            </a:duotone>
          </a:blip>
          <a:stretch>
            <a:fillRect/>
          </a:stretch>
        </p:blipFill>
        <p:spPr>
          <a:xfrm>
            <a:off x="10913356" y="2800772"/>
            <a:ext cx="293605" cy="292301"/>
          </a:xfrm>
          <a:prstGeom prst="rect">
            <a:avLst/>
          </a:prstGeom>
        </p:spPr>
      </p:pic>
      <p:pic>
        <p:nvPicPr>
          <p:cNvPr id="41" name="Picture 40"/>
          <p:cNvPicPr>
            <a:picLocks noChangeAspect="1"/>
          </p:cNvPicPr>
          <p:nvPr/>
        </p:nvPicPr>
        <p:blipFill>
          <a:blip r:embed="rId11">
            <a:duotone>
              <a:prstClr val="black"/>
              <a:schemeClr val="accent1">
                <a:tint val="45000"/>
                <a:satMod val="400000"/>
              </a:schemeClr>
            </a:duotone>
          </a:blip>
          <a:stretch>
            <a:fillRect/>
          </a:stretch>
        </p:blipFill>
        <p:spPr>
          <a:xfrm>
            <a:off x="10847875" y="1964067"/>
            <a:ext cx="293605" cy="292301"/>
          </a:xfrm>
          <a:prstGeom prst="rect">
            <a:avLst/>
          </a:prstGeom>
        </p:spPr>
      </p:pic>
      <p:pic>
        <p:nvPicPr>
          <p:cNvPr id="4" name="Picture 3"/>
          <p:cNvPicPr>
            <a:picLocks noChangeAspect="1"/>
          </p:cNvPicPr>
          <p:nvPr/>
        </p:nvPicPr>
        <p:blipFill>
          <a:blip r:embed="rId12">
            <a:duotone>
              <a:prstClr val="black"/>
              <a:schemeClr val="accent1">
                <a:tint val="45000"/>
                <a:satMod val="400000"/>
              </a:schemeClr>
            </a:duotone>
          </a:blip>
          <a:stretch>
            <a:fillRect/>
          </a:stretch>
        </p:blipFill>
        <p:spPr>
          <a:xfrm>
            <a:off x="9319484" y="2357615"/>
            <a:ext cx="308873" cy="315188"/>
          </a:xfrm>
          <a:prstGeom prst="rect">
            <a:avLst/>
          </a:prstGeom>
        </p:spPr>
      </p:pic>
      <p:pic>
        <p:nvPicPr>
          <p:cNvPr id="5" name="Picture 4"/>
          <p:cNvPicPr>
            <a:picLocks noChangeAspect="1"/>
          </p:cNvPicPr>
          <p:nvPr/>
        </p:nvPicPr>
        <p:blipFill>
          <a:blip r:embed="rId12">
            <a:duotone>
              <a:prstClr val="black"/>
              <a:schemeClr val="accent1">
                <a:tint val="45000"/>
                <a:satMod val="400000"/>
              </a:schemeClr>
            </a:duotone>
          </a:blip>
          <a:stretch>
            <a:fillRect/>
          </a:stretch>
        </p:blipFill>
        <p:spPr>
          <a:xfrm>
            <a:off x="9139388" y="2950862"/>
            <a:ext cx="308873" cy="315188"/>
          </a:xfrm>
          <a:prstGeom prst="rect">
            <a:avLst/>
          </a:prstGeom>
        </p:spPr>
      </p:pic>
    </p:spTree>
    <p:extLst>
      <p:ext uri="{BB962C8B-B14F-4D97-AF65-F5344CB8AC3E}">
        <p14:creationId xmlns:p14="http://schemas.microsoft.com/office/powerpoint/2010/main" val="385711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96317" y="2547349"/>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39362" y="1226136"/>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30402" y="1430921"/>
            <a:ext cx="3982108"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380937" y="134951"/>
            <a:ext cx="11536084" cy="744033"/>
          </a:xfrm>
        </p:spPr>
        <p:txBody>
          <a:bodyPr>
            <a:noAutofit/>
          </a:bodyPr>
          <a:lstStyle/>
          <a:p>
            <a:pPr algn="ctr"/>
            <a:r>
              <a:rPr lang="en-US" sz="3800" dirty="0">
                <a:solidFill>
                  <a:srgbClr val="0072C6"/>
                </a:solidFill>
              </a:rPr>
              <a:t>Starter Kit: App Server on Linux (PHP and MySQL)</a:t>
            </a:r>
            <a:endParaRPr lang="en-US" sz="3800" dirty="0">
              <a:solidFill>
                <a:schemeClr val="tx2"/>
              </a:solidFill>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3"/>
              </a:rPr>
              <a:t>Pricing and Purchase Guidance Reference</a:t>
            </a:r>
            <a:br>
              <a:rPr lang="en-US" sz="1400" dirty="0">
                <a:latin typeface="+mj-lt"/>
              </a:rPr>
            </a:br>
            <a:endParaRPr lang="en-US" sz="1400" dirty="0">
              <a:latin typeface="+mj-lt"/>
            </a:endParaRPr>
          </a:p>
          <a:p>
            <a:pPr>
              <a:lnSpc>
                <a:spcPct val="90000"/>
              </a:lnSpc>
            </a:pPr>
            <a:r>
              <a:rPr lang="en-US" sz="1400" dirty="0"/>
              <a:t>Request full version of Azure Starter Kits online through </a:t>
            </a:r>
            <a:r>
              <a:rPr lang="en-US" sz="1400" dirty="0">
                <a:hlinkClick r:id="rId4"/>
              </a:rPr>
              <a:t>MPN </a:t>
            </a:r>
            <a:endParaRPr lang="en-US" sz="1400" dirty="0"/>
          </a:p>
        </p:txBody>
      </p:sp>
      <p:sp>
        <p:nvSpPr>
          <p:cNvPr id="39" name="TextBox 38"/>
          <p:cNvSpPr txBox="1"/>
          <p:nvPr/>
        </p:nvSpPr>
        <p:spPr>
          <a:xfrm>
            <a:off x="380937" y="879927"/>
            <a:ext cx="2632504" cy="5520320"/>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100" dirty="0">
              <a:solidFill>
                <a:srgbClr val="FFFFFF"/>
              </a:solidFill>
            </a:endParaRPr>
          </a:p>
          <a:p>
            <a:pPr>
              <a:lnSpc>
                <a:spcPct val="90000"/>
              </a:lnSpc>
            </a:pPr>
            <a:r>
              <a:rPr lang="en-US" sz="1400" dirty="0">
                <a:solidFill>
                  <a:schemeClr val="bg1"/>
                </a:solidFill>
                <a:latin typeface="+mj-lt"/>
              </a:rPr>
              <a:t>Today most organizations significantly over estimate or underestimate the amount of resources they need to run their applications. This leads to a higher cost for the infrastructure and the delivery of the overall applications.</a:t>
            </a:r>
          </a:p>
          <a:p>
            <a:pPr>
              <a:lnSpc>
                <a:spcPct val="90000"/>
              </a:lnSpc>
            </a:pPr>
            <a:endParaRPr lang="en-US" sz="1400" dirty="0">
              <a:solidFill>
                <a:schemeClr val="bg1"/>
              </a:solidFill>
              <a:latin typeface="+mj-lt"/>
            </a:endParaRPr>
          </a:p>
          <a:p>
            <a:pPr>
              <a:lnSpc>
                <a:spcPct val="90000"/>
              </a:lnSpc>
            </a:pPr>
            <a:r>
              <a:rPr lang="en-US" sz="1400" b="1" dirty="0">
                <a:solidFill>
                  <a:schemeClr val="bg1"/>
                </a:solidFill>
                <a:latin typeface="+mj-lt"/>
              </a:rPr>
              <a:t>Modern Applications </a:t>
            </a:r>
            <a:r>
              <a:rPr lang="en-US" sz="1400" dirty="0">
                <a:solidFill>
                  <a:schemeClr val="bg1"/>
                </a:solidFill>
                <a:latin typeface="+mj-lt"/>
              </a:rPr>
              <a:t>have put increasing demands on </a:t>
            </a:r>
            <a:r>
              <a:rPr lang="en-US" sz="1400" b="1" dirty="0">
                <a:solidFill>
                  <a:schemeClr val="bg1"/>
                </a:solidFill>
                <a:latin typeface="+mj-lt"/>
              </a:rPr>
              <a:t>scalability</a:t>
            </a:r>
            <a:r>
              <a:rPr lang="en-US" sz="1400" dirty="0">
                <a:solidFill>
                  <a:schemeClr val="bg1"/>
                </a:solidFill>
                <a:latin typeface="+mj-lt"/>
              </a:rPr>
              <a:t> and </a:t>
            </a:r>
            <a:r>
              <a:rPr lang="en-US" sz="1400" b="1" dirty="0">
                <a:solidFill>
                  <a:schemeClr val="bg1"/>
                </a:solidFill>
                <a:latin typeface="+mj-lt"/>
              </a:rPr>
              <a:t>flexibility.</a:t>
            </a:r>
          </a:p>
          <a:p>
            <a:pPr>
              <a:lnSpc>
                <a:spcPct val="90000"/>
              </a:lnSpc>
            </a:pPr>
            <a:endParaRPr lang="es-MX" sz="1400" dirty="0">
              <a:solidFill>
                <a:schemeClr val="bg1"/>
              </a:solidFill>
              <a:latin typeface="+mj-lt"/>
            </a:endParaRPr>
          </a:p>
          <a:p>
            <a:r>
              <a:rPr lang="en-US" sz="1400" dirty="0">
                <a:solidFill>
                  <a:schemeClr val="bg1"/>
                </a:solidFill>
                <a:latin typeface="+mj-lt"/>
              </a:rPr>
              <a:t>In summary </a:t>
            </a:r>
            <a:r>
              <a:rPr lang="en-US" sz="1400" b="1" dirty="0">
                <a:solidFill>
                  <a:schemeClr val="bg1"/>
                </a:solidFill>
                <a:latin typeface="+mj-lt"/>
              </a:rPr>
              <a:t>Modern Applications </a:t>
            </a:r>
            <a:r>
              <a:rPr lang="en-US" sz="1400" dirty="0">
                <a:solidFill>
                  <a:schemeClr val="bg1"/>
                </a:solidFill>
                <a:latin typeface="+mj-lt"/>
              </a:rPr>
              <a:t>challenges are:</a:t>
            </a:r>
          </a:p>
          <a:p>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400" b="1" dirty="0">
                <a:solidFill>
                  <a:schemeClr val="bg1"/>
                </a:solidFill>
                <a:latin typeface="+mj-lt"/>
              </a:rPr>
              <a:t>Insufficient infrastructure </a:t>
            </a:r>
            <a:r>
              <a:rPr lang="en-US" sz="1300" dirty="0">
                <a:solidFill>
                  <a:schemeClr val="bg1"/>
                </a:solidFill>
              </a:rPr>
              <a:t>capacity and customers get a bad experience.</a:t>
            </a:r>
          </a:p>
          <a:p>
            <a:pPr marL="285750" indent="-285750">
              <a:lnSpc>
                <a:spcPct val="90000"/>
              </a:lnSpc>
              <a:buFont typeface="Arial" panose="020B0604020202020204" pitchFamily="34" charset="0"/>
              <a:buChar char="•"/>
            </a:pPr>
            <a:endParaRPr lang="en-US" sz="1300" b="1"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Periods where you have </a:t>
            </a:r>
            <a:r>
              <a:rPr lang="en-US" sz="1300" b="1" dirty="0">
                <a:solidFill>
                  <a:schemeClr val="bg1"/>
                </a:solidFill>
              </a:rPr>
              <a:t>excess infrastructure </a:t>
            </a:r>
            <a:r>
              <a:rPr lang="en-US" sz="1300" dirty="0">
                <a:solidFill>
                  <a:schemeClr val="bg1"/>
                </a:solidFill>
              </a:rPr>
              <a:t>capacity. Capital laying idle, </a:t>
            </a:r>
            <a:r>
              <a:rPr lang="en-US" sz="1300" dirty="0" err="1">
                <a:solidFill>
                  <a:schemeClr val="bg1"/>
                </a:solidFill>
              </a:rPr>
              <a:t>opex</a:t>
            </a:r>
            <a:r>
              <a:rPr lang="en-US" sz="1300" dirty="0">
                <a:solidFill>
                  <a:schemeClr val="bg1"/>
                </a:solidFill>
              </a:rPr>
              <a:t> wasted powering and cooling servers.</a:t>
            </a:r>
          </a:p>
        </p:txBody>
      </p:sp>
      <p:sp>
        <p:nvSpPr>
          <p:cNvPr id="44" name="TextBox 43"/>
          <p:cNvSpPr txBox="1"/>
          <p:nvPr/>
        </p:nvSpPr>
        <p:spPr>
          <a:xfrm>
            <a:off x="3162839" y="850884"/>
            <a:ext cx="2524750" cy="5358737"/>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b="1" dirty="0">
                <a:solidFill>
                  <a:schemeClr val="bg1"/>
                </a:solidFill>
                <a:latin typeface="+mj-lt"/>
              </a:rPr>
              <a:t>Microsoft Azure Infrastructure Services </a:t>
            </a:r>
            <a:r>
              <a:rPr lang="en-US" sz="1400" dirty="0">
                <a:solidFill>
                  <a:schemeClr val="bg1"/>
                </a:solidFill>
                <a:latin typeface="+mj-lt"/>
              </a:rPr>
              <a:t>to quickly standup the infrastructure for your application on the Cloud. You pay for what you use and no more:</a:t>
            </a:r>
            <a:br>
              <a:rPr lang="en-US" sz="1400" dirty="0">
                <a:solidFill>
                  <a:schemeClr val="bg1"/>
                </a:solidFill>
              </a:rPr>
            </a:br>
            <a:endParaRPr lang="en-US" sz="1400" dirty="0">
              <a:solidFill>
                <a:schemeClr val="bg1"/>
              </a:solidFill>
            </a:endParaRPr>
          </a:p>
          <a:p>
            <a:pPr marL="285750" lvl="0" indent="-285750">
              <a:lnSpc>
                <a:spcPct val="90000"/>
              </a:lnSpc>
              <a:buFont typeface="Arial" panose="020B0604020202020204" pitchFamily="34" charset="0"/>
              <a:buChar char="•"/>
            </a:pPr>
            <a:r>
              <a:rPr lang="en-US" sz="1300" b="1" dirty="0">
                <a:solidFill>
                  <a:schemeClr val="bg1"/>
                </a:solidFill>
              </a:rPr>
              <a:t>Reduces</a:t>
            </a:r>
            <a:r>
              <a:rPr lang="en-US" sz="1300" dirty="0">
                <a:solidFill>
                  <a:schemeClr val="bg1"/>
                </a:solidFill>
              </a:rPr>
              <a:t> waste of over capacity.</a:t>
            </a:r>
          </a:p>
          <a:p>
            <a:pPr marL="285750" lvl="0" indent="-285750">
              <a:lnSpc>
                <a:spcPct val="90000"/>
              </a:lnSpc>
              <a:buFont typeface="Arial" panose="020B0604020202020204" pitchFamily="34" charset="0"/>
              <a:buChar char="•"/>
            </a:pPr>
            <a:r>
              <a:rPr lang="en-US" sz="1300" dirty="0">
                <a:solidFill>
                  <a:schemeClr val="bg1"/>
                </a:solidFill>
              </a:rPr>
              <a:t>Ensures you can always provision </a:t>
            </a:r>
            <a:r>
              <a:rPr lang="en-US" sz="1300" b="1" dirty="0">
                <a:solidFill>
                  <a:schemeClr val="bg1"/>
                </a:solidFill>
              </a:rPr>
              <a:t>enough capacity </a:t>
            </a:r>
            <a:r>
              <a:rPr lang="en-US" sz="1300" dirty="0">
                <a:solidFill>
                  <a:schemeClr val="bg1"/>
                </a:solidFill>
              </a:rPr>
              <a:t>for peak periods.</a:t>
            </a:r>
          </a:p>
          <a:p>
            <a:pPr marL="285750" lvl="0" indent="-285750">
              <a:lnSpc>
                <a:spcPct val="90000"/>
              </a:lnSpc>
              <a:buFont typeface="Arial" panose="020B0604020202020204" pitchFamily="34" charset="0"/>
              <a:buChar char="•"/>
            </a:pPr>
            <a:r>
              <a:rPr lang="en-US" sz="1300" dirty="0">
                <a:solidFill>
                  <a:schemeClr val="bg1"/>
                </a:solidFill>
              </a:rPr>
              <a:t>Can </a:t>
            </a:r>
            <a:r>
              <a:rPr lang="en-US" sz="1300" b="1" dirty="0">
                <a:solidFill>
                  <a:schemeClr val="bg1"/>
                </a:solidFill>
              </a:rPr>
              <a:t>reduce capacity </a:t>
            </a:r>
            <a:r>
              <a:rPr lang="en-US" sz="1300" dirty="0">
                <a:solidFill>
                  <a:schemeClr val="bg1"/>
                </a:solidFill>
              </a:rPr>
              <a:t>if demand decreases</a:t>
            </a:r>
          </a:p>
          <a:p>
            <a:pPr marL="285750" lvl="0" indent="-285750">
              <a:lnSpc>
                <a:spcPct val="90000"/>
              </a:lnSpc>
              <a:buFont typeface="Arial" panose="020B0604020202020204" pitchFamily="34" charset="0"/>
              <a:buChar char="•"/>
            </a:pPr>
            <a:r>
              <a:rPr lang="en-US" sz="1300" dirty="0">
                <a:solidFill>
                  <a:schemeClr val="bg1"/>
                </a:solidFill>
              </a:rPr>
              <a:t>Move existing applications to Microsoft Azure VMs, without code changes.</a:t>
            </a:r>
          </a:p>
          <a:p>
            <a:pPr marL="285750" indent="-285750">
              <a:lnSpc>
                <a:spcPct val="90000"/>
              </a:lnSpc>
              <a:buFont typeface="Arial" panose="020B0604020202020204" pitchFamily="34" charset="0"/>
              <a:buChar char="•"/>
            </a:pPr>
            <a:r>
              <a:rPr lang="en-US" sz="1300" dirty="0">
                <a:solidFill>
                  <a:schemeClr val="bg1"/>
                </a:solidFill>
              </a:rPr>
              <a:t>Provide seamless connectivity with on-premises data and applications</a:t>
            </a:r>
          </a:p>
          <a:p>
            <a:pPr>
              <a:lnSpc>
                <a:spcPct val="90000"/>
              </a:lnSpc>
            </a:pPr>
            <a:endParaRPr lang="en-US" sz="1300" dirty="0">
              <a:solidFill>
                <a:schemeClr val="bg1"/>
              </a:solidFill>
            </a:endParaRPr>
          </a:p>
          <a:p>
            <a:pPr marL="285750" lvl="0" indent="-285750">
              <a:lnSpc>
                <a:spcPct val="90000"/>
              </a:lnSpc>
              <a:buFont typeface="Arial" panose="020B0604020202020204" pitchFamily="34" charset="0"/>
              <a:buChar char="•"/>
            </a:pPr>
            <a:endParaRPr lang="en-US" sz="1300" b="1" dirty="0">
              <a:solidFill>
                <a:schemeClr val="bg1"/>
              </a:solidFill>
            </a:endParaRPr>
          </a:p>
          <a:p>
            <a:pPr>
              <a:lnSpc>
                <a:spcPct val="90000"/>
              </a:lnSpc>
            </a:pPr>
            <a:br>
              <a:rPr lang="en-US" sz="1300" b="1" dirty="0">
                <a:solidFill>
                  <a:schemeClr val="bg1"/>
                </a:solidFill>
              </a:rPr>
            </a:br>
            <a:endParaRPr lang="en-US" sz="1300" b="1" dirty="0">
              <a:solidFill>
                <a:schemeClr val="bg1"/>
              </a:solidFill>
            </a:endParaRPr>
          </a:p>
        </p:txBody>
      </p:sp>
      <p:sp>
        <p:nvSpPr>
          <p:cNvPr id="60" name="TextBox 59"/>
          <p:cNvSpPr txBox="1"/>
          <p:nvPr/>
        </p:nvSpPr>
        <p:spPr>
          <a:xfrm>
            <a:off x="5846691" y="845996"/>
            <a:ext cx="2789996" cy="3779844"/>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Mission Critical App with Azure IaaS</a:t>
            </a:r>
          </a:p>
          <a:p>
            <a:pPr>
              <a:lnSpc>
                <a:spcPct val="90000"/>
              </a:lnSpc>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Servers:</a:t>
            </a:r>
          </a:p>
          <a:p>
            <a:pPr marL="742950" lvl="1" indent="-285750">
              <a:lnSpc>
                <a:spcPct val="90000"/>
              </a:lnSpc>
              <a:buFont typeface="Arial" panose="020B0604020202020204" pitchFamily="34" charset="0"/>
              <a:buChar char="•"/>
            </a:pPr>
            <a:r>
              <a:rPr lang="en-US" sz="1100" i="1" dirty="0">
                <a:solidFill>
                  <a:schemeClr val="bg1"/>
                </a:solidFill>
              </a:rPr>
              <a:t>2 x LDAP Servers= $178.56</a:t>
            </a:r>
          </a:p>
          <a:p>
            <a:pPr marL="742950" lvl="1" indent="-285750">
              <a:lnSpc>
                <a:spcPct val="90000"/>
              </a:lnSpc>
              <a:buFont typeface="Arial" panose="020B0604020202020204" pitchFamily="34" charset="0"/>
              <a:buChar char="•"/>
            </a:pPr>
            <a:r>
              <a:rPr lang="en-US" sz="1100" i="1" dirty="0">
                <a:solidFill>
                  <a:schemeClr val="bg1"/>
                </a:solidFill>
              </a:rPr>
              <a:t>2 x Application Servers= $178.56</a:t>
            </a:r>
          </a:p>
          <a:p>
            <a:pPr marL="742950" lvl="1" indent="-285750">
              <a:lnSpc>
                <a:spcPct val="90000"/>
              </a:lnSpc>
              <a:buFont typeface="Arial" panose="020B0604020202020204" pitchFamily="34" charset="0"/>
              <a:buChar char="•"/>
            </a:pPr>
            <a:r>
              <a:rPr lang="en-US" sz="1100" i="1" dirty="0">
                <a:solidFill>
                  <a:schemeClr val="bg1"/>
                </a:solidFill>
              </a:rPr>
              <a:t>2 x Database Servers= $357.12</a:t>
            </a: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$88.85</a:t>
            </a:r>
          </a:p>
          <a:p>
            <a:pPr marL="742950" lvl="1" indent="-285750">
              <a:lnSpc>
                <a:spcPct val="90000"/>
              </a:lnSpc>
              <a:buFont typeface="Arial" panose="020B0604020202020204" pitchFamily="34" charset="0"/>
              <a:buChar char="•"/>
            </a:pPr>
            <a:r>
              <a:rPr lang="en-US" sz="1100" i="1" dirty="0">
                <a:solidFill>
                  <a:schemeClr val="bg1"/>
                </a:solidFill>
              </a:rPr>
              <a:t>2.5TB Storage+Transactions = $124.20</a:t>
            </a: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U$14,725 / Year</a:t>
            </a:r>
            <a:endParaRPr lang="en-US" sz="1200" b="1" dirty="0">
              <a:solidFill>
                <a:schemeClr val="bg1"/>
              </a:solidFill>
              <a:sym typeface="Wingdings" panose="05000000000000000000" pitchFamily="2" charset="2"/>
            </a:endParaRPr>
          </a:p>
          <a:p>
            <a:pPr marL="742950" lvl="1" indent="-285750">
              <a:lnSpc>
                <a:spcPct val="90000"/>
              </a:lnSpc>
              <a:buFont typeface="Wingdings" panose="05000000000000000000" pitchFamily="2" charset="2"/>
              <a:buChar char="ü"/>
            </a:pPr>
            <a:r>
              <a:rPr lang="en-US" sz="1200" b="1" dirty="0">
                <a:solidFill>
                  <a:schemeClr val="bg1"/>
                </a:solidFill>
              </a:rPr>
              <a:t>SKU: 148 Azure Monetary Commitments in OPEN</a:t>
            </a:r>
            <a:endParaRPr lang="en-US" sz="1200" dirty="0">
              <a:solidFill>
                <a:schemeClr val="bg1"/>
              </a:solidFill>
            </a:endParaRPr>
          </a:p>
        </p:txBody>
      </p:sp>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App Server-</a:t>
            </a:r>
            <a:endParaRPr lang="en-US" sz="1200" i="1" dirty="0">
              <a:latin typeface="+mj-lt"/>
            </a:endParaRPr>
          </a:p>
        </p:txBody>
      </p:sp>
      <p:sp>
        <p:nvSpPr>
          <p:cNvPr id="114" name="TextBox 113"/>
          <p:cNvSpPr txBox="1"/>
          <p:nvPr/>
        </p:nvSpPr>
        <p:spPr>
          <a:xfrm>
            <a:off x="8745794" y="4889631"/>
            <a:ext cx="3080367" cy="1525917"/>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6005887" y="4074877"/>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grpSp>
        <p:nvGrpSpPr>
          <p:cNvPr id="122" name="Group 121"/>
          <p:cNvGrpSpPr/>
          <p:nvPr/>
        </p:nvGrpSpPr>
        <p:grpSpPr>
          <a:xfrm>
            <a:off x="8737168" y="1339527"/>
            <a:ext cx="3166437" cy="2287186"/>
            <a:chOff x="5449997" y="305276"/>
            <a:chExt cx="6600948" cy="3796811"/>
          </a:xfrm>
        </p:grpSpPr>
        <p:sp>
          <p:nvSpPr>
            <p:cNvPr id="123" name="Clpoud Icon"/>
            <p:cNvSpPr>
              <a:spLocks noChangeAspect="1"/>
            </p:cNvSpPr>
            <p:nvPr/>
          </p:nvSpPr>
          <p:spPr bwMode="black">
            <a:xfrm>
              <a:off x="5449997" y="305276"/>
              <a:ext cx="6600948" cy="373023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ln w="25400">
              <a:solidFill>
                <a:srgbClr val="EBEBEB"/>
              </a:solidFill>
            </a:ln>
            <a:extLst/>
          </p:spPr>
          <p:txBody>
            <a:bodyPr vert="horz" wrap="square" lIns="91373" tIns="182740" rIns="456848" bIns="45685" numCol="1" anchor="t" anchorCtr="0" compatLnSpc="1">
              <a:prstTxWarp prst="textNoShape">
                <a:avLst/>
              </a:prstTxWarp>
            </a:bodyPr>
            <a:lstStyle/>
            <a:p>
              <a:pPr algn="ctr" fontAlgn="base">
                <a:lnSpc>
                  <a:spcPct val="90000"/>
                </a:lnSpc>
                <a:spcBef>
                  <a:spcPct val="0"/>
                </a:spcBef>
                <a:spcAft>
                  <a:spcPct val="0"/>
                </a:spcAft>
              </a:pPr>
              <a:endParaRPr lang="en-US" spc="-50" dirty="0">
                <a:gradFill>
                  <a:gsLst>
                    <a:gs pos="2917">
                      <a:schemeClr val="bg1"/>
                    </a:gs>
                    <a:gs pos="30000">
                      <a:schemeClr val="bg1"/>
                    </a:gs>
                  </a:gsLst>
                  <a:lin ang="5400000" scaled="0"/>
                </a:gradFill>
              </a:endParaRPr>
            </a:p>
          </p:txBody>
        </p:sp>
        <p:sp>
          <p:nvSpPr>
            <p:cNvPr id="124" name="Rectangle 123"/>
            <p:cNvSpPr/>
            <p:nvPr/>
          </p:nvSpPr>
          <p:spPr bwMode="auto">
            <a:xfrm>
              <a:off x="7734444" y="3341995"/>
              <a:ext cx="1559389" cy="36898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400" b="1" spc="-50" dirty="0">
                  <a:gradFill>
                    <a:gsLst>
                      <a:gs pos="2917">
                        <a:srgbClr val="FFFFFF"/>
                      </a:gs>
                      <a:gs pos="30000">
                        <a:srgbClr val="FFFFFF"/>
                      </a:gs>
                    </a:gsLst>
                    <a:lin ang="5400000" scaled="0"/>
                  </a:gradFill>
                  <a:latin typeface="+mj-lt"/>
                </a:rPr>
                <a:t>Business Application</a:t>
              </a:r>
            </a:p>
          </p:txBody>
        </p:sp>
        <p:sp>
          <p:nvSpPr>
            <p:cNvPr id="158" name="Rectangle 157"/>
            <p:cNvSpPr/>
            <p:nvPr/>
          </p:nvSpPr>
          <p:spPr bwMode="auto">
            <a:xfrm>
              <a:off x="10849042" y="2445723"/>
              <a:ext cx="832468"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000" b="1" spc="-50" dirty="0">
                  <a:gradFill>
                    <a:gsLst>
                      <a:gs pos="2917">
                        <a:srgbClr val="FFFFFF"/>
                      </a:gs>
                      <a:gs pos="30000">
                        <a:srgbClr val="FFFFFF"/>
                      </a:gs>
                    </a:gsLst>
                    <a:lin ang="5400000" scaled="0"/>
                  </a:gradFill>
                  <a:latin typeface="+mj-lt"/>
                </a:rPr>
                <a:t>Storage</a:t>
              </a:r>
            </a:p>
          </p:txBody>
        </p:sp>
        <p:sp>
          <p:nvSpPr>
            <p:cNvPr id="126" name="Freeform 24"/>
            <p:cNvSpPr>
              <a:spLocks noEditPoints="1"/>
            </p:cNvSpPr>
            <p:nvPr/>
          </p:nvSpPr>
          <p:spPr bwMode="black">
            <a:xfrm>
              <a:off x="7938278" y="2280264"/>
              <a:ext cx="1488871" cy="100229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tângulo 1"/>
            <p:cNvSpPr/>
            <p:nvPr/>
          </p:nvSpPr>
          <p:spPr bwMode="auto">
            <a:xfrm>
              <a:off x="7706793" y="853085"/>
              <a:ext cx="1702878" cy="2991511"/>
            </a:xfrm>
            <a:prstGeom prst="rect">
              <a:avLst/>
            </a:prstGeom>
            <a:noFill/>
            <a:ln w="3175">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pt-BR" sz="2000" spc="-50" dirty="0">
                <a:gradFill>
                  <a:gsLst>
                    <a:gs pos="1250">
                      <a:schemeClr val="bg1"/>
                    </a:gs>
                    <a:gs pos="10417">
                      <a:schemeClr val="bg1"/>
                    </a:gs>
                  </a:gsLst>
                  <a:lin ang="5400000" scaled="0"/>
                </a:gradFill>
              </a:endParaRPr>
            </a:p>
          </p:txBody>
        </p:sp>
        <p:grpSp>
          <p:nvGrpSpPr>
            <p:cNvPr id="140" name="Group 139"/>
            <p:cNvGrpSpPr/>
            <p:nvPr/>
          </p:nvGrpSpPr>
          <p:grpSpPr>
            <a:xfrm>
              <a:off x="9422473" y="2587189"/>
              <a:ext cx="1424439" cy="1514898"/>
              <a:chOff x="10864208" y="2719265"/>
              <a:chExt cx="832467" cy="857721"/>
            </a:xfrm>
          </p:grpSpPr>
          <p:sp>
            <p:nvSpPr>
              <p:cNvPr id="142" name="Freeform 24"/>
              <p:cNvSpPr>
                <a:spLocks noEditPoints="1"/>
              </p:cNvSpPr>
              <p:nvPr/>
            </p:nvSpPr>
            <p:spPr bwMode="black">
              <a:xfrm>
                <a:off x="10942121" y="2719265"/>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49"/>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grpSp>
          <p:nvGrpSpPr>
            <p:cNvPr id="136" name="Group 135"/>
            <p:cNvGrpSpPr/>
            <p:nvPr/>
          </p:nvGrpSpPr>
          <p:grpSpPr>
            <a:xfrm>
              <a:off x="9451162" y="1262034"/>
              <a:ext cx="1272744" cy="1395243"/>
              <a:chOff x="10864208" y="2692857"/>
              <a:chExt cx="832467" cy="884129"/>
            </a:xfrm>
          </p:grpSpPr>
          <p:sp>
            <p:nvSpPr>
              <p:cNvPr id="138" name="Freeform 24"/>
              <p:cNvSpPr>
                <a:spLocks noEditPoints="1"/>
              </p:cNvSpPr>
              <p:nvPr/>
            </p:nvSpPr>
            <p:spPr bwMode="black">
              <a:xfrm>
                <a:off x="10864208" y="2692857"/>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38"/>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sp>
          <p:nvSpPr>
            <p:cNvPr id="130" name="Freeform 24"/>
            <p:cNvSpPr>
              <a:spLocks noEditPoints="1"/>
            </p:cNvSpPr>
            <p:nvPr/>
          </p:nvSpPr>
          <p:spPr bwMode="black">
            <a:xfrm>
              <a:off x="7853265" y="1059293"/>
              <a:ext cx="1488871" cy="100229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31" name="Picture 130"/>
            <p:cNvPicPr>
              <a:picLocks noChangeAspect="1"/>
            </p:cNvPicPr>
            <p:nvPr/>
          </p:nvPicPr>
          <p:blipFill rotWithShape="1">
            <a:blip r:embed="rId7" cstate="print">
              <a:extLst>
                <a:ext uri="{28A0092B-C50C-407E-A947-70E740481C1C}">
                  <a14:useLocalDpi xmlns:a14="http://schemas.microsoft.com/office/drawing/2010/main" val="0"/>
                </a:ext>
              </a:extLst>
            </a:blip>
            <a:srcRect b="5478"/>
            <a:stretch/>
          </p:blipFill>
          <p:spPr>
            <a:xfrm>
              <a:off x="5715931" y="2784663"/>
              <a:ext cx="1584826" cy="1157608"/>
            </a:xfrm>
            <a:prstGeom prst="rect">
              <a:avLst/>
            </a:prstGeom>
          </p:spPr>
        </p:pic>
      </p:grpSp>
      <p:pic>
        <p:nvPicPr>
          <p:cNvPr id="159" name="Picture 158"/>
          <p:cNvPicPr>
            <a:picLocks noChangeAspect="1"/>
          </p:cNvPicPr>
          <p:nvPr/>
        </p:nvPicPr>
        <p:blipFill rotWithShape="1">
          <a:blip r:embed="rId8" cstate="print">
            <a:extLst>
              <a:ext uri="{28A0092B-C50C-407E-A947-70E740481C1C}">
                <a14:useLocalDpi xmlns:a14="http://schemas.microsoft.com/office/drawing/2010/main" val="0"/>
              </a:ext>
            </a:extLst>
          </a:blip>
          <a:srcRect b="5478"/>
          <a:stretch/>
        </p:blipFill>
        <p:spPr>
          <a:xfrm>
            <a:off x="9069330" y="2234659"/>
            <a:ext cx="703512" cy="697339"/>
          </a:xfrm>
          <a:prstGeom prst="rect">
            <a:avLst/>
          </a:prstGeom>
        </p:spPr>
      </p:pic>
      <p:pic>
        <p:nvPicPr>
          <p:cNvPr id="162" name="Picture 161"/>
          <p:cNvPicPr>
            <a:picLocks noChangeAspect="1"/>
          </p:cNvPicPr>
          <p:nvPr/>
        </p:nvPicPr>
        <p:blipFill>
          <a:blip r:embed="rId9" cstate="print">
            <a:biLevel thresh="25000"/>
            <a:extLst>
              <a:ext uri="{BEBA8EAE-BF5A-486C-A8C5-ECC9F3942E4B}">
                <a14:imgProps xmlns:a14="http://schemas.microsoft.com/office/drawing/2010/main">
                  <a14:imgLayer r:embed="rId10">
                    <a14:imgEffect>
                      <a14:brightnessContrast bright="-62000"/>
                    </a14:imgEffect>
                  </a14:imgLayer>
                </a14:imgProps>
              </a:ext>
              <a:ext uri="{28A0092B-C50C-407E-A947-70E740481C1C}">
                <a14:useLocalDpi xmlns:a14="http://schemas.microsoft.com/office/drawing/2010/main" val="0"/>
              </a:ext>
            </a:extLst>
          </a:blip>
          <a:stretch>
            <a:fillRect/>
          </a:stretch>
        </p:blipFill>
        <p:spPr>
          <a:xfrm>
            <a:off x="11269021" y="2249456"/>
            <a:ext cx="392419" cy="410287"/>
          </a:xfrm>
          <a:prstGeom prst="rect">
            <a:avLst/>
          </a:prstGeom>
        </p:spPr>
      </p:pic>
      <p:pic>
        <p:nvPicPr>
          <p:cNvPr id="166" name="Picture 16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299357" y="2314833"/>
            <a:ext cx="278842" cy="324326"/>
          </a:xfrm>
          <a:prstGeom prst="rect">
            <a:avLst/>
          </a:prstGeom>
        </p:spPr>
      </p:pic>
      <p:pic>
        <p:nvPicPr>
          <p:cNvPr id="167" name="Picture 16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148298" y="2930910"/>
            <a:ext cx="278842" cy="324326"/>
          </a:xfrm>
          <a:prstGeom prst="rect">
            <a:avLst/>
          </a:prstGeom>
        </p:spPr>
      </p:pic>
      <p:pic>
        <p:nvPicPr>
          <p:cNvPr id="168" name="Picture 167"/>
          <p:cNvPicPr>
            <a:picLocks noChangeAspect="1"/>
          </p:cNvPicPr>
          <p:nvPr/>
        </p:nvPicPr>
        <p:blipFill>
          <a:blip r:embed="rId12">
            <a:lum bright="-40000"/>
          </a:blip>
          <a:stretch>
            <a:fillRect/>
          </a:stretch>
        </p:blipFill>
        <p:spPr>
          <a:xfrm>
            <a:off x="10851294" y="2011987"/>
            <a:ext cx="160876" cy="211030"/>
          </a:xfrm>
          <a:prstGeom prst="rect">
            <a:avLst/>
          </a:prstGeom>
        </p:spPr>
      </p:pic>
      <p:pic>
        <p:nvPicPr>
          <p:cNvPr id="170" name="Picture 169"/>
          <p:cNvPicPr>
            <a:picLocks noChangeAspect="1"/>
          </p:cNvPicPr>
          <p:nvPr/>
        </p:nvPicPr>
        <p:blipFill>
          <a:blip r:embed="rId12">
            <a:lum bright="-40000"/>
          </a:blip>
          <a:stretch>
            <a:fillRect/>
          </a:stretch>
        </p:blipFill>
        <p:spPr>
          <a:xfrm>
            <a:off x="10961768" y="2847072"/>
            <a:ext cx="160876" cy="211030"/>
          </a:xfrm>
          <a:prstGeom prst="rect">
            <a:avLst/>
          </a:prstGeom>
        </p:spPr>
      </p:pic>
      <p:pic>
        <p:nvPicPr>
          <p:cNvPr id="172" name="Picture 171" descr="PHP.png"/>
          <p:cNvPicPr>
            <a:picLocks noChangeAspect="1"/>
          </p:cNvPicPr>
          <p:nvPr/>
        </p:nvPicPr>
        <p:blipFill>
          <a:blip r:embed="rId13" cstate="print">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tretch>
            <a:fillRect/>
          </a:stretch>
        </p:blipFill>
        <p:spPr>
          <a:xfrm>
            <a:off x="10101276" y="1915875"/>
            <a:ext cx="360437" cy="200125"/>
          </a:xfrm>
          <a:prstGeom prst="rect">
            <a:avLst/>
          </a:prstGeom>
          <a:noFill/>
        </p:spPr>
      </p:pic>
      <p:pic>
        <p:nvPicPr>
          <p:cNvPr id="173" name="Picture 172" descr="PHP.png"/>
          <p:cNvPicPr>
            <a:picLocks noChangeAspect="1"/>
          </p:cNvPicPr>
          <p:nvPr/>
        </p:nvPicPr>
        <p:blipFill>
          <a:blip r:embed="rId13" cstate="print">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tretch>
            <a:fillRect/>
          </a:stretch>
        </p:blipFill>
        <p:spPr>
          <a:xfrm>
            <a:off x="10154521" y="2652349"/>
            <a:ext cx="360437" cy="200125"/>
          </a:xfrm>
          <a:prstGeom prst="rect">
            <a:avLst/>
          </a:prstGeom>
          <a:noFill/>
        </p:spPr>
      </p:pic>
    </p:spTree>
    <p:extLst>
      <p:ext uri="{BB962C8B-B14F-4D97-AF65-F5344CB8AC3E}">
        <p14:creationId xmlns:p14="http://schemas.microsoft.com/office/powerpoint/2010/main" val="2588506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96317" y="2547349"/>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270204" y="1295293"/>
            <a:ext cx="4123230"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161243" y="1500080"/>
            <a:ext cx="4120426"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380937" y="79397"/>
            <a:ext cx="11536084" cy="744033"/>
          </a:xfrm>
        </p:spPr>
        <p:txBody>
          <a:bodyPr>
            <a:noAutofit/>
          </a:bodyPr>
          <a:lstStyle/>
          <a:p>
            <a:pPr algn="ctr"/>
            <a:r>
              <a:rPr lang="en-US" sz="3200" dirty="0">
                <a:solidFill>
                  <a:srgbClr val="0072C6"/>
                </a:solidFill>
              </a:rPr>
              <a:t>Starter Kit: Cloud Hosted Desktop App on Azure Remote App</a:t>
            </a:r>
            <a:endParaRPr lang="en-US" sz="3200" dirty="0">
              <a:solidFill>
                <a:schemeClr val="tx2"/>
              </a:solidFill>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761627" y="5111820"/>
            <a:ext cx="3190336"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3"/>
              </a:rPr>
              <a:t>Pricing and Purchase Guidance Reference</a:t>
            </a:r>
            <a:br>
              <a:rPr lang="en-US" sz="1400" dirty="0">
                <a:latin typeface="+mj-lt"/>
              </a:rPr>
            </a:br>
            <a:endParaRPr lang="en-US" sz="1400" dirty="0">
              <a:latin typeface="+mj-lt"/>
            </a:endParaRPr>
          </a:p>
          <a:p>
            <a:pPr>
              <a:lnSpc>
                <a:spcPct val="90000"/>
              </a:lnSpc>
            </a:pPr>
            <a:r>
              <a:rPr lang="en-US" sz="1400" dirty="0">
                <a:latin typeface="+mj-lt"/>
              </a:rPr>
              <a:t>Request full version of Azure Starter Kits online through </a:t>
            </a:r>
            <a:r>
              <a:rPr lang="en-US" sz="1400" dirty="0">
                <a:latin typeface="+mj-lt"/>
                <a:hlinkClick r:id="rId4"/>
              </a:rPr>
              <a:t>MPN </a:t>
            </a:r>
            <a:endParaRPr lang="en-US" sz="1400" dirty="0">
              <a:latin typeface="+mj-lt"/>
            </a:endParaRPr>
          </a:p>
        </p:txBody>
      </p:sp>
      <p:sp>
        <p:nvSpPr>
          <p:cNvPr id="39" name="TextBox 38"/>
          <p:cNvSpPr txBox="1"/>
          <p:nvPr/>
        </p:nvSpPr>
        <p:spPr>
          <a:xfrm>
            <a:off x="380937" y="879927"/>
            <a:ext cx="2632504" cy="5520320"/>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100" dirty="0">
              <a:solidFill>
                <a:srgbClr val="FFFFFF"/>
              </a:solidFill>
            </a:endParaRPr>
          </a:p>
          <a:p>
            <a:pPr>
              <a:lnSpc>
                <a:spcPct val="90000"/>
              </a:lnSpc>
            </a:pPr>
            <a:r>
              <a:rPr lang="en-US" sz="1400" dirty="0">
                <a:solidFill>
                  <a:schemeClr val="bg1"/>
                </a:solidFill>
                <a:latin typeface="+mj-lt"/>
              </a:rPr>
              <a:t>Today most organizations significantly over estimate or underestimate the amount of resources they need to run their applications. This leads to a higher cost for the infrastructure and the delivery of the overall applications.</a:t>
            </a:r>
          </a:p>
          <a:p>
            <a:pPr>
              <a:lnSpc>
                <a:spcPct val="90000"/>
              </a:lnSpc>
            </a:pPr>
            <a:endParaRPr lang="en-US" sz="1400" dirty="0">
              <a:solidFill>
                <a:schemeClr val="bg1"/>
              </a:solidFill>
              <a:latin typeface="+mj-lt"/>
            </a:endParaRPr>
          </a:p>
          <a:p>
            <a:pPr>
              <a:lnSpc>
                <a:spcPct val="90000"/>
              </a:lnSpc>
            </a:pPr>
            <a:r>
              <a:rPr lang="en-US" sz="1400" b="1" dirty="0">
                <a:solidFill>
                  <a:schemeClr val="bg1"/>
                </a:solidFill>
                <a:latin typeface="+mj-lt"/>
              </a:rPr>
              <a:t>Modern Applications </a:t>
            </a:r>
            <a:r>
              <a:rPr lang="en-US" sz="1400" dirty="0">
                <a:solidFill>
                  <a:schemeClr val="bg1"/>
                </a:solidFill>
                <a:latin typeface="+mj-lt"/>
              </a:rPr>
              <a:t>have put increasing demands on </a:t>
            </a:r>
            <a:r>
              <a:rPr lang="en-US" sz="1400" b="1" dirty="0">
                <a:solidFill>
                  <a:schemeClr val="bg1"/>
                </a:solidFill>
                <a:latin typeface="+mj-lt"/>
              </a:rPr>
              <a:t>scalability</a:t>
            </a:r>
            <a:r>
              <a:rPr lang="en-US" sz="1400" dirty="0">
                <a:solidFill>
                  <a:schemeClr val="bg1"/>
                </a:solidFill>
                <a:latin typeface="+mj-lt"/>
              </a:rPr>
              <a:t> and </a:t>
            </a:r>
            <a:r>
              <a:rPr lang="en-US" sz="1400" b="1" dirty="0">
                <a:solidFill>
                  <a:schemeClr val="bg1"/>
                </a:solidFill>
                <a:latin typeface="+mj-lt"/>
              </a:rPr>
              <a:t>flexibility.</a:t>
            </a:r>
          </a:p>
          <a:p>
            <a:pPr>
              <a:lnSpc>
                <a:spcPct val="90000"/>
              </a:lnSpc>
            </a:pPr>
            <a:endParaRPr lang="es-MX" sz="1400" dirty="0">
              <a:solidFill>
                <a:schemeClr val="bg1"/>
              </a:solidFill>
              <a:latin typeface="+mj-lt"/>
            </a:endParaRPr>
          </a:p>
          <a:p>
            <a:r>
              <a:rPr lang="en-US" sz="1400" dirty="0">
                <a:solidFill>
                  <a:schemeClr val="bg1"/>
                </a:solidFill>
                <a:latin typeface="+mj-lt"/>
              </a:rPr>
              <a:t>In summary </a:t>
            </a:r>
            <a:r>
              <a:rPr lang="en-US" sz="1400" b="1" dirty="0">
                <a:solidFill>
                  <a:schemeClr val="bg1"/>
                </a:solidFill>
                <a:latin typeface="+mj-lt"/>
              </a:rPr>
              <a:t>Modern Applications </a:t>
            </a:r>
            <a:r>
              <a:rPr lang="en-US" sz="1400" dirty="0">
                <a:solidFill>
                  <a:schemeClr val="bg1"/>
                </a:solidFill>
                <a:latin typeface="+mj-lt"/>
              </a:rPr>
              <a:t>challenges are:</a:t>
            </a:r>
          </a:p>
          <a:p>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400" b="1" dirty="0">
                <a:solidFill>
                  <a:schemeClr val="bg1"/>
                </a:solidFill>
                <a:latin typeface="+mj-lt"/>
              </a:rPr>
              <a:t>Insufficient infrastructure </a:t>
            </a:r>
            <a:r>
              <a:rPr lang="en-US" sz="1300" dirty="0">
                <a:solidFill>
                  <a:schemeClr val="bg1"/>
                </a:solidFill>
              </a:rPr>
              <a:t>capacity and customers get a bad experience.</a:t>
            </a:r>
          </a:p>
          <a:p>
            <a:pPr marL="285750" indent="-285750">
              <a:lnSpc>
                <a:spcPct val="90000"/>
              </a:lnSpc>
              <a:buFont typeface="Arial" panose="020B0604020202020204" pitchFamily="34" charset="0"/>
              <a:buChar char="•"/>
            </a:pPr>
            <a:endParaRPr lang="en-US" sz="1300" b="1"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Periods where you have </a:t>
            </a:r>
            <a:r>
              <a:rPr lang="en-US" sz="1300" b="1" dirty="0">
                <a:solidFill>
                  <a:schemeClr val="bg1"/>
                </a:solidFill>
              </a:rPr>
              <a:t>excess infrastructure </a:t>
            </a:r>
            <a:r>
              <a:rPr lang="en-US" sz="1300" dirty="0">
                <a:solidFill>
                  <a:schemeClr val="bg1"/>
                </a:solidFill>
              </a:rPr>
              <a:t>capacity. Capital laying idle, </a:t>
            </a:r>
            <a:r>
              <a:rPr lang="en-US" sz="1300" dirty="0" err="1">
                <a:solidFill>
                  <a:schemeClr val="bg1"/>
                </a:solidFill>
              </a:rPr>
              <a:t>opex</a:t>
            </a:r>
            <a:r>
              <a:rPr lang="en-US" sz="1300" dirty="0">
                <a:solidFill>
                  <a:schemeClr val="bg1"/>
                </a:solidFill>
              </a:rPr>
              <a:t> wasted powering and cooling servers.</a:t>
            </a:r>
          </a:p>
        </p:txBody>
      </p:sp>
      <p:sp>
        <p:nvSpPr>
          <p:cNvPr id="44" name="TextBox 43"/>
          <p:cNvSpPr txBox="1"/>
          <p:nvPr/>
        </p:nvSpPr>
        <p:spPr>
          <a:xfrm>
            <a:off x="3162839" y="850884"/>
            <a:ext cx="2524750" cy="5483387"/>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b="1" dirty="0">
                <a:solidFill>
                  <a:schemeClr val="bg1"/>
                </a:solidFill>
                <a:latin typeface="+mj-lt"/>
              </a:rPr>
              <a:t>Microsoft Azure Remote App </a:t>
            </a:r>
            <a:r>
              <a:rPr lang="en-US" sz="1300" dirty="0">
                <a:solidFill>
                  <a:schemeClr val="bg1"/>
                </a:solidFill>
              </a:rPr>
              <a:t>takes advantage of inherent cloud agility with a cost-effective, cloud platform to deliver your Windows apps. Meet the dynamic needs of your business without getting overwhelmed by expensive costs on-premises. With per-user, per-month pricing, your costs are always predictable—even when the demands of your business change.</a:t>
            </a:r>
            <a:br>
              <a:rPr lang="en-US" sz="1400" dirty="0">
                <a:solidFill>
                  <a:schemeClr val="bg1"/>
                </a:solidFill>
              </a:rPr>
            </a:br>
            <a:endParaRPr lang="en-US" sz="14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Run Windows apps anywhere (Windows, Mac OS X, iOS</a:t>
            </a:r>
            <a:r>
              <a:rPr lang="en-US" sz="1400" dirty="0"/>
              <a:t>, </a:t>
            </a:r>
            <a:r>
              <a:rPr lang="en-US" sz="1300" dirty="0">
                <a:solidFill>
                  <a:schemeClr val="bg1"/>
                </a:solidFill>
              </a:rPr>
              <a:t>or Android)</a:t>
            </a:r>
          </a:p>
          <a:p>
            <a:pPr marL="285750" lvl="0" indent="-285750">
              <a:lnSpc>
                <a:spcPct val="90000"/>
              </a:lnSpc>
              <a:buFont typeface="Arial" panose="020B0604020202020204" pitchFamily="34" charset="0"/>
              <a:buChar char="•"/>
            </a:pPr>
            <a:r>
              <a:rPr lang="en-US" sz="1300" dirty="0">
                <a:solidFill>
                  <a:schemeClr val="bg1"/>
                </a:solidFill>
              </a:rPr>
              <a:t>Deliver apps from the cloud, cost-effectively</a:t>
            </a:r>
          </a:p>
          <a:p>
            <a:pPr marL="285750" lvl="0" indent="-285750">
              <a:lnSpc>
                <a:spcPct val="90000"/>
              </a:lnSpc>
              <a:buFont typeface="Arial" panose="020B0604020202020204" pitchFamily="34" charset="0"/>
              <a:buChar char="•"/>
            </a:pPr>
            <a:r>
              <a:rPr lang="en-US" sz="1300" dirty="0">
                <a:solidFill>
                  <a:schemeClr val="bg1"/>
                </a:solidFill>
              </a:rPr>
              <a:t>Simplify your infrastructure</a:t>
            </a:r>
          </a:p>
          <a:p>
            <a:pPr marL="285750" lvl="0" indent="-285750">
              <a:lnSpc>
                <a:spcPct val="90000"/>
              </a:lnSpc>
              <a:buFont typeface="Arial" panose="020B0604020202020204" pitchFamily="34" charset="0"/>
              <a:buChar char="•"/>
            </a:pPr>
            <a:r>
              <a:rPr lang="en-US" sz="1300" dirty="0">
                <a:solidFill>
                  <a:schemeClr val="bg1"/>
                </a:solidFill>
              </a:rPr>
              <a:t>Deliver your app as-is</a:t>
            </a:r>
          </a:p>
          <a:p>
            <a:pPr marL="285750" lvl="0" indent="-285750">
              <a:lnSpc>
                <a:spcPct val="90000"/>
              </a:lnSpc>
              <a:buFont typeface="Arial" panose="020B0604020202020204" pitchFamily="34" charset="0"/>
              <a:buChar char="•"/>
            </a:pPr>
            <a:r>
              <a:rPr lang="en-US" sz="1300" dirty="0">
                <a:solidFill>
                  <a:schemeClr val="bg1"/>
                </a:solidFill>
              </a:rPr>
              <a:t>Centralize your apps, help secure your data</a:t>
            </a:r>
          </a:p>
          <a:p>
            <a:pPr lvl="0">
              <a:lnSpc>
                <a:spcPct val="90000"/>
              </a:lnSpc>
            </a:pPr>
            <a:br>
              <a:rPr lang="en-US" sz="1300" b="1" dirty="0">
                <a:solidFill>
                  <a:schemeClr val="bg1"/>
                </a:solidFill>
              </a:rPr>
            </a:br>
            <a:endParaRPr lang="en-US" sz="1300" b="1" dirty="0">
              <a:solidFill>
                <a:schemeClr val="bg1"/>
              </a:solidFill>
            </a:endParaRPr>
          </a:p>
        </p:txBody>
      </p:sp>
      <p:sp>
        <p:nvSpPr>
          <p:cNvPr id="60" name="TextBox 59"/>
          <p:cNvSpPr txBox="1"/>
          <p:nvPr/>
        </p:nvSpPr>
        <p:spPr>
          <a:xfrm>
            <a:off x="5846691" y="845996"/>
            <a:ext cx="2789996" cy="3959893"/>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1100" b="1" dirty="0">
              <a:solidFill>
                <a:schemeClr val="bg1"/>
              </a:solidFill>
            </a:endParaRPr>
          </a:p>
          <a:p>
            <a:pPr>
              <a:lnSpc>
                <a:spcPct val="90000"/>
              </a:lnSpc>
            </a:pPr>
            <a:r>
              <a:rPr lang="en-US" sz="1100" b="1" dirty="0">
                <a:solidFill>
                  <a:schemeClr val="bg1"/>
                </a:solidFill>
              </a:rPr>
              <a:t>Scenario: Cloud Hosted Desktop App</a:t>
            </a:r>
          </a:p>
          <a:p>
            <a:pPr>
              <a:lnSpc>
                <a:spcPct val="90000"/>
              </a:lnSpc>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Servers:</a:t>
            </a:r>
          </a:p>
          <a:p>
            <a:pPr marL="742950" lvl="1" indent="-285750">
              <a:lnSpc>
                <a:spcPct val="90000"/>
              </a:lnSpc>
              <a:buFont typeface="Arial" panose="020B0604020202020204" pitchFamily="34" charset="0"/>
              <a:buChar char="•"/>
            </a:pPr>
            <a:r>
              <a:rPr lang="en-US" sz="1100" i="1" dirty="0">
                <a:solidFill>
                  <a:schemeClr val="bg1"/>
                </a:solidFill>
              </a:rPr>
              <a:t>2 x Database Servers (Include SQL Server STD License) = $1130</a:t>
            </a:r>
          </a:p>
          <a:p>
            <a:pPr marL="285750" indent="-285750">
              <a:lnSpc>
                <a:spcPct val="90000"/>
              </a:lnSpc>
              <a:buFont typeface="Arial" panose="020B0604020202020204" pitchFamily="34" charset="0"/>
              <a:buChar char="•"/>
            </a:pPr>
            <a:r>
              <a:rPr lang="en-US" sz="1100" i="1" dirty="0">
                <a:solidFill>
                  <a:schemeClr val="bg1"/>
                </a:solidFill>
              </a:rPr>
              <a:t>Remote App</a:t>
            </a:r>
          </a:p>
          <a:p>
            <a:pPr marL="742950" lvl="1" indent="-285750">
              <a:lnSpc>
                <a:spcPct val="90000"/>
              </a:lnSpc>
              <a:buFont typeface="Arial" panose="020B0604020202020204" pitchFamily="34" charset="0"/>
              <a:buChar char="•"/>
            </a:pPr>
            <a:r>
              <a:rPr lang="en-US" sz="1100" i="1" dirty="0">
                <a:solidFill>
                  <a:schemeClr val="bg1"/>
                </a:solidFill>
              </a:rPr>
              <a:t>100  Standard Remote App Users = 100 x $23 = $2300</a:t>
            </a:r>
          </a:p>
          <a:p>
            <a:pPr marL="285750"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Virtual Network</a:t>
            </a:r>
          </a:p>
          <a:p>
            <a:pPr marL="742950" lvl="1" indent="-285750">
              <a:lnSpc>
                <a:spcPct val="90000"/>
              </a:lnSpc>
              <a:buFont typeface="Arial" panose="020B0604020202020204" pitchFamily="34" charset="0"/>
              <a:buChar char="•"/>
            </a:pPr>
            <a:r>
              <a:rPr lang="en-US" sz="1100" i="1" dirty="0">
                <a:solidFill>
                  <a:schemeClr val="bg1"/>
                </a:solidFill>
              </a:rPr>
              <a:t>Standard  VPN Gateway: $141</a:t>
            </a:r>
          </a:p>
          <a:p>
            <a:pPr marL="285750" indent="-285750">
              <a:lnSpc>
                <a:spcPct val="90000"/>
              </a:lnSpc>
              <a:buFont typeface="Arial" panose="020B0604020202020204" pitchFamily="34" charset="0"/>
              <a:buChar char="•"/>
            </a:pPr>
            <a:r>
              <a:rPr lang="en-US" sz="1100" i="1" dirty="0">
                <a:solidFill>
                  <a:schemeClr val="bg1"/>
                </a:solidFill>
              </a:rPr>
              <a:t>Data Storage :</a:t>
            </a:r>
          </a:p>
          <a:p>
            <a:pPr marL="742950" lvl="1" indent="-285750">
              <a:lnSpc>
                <a:spcPct val="90000"/>
              </a:lnSpc>
              <a:buFont typeface="Arial" panose="020B0604020202020204" pitchFamily="34" charset="0"/>
              <a:buChar char="•"/>
            </a:pPr>
            <a:r>
              <a:rPr lang="en-US" sz="1100" i="1" dirty="0">
                <a:solidFill>
                  <a:schemeClr val="bg1"/>
                </a:solidFill>
              </a:rPr>
              <a:t>2TB Storage+Transactions = $102</a:t>
            </a:r>
          </a:p>
          <a:p>
            <a:pPr marL="285750" indent="-285750">
              <a:lnSpc>
                <a:spcPct val="90000"/>
              </a:lnSpc>
              <a:buFont typeface="Arial" panose="020B0604020202020204" pitchFamily="34" charset="0"/>
              <a:buChar char="•"/>
            </a:pPr>
            <a:r>
              <a:rPr lang="en-US" sz="1100" i="1" dirty="0">
                <a:solidFill>
                  <a:schemeClr val="bg1"/>
                </a:solidFill>
              </a:rPr>
              <a:t>Dev Support: U$29</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U$44,424  / Year</a:t>
            </a:r>
            <a:endParaRPr lang="en-US" sz="1200" b="1" dirty="0">
              <a:solidFill>
                <a:schemeClr val="bg1"/>
              </a:solidFill>
              <a:sym typeface="Wingdings" panose="05000000000000000000" pitchFamily="2" charset="2"/>
            </a:endParaRPr>
          </a:p>
          <a:p>
            <a:pPr marL="742950" lvl="1" indent="-285750">
              <a:lnSpc>
                <a:spcPct val="90000"/>
              </a:lnSpc>
              <a:buFont typeface="Wingdings" panose="05000000000000000000" pitchFamily="2" charset="2"/>
              <a:buChar char="ü"/>
            </a:pPr>
            <a:r>
              <a:rPr lang="en-US" sz="1200" b="1" dirty="0">
                <a:solidFill>
                  <a:schemeClr val="bg1"/>
                </a:solidFill>
              </a:rPr>
              <a:t>SKU: 444 Azure Monetary Commitments in OPEN</a:t>
            </a:r>
          </a:p>
        </p:txBody>
      </p:sp>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App Server</a:t>
            </a:r>
            <a:endParaRPr lang="en-US" sz="1200" i="1" dirty="0">
              <a:latin typeface="+mj-lt"/>
            </a:endParaRPr>
          </a:p>
        </p:txBody>
      </p:sp>
      <p:sp>
        <p:nvSpPr>
          <p:cNvPr id="114" name="TextBox 113"/>
          <p:cNvSpPr txBox="1"/>
          <p:nvPr/>
        </p:nvSpPr>
        <p:spPr>
          <a:xfrm>
            <a:off x="8745794" y="5086505"/>
            <a:ext cx="3080367" cy="1329043"/>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r>
              <a:rPr lang="en-US" sz="1400" i="1" spc="-69" dirty="0">
                <a:solidFill>
                  <a:schemeClr val="tx2">
                    <a:lumMod val="40000"/>
                    <a:lumOff val="60000"/>
                  </a:schemeClr>
                </a:solidFill>
                <a:latin typeface="Segoe UI"/>
              </a:rPr>
              <a:t>40% off any Azure RemoteApp tier with qualifying EMS subscriptions </a:t>
            </a:r>
            <a:br>
              <a:rPr lang="en-US" sz="1400" i="1" spc="-69" dirty="0">
                <a:solidFill>
                  <a:schemeClr val="tx2">
                    <a:lumMod val="40000"/>
                    <a:lumOff val="60000"/>
                  </a:schemeClr>
                </a:solidFill>
                <a:latin typeface="Segoe UI"/>
              </a:rPr>
            </a:br>
            <a:r>
              <a:rPr lang="en-US" sz="1400" i="1" spc="-69" dirty="0">
                <a:solidFill>
                  <a:schemeClr val="tx2">
                    <a:lumMod val="40000"/>
                    <a:lumOff val="60000"/>
                  </a:schemeClr>
                </a:solidFill>
                <a:latin typeface="Segoe UI"/>
              </a:rPr>
              <a:t>(available thru March 31, 2016)</a:t>
            </a:r>
          </a:p>
          <a:p>
            <a:pPr marL="52912"/>
            <a:r>
              <a:rPr lang="en-US" sz="16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5934021" y="4105415"/>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9139" y="5777493"/>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sp>
        <p:nvSpPr>
          <p:cNvPr id="139" name="Rectangle 138"/>
          <p:cNvSpPr/>
          <p:nvPr/>
        </p:nvSpPr>
        <p:spPr bwMode="auto">
          <a:xfrm>
            <a:off x="10592605" y="2928436"/>
            <a:ext cx="609661" cy="315172"/>
          </a:xfrm>
          <a:prstGeom prst="rect">
            <a:avLst/>
          </a:prstGeom>
          <a:solidFill>
            <a:schemeClr val="bg2"/>
          </a:solid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pic>
        <p:nvPicPr>
          <p:cNvPr id="9" name="Picture 8"/>
          <p:cNvPicPr>
            <a:picLocks noChangeAspect="1"/>
          </p:cNvPicPr>
          <p:nvPr/>
        </p:nvPicPr>
        <p:blipFill>
          <a:blip r:embed="rId7"/>
          <a:stretch>
            <a:fillRect/>
          </a:stretch>
        </p:blipFill>
        <p:spPr>
          <a:xfrm>
            <a:off x="9834379" y="4030540"/>
            <a:ext cx="1302554" cy="798670"/>
          </a:xfrm>
          <a:prstGeom prst="rect">
            <a:avLst/>
          </a:prstGeom>
        </p:spPr>
      </p:pic>
      <p:pic>
        <p:nvPicPr>
          <p:cNvPr id="10" name="Picture 9"/>
          <p:cNvPicPr>
            <a:picLocks noChangeAspect="1"/>
          </p:cNvPicPr>
          <p:nvPr/>
        </p:nvPicPr>
        <p:blipFill>
          <a:blip r:embed="rId8"/>
          <a:stretch>
            <a:fillRect/>
          </a:stretch>
        </p:blipFill>
        <p:spPr>
          <a:xfrm>
            <a:off x="9131111" y="4035493"/>
            <a:ext cx="558515" cy="828031"/>
          </a:xfrm>
          <a:prstGeom prst="rect">
            <a:avLst/>
          </a:prstGeom>
        </p:spPr>
      </p:pic>
      <p:sp>
        <p:nvSpPr>
          <p:cNvPr id="14" name="TextBox 13"/>
          <p:cNvSpPr txBox="1"/>
          <p:nvPr/>
        </p:nvSpPr>
        <p:spPr>
          <a:xfrm>
            <a:off x="10445319" y="3661100"/>
            <a:ext cx="1019911" cy="338554"/>
          </a:xfrm>
          <a:prstGeom prst="rect">
            <a:avLst/>
          </a:prstGeom>
          <a:noFill/>
        </p:spPr>
        <p:txBody>
          <a:bodyPr wrap="square" rtlCol="0">
            <a:spAutoFit/>
          </a:bodyPr>
          <a:lstStyle/>
          <a:p>
            <a:r>
              <a:rPr lang="en-US" sz="1600" dirty="0">
                <a:solidFill>
                  <a:schemeClr val="bg1"/>
                </a:solidFill>
              </a:rPr>
              <a:t>RDP</a:t>
            </a:r>
          </a:p>
        </p:txBody>
      </p:sp>
      <p:grpSp>
        <p:nvGrpSpPr>
          <p:cNvPr id="61" name="Group 60"/>
          <p:cNvGrpSpPr/>
          <p:nvPr/>
        </p:nvGrpSpPr>
        <p:grpSpPr>
          <a:xfrm>
            <a:off x="8737168" y="1339527"/>
            <a:ext cx="3166437" cy="2287186"/>
            <a:chOff x="5449997" y="305276"/>
            <a:chExt cx="6600948" cy="3796811"/>
          </a:xfrm>
        </p:grpSpPr>
        <p:sp>
          <p:nvSpPr>
            <p:cNvPr id="62" name="Clpoud Icon"/>
            <p:cNvSpPr>
              <a:spLocks noChangeAspect="1"/>
            </p:cNvSpPr>
            <p:nvPr/>
          </p:nvSpPr>
          <p:spPr bwMode="black">
            <a:xfrm>
              <a:off x="5449997" y="305276"/>
              <a:ext cx="6600948" cy="373023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ln w="25400">
              <a:solidFill>
                <a:srgbClr val="EBEBEB"/>
              </a:solidFill>
            </a:ln>
            <a:extLst/>
          </p:spPr>
          <p:txBody>
            <a:bodyPr vert="horz" wrap="square" lIns="91373" tIns="182740" rIns="456848" bIns="45685" numCol="1" anchor="t" anchorCtr="0" compatLnSpc="1">
              <a:prstTxWarp prst="textNoShape">
                <a:avLst/>
              </a:prstTxWarp>
            </a:bodyPr>
            <a:lstStyle/>
            <a:p>
              <a:pPr algn="ctr" fontAlgn="base">
                <a:lnSpc>
                  <a:spcPct val="90000"/>
                </a:lnSpc>
                <a:spcBef>
                  <a:spcPct val="0"/>
                </a:spcBef>
                <a:spcAft>
                  <a:spcPct val="0"/>
                </a:spcAft>
              </a:pPr>
              <a:endParaRPr lang="en-US" spc="-50" dirty="0">
                <a:gradFill>
                  <a:gsLst>
                    <a:gs pos="2917">
                      <a:schemeClr val="bg1"/>
                    </a:gs>
                    <a:gs pos="30000">
                      <a:schemeClr val="bg1"/>
                    </a:gs>
                  </a:gsLst>
                  <a:lin ang="5400000" scaled="0"/>
                </a:gradFill>
              </a:endParaRPr>
            </a:p>
          </p:txBody>
        </p:sp>
        <p:sp>
          <p:nvSpPr>
            <p:cNvPr id="63" name="Rectangle 62"/>
            <p:cNvSpPr/>
            <p:nvPr/>
          </p:nvSpPr>
          <p:spPr bwMode="auto">
            <a:xfrm>
              <a:off x="7734444" y="3341995"/>
              <a:ext cx="1559389" cy="36898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200" b="1" spc="-50" dirty="0">
                  <a:gradFill>
                    <a:gsLst>
                      <a:gs pos="2917">
                        <a:srgbClr val="FFFFFF"/>
                      </a:gs>
                      <a:gs pos="30000">
                        <a:srgbClr val="FFFFFF"/>
                      </a:gs>
                    </a:gsLst>
                    <a:lin ang="5400000" scaled="0"/>
                  </a:gradFill>
                  <a:latin typeface="+mj-lt"/>
                </a:rPr>
                <a:t>Remote App – RDS as a Service</a:t>
              </a:r>
            </a:p>
          </p:txBody>
        </p:sp>
        <p:sp>
          <p:nvSpPr>
            <p:cNvPr id="64" name="Rectangle 63"/>
            <p:cNvSpPr/>
            <p:nvPr/>
          </p:nvSpPr>
          <p:spPr bwMode="auto">
            <a:xfrm>
              <a:off x="10849042" y="2445723"/>
              <a:ext cx="832468"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000" b="1" spc="-50" dirty="0">
                  <a:gradFill>
                    <a:gsLst>
                      <a:gs pos="2917">
                        <a:srgbClr val="FFFFFF"/>
                      </a:gs>
                      <a:gs pos="30000">
                        <a:srgbClr val="FFFFFF"/>
                      </a:gs>
                    </a:gsLst>
                    <a:lin ang="5400000" scaled="0"/>
                  </a:gradFill>
                  <a:latin typeface="+mj-lt"/>
                </a:rPr>
                <a:t>Storage</a:t>
              </a:r>
            </a:p>
          </p:txBody>
        </p:sp>
        <p:sp>
          <p:nvSpPr>
            <p:cNvPr id="66" name="Retângulo 1"/>
            <p:cNvSpPr/>
            <p:nvPr/>
          </p:nvSpPr>
          <p:spPr bwMode="auto">
            <a:xfrm>
              <a:off x="7766053" y="639005"/>
              <a:ext cx="1643618" cy="3205591"/>
            </a:xfrm>
            <a:prstGeom prst="rect">
              <a:avLst/>
            </a:prstGeom>
            <a:noFill/>
            <a:ln w="3175">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pt-BR" sz="2000" spc="-50" dirty="0">
                <a:gradFill>
                  <a:gsLst>
                    <a:gs pos="1250">
                      <a:schemeClr val="bg1"/>
                    </a:gs>
                    <a:gs pos="10417">
                      <a:schemeClr val="bg1"/>
                    </a:gs>
                  </a:gsLst>
                  <a:lin ang="5400000" scaled="0"/>
                </a:gradFill>
              </a:endParaRPr>
            </a:p>
          </p:txBody>
        </p:sp>
        <p:grpSp>
          <p:nvGrpSpPr>
            <p:cNvPr id="67" name="Group 66"/>
            <p:cNvGrpSpPr/>
            <p:nvPr/>
          </p:nvGrpSpPr>
          <p:grpSpPr>
            <a:xfrm>
              <a:off x="9422473" y="2587189"/>
              <a:ext cx="1424439" cy="1514898"/>
              <a:chOff x="10864208" y="2719265"/>
              <a:chExt cx="832467" cy="857721"/>
            </a:xfrm>
          </p:grpSpPr>
          <p:sp>
            <p:nvSpPr>
              <p:cNvPr id="73" name="Freeform 24"/>
              <p:cNvSpPr>
                <a:spLocks noEditPoints="1"/>
              </p:cNvSpPr>
              <p:nvPr/>
            </p:nvSpPr>
            <p:spPr bwMode="black">
              <a:xfrm>
                <a:off x="10942121" y="2719265"/>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73"/>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grpSp>
          <p:nvGrpSpPr>
            <p:cNvPr id="68" name="Group 67"/>
            <p:cNvGrpSpPr/>
            <p:nvPr/>
          </p:nvGrpSpPr>
          <p:grpSpPr>
            <a:xfrm>
              <a:off x="9451162" y="1262034"/>
              <a:ext cx="1272744" cy="1395243"/>
              <a:chOff x="10864208" y="2692857"/>
              <a:chExt cx="832467" cy="884129"/>
            </a:xfrm>
          </p:grpSpPr>
          <p:sp>
            <p:nvSpPr>
              <p:cNvPr id="71" name="Freeform 24"/>
              <p:cNvSpPr>
                <a:spLocks noEditPoints="1"/>
              </p:cNvSpPr>
              <p:nvPr/>
            </p:nvSpPr>
            <p:spPr bwMode="black">
              <a:xfrm>
                <a:off x="10864208" y="2692857"/>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71"/>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sp>
          <p:nvSpPr>
            <p:cNvPr id="69" name="Freeform 24"/>
            <p:cNvSpPr>
              <a:spLocks noEditPoints="1"/>
            </p:cNvSpPr>
            <p:nvPr/>
          </p:nvSpPr>
          <p:spPr bwMode="black">
            <a:xfrm>
              <a:off x="8035652" y="787432"/>
              <a:ext cx="1084730" cy="730233"/>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b="5478"/>
          <a:stretch/>
        </p:blipFill>
        <p:spPr>
          <a:xfrm>
            <a:off x="9030566" y="2807957"/>
            <a:ext cx="703512" cy="697339"/>
          </a:xfrm>
          <a:prstGeom prst="rect">
            <a:avLst/>
          </a:prstGeom>
        </p:spPr>
      </p:pic>
      <p:pic>
        <p:nvPicPr>
          <p:cNvPr id="76" name="Picture 75"/>
          <p:cNvPicPr>
            <a:picLocks noChangeAspect="1"/>
          </p:cNvPicPr>
          <p:nvPr/>
        </p:nvPicPr>
        <p:blipFill>
          <a:blip r:embed="rId10" cstate="print">
            <a:biLevel thresh="25000"/>
            <a:extLst>
              <a:ext uri="{BEBA8EAE-BF5A-486C-A8C5-ECC9F3942E4B}">
                <a14:imgProps xmlns:a14="http://schemas.microsoft.com/office/drawing/2010/main">
                  <a14:imgLayer r:embed="rId11">
                    <a14:imgEffect>
                      <a14:brightnessContrast bright="-62000"/>
                    </a14:imgEffect>
                  </a14:imgLayer>
                </a14:imgProps>
              </a:ext>
              <a:ext uri="{28A0092B-C50C-407E-A947-70E740481C1C}">
                <a14:useLocalDpi xmlns:a14="http://schemas.microsoft.com/office/drawing/2010/main" val="0"/>
              </a:ext>
            </a:extLst>
          </a:blip>
          <a:stretch>
            <a:fillRect/>
          </a:stretch>
        </p:blipFill>
        <p:spPr>
          <a:xfrm>
            <a:off x="11269021" y="2249456"/>
            <a:ext cx="392419" cy="410287"/>
          </a:xfrm>
          <a:prstGeom prst="rect">
            <a:avLst/>
          </a:prstGeom>
        </p:spPr>
      </p:pic>
      <p:pic>
        <p:nvPicPr>
          <p:cNvPr id="77" name="Picture 76"/>
          <p:cNvPicPr>
            <a:picLocks noChangeAspect="1"/>
          </p:cNvPicPr>
          <p:nvPr/>
        </p:nvPicPr>
        <p:blipFill>
          <a:blip r:embed="rId12">
            <a:duotone>
              <a:prstClr val="black"/>
              <a:schemeClr val="accent1">
                <a:tint val="45000"/>
                <a:satMod val="400000"/>
              </a:schemeClr>
            </a:duotone>
          </a:blip>
          <a:stretch>
            <a:fillRect/>
          </a:stretch>
        </p:blipFill>
        <p:spPr>
          <a:xfrm>
            <a:off x="9252157" y="2918742"/>
            <a:ext cx="308873" cy="315188"/>
          </a:xfrm>
          <a:prstGeom prst="rect">
            <a:avLst/>
          </a:prstGeom>
        </p:spPr>
      </p:pic>
      <p:sp>
        <p:nvSpPr>
          <p:cNvPr id="78" name="Freeform 24"/>
          <p:cNvSpPr>
            <a:spLocks noEditPoints="1"/>
          </p:cNvSpPr>
          <p:nvPr/>
        </p:nvSpPr>
        <p:spPr bwMode="black">
          <a:xfrm>
            <a:off x="9983909" y="2087090"/>
            <a:ext cx="520339" cy="43989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4"/>
          <p:cNvSpPr>
            <a:spLocks noEditPoints="1"/>
          </p:cNvSpPr>
          <p:nvPr/>
        </p:nvSpPr>
        <p:spPr bwMode="black">
          <a:xfrm>
            <a:off x="10021752" y="2594833"/>
            <a:ext cx="520339" cy="43989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1" name="Picture 80"/>
          <p:cNvPicPr>
            <a:picLocks noChangeAspect="1"/>
          </p:cNvPicPr>
          <p:nvPr/>
        </p:nvPicPr>
        <p:blipFill>
          <a:blip r:embed="rId13">
            <a:duotone>
              <a:prstClr val="black"/>
              <a:schemeClr val="accent1">
                <a:tint val="45000"/>
                <a:satMod val="400000"/>
              </a:schemeClr>
            </a:duotone>
          </a:blip>
          <a:stretch>
            <a:fillRect/>
          </a:stretch>
        </p:blipFill>
        <p:spPr>
          <a:xfrm>
            <a:off x="10847875" y="1964067"/>
            <a:ext cx="293605" cy="292301"/>
          </a:xfrm>
          <a:prstGeom prst="rect">
            <a:avLst/>
          </a:prstGeom>
        </p:spPr>
      </p:pic>
      <p:pic>
        <p:nvPicPr>
          <p:cNvPr id="82" name="Picture 81"/>
          <p:cNvPicPr>
            <a:picLocks noChangeAspect="1"/>
          </p:cNvPicPr>
          <p:nvPr/>
        </p:nvPicPr>
        <p:blipFill>
          <a:blip r:embed="rId13">
            <a:duotone>
              <a:prstClr val="black"/>
              <a:schemeClr val="accent1">
                <a:tint val="45000"/>
                <a:satMod val="400000"/>
              </a:schemeClr>
            </a:duotone>
          </a:blip>
          <a:stretch>
            <a:fillRect/>
          </a:stretch>
        </p:blipFill>
        <p:spPr>
          <a:xfrm>
            <a:off x="10899946" y="2789895"/>
            <a:ext cx="293605" cy="292301"/>
          </a:xfrm>
          <a:prstGeom prst="rect">
            <a:avLst/>
          </a:prstGeom>
        </p:spPr>
      </p:pic>
      <p:cxnSp>
        <p:nvCxnSpPr>
          <p:cNvPr id="33" name="Straight Arrow Connector 32"/>
          <p:cNvCxnSpPr/>
          <p:nvPr/>
        </p:nvCxnSpPr>
        <p:spPr>
          <a:xfrm flipH="1" flipV="1">
            <a:off x="9704822" y="2357955"/>
            <a:ext cx="192444" cy="3660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14"/>
          <a:stretch>
            <a:fillRect/>
          </a:stretch>
        </p:blipFill>
        <p:spPr>
          <a:xfrm>
            <a:off x="9010916" y="1979048"/>
            <a:ext cx="667597" cy="673580"/>
          </a:xfrm>
          <a:prstGeom prst="rect">
            <a:avLst/>
          </a:prstGeom>
        </p:spPr>
      </p:pic>
      <p:sp>
        <p:nvSpPr>
          <p:cNvPr id="86" name="TextBox 85"/>
          <p:cNvSpPr txBox="1"/>
          <p:nvPr/>
        </p:nvSpPr>
        <p:spPr>
          <a:xfrm>
            <a:off x="8869367" y="2509570"/>
            <a:ext cx="1019911" cy="246221"/>
          </a:xfrm>
          <a:prstGeom prst="rect">
            <a:avLst/>
          </a:prstGeom>
          <a:noFill/>
        </p:spPr>
        <p:txBody>
          <a:bodyPr wrap="square" rtlCol="0">
            <a:spAutoFit/>
          </a:bodyPr>
          <a:lstStyle/>
          <a:p>
            <a:r>
              <a:rPr lang="en-US" sz="1000" dirty="0">
                <a:solidFill>
                  <a:schemeClr val="bg1"/>
                </a:solidFill>
              </a:rPr>
              <a:t>Published Apps</a:t>
            </a:r>
          </a:p>
        </p:txBody>
      </p:sp>
      <p:sp>
        <p:nvSpPr>
          <p:cNvPr id="43" name="Up-Down Arrow 42"/>
          <p:cNvSpPr/>
          <p:nvPr/>
        </p:nvSpPr>
        <p:spPr>
          <a:xfrm>
            <a:off x="10202709" y="3617493"/>
            <a:ext cx="282947" cy="391503"/>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3402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96317" y="2547349"/>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02685" y="1309429"/>
            <a:ext cx="417090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30402" y="1430921"/>
            <a:ext cx="3982108"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380937" y="79397"/>
            <a:ext cx="11536084" cy="744033"/>
          </a:xfrm>
        </p:spPr>
        <p:txBody>
          <a:bodyPr>
            <a:noAutofit/>
          </a:bodyPr>
          <a:lstStyle/>
          <a:p>
            <a:pPr algn="ctr"/>
            <a:r>
              <a:rPr lang="en-US" sz="3500" dirty="0">
                <a:solidFill>
                  <a:srgbClr val="0072C6"/>
                </a:solidFill>
              </a:rPr>
              <a:t>Starter Kit: Cloud Hosted App – Dynamics AX with RDS</a:t>
            </a:r>
            <a:endParaRPr lang="en-US" sz="3500" dirty="0">
              <a:solidFill>
                <a:schemeClr val="tx2"/>
              </a:solidFill>
            </a:endParaRPr>
          </a:p>
        </p:txBody>
      </p:sp>
      <p:sp>
        <p:nvSpPr>
          <p:cNvPr id="32" name="TextBox 31"/>
          <p:cNvSpPr txBox="1"/>
          <p:nvPr/>
        </p:nvSpPr>
        <p:spPr>
          <a:xfrm>
            <a:off x="8936988" y="796981"/>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3"/>
              </a:rPr>
              <a:t>Pricing and Purchase Guidance Reference</a:t>
            </a:r>
            <a:br>
              <a:rPr lang="en-US" sz="1400" dirty="0">
                <a:latin typeface="+mj-lt"/>
              </a:rPr>
            </a:br>
            <a:endParaRPr lang="en-US" sz="1400" dirty="0">
              <a:latin typeface="+mj-lt"/>
            </a:endParaRPr>
          </a:p>
          <a:p>
            <a:pPr>
              <a:lnSpc>
                <a:spcPct val="90000"/>
              </a:lnSpc>
            </a:pPr>
            <a:r>
              <a:rPr lang="en-US" sz="1400" dirty="0">
                <a:latin typeface="+mj-lt"/>
              </a:rPr>
              <a:t>Request full version of Azure Starter Kits online through </a:t>
            </a:r>
            <a:r>
              <a:rPr lang="en-US" sz="1400" dirty="0">
                <a:latin typeface="+mj-lt"/>
                <a:hlinkClick r:id="rId4"/>
              </a:rPr>
              <a:t>MPN </a:t>
            </a:r>
            <a:endParaRPr lang="en-US" sz="1400" dirty="0">
              <a:latin typeface="+mj-lt"/>
            </a:endParaRPr>
          </a:p>
        </p:txBody>
      </p:sp>
      <p:sp>
        <p:nvSpPr>
          <p:cNvPr id="39" name="TextBox 38"/>
          <p:cNvSpPr txBox="1"/>
          <p:nvPr/>
        </p:nvSpPr>
        <p:spPr>
          <a:xfrm>
            <a:off x="380937" y="879927"/>
            <a:ext cx="2632504" cy="5234088"/>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100" dirty="0">
              <a:solidFill>
                <a:srgbClr val="FFFFFF"/>
              </a:solidFill>
            </a:endParaRPr>
          </a:p>
          <a:p>
            <a:pPr>
              <a:lnSpc>
                <a:spcPct val="90000"/>
              </a:lnSpc>
            </a:pPr>
            <a:r>
              <a:rPr lang="en-US" sz="1400" dirty="0">
                <a:solidFill>
                  <a:schemeClr val="bg1"/>
                </a:solidFill>
                <a:latin typeface="+mj-lt"/>
              </a:rPr>
              <a:t>Today most organizations significantly over estimate or underestimate the amount of resources they need to run their applications</a:t>
            </a:r>
            <a:r>
              <a:rPr lang="en-US" sz="1400" b="1" dirty="0">
                <a:solidFill>
                  <a:schemeClr val="bg1"/>
                </a:solidFill>
                <a:latin typeface="+mj-lt"/>
              </a:rPr>
              <a:t>. </a:t>
            </a:r>
            <a:r>
              <a:rPr lang="en-US" sz="1400" b="1" dirty="0">
                <a:solidFill>
                  <a:schemeClr val="bg1"/>
                </a:solidFill>
              </a:rPr>
              <a:t>An on-premises AX 2012 R3 environment may take weeks to plan, acquire necessary hardware</a:t>
            </a:r>
            <a:r>
              <a:rPr lang="en-US" sz="1400" dirty="0">
                <a:solidFill>
                  <a:schemeClr val="bg1"/>
                </a:solidFill>
              </a:rPr>
              <a:t>,  t</a:t>
            </a:r>
            <a:r>
              <a:rPr lang="en-US" sz="1400" dirty="0">
                <a:solidFill>
                  <a:schemeClr val="bg1"/>
                </a:solidFill>
                <a:latin typeface="+mj-lt"/>
              </a:rPr>
              <a:t>his leads to a higher cost for the infrastructure and the delivery of the overall applications.</a:t>
            </a:r>
          </a:p>
          <a:p>
            <a:pPr>
              <a:lnSpc>
                <a:spcPct val="90000"/>
              </a:lnSpc>
            </a:pPr>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300" dirty="0">
                <a:solidFill>
                  <a:schemeClr val="bg1"/>
                </a:solidFill>
              </a:rPr>
              <a:t>May take weeks to </a:t>
            </a:r>
            <a:r>
              <a:rPr lang="en-US" sz="1300" b="1" dirty="0">
                <a:solidFill>
                  <a:schemeClr val="bg1"/>
                </a:solidFill>
              </a:rPr>
              <a:t>plan</a:t>
            </a:r>
            <a:r>
              <a:rPr lang="en-US" sz="1300" dirty="0">
                <a:solidFill>
                  <a:schemeClr val="bg1"/>
                </a:solidFill>
              </a:rPr>
              <a:t>, </a:t>
            </a:r>
            <a:r>
              <a:rPr lang="en-US" sz="1300" b="1" dirty="0">
                <a:solidFill>
                  <a:schemeClr val="bg1"/>
                </a:solidFill>
              </a:rPr>
              <a:t>acquire</a:t>
            </a:r>
            <a:r>
              <a:rPr lang="en-US" sz="1300" dirty="0">
                <a:solidFill>
                  <a:schemeClr val="bg1"/>
                </a:solidFill>
              </a:rPr>
              <a:t> necessary hardware</a:t>
            </a:r>
          </a:p>
          <a:p>
            <a:pPr marL="285750" indent="-285750">
              <a:lnSpc>
                <a:spcPct val="90000"/>
              </a:lnSpc>
              <a:buFont typeface="Arial" panose="020B0604020202020204" pitchFamily="34" charset="0"/>
              <a:buChar char="•"/>
            </a:pPr>
            <a:r>
              <a:rPr lang="en-US" sz="1400" b="1" dirty="0">
                <a:solidFill>
                  <a:schemeClr val="bg1"/>
                </a:solidFill>
                <a:latin typeface="+mj-lt"/>
              </a:rPr>
              <a:t>Insufficient infrastructure </a:t>
            </a:r>
            <a:r>
              <a:rPr lang="en-US" sz="1300" dirty="0">
                <a:solidFill>
                  <a:schemeClr val="bg1"/>
                </a:solidFill>
              </a:rPr>
              <a:t>capacity and customers get a bad experience.</a:t>
            </a:r>
            <a:endParaRPr lang="en-US" sz="1300" b="1"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Periods where you have </a:t>
            </a:r>
            <a:r>
              <a:rPr lang="en-US" sz="1300" b="1" dirty="0">
                <a:solidFill>
                  <a:schemeClr val="bg1"/>
                </a:solidFill>
              </a:rPr>
              <a:t>excess infrastructure </a:t>
            </a:r>
            <a:r>
              <a:rPr lang="en-US" sz="1300" dirty="0">
                <a:solidFill>
                  <a:schemeClr val="bg1"/>
                </a:solidFill>
              </a:rPr>
              <a:t>capacity. Capital laying idle, </a:t>
            </a:r>
            <a:r>
              <a:rPr lang="en-US" sz="1300" dirty="0" err="1">
                <a:solidFill>
                  <a:schemeClr val="bg1"/>
                </a:solidFill>
              </a:rPr>
              <a:t>opex</a:t>
            </a:r>
            <a:r>
              <a:rPr lang="en-US" sz="1300" dirty="0">
                <a:solidFill>
                  <a:schemeClr val="bg1"/>
                </a:solidFill>
              </a:rPr>
              <a:t> wasted powering and cooling servers.</a:t>
            </a:r>
          </a:p>
        </p:txBody>
      </p:sp>
      <p:sp>
        <p:nvSpPr>
          <p:cNvPr id="44" name="TextBox 43"/>
          <p:cNvSpPr txBox="1"/>
          <p:nvPr/>
        </p:nvSpPr>
        <p:spPr>
          <a:xfrm>
            <a:off x="3162839" y="850884"/>
            <a:ext cx="2524750" cy="5358737"/>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b="1" dirty="0">
                <a:solidFill>
                  <a:schemeClr val="bg1"/>
                </a:solidFill>
                <a:latin typeface="+mj-lt"/>
              </a:rPr>
              <a:t>Microsoft Azure Infrastructure Services </a:t>
            </a:r>
            <a:r>
              <a:rPr lang="en-US" sz="1400" dirty="0">
                <a:solidFill>
                  <a:schemeClr val="bg1"/>
                </a:solidFill>
                <a:latin typeface="+mj-lt"/>
              </a:rPr>
              <a:t>to quickly standup the infrastructure for your application on the Cloud. You pay for what you use and no more:</a:t>
            </a:r>
            <a:br>
              <a:rPr lang="en-US" sz="1400" dirty="0">
                <a:solidFill>
                  <a:schemeClr val="bg1"/>
                </a:solidFill>
              </a:rPr>
            </a:br>
            <a:endParaRPr lang="en-US" sz="14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By using the Cloud-hosted environments tool in Lifecycle Services, you can deploy an Dynamics AX 2012 R3 environment on Azure in hours.</a:t>
            </a:r>
          </a:p>
          <a:p>
            <a:pPr marL="285750" lvl="0" indent="-285750">
              <a:lnSpc>
                <a:spcPct val="90000"/>
              </a:lnSpc>
              <a:buFont typeface="Arial" panose="020B0604020202020204" pitchFamily="34" charset="0"/>
              <a:buChar char="•"/>
            </a:pPr>
            <a:r>
              <a:rPr lang="en-US" sz="1300" b="1" dirty="0">
                <a:solidFill>
                  <a:schemeClr val="bg1"/>
                </a:solidFill>
              </a:rPr>
              <a:t>Reduces</a:t>
            </a:r>
            <a:r>
              <a:rPr lang="en-US" sz="1300" dirty="0">
                <a:solidFill>
                  <a:schemeClr val="bg1"/>
                </a:solidFill>
              </a:rPr>
              <a:t> waste of over capacity. </a:t>
            </a:r>
          </a:p>
          <a:p>
            <a:pPr marL="285750" lvl="0" indent="-285750">
              <a:lnSpc>
                <a:spcPct val="90000"/>
              </a:lnSpc>
              <a:buFont typeface="Arial" panose="020B0604020202020204" pitchFamily="34" charset="0"/>
              <a:buChar char="•"/>
            </a:pPr>
            <a:r>
              <a:rPr lang="en-US" sz="1300" dirty="0">
                <a:solidFill>
                  <a:schemeClr val="bg1"/>
                </a:solidFill>
              </a:rPr>
              <a:t>Ensures you can always provision </a:t>
            </a:r>
            <a:r>
              <a:rPr lang="en-US" sz="1300" b="1" dirty="0">
                <a:solidFill>
                  <a:schemeClr val="bg1"/>
                </a:solidFill>
              </a:rPr>
              <a:t>enough capacity </a:t>
            </a:r>
            <a:r>
              <a:rPr lang="en-US" sz="1300" dirty="0">
                <a:solidFill>
                  <a:schemeClr val="bg1"/>
                </a:solidFill>
              </a:rPr>
              <a:t>for peak periods. Can </a:t>
            </a:r>
            <a:r>
              <a:rPr lang="en-US" sz="1300" b="1" dirty="0">
                <a:solidFill>
                  <a:schemeClr val="bg1"/>
                </a:solidFill>
              </a:rPr>
              <a:t>reduce capacity </a:t>
            </a:r>
            <a:r>
              <a:rPr lang="en-US" sz="1300" dirty="0">
                <a:solidFill>
                  <a:schemeClr val="bg1"/>
                </a:solidFill>
              </a:rPr>
              <a:t>if demand decreases</a:t>
            </a:r>
          </a:p>
          <a:p>
            <a:pPr marL="285750" indent="-285750">
              <a:lnSpc>
                <a:spcPct val="90000"/>
              </a:lnSpc>
              <a:buFont typeface="Arial" panose="020B0604020202020204" pitchFamily="34" charset="0"/>
              <a:buChar char="•"/>
            </a:pPr>
            <a:r>
              <a:rPr lang="en-US" sz="1300" dirty="0">
                <a:solidFill>
                  <a:schemeClr val="bg1"/>
                </a:solidFill>
              </a:rPr>
              <a:t>Provide seamless connectivity with on-premises data and applications</a:t>
            </a:r>
          </a:p>
          <a:p>
            <a:pPr>
              <a:lnSpc>
                <a:spcPct val="90000"/>
              </a:lnSpc>
            </a:pPr>
            <a:endParaRPr lang="en-US" sz="1300" b="1" dirty="0">
              <a:solidFill>
                <a:schemeClr val="bg1"/>
              </a:solidFill>
            </a:endParaRPr>
          </a:p>
        </p:txBody>
      </p:sp>
      <p:sp>
        <p:nvSpPr>
          <p:cNvPr id="60" name="TextBox 59"/>
          <p:cNvSpPr txBox="1"/>
          <p:nvPr/>
        </p:nvSpPr>
        <p:spPr>
          <a:xfrm>
            <a:off x="5818115" y="845996"/>
            <a:ext cx="2872759" cy="4167642"/>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r>
              <a:rPr lang="en-US" sz="1100" b="1" dirty="0">
                <a:solidFill>
                  <a:schemeClr val="bg1"/>
                </a:solidFill>
              </a:rPr>
              <a:t>Scenario: Cloud Hosted Mission Critical Dynamics AX with RDS</a:t>
            </a:r>
          </a:p>
          <a:p>
            <a:pPr marL="285750" indent="-285750">
              <a:lnSpc>
                <a:spcPct val="90000"/>
              </a:lnSpc>
              <a:buFont typeface="Arial" panose="020B0604020202020204" pitchFamily="34" charset="0"/>
              <a:buChar char="•"/>
            </a:pPr>
            <a:r>
              <a:rPr lang="en-US" sz="1100" i="1" dirty="0">
                <a:solidFill>
                  <a:schemeClr val="bg1"/>
                </a:solidFill>
              </a:rPr>
              <a:t>Servers:</a:t>
            </a:r>
          </a:p>
          <a:p>
            <a:pPr marL="742950" lvl="1" indent="-285750">
              <a:lnSpc>
                <a:spcPct val="90000"/>
              </a:lnSpc>
              <a:buFont typeface="Arial" panose="020B0604020202020204" pitchFamily="34" charset="0"/>
              <a:buChar char="•"/>
            </a:pPr>
            <a:r>
              <a:rPr lang="en-US" sz="1000" i="1" dirty="0">
                <a:solidFill>
                  <a:schemeClr val="bg1"/>
                </a:solidFill>
              </a:rPr>
              <a:t>3 x D1 Active Directory Servers= $312</a:t>
            </a:r>
          </a:p>
          <a:p>
            <a:pPr marL="742950" lvl="1" indent="-285750">
              <a:lnSpc>
                <a:spcPct val="90000"/>
              </a:lnSpc>
              <a:buFont typeface="Arial" panose="020B0604020202020204" pitchFamily="34" charset="0"/>
              <a:buChar char="•"/>
            </a:pPr>
            <a:r>
              <a:rPr lang="en-US" sz="1000" i="1" dirty="0">
                <a:solidFill>
                  <a:schemeClr val="bg1"/>
                </a:solidFill>
              </a:rPr>
              <a:t>2 x D3 AX AOS Servers= $832</a:t>
            </a:r>
          </a:p>
          <a:p>
            <a:pPr marL="742950" lvl="1" indent="-285750">
              <a:lnSpc>
                <a:spcPct val="90000"/>
              </a:lnSpc>
              <a:buFont typeface="Arial" panose="020B0604020202020204" pitchFamily="34" charset="0"/>
              <a:buChar char="•"/>
            </a:pPr>
            <a:r>
              <a:rPr lang="en-US" sz="1000" i="1" dirty="0">
                <a:solidFill>
                  <a:schemeClr val="bg1"/>
                </a:solidFill>
              </a:rPr>
              <a:t>2 x D3 RDS Servers= $832</a:t>
            </a:r>
          </a:p>
          <a:p>
            <a:pPr marL="742950" lvl="1" indent="-285750">
              <a:lnSpc>
                <a:spcPct val="90000"/>
              </a:lnSpc>
              <a:buFont typeface="Arial" panose="020B0604020202020204" pitchFamily="34" charset="0"/>
              <a:buChar char="•"/>
            </a:pPr>
            <a:r>
              <a:rPr lang="en-US" sz="1000" i="1" dirty="0">
                <a:solidFill>
                  <a:schemeClr val="bg1"/>
                </a:solidFill>
              </a:rPr>
              <a:t>2 x D3 Client Servers= $832</a:t>
            </a:r>
          </a:p>
          <a:p>
            <a:pPr marL="742950" lvl="1" indent="-285750">
              <a:lnSpc>
                <a:spcPct val="90000"/>
              </a:lnSpc>
              <a:buFont typeface="Arial" panose="020B0604020202020204" pitchFamily="34" charset="0"/>
              <a:buChar char="•"/>
            </a:pPr>
            <a:r>
              <a:rPr lang="en-US" sz="1000" i="1" dirty="0">
                <a:solidFill>
                  <a:schemeClr val="bg1"/>
                </a:solidFill>
              </a:rPr>
              <a:t>4 x D3 Database &amp; BI Servers (Include SQL Ent License) = $6128</a:t>
            </a: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$88.85</a:t>
            </a:r>
          </a:p>
          <a:p>
            <a:pPr marL="742950" lvl="1" indent="-285750">
              <a:lnSpc>
                <a:spcPct val="90000"/>
              </a:lnSpc>
              <a:buFont typeface="Arial" panose="020B0604020202020204" pitchFamily="34" charset="0"/>
              <a:buChar char="•"/>
            </a:pPr>
            <a:r>
              <a:rPr lang="en-US" sz="1100" i="1" dirty="0">
                <a:solidFill>
                  <a:schemeClr val="bg1"/>
                </a:solidFill>
              </a:rPr>
              <a:t>2 TB Storage+Transactions = $102</a:t>
            </a:r>
          </a:p>
          <a:p>
            <a:pPr marL="285750" indent="-285750">
              <a:lnSpc>
                <a:spcPct val="90000"/>
              </a:lnSpc>
              <a:buFont typeface="Arial" panose="020B0604020202020204" pitchFamily="34" charset="0"/>
              <a:buChar char="•"/>
            </a:pPr>
            <a:r>
              <a:rPr lang="en-US" sz="1100" i="1" dirty="0">
                <a:solidFill>
                  <a:schemeClr val="bg1"/>
                </a:solidFill>
              </a:rPr>
              <a:t>Virtual Network - Standard  VPN Gateway: $141</a:t>
            </a: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U$114,814/Year</a:t>
            </a:r>
            <a:endParaRPr lang="en-US" sz="1200" b="1" dirty="0">
              <a:solidFill>
                <a:schemeClr val="bg1"/>
              </a:solidFill>
              <a:sym typeface="Wingdings" panose="05000000000000000000" pitchFamily="2" charset="2"/>
            </a:endParaRPr>
          </a:p>
          <a:p>
            <a:pPr marL="742950" lvl="1" indent="-285750">
              <a:lnSpc>
                <a:spcPct val="90000"/>
              </a:lnSpc>
              <a:buFont typeface="Wingdings" panose="05000000000000000000" pitchFamily="2" charset="2"/>
              <a:buChar char="ü"/>
            </a:pPr>
            <a:r>
              <a:rPr lang="en-US" sz="1200" b="1" dirty="0">
                <a:solidFill>
                  <a:schemeClr val="bg1"/>
                </a:solidFill>
              </a:rPr>
              <a:t>SKU: 1148 Azure Monetary Commitments in OPEN</a:t>
            </a:r>
          </a:p>
          <a:p>
            <a:pPr lvl="1" algn="r">
              <a:lnSpc>
                <a:spcPct val="90000"/>
              </a:lnSpc>
            </a:pPr>
            <a:br>
              <a:rPr lang="en-US" sz="1100" i="1" dirty="0">
                <a:solidFill>
                  <a:schemeClr val="bg1"/>
                </a:solidFill>
              </a:rPr>
            </a:br>
            <a:r>
              <a:rPr lang="en-US" sz="1100" i="1" dirty="0">
                <a:solidFill>
                  <a:schemeClr val="bg1"/>
                </a:solidFill>
              </a:rPr>
              <a:t>RDS CAL Licenses not included *</a:t>
            </a:r>
          </a:p>
        </p:txBody>
      </p:sp>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App Server</a:t>
            </a:r>
            <a:endParaRPr lang="en-US" sz="1200" i="1" dirty="0">
              <a:latin typeface="+mj-lt"/>
            </a:endParaRPr>
          </a:p>
        </p:txBody>
      </p:sp>
      <p:sp>
        <p:nvSpPr>
          <p:cNvPr id="114" name="TextBox 113"/>
          <p:cNvSpPr txBox="1"/>
          <p:nvPr/>
        </p:nvSpPr>
        <p:spPr>
          <a:xfrm>
            <a:off x="8745794" y="5102019"/>
            <a:ext cx="3080367" cy="1313529"/>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5930387" y="4019830"/>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pic>
        <p:nvPicPr>
          <p:cNvPr id="162" name="Picture 161"/>
          <p:cNvPicPr>
            <a:picLocks noChangeAspect="1"/>
          </p:cNvPicPr>
          <p:nvPr/>
        </p:nvPicPr>
        <p:blipFill>
          <a:blip r:embed="rId7" cstate="print">
            <a:biLevel thresh="25000"/>
            <a:extLst>
              <a:ext uri="{BEBA8EAE-BF5A-486C-A8C5-ECC9F3942E4B}">
                <a14:imgProps xmlns:a14="http://schemas.microsoft.com/office/drawing/2010/main">
                  <a14:imgLayer r:embed="rId8">
                    <a14:imgEffect>
                      <a14:brightnessContrast bright="-62000"/>
                    </a14:imgEffect>
                  </a14:imgLayer>
                </a14:imgProps>
              </a:ext>
              <a:ext uri="{28A0092B-C50C-407E-A947-70E740481C1C}">
                <a14:useLocalDpi xmlns:a14="http://schemas.microsoft.com/office/drawing/2010/main" val="0"/>
              </a:ext>
            </a:extLst>
          </a:blip>
          <a:stretch>
            <a:fillRect/>
          </a:stretch>
        </p:blipFill>
        <p:spPr>
          <a:xfrm>
            <a:off x="11269021" y="2249456"/>
            <a:ext cx="392419" cy="410287"/>
          </a:xfrm>
          <a:prstGeom prst="rect">
            <a:avLst/>
          </a:prstGeom>
        </p:spPr>
      </p:pic>
      <p:pic>
        <p:nvPicPr>
          <p:cNvPr id="3" name="Picture 2"/>
          <p:cNvPicPr>
            <a:picLocks noChangeAspect="1"/>
          </p:cNvPicPr>
          <p:nvPr/>
        </p:nvPicPr>
        <p:blipFill>
          <a:blip r:embed="rId9">
            <a:duotone>
              <a:prstClr val="black"/>
              <a:schemeClr val="accent1">
                <a:tint val="45000"/>
                <a:satMod val="400000"/>
              </a:schemeClr>
            </a:duotone>
          </a:blip>
          <a:stretch>
            <a:fillRect/>
          </a:stretch>
        </p:blipFill>
        <p:spPr>
          <a:xfrm>
            <a:off x="10913356" y="2800772"/>
            <a:ext cx="293605" cy="292301"/>
          </a:xfrm>
          <a:prstGeom prst="rect">
            <a:avLst/>
          </a:prstGeom>
        </p:spPr>
      </p:pic>
      <p:pic>
        <p:nvPicPr>
          <p:cNvPr id="41" name="Picture 40"/>
          <p:cNvPicPr>
            <a:picLocks noChangeAspect="1"/>
          </p:cNvPicPr>
          <p:nvPr/>
        </p:nvPicPr>
        <p:blipFill>
          <a:blip r:embed="rId9">
            <a:duotone>
              <a:prstClr val="black"/>
              <a:schemeClr val="accent1">
                <a:tint val="45000"/>
                <a:satMod val="400000"/>
              </a:schemeClr>
            </a:duotone>
          </a:blip>
          <a:stretch>
            <a:fillRect/>
          </a:stretch>
        </p:blipFill>
        <p:spPr>
          <a:xfrm>
            <a:off x="10838120" y="2202152"/>
            <a:ext cx="293605" cy="292301"/>
          </a:xfrm>
          <a:prstGeom prst="rect">
            <a:avLst/>
          </a:prstGeom>
        </p:spPr>
      </p:pic>
      <p:grpSp>
        <p:nvGrpSpPr>
          <p:cNvPr id="6" name="Group 5"/>
          <p:cNvGrpSpPr/>
          <p:nvPr/>
        </p:nvGrpSpPr>
        <p:grpSpPr>
          <a:xfrm>
            <a:off x="8828401" y="1328461"/>
            <a:ext cx="3039900" cy="3051497"/>
            <a:chOff x="8804917" y="1349358"/>
            <a:chExt cx="3166437" cy="3051497"/>
          </a:xfrm>
        </p:grpSpPr>
        <p:grpSp>
          <p:nvGrpSpPr>
            <p:cNvPr id="122" name="Group 121"/>
            <p:cNvGrpSpPr/>
            <p:nvPr/>
          </p:nvGrpSpPr>
          <p:grpSpPr>
            <a:xfrm>
              <a:off x="8804917" y="1349358"/>
              <a:ext cx="3166437" cy="3051497"/>
              <a:chOff x="5449997" y="305276"/>
              <a:chExt cx="6600948" cy="3796809"/>
            </a:xfrm>
          </p:grpSpPr>
          <p:sp>
            <p:nvSpPr>
              <p:cNvPr id="123" name="Clpoud Icon"/>
              <p:cNvSpPr>
                <a:spLocks noChangeAspect="1"/>
              </p:cNvSpPr>
              <p:nvPr/>
            </p:nvSpPr>
            <p:spPr bwMode="black">
              <a:xfrm>
                <a:off x="5449997" y="305276"/>
                <a:ext cx="6600948" cy="373023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ln w="25400">
                <a:solidFill>
                  <a:srgbClr val="EBEBEB"/>
                </a:solidFill>
              </a:ln>
              <a:extLst/>
            </p:spPr>
            <p:txBody>
              <a:bodyPr vert="horz" wrap="square" lIns="91373" tIns="182740" rIns="456848" bIns="45685" numCol="1" anchor="t" anchorCtr="0" compatLnSpc="1">
                <a:prstTxWarp prst="textNoShape">
                  <a:avLst/>
                </a:prstTxWarp>
              </a:bodyPr>
              <a:lstStyle/>
              <a:p>
                <a:pPr algn="ctr" fontAlgn="base">
                  <a:lnSpc>
                    <a:spcPct val="90000"/>
                  </a:lnSpc>
                  <a:spcBef>
                    <a:spcPct val="0"/>
                  </a:spcBef>
                  <a:spcAft>
                    <a:spcPct val="0"/>
                  </a:spcAft>
                </a:pPr>
                <a:endParaRPr lang="en-US" spc="-50" dirty="0">
                  <a:gradFill>
                    <a:gsLst>
                      <a:gs pos="2917">
                        <a:schemeClr val="bg1"/>
                      </a:gs>
                      <a:gs pos="30000">
                        <a:schemeClr val="bg1"/>
                      </a:gs>
                    </a:gsLst>
                    <a:lin ang="5400000" scaled="0"/>
                  </a:gradFill>
                </a:endParaRPr>
              </a:p>
            </p:txBody>
          </p:sp>
          <p:sp>
            <p:nvSpPr>
              <p:cNvPr id="124" name="Rectangle 123"/>
              <p:cNvSpPr/>
              <p:nvPr/>
            </p:nvSpPr>
            <p:spPr bwMode="auto">
              <a:xfrm>
                <a:off x="7649184" y="2229347"/>
                <a:ext cx="1559388" cy="36898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400" b="1" spc="-50" dirty="0">
                    <a:gradFill>
                      <a:gsLst>
                        <a:gs pos="2917">
                          <a:srgbClr val="FFFFFF"/>
                        </a:gs>
                        <a:gs pos="30000">
                          <a:srgbClr val="FFFFFF"/>
                        </a:gs>
                      </a:gsLst>
                      <a:lin ang="5400000" scaled="0"/>
                    </a:gradFill>
                    <a:latin typeface="+mj-lt"/>
                  </a:rPr>
                  <a:t>Dynamics AX</a:t>
                </a:r>
              </a:p>
            </p:txBody>
          </p:sp>
          <p:sp>
            <p:nvSpPr>
              <p:cNvPr id="158" name="Rectangle 157"/>
              <p:cNvSpPr/>
              <p:nvPr/>
            </p:nvSpPr>
            <p:spPr bwMode="auto">
              <a:xfrm>
                <a:off x="11002213" y="2784664"/>
                <a:ext cx="832468"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000" b="1" spc="-50" dirty="0">
                    <a:gradFill>
                      <a:gsLst>
                        <a:gs pos="2917">
                          <a:srgbClr val="FFFFFF"/>
                        </a:gs>
                        <a:gs pos="30000">
                          <a:srgbClr val="FFFFFF"/>
                        </a:gs>
                      </a:gsLst>
                      <a:lin ang="5400000" scaled="0"/>
                    </a:gradFill>
                    <a:latin typeface="+mj-lt"/>
                  </a:rPr>
                  <a:t>Storage</a:t>
                </a:r>
              </a:p>
            </p:txBody>
          </p:sp>
          <p:sp>
            <p:nvSpPr>
              <p:cNvPr id="127" name="Retângulo 1"/>
              <p:cNvSpPr/>
              <p:nvPr/>
            </p:nvSpPr>
            <p:spPr bwMode="auto">
              <a:xfrm>
                <a:off x="7581174" y="641435"/>
                <a:ext cx="1828985" cy="1974239"/>
              </a:xfrm>
              <a:prstGeom prst="rect">
                <a:avLst/>
              </a:prstGeom>
              <a:noFill/>
              <a:ln w="3175">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pt-BR" sz="2000" spc="-50" dirty="0">
                  <a:gradFill>
                    <a:gsLst>
                      <a:gs pos="1250">
                        <a:schemeClr val="bg1"/>
                      </a:gs>
                      <a:gs pos="10417">
                        <a:schemeClr val="bg1"/>
                      </a:gs>
                    </a:gsLst>
                    <a:lin ang="5400000" scaled="0"/>
                  </a:gradFill>
                </a:endParaRPr>
              </a:p>
            </p:txBody>
          </p:sp>
          <p:sp>
            <p:nvSpPr>
              <p:cNvPr id="150" name="Rectangle 149"/>
              <p:cNvSpPr/>
              <p:nvPr/>
            </p:nvSpPr>
            <p:spPr bwMode="auto">
              <a:xfrm>
                <a:off x="9422473" y="3557175"/>
                <a:ext cx="1424438" cy="544910"/>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sp>
            <p:nvSpPr>
              <p:cNvPr id="139" name="Rectangle 138"/>
              <p:cNvSpPr/>
              <p:nvPr/>
            </p:nvSpPr>
            <p:spPr bwMode="auto">
              <a:xfrm>
                <a:off x="9451162" y="2170399"/>
                <a:ext cx="1272744" cy="486880"/>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pic>
            <p:nvPicPr>
              <p:cNvPr id="131" name="Picture 130"/>
              <p:cNvPicPr>
                <a:picLocks noChangeAspect="1"/>
              </p:cNvPicPr>
              <p:nvPr/>
            </p:nvPicPr>
            <p:blipFill rotWithShape="1">
              <a:blip r:embed="rId10" cstate="print">
                <a:extLst>
                  <a:ext uri="{28A0092B-C50C-407E-A947-70E740481C1C}">
                    <a14:useLocalDpi xmlns:a14="http://schemas.microsoft.com/office/drawing/2010/main" val="0"/>
                  </a:ext>
                </a:extLst>
              </a:blip>
              <a:srcRect b="5478"/>
              <a:stretch/>
            </p:blipFill>
            <p:spPr>
              <a:xfrm>
                <a:off x="6464451" y="2710975"/>
                <a:ext cx="983949" cy="718709"/>
              </a:xfrm>
              <a:prstGeom prst="rect">
                <a:avLst/>
              </a:prstGeom>
            </p:spPr>
          </p:pic>
        </p:grpSp>
        <p:pic>
          <p:nvPicPr>
            <p:cNvPr id="5" name="Picture 4"/>
            <p:cNvPicPr>
              <a:picLocks noChangeAspect="1"/>
            </p:cNvPicPr>
            <p:nvPr/>
          </p:nvPicPr>
          <p:blipFill>
            <a:blip r:embed="rId11">
              <a:duotone>
                <a:prstClr val="black"/>
                <a:schemeClr val="accent1">
                  <a:tint val="45000"/>
                  <a:satMod val="400000"/>
                </a:schemeClr>
              </a:duotone>
            </a:blip>
            <a:stretch>
              <a:fillRect/>
            </a:stretch>
          </p:blipFill>
          <p:spPr>
            <a:xfrm>
              <a:off x="9394610" y="3339019"/>
              <a:ext cx="308873" cy="315188"/>
            </a:xfrm>
            <a:prstGeom prst="rect">
              <a:avLst/>
            </a:prstGeom>
          </p:spPr>
        </p:pic>
      </p:grpSp>
      <p:pic>
        <p:nvPicPr>
          <p:cNvPr id="56" name="Picture 55"/>
          <p:cNvPicPr>
            <a:picLocks noChangeAspect="1"/>
          </p:cNvPicPr>
          <p:nvPr/>
        </p:nvPicPr>
        <p:blipFill rotWithShape="1">
          <a:blip r:embed="rId12" cstate="print">
            <a:extLst>
              <a:ext uri="{28A0092B-C50C-407E-A947-70E740481C1C}">
                <a14:useLocalDpi xmlns:a14="http://schemas.microsoft.com/office/drawing/2010/main" val="0"/>
              </a:ext>
            </a:extLst>
          </a:blip>
          <a:srcRect b="5478"/>
          <a:stretch/>
        </p:blipFill>
        <p:spPr>
          <a:xfrm>
            <a:off x="9202015" y="3731017"/>
            <a:ext cx="471995" cy="577627"/>
          </a:xfrm>
          <a:prstGeom prst="rect">
            <a:avLst/>
          </a:prstGeom>
        </p:spPr>
      </p:pic>
      <p:pic>
        <p:nvPicPr>
          <p:cNvPr id="57" name="Picture 56"/>
          <p:cNvPicPr>
            <a:picLocks noChangeAspect="1"/>
          </p:cNvPicPr>
          <p:nvPr/>
        </p:nvPicPr>
        <p:blipFill rotWithShape="1">
          <a:blip r:embed="rId12" cstate="print">
            <a:extLst>
              <a:ext uri="{28A0092B-C50C-407E-A947-70E740481C1C}">
                <a14:useLocalDpi xmlns:a14="http://schemas.microsoft.com/office/drawing/2010/main" val="0"/>
              </a:ext>
            </a:extLst>
          </a:blip>
          <a:srcRect b="5478"/>
          <a:stretch/>
        </p:blipFill>
        <p:spPr>
          <a:xfrm>
            <a:off x="9188791" y="2810631"/>
            <a:ext cx="471995" cy="577627"/>
          </a:xfrm>
          <a:prstGeom prst="rect">
            <a:avLst/>
          </a:prstGeom>
        </p:spPr>
      </p:pic>
      <p:pic>
        <p:nvPicPr>
          <p:cNvPr id="58" name="Picture 57"/>
          <p:cNvPicPr>
            <a:picLocks noChangeAspect="1"/>
          </p:cNvPicPr>
          <p:nvPr/>
        </p:nvPicPr>
        <p:blipFill>
          <a:blip r:embed="rId11">
            <a:duotone>
              <a:prstClr val="black"/>
              <a:schemeClr val="accent1">
                <a:tint val="45000"/>
                <a:satMod val="400000"/>
              </a:schemeClr>
            </a:duotone>
          </a:blip>
          <a:stretch>
            <a:fillRect/>
          </a:stretch>
        </p:blipFill>
        <p:spPr>
          <a:xfrm>
            <a:off x="9286085" y="2892204"/>
            <a:ext cx="308873" cy="315188"/>
          </a:xfrm>
          <a:prstGeom prst="rect">
            <a:avLst/>
          </a:prstGeom>
        </p:spPr>
      </p:pic>
      <p:pic>
        <p:nvPicPr>
          <p:cNvPr id="61" name="Picture 60"/>
          <p:cNvPicPr>
            <a:picLocks noChangeAspect="1"/>
          </p:cNvPicPr>
          <p:nvPr/>
        </p:nvPicPr>
        <p:blipFill>
          <a:blip r:embed="rId11">
            <a:duotone>
              <a:prstClr val="black"/>
              <a:schemeClr val="accent1">
                <a:tint val="45000"/>
                <a:satMod val="400000"/>
              </a:schemeClr>
            </a:duotone>
          </a:blip>
          <a:stretch>
            <a:fillRect/>
          </a:stretch>
        </p:blipFill>
        <p:spPr>
          <a:xfrm>
            <a:off x="9285089" y="3798969"/>
            <a:ext cx="308873" cy="315188"/>
          </a:xfrm>
          <a:prstGeom prst="rect">
            <a:avLst/>
          </a:prstGeom>
        </p:spPr>
      </p:pic>
      <p:pic>
        <p:nvPicPr>
          <p:cNvPr id="62" name="Picture 61"/>
          <p:cNvPicPr>
            <a:picLocks noChangeAspect="1"/>
          </p:cNvPicPr>
          <p:nvPr/>
        </p:nvPicPr>
        <p:blipFill rotWithShape="1">
          <a:blip r:embed="rId12" cstate="print">
            <a:extLst>
              <a:ext uri="{28A0092B-C50C-407E-A947-70E740481C1C}">
                <a14:useLocalDpi xmlns:a14="http://schemas.microsoft.com/office/drawing/2010/main" val="0"/>
              </a:ext>
            </a:extLst>
          </a:blip>
          <a:srcRect b="5478"/>
          <a:stretch/>
        </p:blipFill>
        <p:spPr>
          <a:xfrm>
            <a:off x="9979409" y="1658567"/>
            <a:ext cx="471995" cy="577627"/>
          </a:xfrm>
          <a:prstGeom prst="rect">
            <a:avLst/>
          </a:prstGeom>
        </p:spPr>
      </p:pic>
      <p:pic>
        <p:nvPicPr>
          <p:cNvPr id="63" name="Picture 62"/>
          <p:cNvPicPr>
            <a:picLocks noChangeAspect="1"/>
          </p:cNvPicPr>
          <p:nvPr/>
        </p:nvPicPr>
        <p:blipFill rotWithShape="1">
          <a:blip r:embed="rId12" cstate="print">
            <a:extLst>
              <a:ext uri="{28A0092B-C50C-407E-A947-70E740481C1C}">
                <a14:useLocalDpi xmlns:a14="http://schemas.microsoft.com/office/drawing/2010/main" val="0"/>
              </a:ext>
            </a:extLst>
          </a:blip>
          <a:srcRect b="5478"/>
          <a:stretch/>
        </p:blipFill>
        <p:spPr>
          <a:xfrm>
            <a:off x="9968191" y="2288270"/>
            <a:ext cx="471995" cy="577627"/>
          </a:xfrm>
          <a:prstGeom prst="rect">
            <a:avLst/>
          </a:prstGeom>
        </p:spPr>
      </p:pic>
      <p:sp>
        <p:nvSpPr>
          <p:cNvPr id="64" name="Retângulo 1"/>
          <p:cNvSpPr/>
          <p:nvPr/>
        </p:nvSpPr>
        <p:spPr bwMode="auto">
          <a:xfrm>
            <a:off x="9793858" y="3255399"/>
            <a:ext cx="842293" cy="973701"/>
          </a:xfrm>
          <a:prstGeom prst="rect">
            <a:avLst/>
          </a:prstGeom>
          <a:noFill/>
          <a:ln w="3175">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pt-BR" sz="2000" spc="-50" dirty="0">
              <a:gradFill>
                <a:gsLst>
                  <a:gs pos="1250">
                    <a:schemeClr val="bg1"/>
                  </a:gs>
                  <a:gs pos="10417">
                    <a:schemeClr val="bg1"/>
                  </a:gs>
                </a:gsLst>
                <a:lin ang="5400000" scaled="0"/>
              </a:gradFill>
            </a:endParaRPr>
          </a:p>
        </p:txBody>
      </p:sp>
      <p:pic>
        <p:nvPicPr>
          <p:cNvPr id="65" name="Picture 64"/>
          <p:cNvPicPr>
            <a:picLocks noChangeAspect="1"/>
          </p:cNvPicPr>
          <p:nvPr/>
        </p:nvPicPr>
        <p:blipFill rotWithShape="1">
          <a:blip r:embed="rId13" cstate="print">
            <a:extLst>
              <a:ext uri="{28A0092B-C50C-407E-A947-70E740481C1C}">
                <a14:useLocalDpi xmlns:a14="http://schemas.microsoft.com/office/drawing/2010/main" val="0"/>
              </a:ext>
            </a:extLst>
          </a:blip>
          <a:srcRect b="5478"/>
          <a:stretch/>
        </p:blipFill>
        <p:spPr>
          <a:xfrm>
            <a:off x="9904885" y="3271552"/>
            <a:ext cx="372545" cy="455920"/>
          </a:xfrm>
          <a:prstGeom prst="rect">
            <a:avLst/>
          </a:prstGeom>
        </p:spPr>
      </p:pic>
      <p:pic>
        <p:nvPicPr>
          <p:cNvPr id="66" name="Picture 65"/>
          <p:cNvPicPr>
            <a:picLocks noChangeAspect="1"/>
          </p:cNvPicPr>
          <p:nvPr/>
        </p:nvPicPr>
        <p:blipFill rotWithShape="1">
          <a:blip r:embed="rId13" cstate="print">
            <a:extLst>
              <a:ext uri="{28A0092B-C50C-407E-A947-70E740481C1C}">
                <a14:useLocalDpi xmlns:a14="http://schemas.microsoft.com/office/drawing/2010/main" val="0"/>
              </a:ext>
            </a:extLst>
          </a:blip>
          <a:srcRect b="5478"/>
          <a:stretch/>
        </p:blipFill>
        <p:spPr>
          <a:xfrm>
            <a:off x="10200249" y="3526264"/>
            <a:ext cx="372545" cy="455920"/>
          </a:xfrm>
          <a:prstGeom prst="rect">
            <a:avLst/>
          </a:prstGeom>
        </p:spPr>
      </p:pic>
      <p:sp>
        <p:nvSpPr>
          <p:cNvPr id="7" name="Rectangle 6"/>
          <p:cNvSpPr/>
          <p:nvPr/>
        </p:nvSpPr>
        <p:spPr>
          <a:xfrm>
            <a:off x="9939928" y="3978598"/>
            <a:ext cx="550152" cy="319446"/>
          </a:xfrm>
          <a:prstGeom prst="rect">
            <a:avLst/>
          </a:prstGeom>
        </p:spPr>
        <p:txBody>
          <a:bodyPr wrap="none">
            <a:spAutoFit/>
          </a:bodyPr>
          <a:lstStyle/>
          <a:p>
            <a:pPr algn="ctr" fontAlgn="base">
              <a:lnSpc>
                <a:spcPct val="80000"/>
              </a:lnSpc>
              <a:spcBef>
                <a:spcPct val="0"/>
              </a:spcBef>
              <a:spcAft>
                <a:spcPct val="0"/>
              </a:spcAft>
            </a:pPr>
            <a:r>
              <a:rPr lang="en-US" spc="-50" dirty="0">
                <a:gradFill>
                  <a:gsLst>
                    <a:gs pos="2917">
                      <a:srgbClr val="FFFFFF"/>
                    </a:gs>
                    <a:gs pos="30000">
                      <a:srgbClr val="FFFFFF"/>
                    </a:gs>
                  </a:gsLst>
                  <a:lin ang="5400000" scaled="0"/>
                </a:gradFill>
              </a:rPr>
              <a:t>RDS</a:t>
            </a:r>
          </a:p>
        </p:txBody>
      </p:sp>
      <p:grpSp>
        <p:nvGrpSpPr>
          <p:cNvPr id="8" name="Group 7"/>
          <p:cNvGrpSpPr/>
          <p:nvPr/>
        </p:nvGrpSpPr>
        <p:grpSpPr>
          <a:xfrm>
            <a:off x="10809371" y="2155232"/>
            <a:ext cx="471995" cy="577627"/>
            <a:chOff x="10895293" y="2279133"/>
            <a:chExt cx="471995" cy="577627"/>
          </a:xfrm>
        </p:grpSpPr>
        <p:pic>
          <p:nvPicPr>
            <p:cNvPr id="71" name="Picture 70"/>
            <p:cNvPicPr>
              <a:picLocks noChangeAspect="1"/>
            </p:cNvPicPr>
            <p:nvPr/>
          </p:nvPicPr>
          <p:blipFill rotWithShape="1">
            <a:blip r:embed="rId12" cstate="print">
              <a:extLst>
                <a:ext uri="{28A0092B-C50C-407E-A947-70E740481C1C}">
                  <a14:useLocalDpi xmlns:a14="http://schemas.microsoft.com/office/drawing/2010/main" val="0"/>
                </a:ext>
              </a:extLst>
            </a:blip>
            <a:srcRect b="5478"/>
            <a:stretch/>
          </p:blipFill>
          <p:spPr>
            <a:xfrm>
              <a:off x="10895293" y="2279133"/>
              <a:ext cx="471995" cy="577627"/>
            </a:xfrm>
            <a:prstGeom prst="rect">
              <a:avLst/>
            </a:prstGeom>
          </p:spPr>
        </p:pic>
        <p:pic>
          <p:nvPicPr>
            <p:cNvPr id="69" name="Picture 68"/>
            <p:cNvPicPr>
              <a:picLocks noChangeAspect="1"/>
            </p:cNvPicPr>
            <p:nvPr/>
          </p:nvPicPr>
          <p:blipFill>
            <a:blip r:embed="rId9">
              <a:duotone>
                <a:prstClr val="black"/>
                <a:schemeClr val="accent1">
                  <a:tint val="45000"/>
                  <a:satMod val="400000"/>
                </a:schemeClr>
              </a:duotone>
            </a:blip>
            <a:stretch>
              <a:fillRect/>
            </a:stretch>
          </p:blipFill>
          <p:spPr>
            <a:xfrm>
              <a:off x="10995406" y="2401176"/>
              <a:ext cx="293605" cy="292301"/>
            </a:xfrm>
            <a:prstGeom prst="rect">
              <a:avLst/>
            </a:prstGeom>
          </p:spPr>
        </p:pic>
      </p:grpSp>
      <p:grpSp>
        <p:nvGrpSpPr>
          <p:cNvPr id="72" name="Group 71"/>
          <p:cNvGrpSpPr/>
          <p:nvPr/>
        </p:nvGrpSpPr>
        <p:grpSpPr>
          <a:xfrm>
            <a:off x="10782970" y="2683007"/>
            <a:ext cx="471995" cy="577627"/>
            <a:chOff x="10895293" y="2279133"/>
            <a:chExt cx="471995" cy="577627"/>
          </a:xfrm>
        </p:grpSpPr>
        <p:pic>
          <p:nvPicPr>
            <p:cNvPr id="73" name="Picture 72"/>
            <p:cNvPicPr>
              <a:picLocks noChangeAspect="1"/>
            </p:cNvPicPr>
            <p:nvPr/>
          </p:nvPicPr>
          <p:blipFill rotWithShape="1">
            <a:blip r:embed="rId12" cstate="print">
              <a:extLst>
                <a:ext uri="{28A0092B-C50C-407E-A947-70E740481C1C}">
                  <a14:useLocalDpi xmlns:a14="http://schemas.microsoft.com/office/drawing/2010/main" val="0"/>
                </a:ext>
              </a:extLst>
            </a:blip>
            <a:srcRect b="5478"/>
            <a:stretch/>
          </p:blipFill>
          <p:spPr>
            <a:xfrm>
              <a:off x="10895293" y="2279133"/>
              <a:ext cx="471995" cy="577627"/>
            </a:xfrm>
            <a:prstGeom prst="rect">
              <a:avLst/>
            </a:prstGeom>
          </p:spPr>
        </p:pic>
        <p:pic>
          <p:nvPicPr>
            <p:cNvPr id="74" name="Picture 73"/>
            <p:cNvPicPr>
              <a:picLocks noChangeAspect="1"/>
            </p:cNvPicPr>
            <p:nvPr/>
          </p:nvPicPr>
          <p:blipFill>
            <a:blip r:embed="rId9">
              <a:duotone>
                <a:prstClr val="black"/>
                <a:schemeClr val="accent1">
                  <a:tint val="45000"/>
                  <a:satMod val="400000"/>
                </a:schemeClr>
              </a:duotone>
            </a:blip>
            <a:stretch>
              <a:fillRect/>
            </a:stretch>
          </p:blipFill>
          <p:spPr>
            <a:xfrm>
              <a:off x="10995406" y="2401176"/>
              <a:ext cx="293605" cy="292301"/>
            </a:xfrm>
            <a:prstGeom prst="rect">
              <a:avLst/>
            </a:prstGeom>
          </p:spPr>
        </p:pic>
      </p:grpSp>
      <p:grpSp>
        <p:nvGrpSpPr>
          <p:cNvPr id="75" name="Group 74"/>
          <p:cNvGrpSpPr/>
          <p:nvPr/>
        </p:nvGrpSpPr>
        <p:grpSpPr>
          <a:xfrm>
            <a:off x="11211207" y="2250001"/>
            <a:ext cx="471995" cy="577627"/>
            <a:chOff x="10895293" y="2279133"/>
            <a:chExt cx="471995" cy="577627"/>
          </a:xfrm>
        </p:grpSpPr>
        <p:pic>
          <p:nvPicPr>
            <p:cNvPr id="76" name="Picture 75"/>
            <p:cNvPicPr>
              <a:picLocks noChangeAspect="1"/>
            </p:cNvPicPr>
            <p:nvPr/>
          </p:nvPicPr>
          <p:blipFill rotWithShape="1">
            <a:blip r:embed="rId12" cstate="print">
              <a:extLst>
                <a:ext uri="{28A0092B-C50C-407E-A947-70E740481C1C}">
                  <a14:useLocalDpi xmlns:a14="http://schemas.microsoft.com/office/drawing/2010/main" val="0"/>
                </a:ext>
              </a:extLst>
            </a:blip>
            <a:srcRect b="5478"/>
            <a:stretch/>
          </p:blipFill>
          <p:spPr>
            <a:xfrm>
              <a:off x="10895293" y="2279133"/>
              <a:ext cx="471995" cy="577627"/>
            </a:xfrm>
            <a:prstGeom prst="rect">
              <a:avLst/>
            </a:prstGeom>
          </p:spPr>
        </p:pic>
        <p:pic>
          <p:nvPicPr>
            <p:cNvPr id="77" name="Picture 76"/>
            <p:cNvPicPr>
              <a:picLocks noChangeAspect="1"/>
            </p:cNvPicPr>
            <p:nvPr/>
          </p:nvPicPr>
          <p:blipFill>
            <a:blip r:embed="rId9">
              <a:duotone>
                <a:prstClr val="black"/>
                <a:schemeClr val="accent1">
                  <a:tint val="45000"/>
                  <a:satMod val="400000"/>
                </a:schemeClr>
              </a:duotone>
            </a:blip>
            <a:stretch>
              <a:fillRect/>
            </a:stretch>
          </p:blipFill>
          <p:spPr>
            <a:xfrm>
              <a:off x="10995406" y="2401176"/>
              <a:ext cx="293605" cy="292301"/>
            </a:xfrm>
            <a:prstGeom prst="rect">
              <a:avLst/>
            </a:prstGeom>
          </p:spPr>
        </p:pic>
      </p:grpSp>
      <p:grpSp>
        <p:nvGrpSpPr>
          <p:cNvPr id="78" name="Group 77"/>
          <p:cNvGrpSpPr/>
          <p:nvPr/>
        </p:nvGrpSpPr>
        <p:grpSpPr>
          <a:xfrm>
            <a:off x="11285238" y="2773710"/>
            <a:ext cx="471995" cy="577627"/>
            <a:chOff x="10895293" y="2279133"/>
            <a:chExt cx="471995" cy="577627"/>
          </a:xfrm>
        </p:grpSpPr>
        <p:pic>
          <p:nvPicPr>
            <p:cNvPr id="79" name="Picture 78"/>
            <p:cNvPicPr>
              <a:picLocks noChangeAspect="1"/>
            </p:cNvPicPr>
            <p:nvPr/>
          </p:nvPicPr>
          <p:blipFill rotWithShape="1">
            <a:blip r:embed="rId12" cstate="print">
              <a:extLst>
                <a:ext uri="{28A0092B-C50C-407E-A947-70E740481C1C}">
                  <a14:useLocalDpi xmlns:a14="http://schemas.microsoft.com/office/drawing/2010/main" val="0"/>
                </a:ext>
              </a:extLst>
            </a:blip>
            <a:srcRect b="5478"/>
            <a:stretch/>
          </p:blipFill>
          <p:spPr>
            <a:xfrm>
              <a:off x="10895293" y="2279133"/>
              <a:ext cx="471995" cy="577627"/>
            </a:xfrm>
            <a:prstGeom prst="rect">
              <a:avLst/>
            </a:prstGeom>
          </p:spPr>
        </p:pic>
        <p:pic>
          <p:nvPicPr>
            <p:cNvPr id="80" name="Picture 79"/>
            <p:cNvPicPr>
              <a:picLocks noChangeAspect="1"/>
            </p:cNvPicPr>
            <p:nvPr/>
          </p:nvPicPr>
          <p:blipFill>
            <a:blip r:embed="rId9">
              <a:duotone>
                <a:prstClr val="black"/>
                <a:schemeClr val="accent1">
                  <a:tint val="45000"/>
                  <a:satMod val="400000"/>
                </a:schemeClr>
              </a:duotone>
            </a:blip>
            <a:stretch>
              <a:fillRect/>
            </a:stretch>
          </p:blipFill>
          <p:spPr>
            <a:xfrm>
              <a:off x="10995406" y="2401176"/>
              <a:ext cx="293605" cy="292301"/>
            </a:xfrm>
            <a:prstGeom prst="rect">
              <a:avLst/>
            </a:prstGeom>
          </p:spPr>
        </p:pic>
      </p:grpSp>
      <p:pic>
        <p:nvPicPr>
          <p:cNvPr id="81" name="Picture 80"/>
          <p:cNvPicPr>
            <a:picLocks noChangeAspect="1"/>
          </p:cNvPicPr>
          <p:nvPr/>
        </p:nvPicPr>
        <p:blipFill>
          <a:blip r:embed="rId14" cstate="print">
            <a:biLevel thresh="25000"/>
            <a:extLst>
              <a:ext uri="{BEBA8EAE-BF5A-486C-A8C5-ECC9F3942E4B}">
                <a14:imgProps xmlns:a14="http://schemas.microsoft.com/office/drawing/2010/main">
                  <a14:imgLayer r:embed="rId15">
                    <a14:imgEffect>
                      <a14:brightnessContrast bright="-62000"/>
                    </a14:imgEffect>
                  </a14:imgLayer>
                </a14:imgProps>
              </a:ext>
              <a:ext uri="{28A0092B-C50C-407E-A947-70E740481C1C}">
                <a14:useLocalDpi xmlns:a14="http://schemas.microsoft.com/office/drawing/2010/main" val="0"/>
              </a:ext>
            </a:extLst>
          </a:blip>
          <a:stretch>
            <a:fillRect/>
          </a:stretch>
        </p:blipFill>
        <p:spPr>
          <a:xfrm>
            <a:off x="11100298" y="3237527"/>
            <a:ext cx="303855" cy="317690"/>
          </a:xfrm>
          <a:prstGeom prst="rect">
            <a:avLst/>
          </a:prstGeom>
        </p:spPr>
      </p:pic>
      <p:sp>
        <p:nvSpPr>
          <p:cNvPr id="82" name="Retângulo 1"/>
          <p:cNvSpPr/>
          <p:nvPr/>
        </p:nvSpPr>
        <p:spPr bwMode="auto">
          <a:xfrm>
            <a:off x="9155021" y="2874838"/>
            <a:ext cx="585577" cy="1423206"/>
          </a:xfrm>
          <a:prstGeom prst="rect">
            <a:avLst/>
          </a:prstGeom>
          <a:noFill/>
          <a:ln w="3175">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pt-BR" sz="2000" spc="-50" dirty="0">
              <a:gradFill>
                <a:gsLst>
                  <a:gs pos="1250">
                    <a:schemeClr val="bg1"/>
                  </a:gs>
                  <a:gs pos="10417">
                    <a:schemeClr val="bg1"/>
                  </a:gs>
                </a:gsLst>
                <a:lin ang="5400000" scaled="0"/>
              </a:gradFill>
            </a:endParaRPr>
          </a:p>
        </p:txBody>
      </p:sp>
      <p:sp>
        <p:nvSpPr>
          <p:cNvPr id="83" name="Retângulo 1"/>
          <p:cNvSpPr/>
          <p:nvPr/>
        </p:nvSpPr>
        <p:spPr bwMode="auto">
          <a:xfrm>
            <a:off x="10689410" y="3612726"/>
            <a:ext cx="800611" cy="583957"/>
          </a:xfrm>
          <a:prstGeom prst="rect">
            <a:avLst/>
          </a:prstGeom>
          <a:noFill/>
          <a:ln w="3175">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pt-BR" sz="2000" spc="-50" dirty="0">
              <a:gradFill>
                <a:gsLst>
                  <a:gs pos="1250">
                    <a:schemeClr val="bg1"/>
                  </a:gs>
                  <a:gs pos="10417">
                    <a:schemeClr val="bg1"/>
                  </a:gs>
                </a:gsLst>
                <a:lin ang="5400000" scaled="0"/>
              </a:gradFill>
            </a:endParaRPr>
          </a:p>
        </p:txBody>
      </p:sp>
      <p:pic>
        <p:nvPicPr>
          <p:cNvPr id="84" name="Picture 83"/>
          <p:cNvPicPr>
            <a:picLocks noChangeAspect="1"/>
          </p:cNvPicPr>
          <p:nvPr/>
        </p:nvPicPr>
        <p:blipFill rotWithShape="1">
          <a:blip r:embed="rId13" cstate="print">
            <a:extLst>
              <a:ext uri="{28A0092B-C50C-407E-A947-70E740481C1C}">
                <a14:useLocalDpi xmlns:a14="http://schemas.microsoft.com/office/drawing/2010/main" val="0"/>
              </a:ext>
            </a:extLst>
          </a:blip>
          <a:srcRect b="5478"/>
          <a:stretch/>
        </p:blipFill>
        <p:spPr>
          <a:xfrm>
            <a:off x="10747178" y="3595445"/>
            <a:ext cx="372545" cy="455920"/>
          </a:xfrm>
          <a:prstGeom prst="rect">
            <a:avLst/>
          </a:prstGeom>
        </p:spPr>
      </p:pic>
      <p:pic>
        <p:nvPicPr>
          <p:cNvPr id="85" name="Picture 84"/>
          <p:cNvPicPr>
            <a:picLocks noChangeAspect="1"/>
          </p:cNvPicPr>
          <p:nvPr/>
        </p:nvPicPr>
        <p:blipFill rotWithShape="1">
          <a:blip r:embed="rId13" cstate="print">
            <a:extLst>
              <a:ext uri="{28A0092B-C50C-407E-A947-70E740481C1C}">
                <a14:useLocalDpi xmlns:a14="http://schemas.microsoft.com/office/drawing/2010/main" val="0"/>
              </a:ext>
            </a:extLst>
          </a:blip>
          <a:srcRect b="5478"/>
          <a:stretch/>
        </p:blipFill>
        <p:spPr>
          <a:xfrm>
            <a:off x="11105429" y="3629917"/>
            <a:ext cx="372545" cy="455920"/>
          </a:xfrm>
          <a:prstGeom prst="rect">
            <a:avLst/>
          </a:prstGeom>
        </p:spPr>
      </p:pic>
      <p:sp>
        <p:nvSpPr>
          <p:cNvPr id="86" name="Rectangle 85"/>
          <p:cNvSpPr/>
          <p:nvPr/>
        </p:nvSpPr>
        <p:spPr>
          <a:xfrm>
            <a:off x="10838597" y="3968446"/>
            <a:ext cx="505458" cy="243785"/>
          </a:xfrm>
          <a:prstGeom prst="rect">
            <a:avLst/>
          </a:prstGeom>
        </p:spPr>
        <p:txBody>
          <a:bodyPr wrap="none">
            <a:spAutoFit/>
          </a:bodyPr>
          <a:lstStyle/>
          <a:p>
            <a:pPr algn="ctr" fontAlgn="base">
              <a:lnSpc>
                <a:spcPct val="80000"/>
              </a:lnSpc>
              <a:spcBef>
                <a:spcPct val="0"/>
              </a:spcBef>
              <a:spcAft>
                <a:spcPct val="0"/>
              </a:spcAft>
            </a:pPr>
            <a:r>
              <a:rPr lang="en-US" sz="1200" spc="-50" dirty="0">
                <a:gradFill>
                  <a:gsLst>
                    <a:gs pos="2917">
                      <a:srgbClr val="FFFFFF"/>
                    </a:gs>
                    <a:gs pos="30000">
                      <a:srgbClr val="FFFFFF"/>
                    </a:gs>
                  </a:gsLst>
                  <a:lin ang="5400000" scaled="0"/>
                </a:gradFill>
              </a:rPr>
              <a:t>Client</a:t>
            </a:r>
          </a:p>
        </p:txBody>
      </p:sp>
    </p:spTree>
    <p:extLst>
      <p:ext uri="{BB962C8B-B14F-4D97-AF65-F5344CB8AC3E}">
        <p14:creationId xmlns:p14="http://schemas.microsoft.com/office/powerpoint/2010/main" val="3082492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811" y="0"/>
            <a:ext cx="11655840" cy="744138"/>
          </a:xfrm>
        </p:spPr>
        <p:txBody>
          <a:bodyPr/>
          <a:lstStyle/>
          <a:p>
            <a:r>
              <a:rPr lang="es-MX" dirty="0"/>
              <a:t>More References</a:t>
            </a:r>
          </a:p>
        </p:txBody>
      </p:sp>
      <p:sp>
        <p:nvSpPr>
          <p:cNvPr id="3" name="Text Placeholder 2"/>
          <p:cNvSpPr>
            <a:spLocks noGrp="1"/>
          </p:cNvSpPr>
          <p:nvPr>
            <p:ph type="body" sz="quarter" idx="10"/>
          </p:nvPr>
        </p:nvSpPr>
        <p:spPr>
          <a:xfrm>
            <a:off x="283811" y="673100"/>
            <a:ext cx="11743089" cy="3394997"/>
          </a:xfrm>
        </p:spPr>
        <p:txBody>
          <a:bodyPr>
            <a:noAutofit/>
          </a:bodyPr>
          <a:lstStyle/>
          <a:p>
            <a:r>
              <a:rPr lang="en-US" sz="1800" b="1" dirty="0"/>
              <a:t>Partner Advisory Support</a:t>
            </a:r>
          </a:p>
          <a:p>
            <a:pPr marL="342900" indent="-342900">
              <a:buFont typeface="Arial" panose="020B0604020202020204" pitchFamily="34" charset="0"/>
              <a:buChar char="•"/>
            </a:pPr>
            <a:r>
              <a:rPr lang="en-US" sz="1800" dirty="0"/>
              <a:t>Partner Technical Services – Request Azure Pre-Sales and Deployment support For Partners:  </a:t>
            </a:r>
            <a:r>
              <a:rPr lang="en-US" sz="1800" dirty="0">
                <a:hlinkClick r:id="rId2"/>
              </a:rPr>
              <a:t>http://aka.ms/PartnerTechnicalServicesAzure</a:t>
            </a:r>
            <a:endParaRPr lang="en-US" sz="1800" dirty="0"/>
          </a:p>
          <a:p>
            <a:pPr marL="342900" indent="-342900">
              <a:buFont typeface="Arial" panose="020B0604020202020204" pitchFamily="34" charset="0"/>
              <a:buChar char="•"/>
            </a:pPr>
            <a:endParaRPr lang="en-US" sz="1800" dirty="0"/>
          </a:p>
          <a:p>
            <a:r>
              <a:rPr lang="en-US" sz="1800" b="1" dirty="0"/>
              <a:t>Application Migration</a:t>
            </a:r>
          </a:p>
          <a:p>
            <a:pPr marL="342900" indent="-342900">
              <a:buFont typeface="Arial" panose="020B0604020202020204" pitchFamily="34" charset="0"/>
              <a:buChar char="•"/>
            </a:pPr>
            <a:r>
              <a:rPr lang="en-US" sz="1800" dirty="0"/>
              <a:t>Cloud Design Patterns </a:t>
            </a:r>
            <a:r>
              <a:rPr lang="en-US" sz="1800" b="1" dirty="0">
                <a:hlinkClick r:id="rId3"/>
              </a:rPr>
              <a:t>http://msdn.microsoft.com/en-us/library/dn568099.aspx </a:t>
            </a:r>
            <a:endParaRPr lang="en-US" sz="1800" b="1" dirty="0"/>
          </a:p>
          <a:p>
            <a:pPr marL="342900" indent="-342900">
              <a:buFont typeface="Arial" panose="020B0604020202020204" pitchFamily="34" charset="0"/>
              <a:buChar char="•"/>
            </a:pPr>
            <a:r>
              <a:rPr lang="en-US" sz="1800" dirty="0"/>
              <a:t>Moving Applications to the Cloud </a:t>
            </a:r>
            <a:r>
              <a:rPr lang="en-US" sz="1800" b="1" dirty="0">
                <a:hlinkClick r:id="rId4"/>
              </a:rPr>
              <a:t>https://msdn.microsoft.com/en-us/library/ff728592.aspx</a:t>
            </a:r>
            <a:r>
              <a:rPr lang="en-US" sz="1800" b="1" dirty="0"/>
              <a:t> </a:t>
            </a:r>
          </a:p>
          <a:p>
            <a:pPr marL="342900" indent="-342900">
              <a:buFont typeface="Arial" panose="020B0604020202020204" pitchFamily="34" charset="0"/>
              <a:buChar char="•"/>
            </a:pPr>
            <a:r>
              <a:rPr lang="en-US" sz="1800" dirty="0">
                <a:solidFill>
                  <a:schemeClr val="tx1"/>
                </a:solidFill>
              </a:rPr>
              <a:t>Microsoft Azure Cost Estimator Tool: </a:t>
            </a:r>
            <a:r>
              <a:rPr lang="en-US" sz="1800" b="1" dirty="0">
                <a:hlinkClick r:id="rId5"/>
              </a:rPr>
              <a:t>http://www.microsoft.com/en-us/download/details.aspx?id=43376</a:t>
            </a:r>
            <a:endParaRPr lang="en-US" sz="1800" b="1" dirty="0"/>
          </a:p>
          <a:p>
            <a:endParaRPr lang="en-US" sz="1800" b="1" dirty="0"/>
          </a:p>
          <a:p>
            <a:r>
              <a:rPr lang="en-US" sz="1800" b="1" dirty="0"/>
              <a:t>LINUX on Azure</a:t>
            </a:r>
          </a:p>
          <a:p>
            <a:pPr marL="342900" indent="-342900">
              <a:buFont typeface="Arial" panose="020B0604020202020204" pitchFamily="34" charset="0"/>
              <a:buChar char="•"/>
            </a:pPr>
            <a:r>
              <a:rPr lang="en-US" sz="1800" dirty="0"/>
              <a:t>Creating a LAMP Stack (Linux, Apache, MySQL, PHP) – </a:t>
            </a:r>
            <a:r>
              <a:rPr lang="en-US" sz="1800" dirty="0">
                <a:hlinkClick r:id="rId6"/>
              </a:rPr>
              <a:t>blogs.msdn.com/b/</a:t>
            </a:r>
            <a:r>
              <a:rPr lang="en-US" sz="1800" dirty="0" err="1">
                <a:hlinkClick r:id="rId6"/>
              </a:rPr>
              <a:t>africaapps</a:t>
            </a:r>
            <a:endParaRPr lang="en-US" sz="1800" b="1" dirty="0"/>
          </a:p>
          <a:p>
            <a:pPr marL="342900" indent="-342900">
              <a:buFont typeface="Arial" panose="020B0604020202020204" pitchFamily="34" charset="0"/>
              <a:buChar char="•"/>
            </a:pPr>
            <a:r>
              <a:rPr lang="en-US" sz="1800" dirty="0"/>
              <a:t>PHP Developer Center </a:t>
            </a:r>
            <a:r>
              <a:rPr lang="en-US" sz="1800" b="1" dirty="0">
                <a:hlinkClick r:id="rId7"/>
              </a:rPr>
              <a:t>http://azure.microsoft.com/en-us/develop/php/</a:t>
            </a:r>
            <a:endParaRPr lang="en-US" sz="1800" b="1" dirty="0"/>
          </a:p>
          <a:p>
            <a:br>
              <a:rPr lang="en-US" sz="1800" b="1" dirty="0"/>
            </a:br>
            <a:r>
              <a:rPr lang="en-US" sz="1800" b="1" dirty="0"/>
              <a:t>Dynamics AX</a:t>
            </a:r>
          </a:p>
          <a:p>
            <a:pPr marL="342900" indent="-342900">
              <a:buFont typeface="Arial" panose="020B0604020202020204" pitchFamily="34" charset="0"/>
              <a:buChar char="•"/>
            </a:pPr>
            <a:r>
              <a:rPr lang="en-US" sz="1800" dirty="0"/>
              <a:t>Plan your Microsoft Dynamics AX 2012 R3 deployment on Azure </a:t>
            </a:r>
            <a:br>
              <a:rPr lang="en-US" sz="1800" dirty="0"/>
            </a:br>
            <a:r>
              <a:rPr lang="en-US" sz="1800" b="1" dirty="0">
                <a:hlinkClick r:id="rId8"/>
              </a:rPr>
              <a:t>https://ax.help.dynamics.com/en/wiki/plan-your-microsoft-dynamics-ax-2012-r3-deployment-on-azure/</a:t>
            </a:r>
            <a:endParaRPr lang="en-US" sz="1800" b="1" dirty="0"/>
          </a:p>
          <a:p>
            <a:r>
              <a:rPr lang="en-US" sz="1800" b="1" dirty="0"/>
              <a:t>Azure Remote App</a:t>
            </a:r>
          </a:p>
          <a:p>
            <a:pPr marL="285750" indent="-285750">
              <a:buFont typeface="Arial" panose="020B0604020202020204" pitchFamily="34" charset="0"/>
              <a:buChar char="•"/>
            </a:pPr>
            <a:r>
              <a:rPr lang="en-US" sz="1800" dirty="0"/>
              <a:t>How to create a hybrid collection for Azure RemoteApp </a:t>
            </a:r>
            <a:r>
              <a:rPr lang="en-US" sz="1800" b="1" dirty="0">
                <a:hlinkClick r:id="rId9"/>
              </a:rPr>
              <a:t>https://azure.microsoft.com/en-us/documentation/articles/remoteapp-create-hybrid-deployment/</a:t>
            </a:r>
            <a:endParaRPr lang="en-US" sz="1800" b="1" dirty="0"/>
          </a:p>
          <a:p>
            <a:endParaRPr lang="es-MX" sz="1800" dirty="0"/>
          </a:p>
        </p:txBody>
      </p:sp>
    </p:spTree>
    <p:extLst>
      <p:ext uri="{BB962C8B-B14F-4D97-AF65-F5344CB8AC3E}">
        <p14:creationId xmlns:p14="http://schemas.microsoft.com/office/powerpoint/2010/main" val="17163378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Notice</a:t>
            </a:r>
          </a:p>
        </p:txBody>
      </p:sp>
      <p:pic>
        <p:nvPicPr>
          <p:cNvPr id="4" name="Picture 3"/>
          <p:cNvPicPr>
            <a:picLocks noChangeAspect="1"/>
          </p:cNvPicPr>
          <p:nvPr/>
        </p:nvPicPr>
        <p:blipFill>
          <a:blip r:embed="rId2"/>
          <a:stretch>
            <a:fillRect/>
          </a:stretch>
        </p:blipFill>
        <p:spPr>
          <a:xfrm>
            <a:off x="170321" y="878622"/>
            <a:ext cx="11818549" cy="1886821"/>
          </a:xfrm>
          <a:prstGeom prst="rect">
            <a:avLst/>
          </a:prstGeom>
        </p:spPr>
      </p:pic>
    </p:spTree>
    <p:extLst>
      <p:ext uri="{BB962C8B-B14F-4D97-AF65-F5344CB8AC3E}">
        <p14:creationId xmlns:p14="http://schemas.microsoft.com/office/powerpoint/2010/main" val="3081444120"/>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1e9946e3-f9a0-41e4-9b22-58e2cc8fa95c">
      <UserInfo>
        <DisplayName>Arturo Vazquez Alvarez</DisplayName>
        <AccountId>791</AccountId>
        <AccountType/>
      </UserInfo>
      <UserInfo>
        <DisplayName>Jonathan Gonzalez Flores</DisplayName>
        <AccountId>1048</AccountId>
        <AccountType/>
      </UserInfo>
      <UserInfo>
        <DisplayName>Jose Miguel Izaguirre Garate (MXP Industrial S.A. DE C.V.)</DisplayName>
        <AccountId>548</AccountId>
        <AccountType/>
      </UserInfo>
      <UserInfo>
        <DisplayName>Alejandro Garcia Sanchez (MXP Industrial S.A. DE C.V.)</DisplayName>
        <AccountId>8223</AccountId>
        <AccountType/>
      </UserInfo>
      <UserInfo>
        <DisplayName>Gabriela Treviño Moreno (MXP Industrial S.A. DE C.V.)</DisplayName>
        <AccountId>1414</AccountId>
        <AccountType/>
      </UserInfo>
      <UserInfo>
        <DisplayName>Fabiola Ochoa Rubalcava</DisplayName>
        <AccountId>8224</AccountId>
        <AccountType/>
      </UserInfo>
      <UserInfo>
        <DisplayName>Marin Irepan Gembe Gonzalez (MXP Industrial S.A. DE C.V.)</DisplayName>
        <AccountId>8225</AccountId>
        <AccountType/>
      </UserInfo>
    </SharedWithUsers>
    <_ShortcutUrl xmlns="d998fb76-9a2a-468e-b3b9-73e6011ded53">
      <Url xsi:nil="true"/>
      <Description xsi:nil="true"/>
    </_Shortcut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B7F171FDBFD134D9DB5CFD30BF9EBF2" ma:contentTypeVersion="3" ma:contentTypeDescription="Create a new document." ma:contentTypeScope="" ma:versionID="402f8dca69ab7acfac722918f8e9d211">
  <xsd:schema xmlns:xsd="http://www.w3.org/2001/XMLSchema" xmlns:xs="http://www.w3.org/2001/XMLSchema" xmlns:p="http://schemas.microsoft.com/office/2006/metadata/properties" xmlns:ns2="d998fb76-9a2a-468e-b3b9-73e6011ded53" xmlns:ns3="1e9946e3-f9a0-41e4-9b22-58e2cc8fa95c" targetNamespace="http://schemas.microsoft.com/office/2006/metadata/properties" ma:root="true" ma:fieldsID="1be315c11ab3ee19185f326326b6632f" ns2:_="" ns3:_="">
    <xsd:import namespace="d998fb76-9a2a-468e-b3b9-73e6011ded53"/>
    <xsd:import namespace="1e9946e3-f9a0-41e4-9b22-58e2cc8fa95c"/>
    <xsd:element name="properties">
      <xsd:complexType>
        <xsd:sequence>
          <xsd:element name="documentManagement">
            <xsd:complexType>
              <xsd:all>
                <xsd:element ref="ns2:_ShortcutUrl"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98fb76-9a2a-468e-b3b9-73e6011ded53" elementFormDefault="qualified">
    <xsd:import namespace="http://schemas.microsoft.com/office/2006/documentManagement/types"/>
    <xsd:import namespace="http://schemas.microsoft.com/office/infopath/2007/PartnerControls"/>
    <xsd:element name="_ShortcutUrl" ma:index="8" nillable="true" ma:displayName="_ShortcutUrl" ma:hidden="true" ma:internalName="_Shortcut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e9946e3-f9a0-41e4-9b22-58e2cc8fa95c"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47E796-3336-4CA3-A039-C51122E80770}">
  <ds:schemaRefs>
    <ds:schemaRef ds:uri="http://schemas.microsoft.com/sharepoint/v3/contenttype/forms"/>
  </ds:schemaRefs>
</ds:datastoreItem>
</file>

<file path=customXml/itemProps2.xml><?xml version="1.0" encoding="utf-8"?>
<ds:datastoreItem xmlns:ds="http://schemas.openxmlformats.org/officeDocument/2006/customXml" ds:itemID="{2A7D4CEE-4A6E-444C-9F48-154C694282ED}">
  <ds:schemaRefs>
    <ds:schemaRef ds:uri="http://purl.org/dc/terms/"/>
    <ds:schemaRef ds:uri="d998fb76-9a2a-468e-b3b9-73e6011ded53"/>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1e9946e3-f9a0-41e4-9b22-58e2cc8fa95c"/>
    <ds:schemaRef ds:uri="http://www.w3.org/XML/1998/namespace"/>
  </ds:schemaRefs>
</ds:datastoreItem>
</file>

<file path=customXml/itemProps3.xml><?xml version="1.0" encoding="utf-8"?>
<ds:datastoreItem xmlns:ds="http://schemas.openxmlformats.org/officeDocument/2006/customXml" ds:itemID="{2E2616E1-73BE-427A-8E0B-FE1007D13C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98fb76-9a2a-468e-b3b9-73e6011ded53"/>
    <ds:schemaRef ds:uri="1e9946e3-f9a0-41e4-9b22-58e2cc8fa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1068</TotalTime>
  <Words>2433</Words>
  <Application>Microsoft Office PowerPoint</Application>
  <PresentationFormat>Widescreen</PresentationFormat>
  <Paragraphs>255</Paragraphs>
  <Slides>6</Slides>
  <Notes>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Segoe UI</vt:lpstr>
      <vt:lpstr>Segoe UI Semibold</vt:lpstr>
      <vt:lpstr>Wingdings</vt:lpstr>
      <vt:lpstr>Office Theme</vt:lpstr>
      <vt:lpstr>Starter Kit: App Server on Windows (IIS and SQL Server)</vt:lpstr>
      <vt:lpstr>Starter Kit: App Server on Linux (PHP and MySQL)</vt:lpstr>
      <vt:lpstr>Starter Kit: Cloud Hosted Desktop App on Azure Remote App</vt:lpstr>
      <vt:lpstr>Starter Kit: Cloud Hosted App – Dynamics AX with RDS</vt:lpstr>
      <vt:lpstr>More References</vt:lpstr>
      <vt:lpstr>Important 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Eumar Assis</dc:creator>
  <cp:lastModifiedBy>Eumar Assis</cp:lastModifiedBy>
  <cp:revision>89</cp:revision>
  <dcterms:created xsi:type="dcterms:W3CDTF">2015-09-01T15:53:33Z</dcterms:created>
  <dcterms:modified xsi:type="dcterms:W3CDTF">2016-03-20T22:53:11Z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0x010100AB7F171FDBFD134D9DB5CFD30BF9EBF2</vt:lpwstr>
  </property>
</Properties>
</file>