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
  </p:notesMasterIdLst>
  <p:sldIdLst>
    <p:sldId id="256" r:id="rId2"/>
  </p:sldIdLst>
  <p:sldSz cx="12436475" cy="6994525"/>
  <p:notesSz cx="6858000" cy="9144000"/>
  <p:defaultTex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738" autoAdjust="0"/>
  </p:normalViewPr>
  <p:slideViewPr>
    <p:cSldViewPr snapToGrid="0">
      <p:cViewPr varScale="1">
        <p:scale>
          <a:sx n="123" d="100"/>
          <a:sy n="123" d="100"/>
        </p:scale>
        <p:origin x="326"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DC97FE-01AF-4EB1-95D5-8AE6C0CC8C54}" type="datetimeFigureOut">
              <a:rPr lang="en-US" smtClean="0"/>
              <a:t>3/13/2016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5C6A6A-0B82-49C6-8740-DC50E9EDFAE6}" type="slidenum">
              <a:rPr lang="en-US" smtClean="0"/>
              <a:t>‹#›</a:t>
            </a:fld>
            <a:endParaRPr lang="en-US"/>
          </a:p>
        </p:txBody>
      </p:sp>
    </p:spTree>
    <p:extLst>
      <p:ext uri="{BB962C8B-B14F-4D97-AF65-F5344CB8AC3E}">
        <p14:creationId xmlns:p14="http://schemas.microsoft.com/office/powerpoint/2010/main" val="3571772862"/>
      </p:ext>
    </p:extLst>
  </p:cSld>
  <p:clrMap bg1="lt1" tx1="dk1" bg2="lt2" tx2="dk2" accent1="accent1" accent2="accent2" accent3="accent3" accent4="accent4" accent5="accent5" accent6="accent6" hlink="hlink" folHlink="folHlink"/>
  <p:notesStyle>
    <a:lvl1pPr marL="0" algn="l" defTabSz="932688" rtl="0" eaLnBrk="1" latinLnBrk="0" hangingPunct="1">
      <a:defRPr sz="1224" kern="1200">
        <a:solidFill>
          <a:schemeClr val="tx1"/>
        </a:solidFill>
        <a:latin typeface="+mn-lt"/>
        <a:ea typeface="+mn-ea"/>
        <a:cs typeface="+mn-cs"/>
      </a:defRPr>
    </a:lvl1pPr>
    <a:lvl2pPr marL="466344" algn="l" defTabSz="932688" rtl="0" eaLnBrk="1" latinLnBrk="0" hangingPunct="1">
      <a:defRPr sz="1224" kern="1200">
        <a:solidFill>
          <a:schemeClr val="tx1"/>
        </a:solidFill>
        <a:latin typeface="+mn-lt"/>
        <a:ea typeface="+mn-ea"/>
        <a:cs typeface="+mn-cs"/>
      </a:defRPr>
    </a:lvl2pPr>
    <a:lvl3pPr marL="932688" algn="l" defTabSz="932688" rtl="0" eaLnBrk="1" latinLnBrk="0" hangingPunct="1">
      <a:defRPr sz="1224" kern="1200">
        <a:solidFill>
          <a:schemeClr val="tx1"/>
        </a:solidFill>
        <a:latin typeface="+mn-lt"/>
        <a:ea typeface="+mn-ea"/>
        <a:cs typeface="+mn-cs"/>
      </a:defRPr>
    </a:lvl3pPr>
    <a:lvl4pPr marL="1399032" algn="l" defTabSz="932688" rtl="0" eaLnBrk="1" latinLnBrk="0" hangingPunct="1">
      <a:defRPr sz="1224" kern="1200">
        <a:solidFill>
          <a:schemeClr val="tx1"/>
        </a:solidFill>
        <a:latin typeface="+mn-lt"/>
        <a:ea typeface="+mn-ea"/>
        <a:cs typeface="+mn-cs"/>
      </a:defRPr>
    </a:lvl4pPr>
    <a:lvl5pPr marL="1865376" algn="l" defTabSz="932688" rtl="0" eaLnBrk="1" latinLnBrk="0" hangingPunct="1">
      <a:defRPr sz="1224" kern="1200">
        <a:solidFill>
          <a:schemeClr val="tx1"/>
        </a:solidFill>
        <a:latin typeface="+mn-lt"/>
        <a:ea typeface="+mn-ea"/>
        <a:cs typeface="+mn-cs"/>
      </a:defRPr>
    </a:lvl5pPr>
    <a:lvl6pPr marL="2331720" algn="l" defTabSz="932688" rtl="0" eaLnBrk="1" latinLnBrk="0" hangingPunct="1">
      <a:defRPr sz="1224" kern="1200">
        <a:solidFill>
          <a:schemeClr val="tx1"/>
        </a:solidFill>
        <a:latin typeface="+mn-lt"/>
        <a:ea typeface="+mn-ea"/>
        <a:cs typeface="+mn-cs"/>
      </a:defRPr>
    </a:lvl6pPr>
    <a:lvl7pPr marL="2798064" algn="l" defTabSz="932688" rtl="0" eaLnBrk="1" latinLnBrk="0" hangingPunct="1">
      <a:defRPr sz="1224" kern="1200">
        <a:solidFill>
          <a:schemeClr val="tx1"/>
        </a:solidFill>
        <a:latin typeface="+mn-lt"/>
        <a:ea typeface="+mn-ea"/>
        <a:cs typeface="+mn-cs"/>
      </a:defRPr>
    </a:lvl7pPr>
    <a:lvl8pPr marL="3264408" algn="l" defTabSz="932688" rtl="0" eaLnBrk="1" latinLnBrk="0" hangingPunct="1">
      <a:defRPr sz="1224" kern="1200">
        <a:solidFill>
          <a:schemeClr val="tx1"/>
        </a:solidFill>
        <a:latin typeface="+mn-lt"/>
        <a:ea typeface="+mn-ea"/>
        <a:cs typeface="+mn-cs"/>
      </a:defRPr>
    </a:lvl8pPr>
    <a:lvl9pPr marL="3730752" algn="l" defTabSz="932688" rtl="0" eaLnBrk="1" latinLnBrk="0" hangingPunct="1">
      <a:defRPr sz="122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A17F966-951A-41B3-9519-312C88623955}" type="datetime1">
              <a:rPr lang="en-US" smtClean="0">
                <a:solidFill>
                  <a:prstClr val="black"/>
                </a:solidFill>
              </a:rPr>
              <a:pPr/>
              <a:t>3/13/2016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867947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amp; Content Bulleted Text">
    <p:bg bwMode="lt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914365"/>
          </a:xfrm>
        </p:spPr>
        <p:txBody>
          <a:bodyPr/>
          <a:lstStyle>
            <a:lvl1pPr>
              <a:defRPr sz="5800">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1697062"/>
            <a:ext cx="10972800" cy="5000601"/>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402645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47068850"/>
      </p:ext>
    </p:extLst>
  </p:cSld>
  <p:clrMap bg1="dk1" tx1="lt1" bg2="dk2" tx2="lt2" accent1="accent1" accent2="accent2" accent3="accent3" accent4="accent4" accent5="accent5" accent6="accent6" hlink="hlink" folHlink="folHlink"/>
  <p:sldLayoutIdLst>
    <p:sldLayoutId id="2147483649" r:id="rId1"/>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png"/><Relationship Id="rId7"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emf"/><Relationship Id="rId11" Type="http://schemas.openxmlformats.org/officeDocument/2006/relationships/image" Target="../media/image9.emf"/><Relationship Id="rId5" Type="http://schemas.openxmlformats.org/officeDocument/2006/relationships/image" Target="../media/image3.emf"/><Relationship Id="rId10" Type="http://schemas.openxmlformats.org/officeDocument/2006/relationships/image" Target="../media/image8.emf"/><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77" name="Straight Arrow Connector 576"/>
          <p:cNvCxnSpPr/>
          <p:nvPr/>
        </p:nvCxnSpPr>
        <p:spPr>
          <a:xfrm flipH="1">
            <a:off x="2881153" y="5397509"/>
            <a:ext cx="2162740" cy="0"/>
          </a:xfrm>
          <a:prstGeom prst="straightConnector1">
            <a:avLst/>
          </a:prstGeom>
          <a:ln w="25400" cap="rnd" cmpd="sng">
            <a:solidFill>
              <a:schemeClr val="accent1"/>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useBgFill="1">
        <p:nvSpPr>
          <p:cNvPr id="3" name="Rectangle 2"/>
          <p:cNvSpPr/>
          <p:nvPr/>
        </p:nvSpPr>
        <p:spPr bwMode="auto">
          <a:xfrm>
            <a:off x="0" y="-1"/>
            <a:ext cx="12436475" cy="154370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99" fontAlgn="base">
              <a:lnSpc>
                <a:spcPct val="90000"/>
              </a:lnSpc>
              <a:spcBef>
                <a:spcPct val="0"/>
              </a:spcBef>
              <a:spcAft>
                <a:spcPct val="0"/>
              </a:spcAft>
            </a:pPr>
            <a:endParaRPr lang="en-US" sz="2000" spc="-50" dirty="0">
              <a:gradFill>
                <a:gsLst>
                  <a:gs pos="1250">
                    <a:srgbClr val="EFEFEF"/>
                  </a:gs>
                  <a:gs pos="10417">
                    <a:srgbClr val="EFEFEF"/>
                  </a:gs>
                </a:gsLst>
                <a:lin ang="5400000" scaled="0"/>
              </a:gradFill>
            </a:endParaRPr>
          </a:p>
        </p:txBody>
      </p:sp>
      <p:cxnSp>
        <p:nvCxnSpPr>
          <p:cNvPr id="476" name="Straight Arrow Connector 475"/>
          <p:cNvCxnSpPr/>
          <p:nvPr/>
        </p:nvCxnSpPr>
        <p:spPr>
          <a:xfrm flipH="1">
            <a:off x="6239676" y="2447540"/>
            <a:ext cx="1511224" cy="0"/>
          </a:xfrm>
          <a:prstGeom prst="straightConnector1">
            <a:avLst/>
          </a:prstGeom>
          <a:ln w="25400" cap="rnd" cmpd="sng">
            <a:solidFill>
              <a:schemeClr val="accent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7" name="Straight Arrow Connector 476"/>
          <p:cNvCxnSpPr/>
          <p:nvPr/>
        </p:nvCxnSpPr>
        <p:spPr>
          <a:xfrm>
            <a:off x="2934246" y="2446231"/>
            <a:ext cx="2109647" cy="0"/>
          </a:xfrm>
          <a:prstGeom prst="straightConnector1">
            <a:avLst/>
          </a:prstGeom>
          <a:ln w="25400" cap="rnd" cmpd="sng">
            <a:solidFill>
              <a:schemeClr val="accent1"/>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8662511" y="2509140"/>
            <a:ext cx="1436292" cy="246221"/>
          </a:xfrm>
          <a:prstGeom prst="rect">
            <a:avLst/>
          </a:prstGeom>
          <a:ln>
            <a:noFill/>
          </a:ln>
        </p:spPr>
        <p:txBody>
          <a:bodyPr wrap="none" lIns="0" tIns="0" rIns="0" bIns="0" anchor="ctr">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1118538" fontAlgn="base">
              <a:spcAft>
                <a:spcPct val="0"/>
              </a:spcAft>
            </a:pPr>
            <a:r>
              <a:rPr lang="en-US" sz="1600" dirty="0">
                <a:ln>
                  <a:solidFill>
                    <a:srgbClr val="FFFFFF">
                      <a:alpha val="0"/>
                    </a:srgbClr>
                  </a:solidFill>
                </a:ln>
                <a:solidFill>
                  <a:srgbClr val="FFFFFF"/>
                </a:solidFill>
                <a:latin typeface="Segoe"/>
              </a:rPr>
              <a:t>Active Directory</a:t>
            </a:r>
          </a:p>
        </p:txBody>
      </p:sp>
      <p:pic>
        <p:nvPicPr>
          <p:cNvPr id="86" name="Picture 8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9847" y="2157317"/>
            <a:ext cx="1882592" cy="436495"/>
          </a:xfrm>
          <a:prstGeom prst="rect">
            <a:avLst/>
          </a:prstGeom>
        </p:spPr>
      </p:pic>
      <p:pic>
        <p:nvPicPr>
          <p:cNvPr id="89" name="Picture 88" descr="Windows Azure Active Directory"/>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8053680" y="2196092"/>
            <a:ext cx="513539" cy="513539"/>
          </a:xfrm>
          <a:prstGeom prst="rect">
            <a:avLst/>
          </a:prstGeom>
          <a:noFill/>
          <a:ln>
            <a:noFill/>
          </a:ln>
        </p:spPr>
      </p:pic>
      <p:grpSp>
        <p:nvGrpSpPr>
          <p:cNvPr id="11" name="Group 10"/>
          <p:cNvGrpSpPr/>
          <p:nvPr/>
        </p:nvGrpSpPr>
        <p:grpSpPr>
          <a:xfrm>
            <a:off x="910346" y="1684927"/>
            <a:ext cx="2361192" cy="1416725"/>
            <a:chOff x="760009" y="2275590"/>
            <a:chExt cx="2361192" cy="1416725"/>
          </a:xfrm>
        </p:grpSpPr>
        <p:pic>
          <p:nvPicPr>
            <p:cNvPr id="9" name="Picture 8"/>
            <p:cNvPicPr>
              <a:picLocks noChangeAspect="1"/>
            </p:cNvPicPr>
            <p:nvPr/>
          </p:nvPicPr>
          <p:blipFill>
            <a:blip r:embed="rId5"/>
            <a:stretch>
              <a:fillRect/>
            </a:stretch>
          </p:blipFill>
          <p:spPr>
            <a:xfrm>
              <a:off x="1240907" y="2275590"/>
              <a:ext cx="1399396" cy="926361"/>
            </a:xfrm>
            <a:prstGeom prst="rect">
              <a:avLst/>
            </a:prstGeom>
          </p:spPr>
        </p:pic>
        <p:pic>
          <p:nvPicPr>
            <p:cNvPr id="10" name="Picture 9"/>
            <p:cNvPicPr>
              <a:picLocks noChangeAspect="1"/>
            </p:cNvPicPr>
            <p:nvPr/>
          </p:nvPicPr>
          <p:blipFill>
            <a:blip r:embed="rId6"/>
            <a:stretch>
              <a:fillRect/>
            </a:stretch>
          </p:blipFill>
          <p:spPr>
            <a:xfrm>
              <a:off x="760009" y="3247359"/>
              <a:ext cx="2361192" cy="444956"/>
            </a:xfrm>
            <a:prstGeom prst="rect">
              <a:avLst/>
            </a:prstGeom>
          </p:spPr>
        </p:pic>
      </p:grpSp>
      <p:grpSp>
        <p:nvGrpSpPr>
          <p:cNvPr id="22" name="Group 21"/>
          <p:cNvGrpSpPr/>
          <p:nvPr/>
        </p:nvGrpSpPr>
        <p:grpSpPr>
          <a:xfrm>
            <a:off x="4616127" y="1585127"/>
            <a:ext cx="1962970" cy="1662232"/>
            <a:chOff x="4993491" y="1585127"/>
            <a:chExt cx="1962970" cy="1662232"/>
          </a:xfrm>
        </p:grpSpPr>
        <p:sp>
          <p:nvSpPr>
            <p:cNvPr id="479" name="Rectangle 478"/>
            <p:cNvSpPr/>
            <p:nvPr/>
          </p:nvSpPr>
          <p:spPr>
            <a:xfrm>
              <a:off x="4993491" y="2914960"/>
              <a:ext cx="1962970" cy="332399"/>
            </a:xfrm>
            <a:prstGeom prst="rect">
              <a:avLst/>
            </a:prstGeom>
            <a:ln>
              <a:noFill/>
            </a:ln>
          </p:spPr>
          <p:txBody>
            <a:bodyPr wrap="square" lIns="0" tIns="0" rIns="0" bIns="0" anchor="ctr">
              <a:spAutoFit/>
            </a:bodyPr>
            <a:lstStyle/>
            <a:p>
              <a:pPr algn="ctr" defTabSz="1243038" fontAlgn="base">
                <a:lnSpc>
                  <a:spcPct val="90000"/>
                </a:lnSpc>
                <a:spcBef>
                  <a:spcPct val="20000"/>
                </a:spcBef>
                <a:spcAft>
                  <a:spcPct val="0"/>
                </a:spcAft>
                <a:buSzPct val="80000"/>
              </a:pPr>
              <a:r>
                <a:rPr lang="en-US" sz="1200" dirty="0">
                  <a:gradFill>
                    <a:gsLst>
                      <a:gs pos="21429">
                        <a:srgbClr val="002050"/>
                      </a:gs>
                      <a:gs pos="100000">
                        <a:srgbClr val="002050"/>
                      </a:gs>
                    </a:gsLst>
                    <a:lin ang="5400000" scaled="0"/>
                  </a:gradFill>
                </a:rPr>
                <a:t>Identity Synchronization with </a:t>
              </a:r>
              <a:r>
                <a:rPr lang="en-US" sz="1200" b="1" dirty="0">
                  <a:gradFill>
                    <a:gsLst>
                      <a:gs pos="21429">
                        <a:srgbClr val="002050"/>
                      </a:gs>
                      <a:gs pos="100000">
                        <a:srgbClr val="002050"/>
                      </a:gs>
                    </a:gsLst>
                    <a:lin ang="5400000" scaled="0"/>
                  </a:gradFill>
                </a:rPr>
                <a:t>password hash sync</a:t>
              </a:r>
            </a:p>
          </p:txBody>
        </p:sp>
        <p:grpSp>
          <p:nvGrpSpPr>
            <p:cNvPr id="18" name="Group 17"/>
            <p:cNvGrpSpPr/>
            <p:nvPr/>
          </p:nvGrpSpPr>
          <p:grpSpPr>
            <a:xfrm>
              <a:off x="5388987" y="1585127"/>
              <a:ext cx="1191445" cy="1274989"/>
              <a:chOff x="6708380" y="-2181894"/>
              <a:chExt cx="1191445" cy="1274989"/>
            </a:xfrm>
          </p:grpSpPr>
          <p:pic>
            <p:nvPicPr>
              <p:cNvPr id="15" name="Picture 14"/>
              <p:cNvPicPr>
                <a:picLocks noChangeAspect="1"/>
              </p:cNvPicPr>
              <p:nvPr/>
            </p:nvPicPr>
            <p:blipFill>
              <a:blip r:embed="rId7"/>
              <a:stretch>
                <a:fillRect/>
              </a:stretch>
            </p:blipFill>
            <p:spPr>
              <a:xfrm>
                <a:off x="7064187" y="-2181894"/>
                <a:ext cx="529215" cy="1154072"/>
              </a:xfrm>
              <a:prstGeom prst="rect">
                <a:avLst/>
              </a:prstGeom>
            </p:spPr>
          </p:pic>
          <p:grpSp>
            <p:nvGrpSpPr>
              <p:cNvPr id="17" name="Group 16"/>
              <p:cNvGrpSpPr/>
              <p:nvPr/>
            </p:nvGrpSpPr>
            <p:grpSpPr>
              <a:xfrm>
                <a:off x="6708380" y="-1466894"/>
                <a:ext cx="1191445" cy="559989"/>
                <a:chOff x="6708380" y="-1466894"/>
                <a:chExt cx="1191445" cy="559989"/>
              </a:xfrm>
            </p:grpSpPr>
            <p:pic>
              <p:nvPicPr>
                <p:cNvPr id="90" name="Picture 89"/>
                <p:cNvPicPr>
                  <a:picLocks noChangeAspect="1"/>
                </p:cNvPicPr>
                <p:nvPr/>
              </p:nvPicPr>
              <p:blipFill>
                <a:blip r:embed="rId5"/>
                <a:stretch>
                  <a:fillRect/>
                </a:stretch>
              </p:blipFill>
              <p:spPr>
                <a:xfrm>
                  <a:off x="6708380" y="-1466894"/>
                  <a:ext cx="744885" cy="493093"/>
                </a:xfrm>
                <a:prstGeom prst="rect">
                  <a:avLst/>
                </a:prstGeom>
              </p:spPr>
            </p:pic>
            <p:pic>
              <p:nvPicPr>
                <p:cNvPr id="16" name="Picture 15"/>
                <p:cNvPicPr>
                  <a:picLocks noChangeAspect="1"/>
                </p:cNvPicPr>
                <p:nvPr/>
              </p:nvPicPr>
              <p:blipFill>
                <a:blip r:embed="rId5"/>
                <a:stretch>
                  <a:fillRect/>
                </a:stretch>
              </p:blipFill>
              <p:spPr>
                <a:xfrm>
                  <a:off x="7154940" y="-1399998"/>
                  <a:ext cx="744885" cy="493093"/>
                </a:xfrm>
                <a:prstGeom prst="rect">
                  <a:avLst/>
                </a:prstGeom>
              </p:spPr>
            </p:pic>
          </p:grpSp>
        </p:grpSp>
      </p:grpSp>
      <p:grpSp>
        <p:nvGrpSpPr>
          <p:cNvPr id="21" name="Group 20"/>
          <p:cNvGrpSpPr/>
          <p:nvPr/>
        </p:nvGrpSpPr>
        <p:grpSpPr>
          <a:xfrm>
            <a:off x="4786307" y="3686384"/>
            <a:ext cx="1622611" cy="1508540"/>
            <a:chOff x="5163671" y="3671870"/>
            <a:chExt cx="1622611" cy="1508540"/>
          </a:xfrm>
        </p:grpSpPr>
        <p:sp>
          <p:nvSpPr>
            <p:cNvPr id="480" name="Rectangle 479"/>
            <p:cNvSpPr/>
            <p:nvPr/>
          </p:nvSpPr>
          <p:spPr>
            <a:xfrm>
              <a:off x="5163671" y="4997671"/>
              <a:ext cx="1622611" cy="182739"/>
            </a:xfrm>
            <a:prstGeom prst="rect">
              <a:avLst/>
            </a:prstGeom>
            <a:ln>
              <a:noFill/>
            </a:ln>
          </p:spPr>
          <p:txBody>
            <a:bodyPr wrap="square" lIns="0" tIns="0" rIns="0" bIns="0" anchor="ctr">
              <a:spAutoFit/>
            </a:bodyPr>
            <a:lstStyle/>
            <a:p>
              <a:pPr algn="ctr" defTabSz="1243038" fontAlgn="base">
                <a:lnSpc>
                  <a:spcPct val="90000"/>
                </a:lnSpc>
                <a:spcBef>
                  <a:spcPct val="20000"/>
                </a:spcBef>
                <a:spcAft>
                  <a:spcPct val="0"/>
                </a:spcAft>
                <a:buSzPct val="80000"/>
              </a:pPr>
              <a:r>
                <a:rPr lang="en-US" sz="1200" dirty="0">
                  <a:gradFill>
                    <a:gsLst>
                      <a:gs pos="21429">
                        <a:srgbClr val="002050"/>
                      </a:gs>
                      <a:gs pos="100000">
                        <a:srgbClr val="002050"/>
                      </a:gs>
                    </a:gsLst>
                    <a:lin ang="5400000" scaled="0"/>
                  </a:gradFill>
                </a:rPr>
                <a:t>Identity Synchronization </a:t>
              </a:r>
            </a:p>
          </p:txBody>
        </p:sp>
        <p:grpSp>
          <p:nvGrpSpPr>
            <p:cNvPr id="92" name="Group 91"/>
            <p:cNvGrpSpPr/>
            <p:nvPr/>
          </p:nvGrpSpPr>
          <p:grpSpPr>
            <a:xfrm>
              <a:off x="5388987" y="3671870"/>
              <a:ext cx="1191445" cy="1274989"/>
              <a:chOff x="6708380" y="-2181894"/>
              <a:chExt cx="1191445" cy="1274989"/>
            </a:xfrm>
          </p:grpSpPr>
          <p:pic>
            <p:nvPicPr>
              <p:cNvPr id="93" name="Picture 92"/>
              <p:cNvPicPr>
                <a:picLocks noChangeAspect="1"/>
              </p:cNvPicPr>
              <p:nvPr/>
            </p:nvPicPr>
            <p:blipFill>
              <a:blip r:embed="rId7"/>
              <a:stretch>
                <a:fillRect/>
              </a:stretch>
            </p:blipFill>
            <p:spPr>
              <a:xfrm>
                <a:off x="7064187" y="-2181894"/>
                <a:ext cx="529215" cy="1154072"/>
              </a:xfrm>
              <a:prstGeom prst="rect">
                <a:avLst/>
              </a:prstGeom>
            </p:spPr>
          </p:pic>
          <p:grpSp>
            <p:nvGrpSpPr>
              <p:cNvPr id="94" name="Group 93"/>
              <p:cNvGrpSpPr/>
              <p:nvPr/>
            </p:nvGrpSpPr>
            <p:grpSpPr>
              <a:xfrm>
                <a:off x="6708380" y="-1466894"/>
                <a:ext cx="1191445" cy="559989"/>
                <a:chOff x="6708380" y="-1466894"/>
                <a:chExt cx="1191445" cy="559989"/>
              </a:xfrm>
            </p:grpSpPr>
            <p:pic>
              <p:nvPicPr>
                <p:cNvPr id="95" name="Picture 94"/>
                <p:cNvPicPr>
                  <a:picLocks noChangeAspect="1"/>
                </p:cNvPicPr>
                <p:nvPr/>
              </p:nvPicPr>
              <p:blipFill>
                <a:blip r:embed="rId5"/>
                <a:stretch>
                  <a:fillRect/>
                </a:stretch>
              </p:blipFill>
              <p:spPr>
                <a:xfrm>
                  <a:off x="6708380" y="-1466894"/>
                  <a:ext cx="744885" cy="493093"/>
                </a:xfrm>
                <a:prstGeom prst="rect">
                  <a:avLst/>
                </a:prstGeom>
              </p:spPr>
            </p:pic>
            <p:pic>
              <p:nvPicPr>
                <p:cNvPr id="96" name="Picture 95"/>
                <p:cNvPicPr>
                  <a:picLocks noChangeAspect="1"/>
                </p:cNvPicPr>
                <p:nvPr/>
              </p:nvPicPr>
              <p:blipFill>
                <a:blip r:embed="rId5"/>
                <a:stretch>
                  <a:fillRect/>
                </a:stretch>
              </p:blipFill>
              <p:spPr>
                <a:xfrm>
                  <a:off x="7154940" y="-1399998"/>
                  <a:ext cx="744885" cy="493093"/>
                </a:xfrm>
                <a:prstGeom prst="rect">
                  <a:avLst/>
                </a:prstGeom>
              </p:spPr>
            </p:pic>
          </p:grpSp>
        </p:grpSp>
      </p:grpSp>
      <p:grpSp>
        <p:nvGrpSpPr>
          <p:cNvPr id="19" name="Group 18"/>
          <p:cNvGrpSpPr/>
          <p:nvPr/>
        </p:nvGrpSpPr>
        <p:grpSpPr>
          <a:xfrm>
            <a:off x="5011623" y="5332202"/>
            <a:ext cx="1062925" cy="1428141"/>
            <a:chOff x="5388987" y="5220866"/>
            <a:chExt cx="1062925" cy="1428141"/>
          </a:xfrm>
        </p:grpSpPr>
        <p:sp>
          <p:nvSpPr>
            <p:cNvPr id="505" name="Rectangle 504"/>
            <p:cNvSpPr/>
            <p:nvPr/>
          </p:nvSpPr>
          <p:spPr>
            <a:xfrm>
              <a:off x="5566890" y="6482808"/>
              <a:ext cx="885022" cy="166199"/>
            </a:xfrm>
            <a:prstGeom prst="rect">
              <a:avLst/>
            </a:prstGeom>
            <a:ln>
              <a:noFill/>
            </a:ln>
          </p:spPr>
          <p:txBody>
            <a:bodyPr wrap="square" lIns="0" tIns="0" rIns="0" bIns="0" anchor="ctr">
              <a:spAutoFit/>
            </a:bodyPr>
            <a:lstStyle/>
            <a:p>
              <a:pPr algn="ctr" defTabSz="1243038" fontAlgn="base">
                <a:lnSpc>
                  <a:spcPct val="90000"/>
                </a:lnSpc>
                <a:spcBef>
                  <a:spcPct val="20000"/>
                </a:spcBef>
                <a:spcAft>
                  <a:spcPct val="0"/>
                </a:spcAft>
                <a:buSzPct val="80000"/>
              </a:pPr>
              <a:r>
                <a:rPr lang="en-US" sz="1200" dirty="0">
                  <a:gradFill>
                    <a:gsLst>
                      <a:gs pos="21429">
                        <a:srgbClr val="002050"/>
                      </a:gs>
                      <a:gs pos="100000">
                        <a:srgbClr val="002050"/>
                      </a:gs>
                    </a:gsLst>
                    <a:lin ang="5400000" scaled="0"/>
                  </a:gradFill>
                </a:rPr>
                <a:t>AD FS</a:t>
              </a:r>
            </a:p>
          </p:txBody>
        </p:sp>
        <p:grpSp>
          <p:nvGrpSpPr>
            <p:cNvPr id="97" name="Group 96"/>
            <p:cNvGrpSpPr/>
            <p:nvPr/>
          </p:nvGrpSpPr>
          <p:grpSpPr>
            <a:xfrm>
              <a:off x="5388987" y="5220866"/>
              <a:ext cx="885022" cy="1208093"/>
              <a:chOff x="6708380" y="-2181894"/>
              <a:chExt cx="885022" cy="1208093"/>
            </a:xfrm>
          </p:grpSpPr>
          <p:pic>
            <p:nvPicPr>
              <p:cNvPr id="98" name="Picture 97"/>
              <p:cNvPicPr>
                <a:picLocks noChangeAspect="1"/>
              </p:cNvPicPr>
              <p:nvPr/>
            </p:nvPicPr>
            <p:blipFill>
              <a:blip r:embed="rId7"/>
              <a:stretch>
                <a:fillRect/>
              </a:stretch>
            </p:blipFill>
            <p:spPr>
              <a:xfrm>
                <a:off x="7064187" y="-2181894"/>
                <a:ext cx="529215" cy="1154072"/>
              </a:xfrm>
              <a:prstGeom prst="rect">
                <a:avLst/>
              </a:prstGeom>
            </p:spPr>
          </p:pic>
          <p:pic>
            <p:nvPicPr>
              <p:cNvPr id="100" name="Picture 99"/>
              <p:cNvPicPr>
                <a:picLocks noChangeAspect="1"/>
              </p:cNvPicPr>
              <p:nvPr/>
            </p:nvPicPr>
            <p:blipFill>
              <a:blip r:embed="rId5"/>
              <a:stretch>
                <a:fillRect/>
              </a:stretch>
            </p:blipFill>
            <p:spPr>
              <a:xfrm>
                <a:off x="6708380" y="-1466894"/>
                <a:ext cx="744885" cy="493093"/>
              </a:xfrm>
              <a:prstGeom prst="rect">
                <a:avLst/>
              </a:prstGeom>
            </p:spPr>
          </p:pic>
        </p:grpSp>
      </p:grpSp>
      <p:cxnSp>
        <p:nvCxnSpPr>
          <p:cNvPr id="110" name="Straight Arrow Connector 109"/>
          <p:cNvCxnSpPr/>
          <p:nvPr/>
        </p:nvCxnSpPr>
        <p:spPr>
          <a:xfrm>
            <a:off x="2934246" y="4615826"/>
            <a:ext cx="2109647" cy="0"/>
          </a:xfrm>
          <a:prstGeom prst="straightConnector1">
            <a:avLst/>
          </a:prstGeom>
          <a:ln w="25400" cap="rnd" cmpd="sng">
            <a:solidFill>
              <a:schemeClr val="accent1"/>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a:off x="6093084" y="4615826"/>
            <a:ext cx="1748329" cy="0"/>
          </a:xfrm>
          <a:prstGeom prst="straightConnector1">
            <a:avLst/>
          </a:prstGeom>
          <a:ln w="25400" cap="rnd" cmpd="sng">
            <a:solidFill>
              <a:schemeClr val="accent1"/>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H="1">
            <a:off x="6164680" y="5397509"/>
            <a:ext cx="1676733" cy="0"/>
          </a:xfrm>
          <a:prstGeom prst="straightConnector1">
            <a:avLst/>
          </a:prstGeom>
          <a:ln w="25400" cap="rnd" cmpd="sng">
            <a:solidFill>
              <a:schemeClr val="accent1"/>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Title 1"/>
          <p:cNvSpPr txBox="1">
            <a:spLocks/>
          </p:cNvSpPr>
          <p:nvPr/>
        </p:nvSpPr>
        <p:spPr>
          <a:xfrm>
            <a:off x="274320" y="296898"/>
            <a:ext cx="11887518" cy="914365"/>
          </a:xfrm>
          <a:prstGeom prst="rect">
            <a:avLst/>
          </a:prstGeom>
          <a:noFill/>
        </p:spPr>
        <p:txBody>
          <a:bodyPr vert="horz" wrap="square" lIns="1920240" tIns="91440" rIns="146304" bIns="91440" rtlCol="0" anchor="t">
            <a:noAutofit/>
          </a:bodyPr>
          <a:lstStyle>
            <a:lvl1pPr algn="l" defTabSz="932742" rtl="0" eaLnBrk="1" latinLnBrk="0" hangingPunct="1">
              <a:lnSpc>
                <a:spcPct val="90000"/>
              </a:lnSpc>
              <a:spcBef>
                <a:spcPct val="0"/>
              </a:spcBef>
              <a:buNone/>
              <a:defRPr lang="en-US" sz="5800" b="0" kern="1200" cap="none" spc="-102" baseline="0">
                <a:ln w="3175">
                  <a:noFill/>
                </a:ln>
                <a:gradFill>
                  <a:gsLst>
                    <a:gs pos="6195">
                      <a:schemeClr val="tx1"/>
                    </a:gs>
                    <a:gs pos="26000">
                      <a:schemeClr val="tx1"/>
                    </a:gs>
                  </a:gsLst>
                  <a:lin ang="5400000" scaled="0"/>
                </a:gradFill>
                <a:effectLst/>
                <a:latin typeface="+mj-lt"/>
                <a:ea typeface="+mn-ea"/>
                <a:cs typeface="Segoe UI" pitchFamily="34" charset="0"/>
              </a:defRPr>
            </a:lvl1pPr>
          </a:lstStyle>
          <a:p>
            <a:r>
              <a:rPr sz="4000" dirty="0">
                <a:gradFill>
                  <a:gsLst>
                    <a:gs pos="6195">
                      <a:srgbClr val="008272"/>
                    </a:gs>
                    <a:gs pos="100000">
                      <a:srgbClr val="008272"/>
                    </a:gs>
                  </a:gsLst>
                  <a:lin ang="5400000" scaled="0"/>
                </a:gradFill>
              </a:rPr>
              <a:t>Delivering a seamless user authentication experience</a:t>
            </a:r>
          </a:p>
        </p:txBody>
      </p:sp>
      <p:grpSp>
        <p:nvGrpSpPr>
          <p:cNvPr id="61" name="Group 60"/>
          <p:cNvGrpSpPr/>
          <p:nvPr/>
        </p:nvGrpSpPr>
        <p:grpSpPr>
          <a:xfrm>
            <a:off x="910346" y="4615826"/>
            <a:ext cx="2361192" cy="1416725"/>
            <a:chOff x="760009" y="2275590"/>
            <a:chExt cx="2361192" cy="1416725"/>
          </a:xfrm>
        </p:grpSpPr>
        <p:pic>
          <p:nvPicPr>
            <p:cNvPr id="62" name="Picture 61"/>
            <p:cNvPicPr>
              <a:picLocks noChangeAspect="1"/>
            </p:cNvPicPr>
            <p:nvPr/>
          </p:nvPicPr>
          <p:blipFill>
            <a:blip r:embed="rId5"/>
            <a:stretch>
              <a:fillRect/>
            </a:stretch>
          </p:blipFill>
          <p:spPr>
            <a:xfrm>
              <a:off x="1240907" y="2275590"/>
              <a:ext cx="1399396" cy="926361"/>
            </a:xfrm>
            <a:prstGeom prst="rect">
              <a:avLst/>
            </a:prstGeom>
          </p:spPr>
        </p:pic>
        <p:pic>
          <p:nvPicPr>
            <p:cNvPr id="63" name="Picture 62"/>
            <p:cNvPicPr>
              <a:picLocks noChangeAspect="1"/>
            </p:cNvPicPr>
            <p:nvPr/>
          </p:nvPicPr>
          <p:blipFill>
            <a:blip r:embed="rId6"/>
            <a:stretch>
              <a:fillRect/>
            </a:stretch>
          </p:blipFill>
          <p:spPr>
            <a:xfrm>
              <a:off x="760009" y="3247359"/>
              <a:ext cx="2361192" cy="444956"/>
            </a:xfrm>
            <a:prstGeom prst="rect">
              <a:avLst/>
            </a:prstGeom>
          </p:spPr>
        </p:pic>
      </p:grpSp>
      <p:grpSp>
        <p:nvGrpSpPr>
          <p:cNvPr id="55" name="Group 54"/>
          <p:cNvGrpSpPr/>
          <p:nvPr/>
        </p:nvGrpSpPr>
        <p:grpSpPr>
          <a:xfrm>
            <a:off x="337611" y="382365"/>
            <a:ext cx="1471966" cy="1471966"/>
            <a:chOff x="265815" y="3299141"/>
            <a:chExt cx="2905296" cy="2905296"/>
          </a:xfrm>
        </p:grpSpPr>
        <p:pic>
          <p:nvPicPr>
            <p:cNvPr id="57" name="Picture 56"/>
            <p:cNvPicPr>
              <a:picLocks noChangeAspect="1"/>
            </p:cNvPicPr>
            <p:nvPr/>
          </p:nvPicPr>
          <p:blipFill>
            <a:blip r:embed="rId8"/>
            <a:stretch>
              <a:fillRect/>
            </a:stretch>
          </p:blipFill>
          <p:spPr>
            <a:xfrm>
              <a:off x="265815" y="3299141"/>
              <a:ext cx="2905296" cy="2905296"/>
            </a:xfrm>
            <a:prstGeom prst="rect">
              <a:avLst/>
            </a:prstGeom>
          </p:spPr>
        </p:pic>
        <p:pic>
          <p:nvPicPr>
            <p:cNvPr id="58" name="Picture 57"/>
            <p:cNvPicPr>
              <a:picLocks noChangeAspect="1"/>
            </p:cNvPicPr>
            <p:nvPr/>
          </p:nvPicPr>
          <p:blipFill>
            <a:blip r:embed="rId9">
              <a:biLevel thresh="25000"/>
              <a:extLst>
                <a:ext uri="{28A0092B-C50C-407E-A947-70E740481C1C}">
                  <a14:useLocalDpi xmlns:a14="http://schemas.microsoft.com/office/drawing/2010/main" val="0"/>
                </a:ext>
              </a:extLst>
            </a:blip>
            <a:stretch>
              <a:fillRect/>
            </a:stretch>
          </p:blipFill>
          <p:spPr>
            <a:xfrm>
              <a:off x="892422" y="3790546"/>
              <a:ext cx="249120" cy="636226"/>
            </a:xfrm>
            <a:prstGeom prst="rect">
              <a:avLst/>
            </a:prstGeom>
          </p:spPr>
        </p:pic>
      </p:grpSp>
      <p:grpSp>
        <p:nvGrpSpPr>
          <p:cNvPr id="13" name="Group 12"/>
          <p:cNvGrpSpPr/>
          <p:nvPr/>
        </p:nvGrpSpPr>
        <p:grpSpPr>
          <a:xfrm>
            <a:off x="6829019" y="1301824"/>
            <a:ext cx="5364485" cy="2496558"/>
            <a:chOff x="6829019" y="1301824"/>
            <a:chExt cx="5364485" cy="2496558"/>
          </a:xfrm>
        </p:grpSpPr>
        <p:sp>
          <p:nvSpPr>
            <p:cNvPr id="817" name="Rectangle 816"/>
            <p:cNvSpPr/>
            <p:nvPr/>
          </p:nvSpPr>
          <p:spPr bwMode="auto">
            <a:xfrm>
              <a:off x="6831963" y="2911985"/>
              <a:ext cx="5361541" cy="886397"/>
            </a:xfrm>
            <a:prstGeom prst="rect">
              <a:avLst/>
            </a:prstGeom>
            <a:ln>
              <a:noFill/>
            </a:ln>
          </p:spPr>
          <p:txBody>
            <a:bodyPr vert="horz" wrap="square" lIns="0" tIns="0" rIns="0" bIns="0" rtlCol="0">
              <a:spAutoFit/>
            </a:bodyPr>
            <a:lstStyle/>
            <a:p>
              <a:pPr defTabSz="932503">
                <a:lnSpc>
                  <a:spcPct val="90000"/>
                </a:lnSpc>
                <a:spcBef>
                  <a:spcPts val="1200"/>
                </a:spcBef>
              </a:pPr>
              <a:r>
                <a:rPr lang="en-US" sz="1600" dirty="0">
                  <a:gradFill>
                    <a:gsLst>
                      <a:gs pos="17431">
                        <a:srgbClr val="505050"/>
                      </a:gs>
                      <a:gs pos="39000">
                        <a:srgbClr val="505050"/>
                      </a:gs>
                    </a:gsLst>
                    <a:lin ang="5400000" scaled="0"/>
                  </a:gradFill>
                </a:rPr>
                <a:t>User attributes are synchronized using Identity Synchronization services </a:t>
              </a:r>
              <a:r>
                <a:rPr lang="en-US" sz="1600" b="1" dirty="0">
                  <a:gradFill>
                    <a:gsLst>
                      <a:gs pos="17431">
                        <a:srgbClr val="008272"/>
                      </a:gs>
                      <a:gs pos="100000">
                        <a:srgbClr val="008272"/>
                      </a:gs>
                    </a:gsLst>
                    <a:lin ang="5400000" scaled="0"/>
                  </a:gradFill>
                </a:rPr>
                <a:t>including a password hash, </a:t>
              </a:r>
              <a:r>
                <a:rPr lang="en-US" sz="1600" dirty="0">
                  <a:gradFill>
                    <a:gsLst>
                      <a:gs pos="17431">
                        <a:srgbClr val="505050"/>
                      </a:gs>
                      <a:gs pos="39000">
                        <a:srgbClr val="505050"/>
                      </a:gs>
                    </a:gsLst>
                    <a:lin ang="5400000" scaled="0"/>
                  </a:gradFill>
                </a:rPr>
                <a:t>Authentication is completed against </a:t>
              </a:r>
              <a:r>
                <a:rPr lang="en-US" sz="1600" b="1" dirty="0">
                  <a:gradFill>
                    <a:gsLst>
                      <a:gs pos="17431">
                        <a:srgbClr val="008272"/>
                      </a:gs>
                      <a:gs pos="100000">
                        <a:srgbClr val="008272"/>
                      </a:gs>
                    </a:gsLst>
                    <a:lin ang="5400000" scaled="0"/>
                  </a:gradFill>
                </a:rPr>
                <a:t>Azure Active Directory</a:t>
              </a:r>
            </a:p>
          </p:txBody>
        </p:sp>
        <p:grpSp>
          <p:nvGrpSpPr>
            <p:cNvPr id="4" name="Group 3"/>
            <p:cNvGrpSpPr/>
            <p:nvPr/>
          </p:nvGrpSpPr>
          <p:grpSpPr>
            <a:xfrm>
              <a:off x="6829019" y="1301824"/>
              <a:ext cx="4570497" cy="1489538"/>
              <a:chOff x="6829019" y="1223085"/>
              <a:chExt cx="4570497" cy="1489538"/>
            </a:xfrm>
          </p:grpSpPr>
          <p:pic>
            <p:nvPicPr>
              <p:cNvPr id="69" name="Picture 68"/>
              <p:cNvPicPr>
                <a:picLocks noChangeAspect="1"/>
              </p:cNvPicPr>
              <p:nvPr/>
            </p:nvPicPr>
            <p:blipFill>
              <a:blip r:embed="rId10"/>
              <a:stretch>
                <a:fillRect/>
              </a:stretch>
            </p:blipFill>
            <p:spPr>
              <a:xfrm>
                <a:off x="8296169" y="1223085"/>
                <a:ext cx="1762232" cy="1185648"/>
              </a:xfrm>
              <a:prstGeom prst="rect">
                <a:avLst/>
              </a:prstGeom>
            </p:spPr>
          </p:pic>
          <p:pic>
            <p:nvPicPr>
              <p:cNvPr id="70" name="Picture 69"/>
              <p:cNvPicPr>
                <a:picLocks noChangeAspect="1"/>
              </p:cNvPicPr>
              <p:nvPr/>
            </p:nvPicPr>
            <p:blipFill>
              <a:blip r:embed="rId11"/>
              <a:stretch>
                <a:fillRect/>
              </a:stretch>
            </p:blipFill>
            <p:spPr>
              <a:xfrm>
                <a:off x="8792557" y="1441939"/>
                <a:ext cx="769454" cy="769454"/>
              </a:xfrm>
              <a:prstGeom prst="rect">
                <a:avLst/>
              </a:prstGeom>
            </p:spPr>
          </p:pic>
          <p:sp>
            <p:nvSpPr>
              <p:cNvPr id="71" name="TextBox 70"/>
              <p:cNvSpPr txBox="1"/>
              <p:nvPr/>
            </p:nvSpPr>
            <p:spPr>
              <a:xfrm>
                <a:off x="6829019" y="2435624"/>
                <a:ext cx="4570497" cy="276999"/>
              </a:xfrm>
              <a:prstGeom prst="rect">
                <a:avLst/>
              </a:prstGeom>
            </p:spPr>
            <p:txBody>
              <a:bodyPr wrap="square" lIns="0" tIns="0" rIns="0" bIns="0" rtlCol="0">
                <a:spAutoFit/>
              </a:bodyPr>
              <a:lstStyle/>
              <a:p>
                <a:pPr algn="ctr" defTabSz="913923" fontAlgn="base">
                  <a:lnSpc>
                    <a:spcPct val="90000"/>
                  </a:lnSpc>
                  <a:spcBef>
                    <a:spcPct val="0"/>
                  </a:spcBef>
                  <a:spcAft>
                    <a:spcPct val="0"/>
                  </a:spcAft>
                  <a:buSzPct val="80000"/>
                </a:pPr>
                <a:r>
                  <a:rPr lang="en-US" sz="2000" dirty="0">
                    <a:solidFill>
                      <a:srgbClr val="505050"/>
                    </a:solidFill>
                    <a:latin typeface="Segoe UI Light"/>
                    <a:ea typeface="ＭＳ Ｐゴシック" charset="0"/>
                    <a:cs typeface="Segoe UI Semibold" panose="020B0702040204020203" pitchFamily="34" charset="0"/>
                  </a:rPr>
                  <a:t>Microsoft Azure</a:t>
                </a:r>
              </a:p>
            </p:txBody>
          </p:sp>
        </p:grpSp>
      </p:grpSp>
      <p:grpSp>
        <p:nvGrpSpPr>
          <p:cNvPr id="12" name="Group 11"/>
          <p:cNvGrpSpPr/>
          <p:nvPr/>
        </p:nvGrpSpPr>
        <p:grpSpPr>
          <a:xfrm>
            <a:off x="6831963" y="4044662"/>
            <a:ext cx="5262284" cy="2518281"/>
            <a:chOff x="6831963" y="4044662"/>
            <a:chExt cx="5262284" cy="2518281"/>
          </a:xfrm>
        </p:grpSpPr>
        <p:sp>
          <p:nvSpPr>
            <p:cNvPr id="552" name="Rectangle 551"/>
            <p:cNvSpPr/>
            <p:nvPr/>
          </p:nvSpPr>
          <p:spPr bwMode="auto">
            <a:xfrm>
              <a:off x="6831963" y="5676546"/>
              <a:ext cx="5262284" cy="886397"/>
            </a:xfrm>
            <a:prstGeom prst="rect">
              <a:avLst/>
            </a:prstGeom>
            <a:ln>
              <a:noFill/>
            </a:ln>
          </p:spPr>
          <p:txBody>
            <a:bodyPr vert="horz" wrap="square" lIns="0" tIns="0" rIns="0" bIns="0" rtlCol="0">
              <a:spAutoFit/>
            </a:bodyPr>
            <a:lstStyle/>
            <a:p>
              <a:pPr defTabSz="932503">
                <a:lnSpc>
                  <a:spcPct val="90000"/>
                </a:lnSpc>
                <a:spcBef>
                  <a:spcPts val="1200"/>
                </a:spcBef>
              </a:pPr>
              <a:r>
                <a:rPr lang="en-US" sz="1600" dirty="0">
                  <a:gradFill>
                    <a:gsLst>
                      <a:gs pos="17431">
                        <a:srgbClr val="505050"/>
                      </a:gs>
                      <a:gs pos="39000">
                        <a:srgbClr val="505050"/>
                      </a:gs>
                    </a:gsLst>
                    <a:lin ang="5400000" scaled="0"/>
                  </a:gradFill>
                </a:rPr>
                <a:t>User attributes are synchronized using Identity Synchronization tools, </a:t>
              </a:r>
              <a:r>
                <a:rPr lang="en-US" sz="1600" b="1" dirty="0">
                  <a:gradFill>
                    <a:gsLst>
                      <a:gs pos="17431">
                        <a:srgbClr val="008272"/>
                      </a:gs>
                      <a:gs pos="100000">
                        <a:srgbClr val="008272"/>
                      </a:gs>
                    </a:gsLst>
                    <a:lin ang="5400000" scaled="0"/>
                  </a:gradFill>
                </a:rPr>
                <a:t>Authentication is passed back through federation </a:t>
              </a:r>
              <a:r>
                <a:rPr lang="en-US" sz="1600" dirty="0">
                  <a:gradFill>
                    <a:gsLst>
                      <a:gs pos="17431">
                        <a:srgbClr val="505050"/>
                      </a:gs>
                      <a:gs pos="39000">
                        <a:srgbClr val="505050"/>
                      </a:gs>
                    </a:gsLst>
                    <a:lin ang="5400000" scaled="0"/>
                  </a:gradFill>
                </a:rPr>
                <a:t>and completed against</a:t>
              </a:r>
              <a:r>
                <a:rPr lang="en-US" sz="1600" dirty="0">
                  <a:solidFill>
                    <a:srgbClr val="969696">
                      <a:lumMod val="50000"/>
                    </a:srgbClr>
                  </a:solidFill>
                </a:rPr>
                <a:t> </a:t>
              </a:r>
              <a:r>
                <a:rPr lang="en-US" sz="1600" b="1" dirty="0">
                  <a:gradFill>
                    <a:gsLst>
                      <a:gs pos="17431">
                        <a:srgbClr val="008272"/>
                      </a:gs>
                      <a:gs pos="100000">
                        <a:srgbClr val="008272"/>
                      </a:gs>
                    </a:gsLst>
                    <a:lin ang="5400000" scaled="0"/>
                  </a:gradFill>
                </a:rPr>
                <a:t>Windows Server Active Directory</a:t>
              </a:r>
            </a:p>
          </p:txBody>
        </p:sp>
        <p:grpSp>
          <p:nvGrpSpPr>
            <p:cNvPr id="79" name="Group 78"/>
            <p:cNvGrpSpPr/>
            <p:nvPr/>
          </p:nvGrpSpPr>
          <p:grpSpPr>
            <a:xfrm>
              <a:off x="6906293" y="4044662"/>
              <a:ext cx="4570497" cy="1489538"/>
              <a:chOff x="6906293" y="1223085"/>
              <a:chExt cx="4570497" cy="1489538"/>
            </a:xfrm>
          </p:grpSpPr>
          <p:pic>
            <p:nvPicPr>
              <p:cNvPr id="81" name="Picture 80"/>
              <p:cNvPicPr>
                <a:picLocks noChangeAspect="1"/>
              </p:cNvPicPr>
              <p:nvPr/>
            </p:nvPicPr>
            <p:blipFill>
              <a:blip r:embed="rId10"/>
              <a:stretch>
                <a:fillRect/>
              </a:stretch>
            </p:blipFill>
            <p:spPr>
              <a:xfrm>
                <a:off x="8296169" y="1223085"/>
                <a:ext cx="1762232" cy="1185648"/>
              </a:xfrm>
              <a:prstGeom prst="rect">
                <a:avLst/>
              </a:prstGeom>
            </p:spPr>
          </p:pic>
          <p:pic>
            <p:nvPicPr>
              <p:cNvPr id="82" name="Picture 81"/>
              <p:cNvPicPr>
                <a:picLocks noChangeAspect="1"/>
              </p:cNvPicPr>
              <p:nvPr/>
            </p:nvPicPr>
            <p:blipFill>
              <a:blip r:embed="rId11"/>
              <a:stretch>
                <a:fillRect/>
              </a:stretch>
            </p:blipFill>
            <p:spPr>
              <a:xfrm>
                <a:off x="8792557" y="1441939"/>
                <a:ext cx="769454" cy="769454"/>
              </a:xfrm>
              <a:prstGeom prst="rect">
                <a:avLst/>
              </a:prstGeom>
            </p:spPr>
          </p:pic>
          <p:sp>
            <p:nvSpPr>
              <p:cNvPr id="83" name="TextBox 82"/>
              <p:cNvSpPr txBox="1"/>
              <p:nvPr/>
            </p:nvSpPr>
            <p:spPr>
              <a:xfrm>
                <a:off x="6906293" y="2435624"/>
                <a:ext cx="4570497" cy="276999"/>
              </a:xfrm>
              <a:prstGeom prst="rect">
                <a:avLst/>
              </a:prstGeom>
            </p:spPr>
            <p:txBody>
              <a:bodyPr wrap="square" lIns="0" tIns="0" rIns="0" bIns="0" rtlCol="0">
                <a:spAutoFit/>
              </a:bodyPr>
              <a:lstStyle/>
              <a:p>
                <a:pPr algn="ctr" defTabSz="913923" fontAlgn="base">
                  <a:lnSpc>
                    <a:spcPct val="90000"/>
                  </a:lnSpc>
                  <a:spcBef>
                    <a:spcPct val="0"/>
                  </a:spcBef>
                  <a:spcAft>
                    <a:spcPct val="0"/>
                  </a:spcAft>
                  <a:buSzPct val="80000"/>
                </a:pPr>
                <a:r>
                  <a:rPr lang="en-US" sz="2000" dirty="0">
                    <a:solidFill>
                      <a:srgbClr val="505050"/>
                    </a:solidFill>
                    <a:latin typeface="Segoe UI Light"/>
                    <a:ea typeface="ＭＳ Ｐゴシック" charset="0"/>
                    <a:cs typeface="Segoe UI Semibold" panose="020B0702040204020203" pitchFamily="34" charset="0"/>
                  </a:rPr>
                  <a:t>Microsoft Azure</a:t>
                </a:r>
              </a:p>
            </p:txBody>
          </p:sp>
        </p:grpSp>
      </p:grpSp>
    </p:spTree>
    <p:extLst>
      <p:ext uri="{BB962C8B-B14F-4D97-AF65-F5344CB8AC3E}">
        <p14:creationId xmlns:p14="http://schemas.microsoft.com/office/powerpoint/2010/main" val="33623533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77"/>
                                        </p:tgtEl>
                                        <p:attrNameLst>
                                          <p:attrName>style.visibility</p:attrName>
                                        </p:attrNameLst>
                                      </p:cBhvr>
                                      <p:to>
                                        <p:strVal val="visible"/>
                                      </p:to>
                                    </p:set>
                                    <p:animEffect transition="in" filter="wipe(left)">
                                      <p:cBhvr>
                                        <p:cTn id="11" dur="500"/>
                                        <p:tgtEl>
                                          <p:spTgt spid="47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476"/>
                                        </p:tgtEl>
                                        <p:attrNameLst>
                                          <p:attrName>style.visibility</p:attrName>
                                        </p:attrNameLst>
                                      </p:cBhvr>
                                      <p:to>
                                        <p:strVal val="visible"/>
                                      </p:to>
                                    </p:set>
                                    <p:animEffect transition="in" filter="wipe(left)">
                                      <p:cBhvr>
                                        <p:cTn id="19" dur="500"/>
                                        <p:tgtEl>
                                          <p:spTgt spid="476"/>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1"/>
                                        </p:tgtEl>
                                        <p:attrNameLst>
                                          <p:attrName>style.visibility</p:attrName>
                                        </p:attrNameLst>
                                      </p:cBhvr>
                                      <p:to>
                                        <p:strVal val="visible"/>
                                      </p:to>
                                    </p:set>
                                    <p:animEffect transition="in" filter="fade">
                                      <p:cBhvr>
                                        <p:cTn id="28" dur="500"/>
                                        <p:tgtEl>
                                          <p:spTgt spid="61"/>
                                        </p:tgtEl>
                                      </p:cBhvr>
                                    </p:animEffec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110"/>
                                        </p:tgtEl>
                                        <p:attrNameLst>
                                          <p:attrName>style.visibility</p:attrName>
                                        </p:attrNameLst>
                                      </p:cBhvr>
                                      <p:to>
                                        <p:strVal val="visible"/>
                                      </p:to>
                                    </p:set>
                                    <p:animEffect transition="in" filter="wipe(left)">
                                      <p:cBhvr>
                                        <p:cTn id="32" dur="500"/>
                                        <p:tgtEl>
                                          <p:spTgt spid="110"/>
                                        </p:tgtEl>
                                      </p:cBhvr>
                                    </p:animEffect>
                                  </p:childTnLst>
                                </p:cTn>
                              </p:par>
                            </p:childTnLst>
                          </p:cTn>
                        </p:par>
                        <p:par>
                          <p:cTn id="33" fill="hold">
                            <p:stCondLst>
                              <p:cond delay="1000"/>
                            </p:stCondLst>
                            <p:childTnLst>
                              <p:par>
                                <p:cTn id="34" presetID="10" presetClass="entr" presetSubtype="0" fill="hold" nodeType="after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childTnLst>
                          </p:cTn>
                        </p:par>
                        <p:par>
                          <p:cTn id="37" fill="hold">
                            <p:stCondLst>
                              <p:cond delay="1500"/>
                            </p:stCondLst>
                            <p:childTnLst>
                              <p:par>
                                <p:cTn id="38" presetID="22" presetClass="entr" presetSubtype="8" fill="hold" nodeType="afterEffect">
                                  <p:stCondLst>
                                    <p:cond delay="0"/>
                                  </p:stCondLst>
                                  <p:childTnLst>
                                    <p:set>
                                      <p:cBhvr>
                                        <p:cTn id="39" dur="1" fill="hold">
                                          <p:stCondLst>
                                            <p:cond delay="0"/>
                                          </p:stCondLst>
                                        </p:cTn>
                                        <p:tgtEl>
                                          <p:spTgt spid="115"/>
                                        </p:tgtEl>
                                        <p:attrNameLst>
                                          <p:attrName>style.visibility</p:attrName>
                                        </p:attrNameLst>
                                      </p:cBhvr>
                                      <p:to>
                                        <p:strVal val="visible"/>
                                      </p:to>
                                    </p:set>
                                    <p:animEffect transition="in" filter="wipe(left)">
                                      <p:cBhvr>
                                        <p:cTn id="40" dur="500"/>
                                        <p:tgtEl>
                                          <p:spTgt spid="115"/>
                                        </p:tgtEl>
                                      </p:cBhvr>
                                    </p:animEffect>
                                  </p:childTnLst>
                                </p:cTn>
                              </p:par>
                            </p:childTnLst>
                          </p:cTn>
                        </p:par>
                        <p:par>
                          <p:cTn id="41" fill="hold">
                            <p:stCondLst>
                              <p:cond delay="2000"/>
                            </p:stCondLst>
                            <p:childTnLst>
                              <p:par>
                                <p:cTn id="42" presetID="10" presetClass="entr" presetSubtype="0" fill="hold" nodeType="after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childTnLst>
                          </p:cTn>
                        </p:par>
                        <p:par>
                          <p:cTn id="45" fill="hold">
                            <p:stCondLst>
                              <p:cond delay="2500"/>
                            </p:stCondLst>
                            <p:childTnLst>
                              <p:par>
                                <p:cTn id="46" presetID="22" presetClass="entr" presetSubtype="2" fill="hold" nodeType="afterEffect">
                                  <p:stCondLst>
                                    <p:cond delay="0"/>
                                  </p:stCondLst>
                                  <p:childTnLst>
                                    <p:set>
                                      <p:cBhvr>
                                        <p:cTn id="47" dur="1" fill="hold">
                                          <p:stCondLst>
                                            <p:cond delay="0"/>
                                          </p:stCondLst>
                                        </p:cTn>
                                        <p:tgtEl>
                                          <p:spTgt spid="118"/>
                                        </p:tgtEl>
                                        <p:attrNameLst>
                                          <p:attrName>style.visibility</p:attrName>
                                        </p:attrNameLst>
                                      </p:cBhvr>
                                      <p:to>
                                        <p:strVal val="visible"/>
                                      </p:to>
                                    </p:set>
                                    <p:animEffect transition="in" filter="wipe(right)">
                                      <p:cBhvr>
                                        <p:cTn id="48" dur="500"/>
                                        <p:tgtEl>
                                          <p:spTgt spid="118"/>
                                        </p:tgtEl>
                                      </p:cBhvr>
                                    </p:animEffect>
                                  </p:childTnLst>
                                </p:cTn>
                              </p:par>
                            </p:childTnLst>
                          </p:cTn>
                        </p:par>
                        <p:par>
                          <p:cTn id="49" fill="hold">
                            <p:stCondLst>
                              <p:cond delay="3000"/>
                            </p:stCondLst>
                            <p:childTnLst>
                              <p:par>
                                <p:cTn id="50" presetID="10" presetClass="entr" presetSubtype="0" fill="hold" nodeType="after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childTnLst>
                          </p:cTn>
                        </p:par>
                        <p:par>
                          <p:cTn id="53" fill="hold">
                            <p:stCondLst>
                              <p:cond delay="3500"/>
                            </p:stCondLst>
                            <p:childTnLst>
                              <p:par>
                                <p:cTn id="54" presetID="22" presetClass="entr" presetSubtype="2" fill="hold" nodeType="afterEffect">
                                  <p:stCondLst>
                                    <p:cond delay="0"/>
                                  </p:stCondLst>
                                  <p:childTnLst>
                                    <p:set>
                                      <p:cBhvr>
                                        <p:cTn id="55" dur="1" fill="hold">
                                          <p:stCondLst>
                                            <p:cond delay="0"/>
                                          </p:stCondLst>
                                        </p:cTn>
                                        <p:tgtEl>
                                          <p:spTgt spid="577"/>
                                        </p:tgtEl>
                                        <p:attrNameLst>
                                          <p:attrName>style.visibility</p:attrName>
                                        </p:attrNameLst>
                                      </p:cBhvr>
                                      <p:to>
                                        <p:strVal val="visible"/>
                                      </p:to>
                                    </p:set>
                                    <p:animEffect transition="in" filter="wipe(right)">
                                      <p:cBhvr>
                                        <p:cTn id="56" dur="500"/>
                                        <p:tgtEl>
                                          <p:spTgt spid="5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eople-Centric IT">
  <a:themeElements>
    <a:clrScheme name="STB Template Teal">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21E"/>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9A8E657C-465A-4BBD-9062-958AEFC89CE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0</TotalTime>
  <Words>183</Words>
  <Application>Microsoft Office PowerPoint</Application>
  <PresentationFormat>Custom</PresentationFormat>
  <Paragraphs>13</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ＭＳ Ｐゴシック</vt:lpstr>
      <vt:lpstr>Arial</vt:lpstr>
      <vt:lpstr>Calibri</vt:lpstr>
      <vt:lpstr>Segoe</vt:lpstr>
      <vt:lpstr>Segoe UI</vt:lpstr>
      <vt:lpstr>Segoe UI Light</vt:lpstr>
      <vt:lpstr>Segoe UI Semibold</vt:lpstr>
      <vt:lpstr>People-Centric IT</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2016-03-13T21:44:32Z</dcterms:created>
  <dcterms:modified xsi:type="dcterms:W3CDTF">2016-03-13T21:44:37Z</dcterms:modified>
</cp:coreProperties>
</file>