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61" autoAdjust="0"/>
  </p:normalViewPr>
  <p:slideViewPr>
    <p:cSldViewPr snapToGrid="0">
      <p:cViewPr varScale="1">
        <p:scale>
          <a:sx n="126" d="100"/>
          <a:sy n="126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D6401-117F-43A0-B147-0B9E7DB41BB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BCC80-A9D9-4AB1-B937-C2712EA2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6EBE-E437-470B-A9E0-C56640814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6EBE-E437-470B-A9E0-C56640814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377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289513"/>
            <a:ext cx="11655078" cy="899665"/>
          </a:xfrm>
          <a:prstGeom prst="rect">
            <a:avLst/>
          </a:prstGeom>
        </p:spPr>
        <p:txBody>
          <a:bodyPr vert="horz" wrap="square" lIns="146290" tIns="91432" rIns="146290" bIns="9143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0" y="1189177"/>
            <a:ext cx="11653523" cy="2080010"/>
          </a:xfrm>
          <a:prstGeom prst="rect">
            <a:avLst/>
          </a:prstGeom>
        </p:spPr>
        <p:txBody>
          <a:bodyPr vert="horz" wrap="square" lIns="146290" tIns="91432" rIns="146290" bIns="91432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lang="en-US" sz="5294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ＭＳ Ｐゴシック" charset="0"/>
          <a:cs typeface="Segoe UI" pitchFamily="34" charset="0"/>
        </a:defRPr>
      </a:lvl1pPr>
      <a:lvl2pPr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2pPr>
      <a:lvl3pPr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3pPr>
      <a:lvl4pPr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4pPr>
      <a:lvl5pPr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5pPr>
      <a:lvl6pPr marL="448151"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6pPr>
      <a:lvl7pPr marL="896302"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7pPr>
      <a:lvl8pPr marL="1344453"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8pPr>
      <a:lvl9pPr marL="1792604" algn="l" defTabSz="913419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14" indent="-336114" algn="l" defTabSz="913419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ＭＳ Ｐゴシック" charset="0"/>
          <a:cs typeface="ＭＳ Ｐゴシック" charset="0"/>
        </a:defRPr>
      </a:lvl1pPr>
      <a:lvl2pPr marL="572637" indent="-236524" algn="l" defTabSz="913419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2pPr>
      <a:lvl3pPr marL="784265" indent="-224076" algn="l" defTabSz="913419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3pPr>
      <a:lvl4pPr marL="1008341" indent="-224076" algn="l" defTabSz="913419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4pPr>
      <a:lvl5pPr marL="1232416" indent="-224076" algn="l" defTabSz="913419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5pPr>
      <a:lvl6pPr marL="2514272" indent="-228571" algn="l" defTabSz="91428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4" indent="-228571" algn="l" defTabSz="91428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5" indent="-228571" algn="l" defTabSz="91428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5" indent="-228571" algn="l" defTabSz="914281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81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1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2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3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3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3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5" algn="l" defTabSz="914281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Only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5390" y="1786031"/>
            <a:ext cx="2466469" cy="1322679"/>
            <a:chOff x="382352" y="5311826"/>
            <a:chExt cx="2466469" cy="13226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672" y="5311826"/>
              <a:ext cx="1100212" cy="7249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52" y="6018515"/>
              <a:ext cx="2041557" cy="4798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51425" y="6388284"/>
              <a:ext cx="1997396" cy="246221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1096691" fontAlgn="base">
                <a:spcBef>
                  <a:spcPts val="1440"/>
                </a:spcBef>
                <a:spcAft>
                  <a:spcPct val="0"/>
                </a:spcAft>
              </a:pPr>
              <a:r>
                <a: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188F"/>
                  </a:solidFill>
                </a:rPr>
                <a:t>Active Directory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3149" y="1376849"/>
            <a:ext cx="2475000" cy="1608750"/>
            <a:chOff x="7119566" y="310902"/>
            <a:chExt cx="2475000" cy="16087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9566" y="310902"/>
              <a:ext cx="2475000" cy="16087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282481" y="771645"/>
              <a:ext cx="1973369" cy="616080"/>
              <a:chOff x="2522500" y="-1087789"/>
              <a:chExt cx="1973369" cy="61608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83892" y="-925765"/>
                <a:ext cx="1411977" cy="454056"/>
                <a:chOff x="8147800" y="-240944"/>
                <a:chExt cx="1642359" cy="5281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239815" y="72401"/>
                  <a:ext cx="1248430" cy="2147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18538" fontAlgn="base">
                    <a:spcAft>
                      <a:spcPct val="0"/>
                    </a:spcAft>
                  </a:pPr>
                  <a:r>
                    <a:rPr lang="en-US" sz="120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"/>
                    </a:rPr>
                    <a:t>Active Directory</a:t>
                  </a:r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7800" y="-240944"/>
                  <a:ext cx="1642359" cy="397875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2500" y="-1087789"/>
                <a:ext cx="610445" cy="602196"/>
              </a:xfrm>
              <a:prstGeom prst="rect">
                <a:avLst/>
              </a:prstGeom>
            </p:spPr>
          </p:pic>
        </p:grpSp>
      </p:grpSp>
      <p:grpSp>
        <p:nvGrpSpPr>
          <p:cNvPr id="24" name="Group 23"/>
          <p:cNvGrpSpPr/>
          <p:nvPr/>
        </p:nvGrpSpPr>
        <p:grpSpPr>
          <a:xfrm rot="900000">
            <a:off x="2516128" y="1752591"/>
            <a:ext cx="801814" cy="791785"/>
            <a:chOff x="3242937" y="2319398"/>
            <a:chExt cx="796924" cy="786956"/>
          </a:xfrm>
        </p:grpSpPr>
        <p:sp>
          <p:nvSpPr>
            <p:cNvPr id="25" name="Oval 24"/>
            <p:cNvSpPr/>
            <p:nvPr/>
          </p:nvSpPr>
          <p:spPr bwMode="auto">
            <a:xfrm>
              <a:off x="3247921" y="2319398"/>
              <a:ext cx="786956" cy="78695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3242937" y="2381026"/>
              <a:ext cx="796924" cy="663700"/>
            </a:xfrm>
            <a:custGeom>
              <a:avLst/>
              <a:gdLst>
                <a:gd name="T0" fmla="*/ 1019 w 2056"/>
                <a:gd name="T1" fmla="*/ 1507 h 1713"/>
                <a:gd name="T2" fmla="*/ 943 w 2056"/>
                <a:gd name="T3" fmla="*/ 1501 h 1713"/>
                <a:gd name="T4" fmla="*/ 878 w 2056"/>
                <a:gd name="T5" fmla="*/ 1489 h 1713"/>
                <a:gd name="T6" fmla="*/ 819 w 2056"/>
                <a:gd name="T7" fmla="*/ 1472 h 1713"/>
                <a:gd name="T8" fmla="*/ 766 w 2056"/>
                <a:gd name="T9" fmla="*/ 1454 h 1713"/>
                <a:gd name="T10" fmla="*/ 713 w 2056"/>
                <a:gd name="T11" fmla="*/ 1430 h 1713"/>
                <a:gd name="T12" fmla="*/ 566 w 2056"/>
                <a:gd name="T13" fmla="*/ 1313 h 1713"/>
                <a:gd name="T14" fmla="*/ 518 w 2056"/>
                <a:gd name="T15" fmla="*/ 1260 h 1713"/>
                <a:gd name="T16" fmla="*/ 548 w 2056"/>
                <a:gd name="T17" fmla="*/ 859 h 1713"/>
                <a:gd name="T18" fmla="*/ 0 w 2056"/>
                <a:gd name="T19" fmla="*/ 859 h 1713"/>
                <a:gd name="T20" fmla="*/ 318 w 2056"/>
                <a:gd name="T21" fmla="*/ 1342 h 1713"/>
                <a:gd name="T22" fmla="*/ 353 w 2056"/>
                <a:gd name="T23" fmla="*/ 1389 h 1713"/>
                <a:gd name="T24" fmla="*/ 418 w 2056"/>
                <a:gd name="T25" fmla="*/ 1460 h 1713"/>
                <a:gd name="T26" fmla="*/ 613 w 2056"/>
                <a:gd name="T27" fmla="*/ 1607 h 1713"/>
                <a:gd name="T28" fmla="*/ 683 w 2056"/>
                <a:gd name="T29" fmla="*/ 1642 h 1713"/>
                <a:gd name="T30" fmla="*/ 754 w 2056"/>
                <a:gd name="T31" fmla="*/ 1666 h 1713"/>
                <a:gd name="T32" fmla="*/ 831 w 2056"/>
                <a:gd name="T33" fmla="*/ 1690 h 1713"/>
                <a:gd name="T34" fmla="*/ 878 w 2056"/>
                <a:gd name="T35" fmla="*/ 1701 h 1713"/>
                <a:gd name="T36" fmla="*/ 943 w 2056"/>
                <a:gd name="T37" fmla="*/ 1707 h 1713"/>
                <a:gd name="T38" fmla="*/ 1520 w 2056"/>
                <a:gd name="T39" fmla="*/ 1560 h 1713"/>
                <a:gd name="T40" fmla="*/ 1396 w 2056"/>
                <a:gd name="T41" fmla="*/ 1389 h 1713"/>
                <a:gd name="T42" fmla="*/ 1732 w 2056"/>
                <a:gd name="T43" fmla="*/ 371 h 1713"/>
                <a:gd name="T44" fmla="*/ 1691 w 2056"/>
                <a:gd name="T45" fmla="*/ 318 h 1713"/>
                <a:gd name="T46" fmla="*/ 1367 w 2056"/>
                <a:gd name="T47" fmla="*/ 70 h 1713"/>
                <a:gd name="T48" fmla="*/ 1296 w 2056"/>
                <a:gd name="T49" fmla="*/ 47 h 1713"/>
                <a:gd name="T50" fmla="*/ 1220 w 2056"/>
                <a:gd name="T51" fmla="*/ 23 h 1713"/>
                <a:gd name="T52" fmla="*/ 1172 w 2056"/>
                <a:gd name="T53" fmla="*/ 11 h 1713"/>
                <a:gd name="T54" fmla="*/ 1108 w 2056"/>
                <a:gd name="T55" fmla="*/ 5 h 1713"/>
                <a:gd name="T56" fmla="*/ 1025 w 2056"/>
                <a:gd name="T57" fmla="*/ 0 h 1713"/>
                <a:gd name="T58" fmla="*/ 536 w 2056"/>
                <a:gd name="T59" fmla="*/ 159 h 1713"/>
                <a:gd name="T60" fmla="*/ 654 w 2056"/>
                <a:gd name="T61" fmla="*/ 323 h 1713"/>
                <a:gd name="T62" fmla="*/ 1090 w 2056"/>
                <a:gd name="T63" fmla="*/ 212 h 1713"/>
                <a:gd name="T64" fmla="*/ 1149 w 2056"/>
                <a:gd name="T65" fmla="*/ 217 h 1713"/>
                <a:gd name="T66" fmla="*/ 1214 w 2056"/>
                <a:gd name="T67" fmla="*/ 235 h 1713"/>
                <a:gd name="T68" fmla="*/ 1278 w 2056"/>
                <a:gd name="T69" fmla="*/ 259 h 1713"/>
                <a:gd name="T70" fmla="*/ 1526 w 2056"/>
                <a:gd name="T71" fmla="*/ 441 h 1713"/>
                <a:gd name="T72" fmla="*/ 1679 w 2056"/>
                <a:gd name="T73" fmla="*/ 859 h 1713"/>
                <a:gd name="T74" fmla="*/ 1779 w 2056"/>
                <a:gd name="T75" fmla="*/ 1266 h 1713"/>
                <a:gd name="T76" fmla="*/ 1885 w 2056"/>
                <a:gd name="T77" fmla="*/ 859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6" h="1713">
                  <a:moveTo>
                    <a:pt x="1396" y="1389"/>
                  </a:moveTo>
                  <a:cubicBezTo>
                    <a:pt x="1284" y="1472"/>
                    <a:pt x="1155" y="1507"/>
                    <a:pt x="1019" y="1507"/>
                  </a:cubicBezTo>
                  <a:cubicBezTo>
                    <a:pt x="1001" y="1507"/>
                    <a:pt x="984" y="1507"/>
                    <a:pt x="966" y="1507"/>
                  </a:cubicBezTo>
                  <a:cubicBezTo>
                    <a:pt x="960" y="1501"/>
                    <a:pt x="948" y="1501"/>
                    <a:pt x="943" y="1501"/>
                  </a:cubicBezTo>
                  <a:cubicBezTo>
                    <a:pt x="931" y="1501"/>
                    <a:pt x="913" y="1495"/>
                    <a:pt x="901" y="1495"/>
                  </a:cubicBezTo>
                  <a:cubicBezTo>
                    <a:pt x="895" y="1495"/>
                    <a:pt x="884" y="1489"/>
                    <a:pt x="878" y="1489"/>
                  </a:cubicBezTo>
                  <a:cubicBezTo>
                    <a:pt x="866" y="1489"/>
                    <a:pt x="848" y="1483"/>
                    <a:pt x="836" y="1478"/>
                  </a:cubicBezTo>
                  <a:cubicBezTo>
                    <a:pt x="831" y="1478"/>
                    <a:pt x="825" y="1478"/>
                    <a:pt x="819" y="1472"/>
                  </a:cubicBezTo>
                  <a:cubicBezTo>
                    <a:pt x="807" y="1466"/>
                    <a:pt x="789" y="1466"/>
                    <a:pt x="778" y="1460"/>
                  </a:cubicBezTo>
                  <a:cubicBezTo>
                    <a:pt x="772" y="1454"/>
                    <a:pt x="772" y="1454"/>
                    <a:pt x="766" y="1454"/>
                  </a:cubicBezTo>
                  <a:cubicBezTo>
                    <a:pt x="748" y="1448"/>
                    <a:pt x="730" y="1436"/>
                    <a:pt x="719" y="1430"/>
                  </a:cubicBezTo>
                  <a:cubicBezTo>
                    <a:pt x="713" y="1430"/>
                    <a:pt x="713" y="1430"/>
                    <a:pt x="713" y="1430"/>
                  </a:cubicBezTo>
                  <a:cubicBezTo>
                    <a:pt x="660" y="1395"/>
                    <a:pt x="607" y="1360"/>
                    <a:pt x="566" y="1319"/>
                  </a:cubicBezTo>
                  <a:cubicBezTo>
                    <a:pt x="566" y="1313"/>
                    <a:pt x="566" y="1313"/>
                    <a:pt x="566" y="1313"/>
                  </a:cubicBezTo>
                  <a:cubicBezTo>
                    <a:pt x="548" y="1301"/>
                    <a:pt x="536" y="1289"/>
                    <a:pt x="524" y="1271"/>
                  </a:cubicBezTo>
                  <a:cubicBezTo>
                    <a:pt x="524" y="1271"/>
                    <a:pt x="518" y="1266"/>
                    <a:pt x="518" y="1260"/>
                  </a:cubicBezTo>
                  <a:cubicBezTo>
                    <a:pt x="430" y="1154"/>
                    <a:pt x="377" y="1012"/>
                    <a:pt x="377" y="859"/>
                  </a:cubicBezTo>
                  <a:cubicBezTo>
                    <a:pt x="548" y="859"/>
                    <a:pt x="548" y="859"/>
                    <a:pt x="548" y="859"/>
                  </a:cubicBezTo>
                  <a:cubicBezTo>
                    <a:pt x="271" y="447"/>
                    <a:pt x="271" y="447"/>
                    <a:pt x="271" y="447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171" y="859"/>
                    <a:pt x="171" y="859"/>
                    <a:pt x="171" y="859"/>
                  </a:cubicBezTo>
                  <a:cubicBezTo>
                    <a:pt x="171" y="1036"/>
                    <a:pt x="224" y="1207"/>
                    <a:pt x="318" y="1342"/>
                  </a:cubicBezTo>
                  <a:cubicBezTo>
                    <a:pt x="324" y="1342"/>
                    <a:pt x="324" y="1348"/>
                    <a:pt x="324" y="1348"/>
                  </a:cubicBezTo>
                  <a:cubicBezTo>
                    <a:pt x="336" y="1360"/>
                    <a:pt x="348" y="1377"/>
                    <a:pt x="353" y="1389"/>
                  </a:cubicBezTo>
                  <a:cubicBezTo>
                    <a:pt x="359" y="1395"/>
                    <a:pt x="365" y="1401"/>
                    <a:pt x="365" y="1401"/>
                  </a:cubicBezTo>
                  <a:cubicBezTo>
                    <a:pt x="383" y="1425"/>
                    <a:pt x="400" y="1442"/>
                    <a:pt x="418" y="1460"/>
                  </a:cubicBezTo>
                  <a:cubicBezTo>
                    <a:pt x="418" y="1460"/>
                    <a:pt x="418" y="1460"/>
                    <a:pt x="424" y="1466"/>
                  </a:cubicBezTo>
                  <a:cubicBezTo>
                    <a:pt x="477" y="1519"/>
                    <a:pt x="542" y="1566"/>
                    <a:pt x="613" y="1607"/>
                  </a:cubicBezTo>
                  <a:cubicBezTo>
                    <a:pt x="613" y="1607"/>
                    <a:pt x="619" y="1607"/>
                    <a:pt x="619" y="1613"/>
                  </a:cubicBezTo>
                  <a:cubicBezTo>
                    <a:pt x="642" y="1619"/>
                    <a:pt x="660" y="1631"/>
                    <a:pt x="683" y="1642"/>
                  </a:cubicBezTo>
                  <a:cubicBezTo>
                    <a:pt x="689" y="1642"/>
                    <a:pt x="689" y="1642"/>
                    <a:pt x="695" y="1648"/>
                  </a:cubicBezTo>
                  <a:cubicBezTo>
                    <a:pt x="713" y="1654"/>
                    <a:pt x="736" y="1660"/>
                    <a:pt x="754" y="1666"/>
                  </a:cubicBezTo>
                  <a:cubicBezTo>
                    <a:pt x="760" y="1672"/>
                    <a:pt x="772" y="1672"/>
                    <a:pt x="778" y="1678"/>
                  </a:cubicBezTo>
                  <a:cubicBezTo>
                    <a:pt x="795" y="1684"/>
                    <a:pt x="813" y="1684"/>
                    <a:pt x="831" y="1690"/>
                  </a:cubicBezTo>
                  <a:cubicBezTo>
                    <a:pt x="842" y="1690"/>
                    <a:pt x="854" y="1695"/>
                    <a:pt x="860" y="1695"/>
                  </a:cubicBezTo>
                  <a:cubicBezTo>
                    <a:pt x="866" y="1695"/>
                    <a:pt x="872" y="1701"/>
                    <a:pt x="878" y="1701"/>
                  </a:cubicBezTo>
                  <a:cubicBezTo>
                    <a:pt x="895" y="1701"/>
                    <a:pt x="907" y="1707"/>
                    <a:pt x="925" y="1707"/>
                  </a:cubicBezTo>
                  <a:cubicBezTo>
                    <a:pt x="931" y="1707"/>
                    <a:pt x="937" y="1707"/>
                    <a:pt x="943" y="1707"/>
                  </a:cubicBezTo>
                  <a:cubicBezTo>
                    <a:pt x="972" y="1713"/>
                    <a:pt x="1001" y="1713"/>
                    <a:pt x="1025" y="1713"/>
                  </a:cubicBezTo>
                  <a:cubicBezTo>
                    <a:pt x="1202" y="1713"/>
                    <a:pt x="1373" y="1660"/>
                    <a:pt x="1520" y="1560"/>
                  </a:cubicBezTo>
                  <a:cubicBezTo>
                    <a:pt x="1561" y="1525"/>
                    <a:pt x="1573" y="1460"/>
                    <a:pt x="1544" y="1413"/>
                  </a:cubicBezTo>
                  <a:cubicBezTo>
                    <a:pt x="1508" y="1366"/>
                    <a:pt x="1443" y="1360"/>
                    <a:pt x="1396" y="1389"/>
                  </a:cubicBezTo>
                  <a:close/>
                  <a:moveTo>
                    <a:pt x="1885" y="859"/>
                  </a:moveTo>
                  <a:cubicBezTo>
                    <a:pt x="1879" y="677"/>
                    <a:pt x="1826" y="512"/>
                    <a:pt x="1732" y="371"/>
                  </a:cubicBezTo>
                  <a:cubicBezTo>
                    <a:pt x="1732" y="371"/>
                    <a:pt x="1726" y="371"/>
                    <a:pt x="1726" y="365"/>
                  </a:cubicBezTo>
                  <a:cubicBezTo>
                    <a:pt x="1714" y="347"/>
                    <a:pt x="1703" y="335"/>
                    <a:pt x="1691" y="318"/>
                  </a:cubicBezTo>
                  <a:cubicBezTo>
                    <a:pt x="1685" y="312"/>
                    <a:pt x="1685" y="312"/>
                    <a:pt x="1685" y="312"/>
                  </a:cubicBezTo>
                  <a:cubicBezTo>
                    <a:pt x="1597" y="206"/>
                    <a:pt x="1490" y="123"/>
                    <a:pt x="1367" y="70"/>
                  </a:cubicBezTo>
                  <a:cubicBezTo>
                    <a:pt x="1361" y="70"/>
                    <a:pt x="1361" y="70"/>
                    <a:pt x="1355" y="64"/>
                  </a:cubicBezTo>
                  <a:cubicBezTo>
                    <a:pt x="1337" y="59"/>
                    <a:pt x="1314" y="53"/>
                    <a:pt x="1296" y="47"/>
                  </a:cubicBezTo>
                  <a:cubicBezTo>
                    <a:pt x="1290" y="41"/>
                    <a:pt x="1278" y="41"/>
                    <a:pt x="1272" y="35"/>
                  </a:cubicBezTo>
                  <a:cubicBezTo>
                    <a:pt x="1255" y="35"/>
                    <a:pt x="1237" y="29"/>
                    <a:pt x="1220" y="23"/>
                  </a:cubicBezTo>
                  <a:cubicBezTo>
                    <a:pt x="1208" y="23"/>
                    <a:pt x="1202" y="17"/>
                    <a:pt x="1190" y="17"/>
                  </a:cubicBezTo>
                  <a:cubicBezTo>
                    <a:pt x="1184" y="17"/>
                    <a:pt x="1178" y="17"/>
                    <a:pt x="1172" y="11"/>
                  </a:cubicBezTo>
                  <a:cubicBezTo>
                    <a:pt x="1161" y="11"/>
                    <a:pt x="1149" y="11"/>
                    <a:pt x="1131" y="11"/>
                  </a:cubicBezTo>
                  <a:cubicBezTo>
                    <a:pt x="1125" y="5"/>
                    <a:pt x="1113" y="5"/>
                    <a:pt x="1108" y="5"/>
                  </a:cubicBezTo>
                  <a:cubicBezTo>
                    <a:pt x="1084" y="5"/>
                    <a:pt x="1060" y="0"/>
                    <a:pt x="1037" y="0"/>
                  </a:cubicBezTo>
                  <a:cubicBezTo>
                    <a:pt x="1031" y="0"/>
                    <a:pt x="1031" y="0"/>
                    <a:pt x="1025" y="0"/>
                  </a:cubicBezTo>
                  <a:cubicBezTo>
                    <a:pt x="1025" y="0"/>
                    <a:pt x="1025" y="0"/>
                    <a:pt x="1025" y="0"/>
                  </a:cubicBezTo>
                  <a:cubicBezTo>
                    <a:pt x="848" y="0"/>
                    <a:pt x="677" y="53"/>
                    <a:pt x="536" y="159"/>
                  </a:cubicBezTo>
                  <a:cubicBezTo>
                    <a:pt x="489" y="188"/>
                    <a:pt x="477" y="253"/>
                    <a:pt x="507" y="300"/>
                  </a:cubicBezTo>
                  <a:cubicBezTo>
                    <a:pt x="542" y="347"/>
                    <a:pt x="607" y="359"/>
                    <a:pt x="654" y="323"/>
                  </a:cubicBezTo>
                  <a:cubicBezTo>
                    <a:pt x="766" y="247"/>
                    <a:pt x="895" y="206"/>
                    <a:pt x="1031" y="206"/>
                  </a:cubicBezTo>
                  <a:cubicBezTo>
                    <a:pt x="1049" y="206"/>
                    <a:pt x="1066" y="206"/>
                    <a:pt x="1090" y="212"/>
                  </a:cubicBezTo>
                  <a:cubicBezTo>
                    <a:pt x="1096" y="212"/>
                    <a:pt x="1102" y="212"/>
                    <a:pt x="1108" y="212"/>
                  </a:cubicBezTo>
                  <a:cubicBezTo>
                    <a:pt x="1119" y="212"/>
                    <a:pt x="1137" y="217"/>
                    <a:pt x="1149" y="217"/>
                  </a:cubicBezTo>
                  <a:cubicBezTo>
                    <a:pt x="1155" y="217"/>
                    <a:pt x="1166" y="223"/>
                    <a:pt x="1172" y="223"/>
                  </a:cubicBezTo>
                  <a:cubicBezTo>
                    <a:pt x="1184" y="229"/>
                    <a:pt x="1202" y="229"/>
                    <a:pt x="1214" y="235"/>
                  </a:cubicBezTo>
                  <a:cubicBezTo>
                    <a:pt x="1220" y="235"/>
                    <a:pt x="1225" y="235"/>
                    <a:pt x="1231" y="241"/>
                  </a:cubicBezTo>
                  <a:cubicBezTo>
                    <a:pt x="1243" y="247"/>
                    <a:pt x="1261" y="253"/>
                    <a:pt x="1278" y="259"/>
                  </a:cubicBezTo>
                  <a:cubicBezTo>
                    <a:pt x="1278" y="259"/>
                    <a:pt x="1278" y="259"/>
                    <a:pt x="1284" y="259"/>
                  </a:cubicBezTo>
                  <a:cubicBezTo>
                    <a:pt x="1379" y="300"/>
                    <a:pt x="1461" y="365"/>
                    <a:pt x="1526" y="441"/>
                  </a:cubicBezTo>
                  <a:cubicBezTo>
                    <a:pt x="1526" y="447"/>
                    <a:pt x="1526" y="447"/>
                    <a:pt x="1526" y="447"/>
                  </a:cubicBezTo>
                  <a:cubicBezTo>
                    <a:pt x="1620" y="559"/>
                    <a:pt x="1679" y="700"/>
                    <a:pt x="1679" y="859"/>
                  </a:cubicBezTo>
                  <a:cubicBezTo>
                    <a:pt x="1502" y="859"/>
                    <a:pt x="1502" y="859"/>
                    <a:pt x="1502" y="859"/>
                  </a:cubicBezTo>
                  <a:cubicBezTo>
                    <a:pt x="1779" y="1266"/>
                    <a:pt x="1779" y="1266"/>
                    <a:pt x="1779" y="1266"/>
                  </a:cubicBezTo>
                  <a:cubicBezTo>
                    <a:pt x="2056" y="859"/>
                    <a:pt x="2056" y="859"/>
                    <a:pt x="2056" y="859"/>
                  </a:cubicBezTo>
                  <a:cubicBezTo>
                    <a:pt x="1885" y="859"/>
                    <a:pt x="1885" y="859"/>
                    <a:pt x="1885" y="859"/>
                  </a:cubicBezTo>
                  <a:cubicBezTo>
                    <a:pt x="1885" y="859"/>
                    <a:pt x="1885" y="859"/>
                    <a:pt x="1885" y="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324"/>
              <a:endParaRPr lang="en-US">
                <a:solidFill>
                  <a:srgbClr val="50505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0086" y="279347"/>
            <a:ext cx="2326752" cy="1384269"/>
            <a:chOff x="9671599" y="345841"/>
            <a:chExt cx="2475000" cy="160875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1599" y="345841"/>
              <a:ext cx="2475000" cy="16087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518" y="908308"/>
              <a:ext cx="1744803" cy="61735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743447" y="1994975"/>
            <a:ext cx="2303793" cy="1475366"/>
            <a:chOff x="8281135" y="2720450"/>
            <a:chExt cx="2862784" cy="186081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1135" y="2720450"/>
              <a:ext cx="2862784" cy="186081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8670321" y="3048364"/>
              <a:ext cx="2345349" cy="845913"/>
              <a:chOff x="3868290" y="-179001"/>
              <a:chExt cx="2345349" cy="84591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441853" y="-179001"/>
                <a:ext cx="1771786" cy="787157"/>
                <a:chOff x="9715328" y="1837457"/>
                <a:chExt cx="2060874" cy="915591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816057" y="2323455"/>
                  <a:ext cx="1960145" cy="429593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defTabSz="1118538" fontAlgn="base">
                    <a:spcAft>
                      <a:spcPct val="0"/>
                    </a:spcAft>
                  </a:pPr>
                  <a:r>
                    <a:rPr lang="en-US" sz="120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"/>
                    </a:rPr>
                    <a:t>Rights Management Services</a:t>
                  </a:r>
                </a:p>
              </p:txBody>
            </p: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5328" y="1837457"/>
                  <a:ext cx="1672423" cy="399416"/>
                </a:xfrm>
                <a:prstGeom prst="rect">
                  <a:avLst/>
                </a:prstGeom>
              </p:spPr>
            </p:pic>
          </p:grp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8290" y="34879"/>
                <a:ext cx="640691" cy="632033"/>
              </a:xfrm>
              <a:prstGeom prst="rect">
                <a:avLst/>
              </a:prstGeom>
            </p:spPr>
          </p:pic>
        </p:grpSp>
      </p:grpSp>
      <p:grpSp>
        <p:nvGrpSpPr>
          <p:cNvPr id="41" name="Group 40"/>
          <p:cNvGrpSpPr/>
          <p:nvPr/>
        </p:nvGrpSpPr>
        <p:grpSpPr>
          <a:xfrm>
            <a:off x="7931242" y="3921623"/>
            <a:ext cx="2331004" cy="1498526"/>
            <a:chOff x="8179164" y="4864927"/>
            <a:chExt cx="2611007" cy="169715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79164" y="4864927"/>
              <a:ext cx="2611007" cy="1697155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8584875" y="5193637"/>
              <a:ext cx="2019381" cy="856370"/>
              <a:chOff x="5344868" y="-1160558"/>
              <a:chExt cx="2019381" cy="85637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858343" y="-823099"/>
                <a:ext cx="1505906" cy="483013"/>
                <a:chOff x="5858343" y="-823099"/>
                <a:chExt cx="1505906" cy="483013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8343" y="-823099"/>
                  <a:ext cx="1505906" cy="364818"/>
                </a:xfrm>
                <a:prstGeom prst="rect">
                  <a:avLst/>
                </a:prstGeom>
              </p:spPr>
            </p:pic>
            <p:sp>
              <p:nvSpPr>
                <p:cNvPr id="47" name="Rectangle 46"/>
                <p:cNvSpPr/>
                <p:nvPr/>
              </p:nvSpPr>
              <p:spPr>
                <a:xfrm>
                  <a:off x="5954139" y="-524752"/>
                  <a:ext cx="1179361" cy="18466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118538" fontAlgn="base">
                    <a:spcAft>
                      <a:spcPct val="0"/>
                    </a:spcAft>
                  </a:pPr>
                  <a:r>
                    <a:rPr lang="en-US" sz="120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"/>
                    </a:rPr>
                    <a:t>Key Management</a:t>
                  </a:r>
                </a:p>
              </p:txBody>
            </p:sp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4868" y="-1160558"/>
                <a:ext cx="537575" cy="85637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6096780" y="1515762"/>
            <a:ext cx="1457695" cy="622928"/>
            <a:chOff x="9809120" y="1800957"/>
            <a:chExt cx="1457695" cy="622928"/>
          </a:xfrm>
        </p:grpSpPr>
        <p:sp>
          <p:nvSpPr>
            <p:cNvPr id="49" name="Rectangle 48"/>
            <p:cNvSpPr/>
            <p:nvPr/>
          </p:nvSpPr>
          <p:spPr>
            <a:xfrm>
              <a:off x="10250639" y="2024706"/>
              <a:ext cx="1016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Integration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9809120" y="1800957"/>
              <a:ext cx="1307951" cy="62292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822932" y="2289637"/>
            <a:ext cx="1957736" cy="584068"/>
            <a:chOff x="7045646" y="1879365"/>
            <a:chExt cx="1957736" cy="58406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270918" y="1987368"/>
              <a:ext cx="1651449" cy="47606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045646" y="1879365"/>
              <a:ext cx="1957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Authentication and collaboration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610797" y="1637796"/>
            <a:ext cx="1016176" cy="615407"/>
            <a:chOff x="9679356" y="4385847"/>
            <a:chExt cx="969005" cy="554425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9713010" y="4385847"/>
              <a:ext cx="0" cy="55442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9679356" y="4448875"/>
              <a:ext cx="969005" cy="2772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Integration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963059" y="3595426"/>
            <a:ext cx="1773888" cy="914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On Premise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837379" y="3470341"/>
            <a:ext cx="857120" cy="615407"/>
            <a:chOff x="9609896" y="4251310"/>
            <a:chExt cx="817333" cy="554425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9609896" y="4251310"/>
              <a:ext cx="0" cy="55442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9609954" y="4365860"/>
              <a:ext cx="817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BYO Key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 bwMode="auto">
          <a:xfrm>
            <a:off x="2735500" y="2015534"/>
            <a:ext cx="376324" cy="28585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accent1"/>
                </a:solidFill>
              </a:rPr>
              <a:t>Sync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70710" y="1294542"/>
            <a:ext cx="2396818" cy="3295931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6479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85250" y="1998065"/>
            <a:ext cx="2466469" cy="1322679"/>
            <a:chOff x="382352" y="5311826"/>
            <a:chExt cx="2466469" cy="13226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672" y="5311826"/>
              <a:ext cx="1100212" cy="7249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52" y="6018515"/>
              <a:ext cx="2041557" cy="4798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51425" y="6388284"/>
              <a:ext cx="1997396" cy="246221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1096691" fontAlgn="base">
                <a:spcBef>
                  <a:spcPts val="1440"/>
                </a:spcBef>
                <a:spcAft>
                  <a:spcPct val="0"/>
                </a:spcAft>
              </a:pPr>
              <a:r>
                <a:rPr lang="en-US" sz="1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188F"/>
                  </a:solidFill>
                </a:rPr>
                <a:t>Active Directory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51736" y="1546729"/>
            <a:ext cx="2475000" cy="1608750"/>
            <a:chOff x="7119566" y="310902"/>
            <a:chExt cx="2475000" cy="16087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9566" y="310902"/>
              <a:ext cx="2475000" cy="16087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282481" y="771645"/>
              <a:ext cx="1973369" cy="616080"/>
              <a:chOff x="2522500" y="-1087789"/>
              <a:chExt cx="1973369" cy="61608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83892" y="-925765"/>
                <a:ext cx="1411977" cy="454056"/>
                <a:chOff x="8147800" y="-240944"/>
                <a:chExt cx="1642359" cy="5281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239815" y="72401"/>
                  <a:ext cx="1248430" cy="2147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118538" fontAlgn="base">
                    <a:spcAft>
                      <a:spcPct val="0"/>
                    </a:spcAft>
                  </a:pPr>
                  <a:r>
                    <a:rPr lang="en-US" sz="120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"/>
                    </a:rPr>
                    <a:t>Active Directory</a:t>
                  </a:r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7800" y="-240944"/>
                  <a:ext cx="1642359" cy="397875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2500" y="-1087789"/>
                <a:ext cx="610445" cy="602196"/>
              </a:xfrm>
              <a:prstGeom prst="rect">
                <a:avLst/>
              </a:prstGeom>
            </p:spPr>
          </p:pic>
        </p:grpSp>
      </p:grpSp>
      <p:grpSp>
        <p:nvGrpSpPr>
          <p:cNvPr id="24" name="Group 23"/>
          <p:cNvGrpSpPr/>
          <p:nvPr/>
        </p:nvGrpSpPr>
        <p:grpSpPr>
          <a:xfrm rot="900000">
            <a:off x="4891168" y="2123985"/>
            <a:ext cx="801814" cy="791785"/>
            <a:chOff x="3242937" y="2319398"/>
            <a:chExt cx="796924" cy="786956"/>
          </a:xfrm>
        </p:grpSpPr>
        <p:sp>
          <p:nvSpPr>
            <p:cNvPr id="25" name="Oval 24"/>
            <p:cNvSpPr/>
            <p:nvPr/>
          </p:nvSpPr>
          <p:spPr bwMode="auto">
            <a:xfrm>
              <a:off x="3247921" y="2319398"/>
              <a:ext cx="786956" cy="78695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3242937" y="2381026"/>
              <a:ext cx="796924" cy="663700"/>
            </a:xfrm>
            <a:custGeom>
              <a:avLst/>
              <a:gdLst>
                <a:gd name="T0" fmla="*/ 1019 w 2056"/>
                <a:gd name="T1" fmla="*/ 1507 h 1713"/>
                <a:gd name="T2" fmla="*/ 943 w 2056"/>
                <a:gd name="T3" fmla="*/ 1501 h 1713"/>
                <a:gd name="T4" fmla="*/ 878 w 2056"/>
                <a:gd name="T5" fmla="*/ 1489 h 1713"/>
                <a:gd name="T6" fmla="*/ 819 w 2056"/>
                <a:gd name="T7" fmla="*/ 1472 h 1713"/>
                <a:gd name="T8" fmla="*/ 766 w 2056"/>
                <a:gd name="T9" fmla="*/ 1454 h 1713"/>
                <a:gd name="T10" fmla="*/ 713 w 2056"/>
                <a:gd name="T11" fmla="*/ 1430 h 1713"/>
                <a:gd name="T12" fmla="*/ 566 w 2056"/>
                <a:gd name="T13" fmla="*/ 1313 h 1713"/>
                <a:gd name="T14" fmla="*/ 518 w 2056"/>
                <a:gd name="T15" fmla="*/ 1260 h 1713"/>
                <a:gd name="T16" fmla="*/ 548 w 2056"/>
                <a:gd name="T17" fmla="*/ 859 h 1713"/>
                <a:gd name="T18" fmla="*/ 0 w 2056"/>
                <a:gd name="T19" fmla="*/ 859 h 1713"/>
                <a:gd name="T20" fmla="*/ 318 w 2056"/>
                <a:gd name="T21" fmla="*/ 1342 h 1713"/>
                <a:gd name="T22" fmla="*/ 353 w 2056"/>
                <a:gd name="T23" fmla="*/ 1389 h 1713"/>
                <a:gd name="T24" fmla="*/ 418 w 2056"/>
                <a:gd name="T25" fmla="*/ 1460 h 1713"/>
                <a:gd name="T26" fmla="*/ 613 w 2056"/>
                <a:gd name="T27" fmla="*/ 1607 h 1713"/>
                <a:gd name="T28" fmla="*/ 683 w 2056"/>
                <a:gd name="T29" fmla="*/ 1642 h 1713"/>
                <a:gd name="T30" fmla="*/ 754 w 2056"/>
                <a:gd name="T31" fmla="*/ 1666 h 1713"/>
                <a:gd name="T32" fmla="*/ 831 w 2056"/>
                <a:gd name="T33" fmla="*/ 1690 h 1713"/>
                <a:gd name="T34" fmla="*/ 878 w 2056"/>
                <a:gd name="T35" fmla="*/ 1701 h 1713"/>
                <a:gd name="T36" fmla="*/ 943 w 2056"/>
                <a:gd name="T37" fmla="*/ 1707 h 1713"/>
                <a:gd name="T38" fmla="*/ 1520 w 2056"/>
                <a:gd name="T39" fmla="*/ 1560 h 1713"/>
                <a:gd name="T40" fmla="*/ 1396 w 2056"/>
                <a:gd name="T41" fmla="*/ 1389 h 1713"/>
                <a:gd name="T42" fmla="*/ 1732 w 2056"/>
                <a:gd name="T43" fmla="*/ 371 h 1713"/>
                <a:gd name="T44" fmla="*/ 1691 w 2056"/>
                <a:gd name="T45" fmla="*/ 318 h 1713"/>
                <a:gd name="T46" fmla="*/ 1367 w 2056"/>
                <a:gd name="T47" fmla="*/ 70 h 1713"/>
                <a:gd name="T48" fmla="*/ 1296 w 2056"/>
                <a:gd name="T49" fmla="*/ 47 h 1713"/>
                <a:gd name="T50" fmla="*/ 1220 w 2056"/>
                <a:gd name="T51" fmla="*/ 23 h 1713"/>
                <a:gd name="T52" fmla="*/ 1172 w 2056"/>
                <a:gd name="T53" fmla="*/ 11 h 1713"/>
                <a:gd name="T54" fmla="*/ 1108 w 2056"/>
                <a:gd name="T55" fmla="*/ 5 h 1713"/>
                <a:gd name="T56" fmla="*/ 1025 w 2056"/>
                <a:gd name="T57" fmla="*/ 0 h 1713"/>
                <a:gd name="T58" fmla="*/ 536 w 2056"/>
                <a:gd name="T59" fmla="*/ 159 h 1713"/>
                <a:gd name="T60" fmla="*/ 654 w 2056"/>
                <a:gd name="T61" fmla="*/ 323 h 1713"/>
                <a:gd name="T62" fmla="*/ 1090 w 2056"/>
                <a:gd name="T63" fmla="*/ 212 h 1713"/>
                <a:gd name="T64" fmla="*/ 1149 w 2056"/>
                <a:gd name="T65" fmla="*/ 217 h 1713"/>
                <a:gd name="T66" fmla="*/ 1214 w 2056"/>
                <a:gd name="T67" fmla="*/ 235 h 1713"/>
                <a:gd name="T68" fmla="*/ 1278 w 2056"/>
                <a:gd name="T69" fmla="*/ 259 h 1713"/>
                <a:gd name="T70" fmla="*/ 1526 w 2056"/>
                <a:gd name="T71" fmla="*/ 441 h 1713"/>
                <a:gd name="T72" fmla="*/ 1679 w 2056"/>
                <a:gd name="T73" fmla="*/ 859 h 1713"/>
                <a:gd name="T74" fmla="*/ 1779 w 2056"/>
                <a:gd name="T75" fmla="*/ 1266 h 1713"/>
                <a:gd name="T76" fmla="*/ 1885 w 2056"/>
                <a:gd name="T77" fmla="*/ 859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6" h="1713">
                  <a:moveTo>
                    <a:pt x="1396" y="1389"/>
                  </a:moveTo>
                  <a:cubicBezTo>
                    <a:pt x="1284" y="1472"/>
                    <a:pt x="1155" y="1507"/>
                    <a:pt x="1019" y="1507"/>
                  </a:cubicBezTo>
                  <a:cubicBezTo>
                    <a:pt x="1001" y="1507"/>
                    <a:pt x="984" y="1507"/>
                    <a:pt x="966" y="1507"/>
                  </a:cubicBezTo>
                  <a:cubicBezTo>
                    <a:pt x="960" y="1501"/>
                    <a:pt x="948" y="1501"/>
                    <a:pt x="943" y="1501"/>
                  </a:cubicBezTo>
                  <a:cubicBezTo>
                    <a:pt x="931" y="1501"/>
                    <a:pt x="913" y="1495"/>
                    <a:pt x="901" y="1495"/>
                  </a:cubicBezTo>
                  <a:cubicBezTo>
                    <a:pt x="895" y="1495"/>
                    <a:pt x="884" y="1489"/>
                    <a:pt x="878" y="1489"/>
                  </a:cubicBezTo>
                  <a:cubicBezTo>
                    <a:pt x="866" y="1489"/>
                    <a:pt x="848" y="1483"/>
                    <a:pt x="836" y="1478"/>
                  </a:cubicBezTo>
                  <a:cubicBezTo>
                    <a:pt x="831" y="1478"/>
                    <a:pt x="825" y="1478"/>
                    <a:pt x="819" y="1472"/>
                  </a:cubicBezTo>
                  <a:cubicBezTo>
                    <a:pt x="807" y="1466"/>
                    <a:pt x="789" y="1466"/>
                    <a:pt x="778" y="1460"/>
                  </a:cubicBezTo>
                  <a:cubicBezTo>
                    <a:pt x="772" y="1454"/>
                    <a:pt x="772" y="1454"/>
                    <a:pt x="766" y="1454"/>
                  </a:cubicBezTo>
                  <a:cubicBezTo>
                    <a:pt x="748" y="1448"/>
                    <a:pt x="730" y="1436"/>
                    <a:pt x="719" y="1430"/>
                  </a:cubicBezTo>
                  <a:cubicBezTo>
                    <a:pt x="713" y="1430"/>
                    <a:pt x="713" y="1430"/>
                    <a:pt x="713" y="1430"/>
                  </a:cubicBezTo>
                  <a:cubicBezTo>
                    <a:pt x="660" y="1395"/>
                    <a:pt x="607" y="1360"/>
                    <a:pt x="566" y="1319"/>
                  </a:cubicBezTo>
                  <a:cubicBezTo>
                    <a:pt x="566" y="1313"/>
                    <a:pt x="566" y="1313"/>
                    <a:pt x="566" y="1313"/>
                  </a:cubicBezTo>
                  <a:cubicBezTo>
                    <a:pt x="548" y="1301"/>
                    <a:pt x="536" y="1289"/>
                    <a:pt x="524" y="1271"/>
                  </a:cubicBezTo>
                  <a:cubicBezTo>
                    <a:pt x="524" y="1271"/>
                    <a:pt x="518" y="1266"/>
                    <a:pt x="518" y="1260"/>
                  </a:cubicBezTo>
                  <a:cubicBezTo>
                    <a:pt x="430" y="1154"/>
                    <a:pt x="377" y="1012"/>
                    <a:pt x="377" y="859"/>
                  </a:cubicBezTo>
                  <a:cubicBezTo>
                    <a:pt x="548" y="859"/>
                    <a:pt x="548" y="859"/>
                    <a:pt x="548" y="859"/>
                  </a:cubicBezTo>
                  <a:cubicBezTo>
                    <a:pt x="271" y="447"/>
                    <a:pt x="271" y="447"/>
                    <a:pt x="271" y="447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171" y="859"/>
                    <a:pt x="171" y="859"/>
                    <a:pt x="171" y="859"/>
                  </a:cubicBezTo>
                  <a:cubicBezTo>
                    <a:pt x="171" y="1036"/>
                    <a:pt x="224" y="1207"/>
                    <a:pt x="318" y="1342"/>
                  </a:cubicBezTo>
                  <a:cubicBezTo>
                    <a:pt x="324" y="1342"/>
                    <a:pt x="324" y="1348"/>
                    <a:pt x="324" y="1348"/>
                  </a:cubicBezTo>
                  <a:cubicBezTo>
                    <a:pt x="336" y="1360"/>
                    <a:pt x="348" y="1377"/>
                    <a:pt x="353" y="1389"/>
                  </a:cubicBezTo>
                  <a:cubicBezTo>
                    <a:pt x="359" y="1395"/>
                    <a:pt x="365" y="1401"/>
                    <a:pt x="365" y="1401"/>
                  </a:cubicBezTo>
                  <a:cubicBezTo>
                    <a:pt x="383" y="1425"/>
                    <a:pt x="400" y="1442"/>
                    <a:pt x="418" y="1460"/>
                  </a:cubicBezTo>
                  <a:cubicBezTo>
                    <a:pt x="418" y="1460"/>
                    <a:pt x="418" y="1460"/>
                    <a:pt x="424" y="1466"/>
                  </a:cubicBezTo>
                  <a:cubicBezTo>
                    <a:pt x="477" y="1519"/>
                    <a:pt x="542" y="1566"/>
                    <a:pt x="613" y="1607"/>
                  </a:cubicBezTo>
                  <a:cubicBezTo>
                    <a:pt x="613" y="1607"/>
                    <a:pt x="619" y="1607"/>
                    <a:pt x="619" y="1613"/>
                  </a:cubicBezTo>
                  <a:cubicBezTo>
                    <a:pt x="642" y="1619"/>
                    <a:pt x="660" y="1631"/>
                    <a:pt x="683" y="1642"/>
                  </a:cubicBezTo>
                  <a:cubicBezTo>
                    <a:pt x="689" y="1642"/>
                    <a:pt x="689" y="1642"/>
                    <a:pt x="695" y="1648"/>
                  </a:cubicBezTo>
                  <a:cubicBezTo>
                    <a:pt x="713" y="1654"/>
                    <a:pt x="736" y="1660"/>
                    <a:pt x="754" y="1666"/>
                  </a:cubicBezTo>
                  <a:cubicBezTo>
                    <a:pt x="760" y="1672"/>
                    <a:pt x="772" y="1672"/>
                    <a:pt x="778" y="1678"/>
                  </a:cubicBezTo>
                  <a:cubicBezTo>
                    <a:pt x="795" y="1684"/>
                    <a:pt x="813" y="1684"/>
                    <a:pt x="831" y="1690"/>
                  </a:cubicBezTo>
                  <a:cubicBezTo>
                    <a:pt x="842" y="1690"/>
                    <a:pt x="854" y="1695"/>
                    <a:pt x="860" y="1695"/>
                  </a:cubicBezTo>
                  <a:cubicBezTo>
                    <a:pt x="866" y="1695"/>
                    <a:pt x="872" y="1701"/>
                    <a:pt x="878" y="1701"/>
                  </a:cubicBezTo>
                  <a:cubicBezTo>
                    <a:pt x="895" y="1701"/>
                    <a:pt x="907" y="1707"/>
                    <a:pt x="925" y="1707"/>
                  </a:cubicBezTo>
                  <a:cubicBezTo>
                    <a:pt x="931" y="1707"/>
                    <a:pt x="937" y="1707"/>
                    <a:pt x="943" y="1707"/>
                  </a:cubicBezTo>
                  <a:cubicBezTo>
                    <a:pt x="972" y="1713"/>
                    <a:pt x="1001" y="1713"/>
                    <a:pt x="1025" y="1713"/>
                  </a:cubicBezTo>
                  <a:cubicBezTo>
                    <a:pt x="1202" y="1713"/>
                    <a:pt x="1373" y="1660"/>
                    <a:pt x="1520" y="1560"/>
                  </a:cubicBezTo>
                  <a:cubicBezTo>
                    <a:pt x="1561" y="1525"/>
                    <a:pt x="1573" y="1460"/>
                    <a:pt x="1544" y="1413"/>
                  </a:cubicBezTo>
                  <a:cubicBezTo>
                    <a:pt x="1508" y="1366"/>
                    <a:pt x="1443" y="1360"/>
                    <a:pt x="1396" y="1389"/>
                  </a:cubicBezTo>
                  <a:close/>
                  <a:moveTo>
                    <a:pt x="1885" y="859"/>
                  </a:moveTo>
                  <a:cubicBezTo>
                    <a:pt x="1879" y="677"/>
                    <a:pt x="1826" y="512"/>
                    <a:pt x="1732" y="371"/>
                  </a:cubicBezTo>
                  <a:cubicBezTo>
                    <a:pt x="1732" y="371"/>
                    <a:pt x="1726" y="371"/>
                    <a:pt x="1726" y="365"/>
                  </a:cubicBezTo>
                  <a:cubicBezTo>
                    <a:pt x="1714" y="347"/>
                    <a:pt x="1703" y="335"/>
                    <a:pt x="1691" y="318"/>
                  </a:cubicBezTo>
                  <a:cubicBezTo>
                    <a:pt x="1685" y="312"/>
                    <a:pt x="1685" y="312"/>
                    <a:pt x="1685" y="312"/>
                  </a:cubicBezTo>
                  <a:cubicBezTo>
                    <a:pt x="1597" y="206"/>
                    <a:pt x="1490" y="123"/>
                    <a:pt x="1367" y="70"/>
                  </a:cubicBezTo>
                  <a:cubicBezTo>
                    <a:pt x="1361" y="70"/>
                    <a:pt x="1361" y="70"/>
                    <a:pt x="1355" y="64"/>
                  </a:cubicBezTo>
                  <a:cubicBezTo>
                    <a:pt x="1337" y="59"/>
                    <a:pt x="1314" y="53"/>
                    <a:pt x="1296" y="47"/>
                  </a:cubicBezTo>
                  <a:cubicBezTo>
                    <a:pt x="1290" y="41"/>
                    <a:pt x="1278" y="41"/>
                    <a:pt x="1272" y="35"/>
                  </a:cubicBezTo>
                  <a:cubicBezTo>
                    <a:pt x="1255" y="35"/>
                    <a:pt x="1237" y="29"/>
                    <a:pt x="1220" y="23"/>
                  </a:cubicBezTo>
                  <a:cubicBezTo>
                    <a:pt x="1208" y="23"/>
                    <a:pt x="1202" y="17"/>
                    <a:pt x="1190" y="17"/>
                  </a:cubicBezTo>
                  <a:cubicBezTo>
                    <a:pt x="1184" y="17"/>
                    <a:pt x="1178" y="17"/>
                    <a:pt x="1172" y="11"/>
                  </a:cubicBezTo>
                  <a:cubicBezTo>
                    <a:pt x="1161" y="11"/>
                    <a:pt x="1149" y="11"/>
                    <a:pt x="1131" y="11"/>
                  </a:cubicBezTo>
                  <a:cubicBezTo>
                    <a:pt x="1125" y="5"/>
                    <a:pt x="1113" y="5"/>
                    <a:pt x="1108" y="5"/>
                  </a:cubicBezTo>
                  <a:cubicBezTo>
                    <a:pt x="1084" y="5"/>
                    <a:pt x="1060" y="0"/>
                    <a:pt x="1037" y="0"/>
                  </a:cubicBezTo>
                  <a:cubicBezTo>
                    <a:pt x="1031" y="0"/>
                    <a:pt x="1031" y="0"/>
                    <a:pt x="1025" y="0"/>
                  </a:cubicBezTo>
                  <a:cubicBezTo>
                    <a:pt x="1025" y="0"/>
                    <a:pt x="1025" y="0"/>
                    <a:pt x="1025" y="0"/>
                  </a:cubicBezTo>
                  <a:cubicBezTo>
                    <a:pt x="848" y="0"/>
                    <a:pt x="677" y="53"/>
                    <a:pt x="536" y="159"/>
                  </a:cubicBezTo>
                  <a:cubicBezTo>
                    <a:pt x="489" y="188"/>
                    <a:pt x="477" y="253"/>
                    <a:pt x="507" y="300"/>
                  </a:cubicBezTo>
                  <a:cubicBezTo>
                    <a:pt x="542" y="347"/>
                    <a:pt x="607" y="359"/>
                    <a:pt x="654" y="323"/>
                  </a:cubicBezTo>
                  <a:cubicBezTo>
                    <a:pt x="766" y="247"/>
                    <a:pt x="895" y="206"/>
                    <a:pt x="1031" y="206"/>
                  </a:cubicBezTo>
                  <a:cubicBezTo>
                    <a:pt x="1049" y="206"/>
                    <a:pt x="1066" y="206"/>
                    <a:pt x="1090" y="212"/>
                  </a:cubicBezTo>
                  <a:cubicBezTo>
                    <a:pt x="1096" y="212"/>
                    <a:pt x="1102" y="212"/>
                    <a:pt x="1108" y="212"/>
                  </a:cubicBezTo>
                  <a:cubicBezTo>
                    <a:pt x="1119" y="212"/>
                    <a:pt x="1137" y="217"/>
                    <a:pt x="1149" y="217"/>
                  </a:cubicBezTo>
                  <a:cubicBezTo>
                    <a:pt x="1155" y="217"/>
                    <a:pt x="1166" y="223"/>
                    <a:pt x="1172" y="223"/>
                  </a:cubicBezTo>
                  <a:cubicBezTo>
                    <a:pt x="1184" y="229"/>
                    <a:pt x="1202" y="229"/>
                    <a:pt x="1214" y="235"/>
                  </a:cubicBezTo>
                  <a:cubicBezTo>
                    <a:pt x="1220" y="235"/>
                    <a:pt x="1225" y="235"/>
                    <a:pt x="1231" y="241"/>
                  </a:cubicBezTo>
                  <a:cubicBezTo>
                    <a:pt x="1243" y="247"/>
                    <a:pt x="1261" y="253"/>
                    <a:pt x="1278" y="259"/>
                  </a:cubicBezTo>
                  <a:cubicBezTo>
                    <a:pt x="1278" y="259"/>
                    <a:pt x="1278" y="259"/>
                    <a:pt x="1284" y="259"/>
                  </a:cubicBezTo>
                  <a:cubicBezTo>
                    <a:pt x="1379" y="300"/>
                    <a:pt x="1461" y="365"/>
                    <a:pt x="1526" y="441"/>
                  </a:cubicBezTo>
                  <a:cubicBezTo>
                    <a:pt x="1526" y="447"/>
                    <a:pt x="1526" y="447"/>
                    <a:pt x="1526" y="447"/>
                  </a:cubicBezTo>
                  <a:cubicBezTo>
                    <a:pt x="1620" y="559"/>
                    <a:pt x="1679" y="700"/>
                    <a:pt x="1679" y="859"/>
                  </a:cubicBezTo>
                  <a:cubicBezTo>
                    <a:pt x="1502" y="859"/>
                    <a:pt x="1502" y="859"/>
                    <a:pt x="1502" y="859"/>
                  </a:cubicBezTo>
                  <a:cubicBezTo>
                    <a:pt x="1779" y="1266"/>
                    <a:pt x="1779" y="1266"/>
                    <a:pt x="1779" y="1266"/>
                  </a:cubicBezTo>
                  <a:cubicBezTo>
                    <a:pt x="2056" y="859"/>
                    <a:pt x="2056" y="859"/>
                    <a:pt x="2056" y="859"/>
                  </a:cubicBezTo>
                  <a:cubicBezTo>
                    <a:pt x="1885" y="859"/>
                    <a:pt x="1885" y="859"/>
                    <a:pt x="1885" y="859"/>
                  </a:cubicBezTo>
                  <a:cubicBezTo>
                    <a:pt x="1885" y="859"/>
                    <a:pt x="1885" y="859"/>
                    <a:pt x="1885" y="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324"/>
              <a:endParaRPr lang="en-US">
                <a:solidFill>
                  <a:srgbClr val="50505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719540" y="344844"/>
            <a:ext cx="2326752" cy="1384269"/>
            <a:chOff x="9671599" y="345841"/>
            <a:chExt cx="2475000" cy="160875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1599" y="345841"/>
              <a:ext cx="2475000" cy="160875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518" y="908308"/>
              <a:ext cx="1744803" cy="61735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9916422" y="2093605"/>
            <a:ext cx="2303793" cy="1475366"/>
            <a:chOff x="8316196" y="2844847"/>
            <a:chExt cx="2862784" cy="186081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6196" y="2844847"/>
              <a:ext cx="2862784" cy="186081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8670321" y="3069890"/>
              <a:ext cx="2345347" cy="824387"/>
              <a:chOff x="3868290" y="-157475"/>
              <a:chExt cx="2345347" cy="82438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441853" y="-157475"/>
                <a:ext cx="1771784" cy="765631"/>
                <a:chOff x="9715330" y="1862495"/>
                <a:chExt cx="2060872" cy="89055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816057" y="2323455"/>
                  <a:ext cx="1960145" cy="429593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defTabSz="1118538" fontAlgn="base">
                    <a:spcAft>
                      <a:spcPct val="0"/>
                    </a:spcAft>
                  </a:pPr>
                  <a:r>
                    <a:rPr lang="en-US" sz="120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"/>
                    </a:rPr>
                    <a:t>Rights Management Services</a:t>
                  </a:r>
                </a:p>
              </p:txBody>
            </p: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5330" y="1862495"/>
                  <a:ext cx="1672423" cy="399415"/>
                </a:xfrm>
                <a:prstGeom prst="rect">
                  <a:avLst/>
                </a:prstGeom>
              </p:spPr>
            </p:pic>
          </p:grp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8290" y="34879"/>
                <a:ext cx="640691" cy="632033"/>
              </a:xfrm>
              <a:prstGeom prst="rect">
                <a:avLst/>
              </a:prstGeom>
            </p:spPr>
          </p:pic>
        </p:grpSp>
      </p:grpSp>
      <p:grpSp>
        <p:nvGrpSpPr>
          <p:cNvPr id="41" name="Group 40"/>
          <p:cNvGrpSpPr/>
          <p:nvPr/>
        </p:nvGrpSpPr>
        <p:grpSpPr>
          <a:xfrm>
            <a:off x="10076002" y="3945763"/>
            <a:ext cx="2331004" cy="1498526"/>
            <a:chOff x="8179164" y="4864927"/>
            <a:chExt cx="2611007" cy="169715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79164" y="4864927"/>
              <a:ext cx="2611007" cy="1697155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8584875" y="5193637"/>
              <a:ext cx="2019381" cy="856370"/>
              <a:chOff x="5344868" y="-1160558"/>
              <a:chExt cx="2019381" cy="85637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858343" y="-823099"/>
                <a:ext cx="1505906" cy="483013"/>
                <a:chOff x="5858343" y="-823099"/>
                <a:chExt cx="1505906" cy="483013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8343" y="-823099"/>
                  <a:ext cx="1505906" cy="364818"/>
                </a:xfrm>
                <a:prstGeom prst="rect">
                  <a:avLst/>
                </a:prstGeom>
              </p:spPr>
            </p:pic>
            <p:sp>
              <p:nvSpPr>
                <p:cNvPr id="47" name="Rectangle 46"/>
                <p:cNvSpPr/>
                <p:nvPr/>
              </p:nvSpPr>
              <p:spPr>
                <a:xfrm>
                  <a:off x="5954139" y="-524752"/>
                  <a:ext cx="1179361" cy="18466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118538" fontAlgn="base">
                    <a:spcAft>
                      <a:spcPct val="0"/>
                    </a:spcAft>
                  </a:pPr>
                  <a:r>
                    <a:rPr lang="en-US" sz="1200" dirty="0">
                      <a:ln>
                        <a:solidFill>
                          <a:srgbClr val="FFFFFF"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Segoe"/>
                    </a:rPr>
                    <a:t>Key Management</a:t>
                  </a:r>
                </a:p>
              </p:txBody>
            </p:sp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4868" y="-1160558"/>
                <a:ext cx="537575" cy="85637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8261845" y="1283958"/>
            <a:ext cx="1503168" cy="622928"/>
            <a:chOff x="9809120" y="1800957"/>
            <a:chExt cx="1503168" cy="622928"/>
          </a:xfrm>
        </p:grpSpPr>
        <p:sp>
          <p:nvSpPr>
            <p:cNvPr id="49" name="Rectangle 48"/>
            <p:cNvSpPr/>
            <p:nvPr/>
          </p:nvSpPr>
          <p:spPr>
            <a:xfrm>
              <a:off x="10296112" y="2098736"/>
              <a:ext cx="1016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Integration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9809120" y="1800957"/>
              <a:ext cx="1307951" cy="622928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967692" y="2289637"/>
            <a:ext cx="1957736" cy="584068"/>
            <a:chOff x="7045646" y="1879365"/>
            <a:chExt cx="1957736" cy="58406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270918" y="1987368"/>
              <a:ext cx="1651449" cy="47606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045646" y="1879365"/>
              <a:ext cx="1957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Authentication and collaboration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52674" y="3467276"/>
            <a:ext cx="901326" cy="615407"/>
            <a:chOff x="9713010" y="4385847"/>
            <a:chExt cx="859487" cy="554425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9713010" y="4385847"/>
              <a:ext cx="0" cy="55442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9755222" y="4448875"/>
              <a:ext cx="817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BYO Key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0" y="3265915"/>
            <a:ext cx="2447244" cy="1059727"/>
            <a:chOff x="4062902" y="4786251"/>
            <a:chExt cx="2856124" cy="1059727"/>
          </a:xfrm>
        </p:grpSpPr>
        <p:grpSp>
          <p:nvGrpSpPr>
            <p:cNvPr id="52" name="Group 51"/>
            <p:cNvGrpSpPr/>
            <p:nvPr/>
          </p:nvGrpSpPr>
          <p:grpSpPr>
            <a:xfrm>
              <a:off x="5042855" y="4786251"/>
              <a:ext cx="896218" cy="1048229"/>
              <a:chOff x="5062569" y="4786251"/>
              <a:chExt cx="896218" cy="1048229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78107" y="4786251"/>
                <a:ext cx="480680" cy="10482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2569" y="5210545"/>
                <a:ext cx="642491" cy="616373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4062902" y="4786251"/>
              <a:ext cx="2856124" cy="1059727"/>
              <a:chOff x="4062902" y="4786251"/>
              <a:chExt cx="2856124" cy="105972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062902" y="4786251"/>
                <a:ext cx="907284" cy="1056507"/>
                <a:chOff x="4031141" y="4786251"/>
                <a:chExt cx="907284" cy="105650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57745" y="4786251"/>
                  <a:ext cx="480680" cy="1048229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31141" y="5202628"/>
                  <a:ext cx="650888" cy="64013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6042351" y="4786251"/>
                <a:ext cx="876675" cy="1059727"/>
                <a:chOff x="5916998" y="4786251"/>
                <a:chExt cx="876675" cy="105972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12993" y="4786251"/>
                  <a:ext cx="480680" cy="1048229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6998" y="5376458"/>
                  <a:ext cx="634095" cy="46952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4" name="Rectangle 13"/>
          <p:cNvSpPr/>
          <p:nvPr/>
        </p:nvSpPr>
        <p:spPr bwMode="auto">
          <a:xfrm>
            <a:off x="2567604" y="4157887"/>
            <a:ext cx="844805" cy="53063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</a:rPr>
              <a:t>Azure RMS Connector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521152" y="4398717"/>
            <a:ext cx="1773888" cy="914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On Premise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106054" y="2397640"/>
            <a:ext cx="376324" cy="28585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accent1"/>
                </a:solidFill>
              </a:rPr>
              <a:t>Sync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0378620" y="685492"/>
            <a:ext cx="1064660" cy="20276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Optional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767434" y="1701909"/>
            <a:ext cx="1016176" cy="615407"/>
            <a:chOff x="9679356" y="4385847"/>
            <a:chExt cx="969005" cy="55442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9713010" y="4385847"/>
              <a:ext cx="0" cy="55442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9679356" y="4448875"/>
              <a:ext cx="969005" cy="2772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pc="-30" dirty="0">
                  <a:solidFill>
                    <a:srgbClr val="969696">
                      <a:lumMod val="50000"/>
                    </a:srgbClr>
                  </a:solidFill>
                </a:rPr>
                <a:t>Integration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sp>
        <p:nvSpPr>
          <p:cNvPr id="97" name="Rectangle 96"/>
          <p:cNvSpPr/>
          <p:nvPr/>
        </p:nvSpPr>
        <p:spPr bwMode="auto">
          <a:xfrm>
            <a:off x="0" y="1294542"/>
            <a:ext cx="5326807" cy="4238040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spc="-49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24380" y="3771675"/>
            <a:ext cx="334279" cy="40669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58165" y="3230912"/>
            <a:ext cx="396578" cy="102330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6454" y="3347320"/>
            <a:ext cx="303087" cy="408005"/>
          </a:xfrm>
          <a:prstGeom prst="rect">
            <a:avLst/>
          </a:prstGeom>
        </p:spPr>
      </p:pic>
      <p:cxnSp>
        <p:nvCxnSpPr>
          <p:cNvPr id="111" name="Elbow Connector 110"/>
          <p:cNvCxnSpPr>
            <a:stCxn id="107" idx="3"/>
          </p:cNvCxnSpPr>
          <p:nvPr/>
        </p:nvCxnSpPr>
        <p:spPr>
          <a:xfrm flipV="1">
            <a:off x="3458659" y="3269903"/>
            <a:ext cx="6559958" cy="705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14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-30269_Server &amp; Tools Business_16x9">
  <a:themeElements>
    <a:clrScheme name="Custom 11">
      <a:dk1>
        <a:srgbClr val="505050"/>
      </a:dk1>
      <a:lt1>
        <a:srgbClr val="FFFFFF"/>
      </a:lt1>
      <a:dk2>
        <a:srgbClr val="505050"/>
      </a:dk2>
      <a:lt2>
        <a:srgbClr val="969696"/>
      </a:lt2>
      <a:accent1>
        <a:srgbClr val="002050"/>
      </a:accent1>
      <a:accent2>
        <a:srgbClr val="0072C6"/>
      </a:accent2>
      <a:accent3>
        <a:srgbClr val="442359"/>
      </a:accent3>
      <a:accent4>
        <a:srgbClr val="68217A"/>
      </a:accent4>
      <a:accent5>
        <a:srgbClr val="DC3C00"/>
      </a:accent5>
      <a:accent6>
        <a:srgbClr val="FF8C00"/>
      </a:accent6>
      <a:hlink>
        <a:srgbClr val="FFFFFF"/>
      </a:hlink>
      <a:folHlink>
        <a:srgbClr val="96969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eople-Centric IT Customer Conversation Deck - Full Deck 2 Oct_v03.pptx" id="{CDD58DAD-3C0C-4EE5-BCF6-8EEC9E02A637}" vid="{142E583D-6DCD-4F9B-876C-242AC5EFF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Segoe</vt:lpstr>
      <vt:lpstr>Segoe UI</vt:lpstr>
      <vt:lpstr>Segoe UI Light</vt:lpstr>
      <vt:lpstr>7-30269_Server &amp; Tools Business_16x9</vt:lpstr>
      <vt:lpstr>Cloud Only</vt:lpstr>
      <vt:lpstr>Hybrid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2016-03-13T21:43:25Z</dcterms:created>
  <dcterms:modified xsi:type="dcterms:W3CDTF">2016-03-14T22:19:25Z</dcterms:modified>
</cp:coreProperties>
</file>