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8"/>
  </p:notesMasterIdLst>
  <p:sldIdLst>
    <p:sldId id="257"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60"/>
    <a:srgbClr val="525252"/>
    <a:srgbClr val="FFB900"/>
    <a:srgbClr val="A5A5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77" d="100"/>
          <a:sy n="77" d="100"/>
        </p:scale>
        <p:origin x="221"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6A5666-4B6A-423A-AB1B-8D7E7E0D4931}" type="datetimeFigureOut">
              <a:rPr lang="en-US" smtClean="0"/>
              <a:t>9/11/2015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8FB6DF-D37D-4BF6-ADF6-E5A687D146FA}" type="slidenum">
              <a:rPr lang="en-US" smtClean="0"/>
              <a:t>‹#›</a:t>
            </a:fld>
            <a:endParaRPr lang="en-US"/>
          </a:p>
        </p:txBody>
      </p:sp>
    </p:spTree>
    <p:extLst>
      <p:ext uri="{BB962C8B-B14F-4D97-AF65-F5344CB8AC3E}">
        <p14:creationId xmlns:p14="http://schemas.microsoft.com/office/powerpoint/2010/main" val="3070851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Speaker</a:t>
            </a:r>
            <a:r>
              <a:rPr lang="en-US" b="1" baseline="0" dirty="0" smtClean="0"/>
              <a:t> Notes:</a:t>
            </a:r>
          </a:p>
          <a:p>
            <a:endParaRPr lang="en-US" b="0" baseline="0" dirty="0" smtClean="0"/>
          </a:p>
          <a:p>
            <a:r>
              <a:rPr lang="en-US" b="0" baseline="0" dirty="0" smtClean="0"/>
              <a:t>2-3 minutes</a:t>
            </a:r>
          </a:p>
          <a:p>
            <a:endParaRPr lang="en-US" b="0" baseline="0" dirty="0" smtClean="0"/>
          </a:p>
          <a:p>
            <a:r>
              <a:rPr lang="en-US" b="0" baseline="0" dirty="0" smtClean="0"/>
              <a:t>This scenario is to set the context of saving money using IaaS. Introduce Contoso (the SMB customer that will be used in the course scenarios) as a customer that want to save money and improve agility and efficiency by integrating Azure services into its infrastructure. This scenario helps the partner see how to compare the cost of on-premises infrastructure with Azure Infrastructure. The end result will be a cost/virtual machine. </a:t>
            </a:r>
          </a:p>
          <a:p>
            <a:endParaRPr lang="en-US" b="0" baseline="0" dirty="0" smtClean="0"/>
          </a:p>
          <a:p>
            <a:pPr marL="0" indent="0">
              <a:lnSpc>
                <a:spcPts val="2200"/>
              </a:lnSpc>
              <a:buNone/>
            </a:pPr>
            <a:r>
              <a:rPr lang="en-US" sz="900" b="1" dirty="0" smtClean="0">
                <a:solidFill>
                  <a:srgbClr val="505050"/>
                </a:solidFill>
              </a:rPr>
              <a:t>Contoso</a:t>
            </a:r>
            <a:r>
              <a:rPr lang="en-US" sz="900" dirty="0" smtClean="0">
                <a:solidFill>
                  <a:srgbClr val="505050"/>
                </a:solidFill>
              </a:rPr>
              <a:t>, an SMB customer, is running two datacenter servers on premises and is getting ready to upgrade to Windows Server 2012 R2. Contoso hosts 7 medium-size virtual machines (3-4 GB RAM) on average. The first server runs Hyper-V on Windows Server 2008R2 and hosts the workloads, the second server runs AD DS, DNS, email, web, intranet, backup, and so on. The motivation for moving the two servers to the cloud is saving money on IT costs by using cloud services. </a:t>
            </a:r>
          </a:p>
          <a:p>
            <a:pPr marL="0" indent="0">
              <a:lnSpc>
                <a:spcPts val="2200"/>
              </a:lnSpc>
              <a:buNone/>
            </a:pPr>
            <a:r>
              <a:rPr lang="en-US" sz="900" dirty="0" smtClean="0">
                <a:solidFill>
                  <a:srgbClr val="505050"/>
                </a:solidFill>
              </a:rPr>
              <a:t>The partner calculated an average monthly cost for procurement and operating expenses of two new datacenter servers over a two-year period. Each server would have dual quad-core processors, 16GB RAM, RAID controller, 5 hard disks, dual redundant power supplies, 2 years of maintenance, and Windows Server 2012 Standard as the operating system. Facility costs per server (power, cooling, datacenter space, property taxes, facility and security personnel, and other expenses related to physical infrastructure) were estimated and added to the total. </a:t>
            </a:r>
          </a:p>
          <a:p>
            <a:pPr>
              <a:lnSpc>
                <a:spcPts val="2200"/>
              </a:lnSpc>
            </a:pPr>
            <a:r>
              <a:rPr lang="en-US" sz="900" b="1" dirty="0" smtClean="0">
                <a:solidFill>
                  <a:srgbClr val="505050"/>
                </a:solidFill>
              </a:rPr>
              <a:t>Two servers and operating system: $10,000 per server</a:t>
            </a:r>
          </a:p>
          <a:p>
            <a:pPr>
              <a:lnSpc>
                <a:spcPts val="2200"/>
              </a:lnSpc>
            </a:pPr>
            <a:r>
              <a:rPr lang="en-US" sz="900" b="1" dirty="0" smtClean="0">
                <a:solidFill>
                  <a:srgbClr val="505050"/>
                </a:solidFill>
              </a:rPr>
              <a:t>CALs: $10,000</a:t>
            </a:r>
          </a:p>
          <a:p>
            <a:pPr>
              <a:lnSpc>
                <a:spcPts val="2200"/>
              </a:lnSpc>
            </a:pPr>
            <a:r>
              <a:rPr lang="en-US" sz="900" b="1" dirty="0" smtClean="0">
                <a:solidFill>
                  <a:srgbClr val="505050"/>
                </a:solidFill>
              </a:rPr>
              <a:t>Two years of facility operating costs:  $10,000</a:t>
            </a:r>
          </a:p>
          <a:p>
            <a:pPr>
              <a:lnSpc>
                <a:spcPts val="2200"/>
              </a:lnSpc>
            </a:pPr>
            <a:r>
              <a:rPr lang="en-US" sz="900" b="1" dirty="0" smtClean="0">
                <a:solidFill>
                  <a:srgbClr val="505050"/>
                </a:solidFill>
              </a:rPr>
              <a:t>On-premises backup solution with support for cloud archiving: $2,800 with agents</a:t>
            </a:r>
          </a:p>
          <a:p>
            <a:pPr marL="0" indent="0">
              <a:lnSpc>
                <a:spcPts val="2200"/>
              </a:lnSpc>
              <a:buNone/>
            </a:pPr>
            <a:r>
              <a:rPr lang="en-US" sz="900" dirty="0" smtClean="0">
                <a:solidFill>
                  <a:srgbClr val="505050"/>
                </a:solidFill>
              </a:rPr>
              <a:t>The total procurement and operating costs total about </a:t>
            </a:r>
            <a:r>
              <a:rPr lang="en-US" sz="900" b="1" dirty="0" smtClean="0">
                <a:solidFill>
                  <a:srgbClr val="505050"/>
                </a:solidFill>
              </a:rPr>
              <a:t>$32,800 / 24 months </a:t>
            </a:r>
            <a:r>
              <a:rPr lang="en-US" sz="900" dirty="0" smtClean="0">
                <a:solidFill>
                  <a:srgbClr val="505050"/>
                </a:solidFill>
              </a:rPr>
              <a:t>= </a:t>
            </a:r>
            <a:r>
              <a:rPr lang="en-US" sz="900" b="1" dirty="0" smtClean="0">
                <a:solidFill>
                  <a:srgbClr val="505050"/>
                </a:solidFill>
              </a:rPr>
              <a:t>~$1333.33 /month </a:t>
            </a:r>
            <a:r>
              <a:rPr lang="en-US" sz="900" dirty="0" smtClean="0">
                <a:solidFill>
                  <a:srgbClr val="505050"/>
                </a:solidFill>
              </a:rPr>
              <a:t>for two datacenter caliber servers. With 7 small virtual machines, this comes out to ~ </a:t>
            </a:r>
            <a:r>
              <a:rPr lang="en-US" sz="900" b="1" dirty="0" smtClean="0">
                <a:solidFill>
                  <a:srgbClr val="505050"/>
                </a:solidFill>
              </a:rPr>
              <a:t>$1,90.47 per virtual machine</a:t>
            </a:r>
            <a:r>
              <a:rPr lang="en-US" sz="900" dirty="0" smtClean="0">
                <a:solidFill>
                  <a:srgbClr val="505050"/>
                </a:solidFill>
              </a:rPr>
              <a:t> per month.</a:t>
            </a:r>
          </a:p>
          <a:p>
            <a:endParaRPr lang="en-US" b="0" baseline="0" dirty="0" smtClean="0"/>
          </a:p>
          <a:p>
            <a:endParaRPr lang="en-US" b="1"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886047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Speaker</a:t>
            </a:r>
            <a:r>
              <a:rPr lang="en-US" b="1" baseline="0" dirty="0" smtClean="0"/>
              <a:t> Notes:</a:t>
            </a:r>
          </a:p>
          <a:p>
            <a:endParaRPr lang="en-US" b="0" baseline="0" dirty="0" smtClean="0"/>
          </a:p>
          <a:p>
            <a:r>
              <a:rPr lang="en-US" b="0" baseline="0" dirty="0" smtClean="0"/>
              <a:t>2-3 minutes</a:t>
            </a:r>
          </a:p>
          <a:p>
            <a:endParaRPr lang="en-US" b="0" baseline="0" dirty="0" smtClean="0"/>
          </a:p>
          <a:p>
            <a:r>
              <a:rPr lang="en-US" b="0" baseline="0" dirty="0" smtClean="0"/>
              <a:t>This scenario is to set the context of saving money using IaaS. Introduce Contoso (the SMB customer that will be used in the course scenarios) as a customer that want to save money and improve agility and efficiency by integrating Azure services into its infrastructure. This scenario helps the partner see how to compare the cost of on-premises infrastructure with Azure Infrastructure. The end result will be a cost/virtual machine. </a:t>
            </a:r>
          </a:p>
          <a:p>
            <a:endParaRPr lang="en-US" b="0" baseline="0" dirty="0" smtClean="0"/>
          </a:p>
          <a:p>
            <a:pPr marL="0" indent="0">
              <a:lnSpc>
                <a:spcPts val="2200"/>
              </a:lnSpc>
              <a:buNone/>
            </a:pPr>
            <a:r>
              <a:rPr lang="en-US" sz="900" b="1" dirty="0" smtClean="0">
                <a:solidFill>
                  <a:srgbClr val="505050"/>
                </a:solidFill>
              </a:rPr>
              <a:t>Contoso</a:t>
            </a:r>
            <a:r>
              <a:rPr lang="en-US" sz="900" dirty="0" smtClean="0">
                <a:solidFill>
                  <a:srgbClr val="505050"/>
                </a:solidFill>
              </a:rPr>
              <a:t>, an SMB customer, is running two datacenter servers on premises and is getting ready to upgrade to Windows Server 2012 R2. Contoso hosts 7 medium-size virtual machines (3-4 GB RAM) on average. The first server runs Hyper-V on Windows Server 2008R2 and hosts the workloads, the second server runs AD DS, DNS, email, web, intranet, backup, and so on. The motivation for moving the two servers to the cloud is saving money on IT costs by using cloud services. </a:t>
            </a:r>
          </a:p>
          <a:p>
            <a:pPr marL="0" indent="0">
              <a:lnSpc>
                <a:spcPts val="2200"/>
              </a:lnSpc>
              <a:buNone/>
            </a:pPr>
            <a:r>
              <a:rPr lang="en-US" sz="900" dirty="0" smtClean="0">
                <a:solidFill>
                  <a:srgbClr val="505050"/>
                </a:solidFill>
              </a:rPr>
              <a:t>The partner calculated an average monthly cost for procurement and operating expenses of two new datacenter servers over a two-year period. Each server would have dual quad-core processors, 16GB RAM, RAID controller, 5 hard disks, dual redundant power supplies, 2 years of maintenance, and Windows Server 2012 Standard as the operating system. Facility costs per server (power, cooling, datacenter space, property taxes, facility and security personnel, and other expenses related to physical infrastructure) were estimated and added to the total. </a:t>
            </a:r>
          </a:p>
          <a:p>
            <a:pPr>
              <a:lnSpc>
                <a:spcPts val="2200"/>
              </a:lnSpc>
            </a:pPr>
            <a:r>
              <a:rPr lang="en-US" sz="900" b="1" dirty="0" smtClean="0">
                <a:solidFill>
                  <a:srgbClr val="505050"/>
                </a:solidFill>
              </a:rPr>
              <a:t>Two servers and operating system: $10,000 per server</a:t>
            </a:r>
          </a:p>
          <a:p>
            <a:pPr>
              <a:lnSpc>
                <a:spcPts val="2200"/>
              </a:lnSpc>
            </a:pPr>
            <a:r>
              <a:rPr lang="en-US" sz="900" b="1" dirty="0" smtClean="0">
                <a:solidFill>
                  <a:srgbClr val="505050"/>
                </a:solidFill>
              </a:rPr>
              <a:t>CALs: $10,000</a:t>
            </a:r>
          </a:p>
          <a:p>
            <a:pPr>
              <a:lnSpc>
                <a:spcPts val="2200"/>
              </a:lnSpc>
            </a:pPr>
            <a:r>
              <a:rPr lang="en-US" sz="900" b="1" dirty="0" smtClean="0">
                <a:solidFill>
                  <a:srgbClr val="505050"/>
                </a:solidFill>
              </a:rPr>
              <a:t>Two years of facility operating costs:  $10,000</a:t>
            </a:r>
          </a:p>
          <a:p>
            <a:pPr>
              <a:lnSpc>
                <a:spcPts val="2200"/>
              </a:lnSpc>
            </a:pPr>
            <a:r>
              <a:rPr lang="en-US" sz="900" b="1" dirty="0" smtClean="0">
                <a:solidFill>
                  <a:srgbClr val="505050"/>
                </a:solidFill>
              </a:rPr>
              <a:t>On-premises backup solution with support for cloud archiving: $2,800 with agents</a:t>
            </a:r>
          </a:p>
          <a:p>
            <a:pPr marL="0" indent="0">
              <a:lnSpc>
                <a:spcPts val="2200"/>
              </a:lnSpc>
              <a:buNone/>
            </a:pPr>
            <a:r>
              <a:rPr lang="en-US" sz="900" dirty="0" smtClean="0">
                <a:solidFill>
                  <a:srgbClr val="505050"/>
                </a:solidFill>
              </a:rPr>
              <a:t>The total procurement and operating costs total about </a:t>
            </a:r>
            <a:r>
              <a:rPr lang="en-US" sz="900" b="1" dirty="0" smtClean="0">
                <a:solidFill>
                  <a:srgbClr val="505050"/>
                </a:solidFill>
              </a:rPr>
              <a:t>$32,800 / 24 months </a:t>
            </a:r>
            <a:r>
              <a:rPr lang="en-US" sz="900" dirty="0" smtClean="0">
                <a:solidFill>
                  <a:srgbClr val="505050"/>
                </a:solidFill>
              </a:rPr>
              <a:t>= </a:t>
            </a:r>
            <a:r>
              <a:rPr lang="en-US" sz="900" b="1" dirty="0" smtClean="0">
                <a:solidFill>
                  <a:srgbClr val="505050"/>
                </a:solidFill>
              </a:rPr>
              <a:t>~$1333.33 /month </a:t>
            </a:r>
            <a:r>
              <a:rPr lang="en-US" sz="900" dirty="0" smtClean="0">
                <a:solidFill>
                  <a:srgbClr val="505050"/>
                </a:solidFill>
              </a:rPr>
              <a:t>for two datacenter caliber servers. With 7 small virtual machines, this comes out to ~ </a:t>
            </a:r>
            <a:r>
              <a:rPr lang="en-US" sz="900" b="1" dirty="0" smtClean="0">
                <a:solidFill>
                  <a:srgbClr val="505050"/>
                </a:solidFill>
              </a:rPr>
              <a:t>$1,90.47 per virtual machine</a:t>
            </a:r>
            <a:r>
              <a:rPr lang="en-US" sz="900" dirty="0" smtClean="0">
                <a:solidFill>
                  <a:srgbClr val="505050"/>
                </a:solidFill>
              </a:rPr>
              <a:t> per month.</a:t>
            </a:r>
          </a:p>
          <a:p>
            <a:endParaRPr lang="en-US" b="0" baseline="0" dirty="0" smtClean="0"/>
          </a:p>
          <a:p>
            <a:endParaRPr lang="en-US" b="1"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14573280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D6EF947-8D9F-492B-9CF5-9DCF2EF799ED}" type="datetimeFigureOut">
              <a:rPr lang="en-US" smtClean="0"/>
              <a:t>9/11/2015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4160126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6EF947-8D9F-492B-9CF5-9DCF2EF799ED}" type="datetimeFigureOut">
              <a:rPr lang="en-US" smtClean="0"/>
              <a:t>9/11/2015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3671396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6EF947-8D9F-492B-9CF5-9DCF2EF799ED}" type="datetimeFigureOut">
              <a:rPr lang="en-US" smtClean="0"/>
              <a:t>9/11/2015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41080850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6ptTitle &amp; 24p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0321" y="134484"/>
            <a:ext cx="11655840" cy="744138"/>
          </a:xfrm>
        </p:spPr>
        <p:txBody>
          <a:bodyPr/>
          <a:lstStyle>
            <a:lvl1pPr>
              <a:lnSpc>
                <a:spcPts val="5098"/>
              </a:lnSpc>
              <a:defRPr sz="4509" b="0">
                <a:solidFill>
                  <a:srgbClr val="0078D7"/>
                </a:solidFill>
                <a:latin typeface="Segoe UI Semibold" panose="020B0702040204020203" pitchFamily="34" charset="0"/>
                <a:cs typeface="Segoe UI Semibold" panose="020B0702040204020203" pitchFamily="34" charset="0"/>
              </a:defRPr>
            </a:lvl1pPr>
          </a:lstStyle>
          <a:p>
            <a:r>
              <a:rPr lang="en-US" dirty="0" smtClean="0"/>
              <a:t>Click to edit Master title style</a:t>
            </a:r>
            <a:endParaRPr lang="en-US" dirty="0"/>
          </a:p>
        </p:txBody>
      </p:sp>
      <p:sp>
        <p:nvSpPr>
          <p:cNvPr id="4" name="Footer Placeholder 2"/>
          <p:cNvSpPr>
            <a:spLocks noGrp="1"/>
          </p:cNvSpPr>
          <p:nvPr>
            <p:ph type="ftr" sz="quarter" idx="3"/>
          </p:nvPr>
        </p:nvSpPr>
        <p:spPr>
          <a:xfrm>
            <a:off x="269239" y="6558796"/>
            <a:ext cx="3859607" cy="134483"/>
          </a:xfrm>
          <a:prstGeom prst="rect">
            <a:avLst/>
          </a:prstGeom>
        </p:spPr>
        <p:txBody>
          <a:bodyPr vert="horz" lIns="0" tIns="0" rIns="91440" bIns="0" rtlCol="0" anchor="ctr"/>
          <a:lstStyle>
            <a:lvl1pPr marL="0" algn="l" defTabSz="914367" rtl="0" eaLnBrk="1" latinLnBrk="0" hangingPunct="1">
              <a:defRPr lang="en-US" sz="882" kern="1200">
                <a:gradFill>
                  <a:gsLst>
                    <a:gs pos="2239">
                      <a:schemeClr val="tx1"/>
                    </a:gs>
                    <a:gs pos="11940">
                      <a:schemeClr val="tx1"/>
                    </a:gs>
                  </a:gsLst>
                  <a:lin ang="5400000" scaled="0"/>
                </a:gradFill>
                <a:latin typeface="+mn-lt"/>
                <a:ea typeface="+mn-ea"/>
                <a:cs typeface="+mn-cs"/>
              </a:defRPr>
            </a:lvl1pPr>
          </a:lstStyle>
          <a:p>
            <a:r>
              <a:rPr smtClean="0">
                <a:gradFill>
                  <a:gsLst>
                    <a:gs pos="2239">
                      <a:srgbClr val="505050"/>
                    </a:gs>
                    <a:gs pos="11940">
                      <a:srgbClr val="505050"/>
                    </a:gs>
                  </a:gsLst>
                  <a:lin ang="5400000" scaled="0"/>
                </a:gradFill>
              </a:rPr>
              <a:t>Microsoft Confidential</a:t>
            </a:r>
            <a:endParaRPr>
              <a:gradFill>
                <a:gsLst>
                  <a:gs pos="2239">
                    <a:srgbClr val="505050"/>
                  </a:gs>
                  <a:gs pos="11940">
                    <a:srgbClr val="505050"/>
                  </a:gs>
                </a:gsLst>
                <a:lin ang="5400000" scaled="0"/>
              </a:gradFill>
            </a:endParaRPr>
          </a:p>
        </p:txBody>
      </p:sp>
      <p:sp>
        <p:nvSpPr>
          <p:cNvPr id="7" name="Text Placeholder 6"/>
          <p:cNvSpPr>
            <a:spLocks noGrp="1"/>
          </p:cNvSpPr>
          <p:nvPr>
            <p:ph type="body" sz="quarter" idx="10"/>
          </p:nvPr>
        </p:nvSpPr>
        <p:spPr>
          <a:xfrm>
            <a:off x="197214" y="932414"/>
            <a:ext cx="11378059" cy="493393"/>
          </a:xfrm>
        </p:spPr>
        <p:txBody>
          <a:bodyPr/>
          <a:lstStyle>
            <a:lvl1pPr marL="0" indent="0">
              <a:lnSpc>
                <a:spcPts val="2451"/>
              </a:lnSpc>
              <a:spcBef>
                <a:spcPts val="0"/>
              </a:spcBef>
              <a:buNone/>
              <a:defRPr sz="2353">
                <a:solidFill>
                  <a:srgbClr val="505050"/>
                </a:solidFill>
                <a:latin typeface="+mn-lt"/>
                <a:cs typeface="Segoe UI Semibold" panose="020B0702040204020203"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4238628070"/>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6EF947-8D9F-492B-9CF5-9DCF2EF799ED}" type="datetimeFigureOut">
              <a:rPr lang="en-US" smtClean="0"/>
              <a:t>9/11/2015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017459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6EF947-8D9F-492B-9CF5-9DCF2EF799ED}" type="datetimeFigureOut">
              <a:rPr lang="en-US" smtClean="0"/>
              <a:t>9/11/2015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1676223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D6EF947-8D9F-492B-9CF5-9DCF2EF799ED}" type="datetimeFigureOut">
              <a:rPr lang="en-US" smtClean="0"/>
              <a:t>9/11/2015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917098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D6EF947-8D9F-492B-9CF5-9DCF2EF799ED}" type="datetimeFigureOut">
              <a:rPr lang="en-US" smtClean="0"/>
              <a:t>9/11/2015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568989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D6EF947-8D9F-492B-9CF5-9DCF2EF799ED}" type="datetimeFigureOut">
              <a:rPr lang="en-US" smtClean="0"/>
              <a:t>9/11/2015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1637829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6EF947-8D9F-492B-9CF5-9DCF2EF799ED}" type="datetimeFigureOut">
              <a:rPr lang="en-US" smtClean="0"/>
              <a:t>9/11/2015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1157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6EF947-8D9F-492B-9CF5-9DCF2EF799ED}" type="datetimeFigureOut">
              <a:rPr lang="en-US" smtClean="0"/>
              <a:t>9/11/2015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918837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6EF947-8D9F-492B-9CF5-9DCF2EF799ED}" type="datetimeFigureOut">
              <a:rPr lang="en-US" smtClean="0"/>
              <a:t>9/11/2015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3405133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6EF947-8D9F-492B-9CF5-9DCF2EF799ED}" type="datetimeFigureOut">
              <a:rPr lang="en-US" smtClean="0"/>
              <a:t>9/11/2015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EC430B-7DDE-406C-8E5E-D3A3D66F07ED}" type="slidenum">
              <a:rPr lang="en-US" smtClean="0"/>
              <a:t>‹#›</a:t>
            </a:fld>
            <a:endParaRPr lang="en-US"/>
          </a:p>
        </p:txBody>
      </p:sp>
    </p:spTree>
    <p:extLst>
      <p:ext uri="{BB962C8B-B14F-4D97-AF65-F5344CB8AC3E}">
        <p14:creationId xmlns:p14="http://schemas.microsoft.com/office/powerpoint/2010/main" val="79713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readytogo.microsoft.com/global/_layouts/RTG/AssetViewer.aspx?AssetUrl=https://readytogo.microsoft.com/global/Asset/Pages/Microsoft%20Azure%20in%20Open%20Licensing%20-%20Azure%20Open%20Calculator.aspx" TargetMode="External"/><Relationship Id="rId7" Type="http://schemas.openxmlformats.org/officeDocument/2006/relationships/image" Target="../media/image3.png"/><Relationship Id="rId12" Type="http://schemas.openxmlformats.org/officeDocument/2006/relationships/image" Target="../media/image7.emf"/><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2.emf"/><Relationship Id="rId11" Type="http://schemas.openxmlformats.org/officeDocument/2006/relationships/image" Target="../media/image6.emf"/><Relationship Id="rId5" Type="http://schemas.openxmlformats.org/officeDocument/2006/relationships/image" Target="../media/image1.png"/><Relationship Id="rId10" Type="http://schemas.microsoft.com/office/2007/relationships/hdphoto" Target="../media/hdphoto1.wdp"/><Relationship Id="rId4" Type="http://schemas.openxmlformats.org/officeDocument/2006/relationships/hyperlink" Target="http://aka.ms/mysupport" TargetMode="External"/><Relationship Id="rId9" Type="http://schemas.openxmlformats.org/officeDocument/2006/relationships/image" Target="../media/image5.png"/></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10.png"/><Relationship Id="rId3" Type="http://schemas.openxmlformats.org/officeDocument/2006/relationships/hyperlink" Target="https://readytogo.microsoft.com/global/_layouts/RTG/AssetViewer.aspx?AssetUrl=https://readytogo.microsoft.com/global/Asset/Pages/Microsoft%20Azure%20in%20Open%20Licensing%20-%20Azure%20Open%20Calculator.aspx" TargetMode="External"/><Relationship Id="rId7" Type="http://schemas.openxmlformats.org/officeDocument/2006/relationships/image" Target="../media/image3.png"/><Relationship Id="rId12" Type="http://schemas.openxmlformats.org/officeDocument/2006/relationships/image" Target="../media/image9.emf"/><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2.emf"/><Relationship Id="rId11" Type="http://schemas.openxmlformats.org/officeDocument/2006/relationships/image" Target="../media/image8.png"/><Relationship Id="rId5" Type="http://schemas.openxmlformats.org/officeDocument/2006/relationships/image" Target="../media/image1.png"/><Relationship Id="rId10" Type="http://schemas.microsoft.com/office/2007/relationships/hdphoto" Target="../media/hdphoto1.wdp"/><Relationship Id="rId4" Type="http://schemas.openxmlformats.org/officeDocument/2006/relationships/hyperlink" Target="http://aka.ms/mysupport" TargetMode="External"/><Relationship Id="rId9" Type="http://schemas.openxmlformats.org/officeDocument/2006/relationships/image" Target="../media/image5.png"/><Relationship Id="rId14" Type="http://schemas.microsoft.com/office/2007/relationships/hdphoto" Target="../media/hdphoto2.wdp"/></Relationships>
</file>

<file path=ppt/slides/_rels/slide3.xml.rels><?xml version="1.0" encoding="UTF-8" standalone="yes"?>
<Relationships xmlns="http://schemas.openxmlformats.org/package/2006/relationships"><Relationship Id="rId3" Type="http://schemas.openxmlformats.org/officeDocument/2006/relationships/hyperlink" Target="http://msdn.microsoft.com/en-us/library/dn568099.aspx" TargetMode="External"/><Relationship Id="rId7" Type="http://schemas.openxmlformats.org/officeDocument/2006/relationships/hyperlink" Target="http://blogs.msdn.com/b/africaapps/archive/2013/11/07/creating-a-lamp-stack-linux-apache-mysql-php-on-windows-azure.aspx" TargetMode="External"/><Relationship Id="rId2" Type="http://schemas.openxmlformats.org/officeDocument/2006/relationships/hyperlink" Target="http://support.microsoft.com/kb/2973481/en-us" TargetMode="External"/><Relationship Id="rId1" Type="http://schemas.openxmlformats.org/officeDocument/2006/relationships/slideLayout" Target="../slideLayouts/slideLayout12.xml"/><Relationship Id="rId6" Type="http://schemas.openxmlformats.org/officeDocument/2006/relationships/hyperlink" Target="http://azure.microsoft.com/en-us/develop/php/" TargetMode="External"/><Relationship Id="rId5" Type="http://schemas.openxmlformats.org/officeDocument/2006/relationships/hyperlink" Target="http://www.microsoft.com/en-us/download/details.aspx?id=43376" TargetMode="External"/><Relationship Id="rId4" Type="http://schemas.openxmlformats.org/officeDocument/2006/relationships/hyperlink" Target="https://msdn.microsoft.com/en-us/library/ff728592.asp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p:cNvSpPr txBox="1"/>
          <p:nvPr/>
        </p:nvSpPr>
        <p:spPr>
          <a:xfrm rot="16200000">
            <a:off x="1475483" y="2507010"/>
            <a:ext cx="5882969" cy="2553538"/>
          </a:xfrm>
          <a:prstGeom prst="rect">
            <a:avLst/>
          </a:prstGeom>
          <a:solidFill>
            <a:srgbClr val="002060"/>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5" name="TextBox 34"/>
          <p:cNvSpPr txBox="1"/>
          <p:nvPr/>
        </p:nvSpPr>
        <p:spPr>
          <a:xfrm rot="16200000">
            <a:off x="7996317" y="2547349"/>
            <a:ext cx="1799303" cy="6085652"/>
          </a:xfrm>
          <a:prstGeom prst="rect">
            <a:avLst/>
          </a:prstGeom>
          <a:solidFill>
            <a:srgbClr val="F1F1F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1" name="TextBox 30"/>
          <p:cNvSpPr txBox="1"/>
          <p:nvPr/>
        </p:nvSpPr>
        <p:spPr>
          <a:xfrm rot="16200000">
            <a:off x="8339362" y="1226136"/>
            <a:ext cx="3984913" cy="3213953"/>
          </a:xfrm>
          <a:prstGeom prst="rect">
            <a:avLst/>
          </a:prstGeom>
          <a:solidFill>
            <a:schemeClr val="accent1">
              <a:lumMod val="5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26" name="TextBox 25"/>
          <p:cNvSpPr txBox="1"/>
          <p:nvPr/>
        </p:nvSpPr>
        <p:spPr>
          <a:xfrm rot="16200000">
            <a:off x="5230402" y="1430921"/>
            <a:ext cx="3982108" cy="2807186"/>
          </a:xfrm>
          <a:prstGeom prst="rect">
            <a:avLst/>
          </a:prstGeom>
          <a:solidFill>
            <a:srgbClr val="52525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13" name="TextBox 12"/>
          <p:cNvSpPr txBox="1"/>
          <p:nvPr/>
        </p:nvSpPr>
        <p:spPr>
          <a:xfrm rot="16200000">
            <a:off x="-1239270" y="2462574"/>
            <a:ext cx="5887888" cy="2637494"/>
          </a:xfrm>
          <a:prstGeom prst="rect">
            <a:avLst/>
          </a:prstGeom>
          <a:solidFill>
            <a:schemeClr val="accent1"/>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2" name="Title 1"/>
          <p:cNvSpPr>
            <a:spLocks noGrp="1"/>
          </p:cNvSpPr>
          <p:nvPr>
            <p:ph type="title"/>
          </p:nvPr>
        </p:nvSpPr>
        <p:spPr>
          <a:xfrm>
            <a:off x="380937" y="79397"/>
            <a:ext cx="11536084" cy="744033"/>
          </a:xfrm>
        </p:spPr>
        <p:txBody>
          <a:bodyPr>
            <a:noAutofit/>
          </a:bodyPr>
          <a:lstStyle/>
          <a:p>
            <a:pPr algn="ctr"/>
            <a:r>
              <a:rPr lang="en-US" sz="3500" dirty="0" smtClean="0">
                <a:solidFill>
                  <a:srgbClr val="0072C6"/>
                </a:solidFill>
              </a:rPr>
              <a:t>Starter Kit: App Server on Windows (IIS and SQL Server)</a:t>
            </a:r>
            <a:endParaRPr lang="en-US" sz="3500" dirty="0">
              <a:solidFill>
                <a:schemeClr val="tx2"/>
              </a:solidFill>
            </a:endParaRPr>
          </a:p>
        </p:txBody>
      </p:sp>
      <p:sp>
        <p:nvSpPr>
          <p:cNvPr id="32" name="TextBox 31"/>
          <p:cNvSpPr txBox="1"/>
          <p:nvPr/>
        </p:nvSpPr>
        <p:spPr>
          <a:xfrm>
            <a:off x="8701806" y="835247"/>
            <a:ext cx="3001807" cy="566656"/>
          </a:xfrm>
          <a:prstGeom prst="rect">
            <a:avLst/>
          </a:prstGeom>
          <a:noFill/>
        </p:spPr>
        <p:txBody>
          <a:bodyPr wrap="square" lIns="179285" tIns="143428" rIns="179285" bIns="143428" rtlCol="0">
            <a:spAutoFit/>
          </a:bodyPr>
          <a:lstStyle/>
          <a:p>
            <a:pPr>
              <a:lnSpc>
                <a:spcPct val="90000"/>
              </a:lnSpc>
            </a:pPr>
            <a:r>
              <a:rPr lang="en-US" sz="2000" b="1" dirty="0" smtClean="0">
                <a:solidFill>
                  <a:srgbClr val="FFFFFF"/>
                </a:solidFill>
              </a:rPr>
              <a:t>High Level Architecture* </a:t>
            </a:r>
            <a:endParaRPr lang="en-US" sz="2000" b="1" dirty="0">
              <a:solidFill>
                <a:srgbClr val="FFFFFF"/>
              </a:solidFill>
            </a:endParaRPr>
          </a:p>
        </p:txBody>
      </p:sp>
      <p:sp>
        <p:nvSpPr>
          <p:cNvPr id="36" name="TextBox 35"/>
          <p:cNvSpPr txBox="1"/>
          <p:nvPr/>
        </p:nvSpPr>
        <p:spPr>
          <a:xfrm>
            <a:off x="5811252" y="5001858"/>
            <a:ext cx="3190336" cy="1259154"/>
          </a:xfrm>
          <a:prstGeom prst="rect">
            <a:avLst/>
          </a:prstGeom>
          <a:noFill/>
        </p:spPr>
        <p:txBody>
          <a:bodyPr wrap="square" lIns="179285" tIns="143428" rIns="179285" bIns="143428" rtlCol="0">
            <a:spAutoFit/>
          </a:bodyPr>
          <a:lstStyle/>
          <a:p>
            <a:pPr>
              <a:lnSpc>
                <a:spcPct val="90000"/>
              </a:lnSpc>
            </a:pPr>
            <a:r>
              <a:rPr lang="en-US" sz="1400" dirty="0" smtClean="0">
                <a:latin typeface="+mj-lt"/>
                <a:hlinkClick r:id="rId3"/>
              </a:rPr>
              <a:t>Pricing and Purchase Guidance Reference</a:t>
            </a:r>
            <a:r>
              <a:rPr lang="en-US" sz="1400" dirty="0" smtClean="0">
                <a:latin typeface="+mj-lt"/>
              </a:rPr>
              <a:t/>
            </a:r>
            <a:br>
              <a:rPr lang="en-US" sz="1400" dirty="0" smtClean="0">
                <a:latin typeface="+mj-lt"/>
              </a:rPr>
            </a:br>
            <a:endParaRPr lang="en-US" sz="1400" dirty="0" smtClean="0">
              <a:latin typeface="+mj-lt"/>
            </a:endParaRPr>
          </a:p>
          <a:p>
            <a:pPr>
              <a:lnSpc>
                <a:spcPct val="90000"/>
              </a:lnSpc>
            </a:pPr>
            <a:r>
              <a:rPr lang="en-US" sz="1400" dirty="0" smtClean="0">
                <a:latin typeface="+mj-lt"/>
              </a:rPr>
              <a:t>Request full version of Azure Starter </a:t>
            </a:r>
            <a:r>
              <a:rPr lang="en-US" sz="1400" dirty="0" smtClean="0">
                <a:latin typeface="+mj-lt"/>
              </a:rPr>
              <a:t>Kits online </a:t>
            </a:r>
            <a:r>
              <a:rPr lang="en-US" sz="1400" dirty="0" smtClean="0">
                <a:latin typeface="+mj-lt"/>
              </a:rPr>
              <a:t>through </a:t>
            </a:r>
            <a:r>
              <a:rPr lang="en-US" sz="1400" dirty="0" smtClean="0">
                <a:latin typeface="+mj-lt"/>
                <a:hlinkClick r:id="rId4"/>
              </a:rPr>
              <a:t>MPN </a:t>
            </a:r>
            <a:endParaRPr lang="en-US" sz="1400" dirty="0">
              <a:latin typeface="+mj-lt"/>
            </a:endParaRPr>
          </a:p>
        </p:txBody>
      </p:sp>
      <p:sp>
        <p:nvSpPr>
          <p:cNvPr id="39" name="TextBox 38"/>
          <p:cNvSpPr txBox="1"/>
          <p:nvPr/>
        </p:nvSpPr>
        <p:spPr>
          <a:xfrm>
            <a:off x="380937" y="879927"/>
            <a:ext cx="2632504" cy="5520320"/>
          </a:xfrm>
          <a:prstGeom prst="rect">
            <a:avLst/>
          </a:prstGeom>
          <a:solidFill>
            <a:schemeClr val="accent1"/>
          </a:solidFill>
        </p:spPr>
        <p:txBody>
          <a:bodyPr wrap="square" lIns="179285" tIns="143428" rIns="179285" bIns="143428" rtlCol="0">
            <a:spAutoFit/>
          </a:bodyPr>
          <a:lstStyle/>
          <a:p>
            <a:pPr>
              <a:lnSpc>
                <a:spcPct val="90000"/>
              </a:lnSpc>
            </a:pPr>
            <a:r>
              <a:rPr lang="en-US" sz="2000" b="1" dirty="0" smtClean="0">
                <a:solidFill>
                  <a:schemeClr val="bg1"/>
                </a:solidFill>
              </a:rPr>
              <a:t>The Problem:</a:t>
            </a:r>
            <a:endParaRPr lang="en-US" sz="2000" b="1" dirty="0">
              <a:solidFill>
                <a:schemeClr val="bg1"/>
              </a:solidFill>
            </a:endParaRPr>
          </a:p>
          <a:p>
            <a:pPr>
              <a:lnSpc>
                <a:spcPct val="90000"/>
              </a:lnSpc>
            </a:pPr>
            <a:endParaRPr lang="en-US" sz="1100" dirty="0">
              <a:solidFill>
                <a:srgbClr val="FFFFFF"/>
              </a:solidFill>
            </a:endParaRPr>
          </a:p>
          <a:p>
            <a:pPr>
              <a:lnSpc>
                <a:spcPct val="90000"/>
              </a:lnSpc>
            </a:pPr>
            <a:r>
              <a:rPr lang="en-US" sz="1400" dirty="0">
                <a:solidFill>
                  <a:schemeClr val="bg1"/>
                </a:solidFill>
                <a:latin typeface="+mj-lt"/>
              </a:rPr>
              <a:t>Today most organizations significantly over estimate or underestimate the amount of resources they need to run their applications. This leads to a higher cost for the infrastructure and the delivery of the overall </a:t>
            </a:r>
            <a:r>
              <a:rPr lang="en-US" sz="1400" dirty="0" smtClean="0">
                <a:solidFill>
                  <a:schemeClr val="bg1"/>
                </a:solidFill>
                <a:latin typeface="+mj-lt"/>
              </a:rPr>
              <a:t>applications.</a:t>
            </a:r>
          </a:p>
          <a:p>
            <a:pPr>
              <a:lnSpc>
                <a:spcPct val="90000"/>
              </a:lnSpc>
            </a:pPr>
            <a:endParaRPr lang="en-US" sz="1400" dirty="0" smtClean="0">
              <a:solidFill>
                <a:schemeClr val="bg1"/>
              </a:solidFill>
              <a:latin typeface="+mj-lt"/>
            </a:endParaRPr>
          </a:p>
          <a:p>
            <a:pPr>
              <a:lnSpc>
                <a:spcPct val="90000"/>
              </a:lnSpc>
            </a:pPr>
            <a:r>
              <a:rPr lang="en-US" sz="1400" b="1" dirty="0">
                <a:solidFill>
                  <a:schemeClr val="bg1"/>
                </a:solidFill>
                <a:latin typeface="+mj-lt"/>
              </a:rPr>
              <a:t>Modern Applications </a:t>
            </a:r>
            <a:r>
              <a:rPr lang="en-US" sz="1400" dirty="0">
                <a:solidFill>
                  <a:schemeClr val="bg1"/>
                </a:solidFill>
                <a:latin typeface="+mj-lt"/>
              </a:rPr>
              <a:t>have put increasing demands on </a:t>
            </a:r>
            <a:r>
              <a:rPr lang="en-US" sz="1400" b="1" dirty="0">
                <a:solidFill>
                  <a:schemeClr val="bg1"/>
                </a:solidFill>
                <a:latin typeface="+mj-lt"/>
              </a:rPr>
              <a:t>scalability</a:t>
            </a:r>
            <a:r>
              <a:rPr lang="en-US" sz="1400" dirty="0">
                <a:solidFill>
                  <a:schemeClr val="bg1"/>
                </a:solidFill>
                <a:latin typeface="+mj-lt"/>
              </a:rPr>
              <a:t> and </a:t>
            </a:r>
            <a:r>
              <a:rPr lang="en-US" sz="1400" b="1" dirty="0" smtClean="0">
                <a:solidFill>
                  <a:schemeClr val="bg1"/>
                </a:solidFill>
                <a:latin typeface="+mj-lt"/>
              </a:rPr>
              <a:t>flexibility.</a:t>
            </a:r>
            <a:endParaRPr lang="en-US" sz="1400" b="1" dirty="0">
              <a:solidFill>
                <a:schemeClr val="bg1"/>
              </a:solidFill>
              <a:latin typeface="+mj-lt"/>
            </a:endParaRPr>
          </a:p>
          <a:p>
            <a:pPr>
              <a:lnSpc>
                <a:spcPct val="90000"/>
              </a:lnSpc>
            </a:pPr>
            <a:endParaRPr lang="es-MX" sz="1400" dirty="0">
              <a:solidFill>
                <a:schemeClr val="bg1"/>
              </a:solidFill>
              <a:latin typeface="+mj-lt"/>
            </a:endParaRPr>
          </a:p>
          <a:p>
            <a:r>
              <a:rPr lang="en-US" sz="1400" dirty="0">
                <a:solidFill>
                  <a:schemeClr val="bg1"/>
                </a:solidFill>
                <a:latin typeface="+mj-lt"/>
              </a:rPr>
              <a:t>In summary </a:t>
            </a:r>
            <a:r>
              <a:rPr lang="en-US" sz="1400" b="1" dirty="0">
                <a:solidFill>
                  <a:schemeClr val="bg1"/>
                </a:solidFill>
                <a:latin typeface="+mj-lt"/>
              </a:rPr>
              <a:t>Modern Applications </a:t>
            </a:r>
            <a:r>
              <a:rPr lang="en-US" sz="1400" dirty="0">
                <a:solidFill>
                  <a:schemeClr val="bg1"/>
                </a:solidFill>
                <a:latin typeface="+mj-lt"/>
              </a:rPr>
              <a:t>challenges are</a:t>
            </a:r>
            <a:r>
              <a:rPr lang="en-US" sz="1400" dirty="0" smtClean="0">
                <a:solidFill>
                  <a:schemeClr val="bg1"/>
                </a:solidFill>
                <a:latin typeface="+mj-lt"/>
              </a:rPr>
              <a:t>:</a:t>
            </a:r>
          </a:p>
          <a:p>
            <a:endParaRPr lang="en-US" sz="1400" dirty="0">
              <a:solidFill>
                <a:schemeClr val="bg1"/>
              </a:solidFill>
              <a:latin typeface="+mj-lt"/>
            </a:endParaRPr>
          </a:p>
          <a:p>
            <a:pPr marL="285750" indent="-285750">
              <a:lnSpc>
                <a:spcPct val="90000"/>
              </a:lnSpc>
              <a:buFont typeface="Arial" panose="020B0604020202020204" pitchFamily="34" charset="0"/>
              <a:buChar char="•"/>
            </a:pPr>
            <a:r>
              <a:rPr lang="en-US" sz="1400" b="1" dirty="0">
                <a:solidFill>
                  <a:schemeClr val="bg1"/>
                </a:solidFill>
                <a:latin typeface="+mj-lt"/>
              </a:rPr>
              <a:t>I</a:t>
            </a:r>
            <a:r>
              <a:rPr lang="en-US" sz="1400" b="1" dirty="0" smtClean="0">
                <a:solidFill>
                  <a:schemeClr val="bg1"/>
                </a:solidFill>
                <a:latin typeface="+mj-lt"/>
              </a:rPr>
              <a:t>nsufficient </a:t>
            </a:r>
            <a:r>
              <a:rPr lang="en-US" sz="1400" b="1" dirty="0">
                <a:solidFill>
                  <a:schemeClr val="bg1"/>
                </a:solidFill>
                <a:latin typeface="+mj-lt"/>
              </a:rPr>
              <a:t>infrastructure </a:t>
            </a:r>
            <a:r>
              <a:rPr lang="en-US" sz="1300" dirty="0">
                <a:solidFill>
                  <a:schemeClr val="bg1"/>
                </a:solidFill>
              </a:rPr>
              <a:t>capacity and customers get a bad </a:t>
            </a:r>
            <a:r>
              <a:rPr lang="en-US" sz="1300" dirty="0" smtClean="0">
                <a:solidFill>
                  <a:schemeClr val="bg1"/>
                </a:solidFill>
              </a:rPr>
              <a:t>experience.</a:t>
            </a:r>
            <a:endParaRPr lang="en-US" sz="1300" dirty="0">
              <a:solidFill>
                <a:schemeClr val="bg1"/>
              </a:solidFill>
            </a:endParaRPr>
          </a:p>
          <a:p>
            <a:pPr marL="285750" indent="-285750">
              <a:lnSpc>
                <a:spcPct val="90000"/>
              </a:lnSpc>
              <a:buFont typeface="Arial" panose="020B0604020202020204" pitchFamily="34" charset="0"/>
              <a:buChar char="•"/>
            </a:pPr>
            <a:endParaRPr lang="en-US" sz="1300" b="1" dirty="0">
              <a:solidFill>
                <a:schemeClr val="bg1"/>
              </a:solidFill>
            </a:endParaRPr>
          </a:p>
          <a:p>
            <a:pPr marL="285750" indent="-285750">
              <a:lnSpc>
                <a:spcPct val="90000"/>
              </a:lnSpc>
              <a:buFont typeface="Arial" panose="020B0604020202020204" pitchFamily="34" charset="0"/>
              <a:buChar char="•"/>
            </a:pPr>
            <a:r>
              <a:rPr lang="en-US" sz="1300" dirty="0">
                <a:solidFill>
                  <a:schemeClr val="bg1"/>
                </a:solidFill>
              </a:rPr>
              <a:t>Periods where you have </a:t>
            </a:r>
            <a:r>
              <a:rPr lang="en-US" sz="1300" b="1" dirty="0">
                <a:solidFill>
                  <a:schemeClr val="bg1"/>
                </a:solidFill>
              </a:rPr>
              <a:t>excess infrastructure </a:t>
            </a:r>
            <a:r>
              <a:rPr lang="en-US" sz="1300" dirty="0">
                <a:solidFill>
                  <a:schemeClr val="bg1"/>
                </a:solidFill>
              </a:rPr>
              <a:t>capacity. Capital laying idle, </a:t>
            </a:r>
            <a:r>
              <a:rPr lang="en-US" sz="1300" dirty="0" err="1">
                <a:solidFill>
                  <a:schemeClr val="bg1"/>
                </a:solidFill>
              </a:rPr>
              <a:t>opex</a:t>
            </a:r>
            <a:r>
              <a:rPr lang="en-US" sz="1300" dirty="0">
                <a:solidFill>
                  <a:schemeClr val="bg1"/>
                </a:solidFill>
              </a:rPr>
              <a:t> wasted powering and cooling </a:t>
            </a:r>
            <a:r>
              <a:rPr lang="en-US" sz="1300" dirty="0" smtClean="0">
                <a:solidFill>
                  <a:schemeClr val="bg1"/>
                </a:solidFill>
              </a:rPr>
              <a:t>servers.</a:t>
            </a:r>
            <a:endParaRPr lang="en-US" sz="1300" dirty="0">
              <a:solidFill>
                <a:schemeClr val="bg1"/>
              </a:solidFill>
            </a:endParaRPr>
          </a:p>
        </p:txBody>
      </p:sp>
      <p:sp>
        <p:nvSpPr>
          <p:cNvPr id="44" name="TextBox 43"/>
          <p:cNvSpPr txBox="1"/>
          <p:nvPr/>
        </p:nvSpPr>
        <p:spPr>
          <a:xfrm>
            <a:off x="3162839" y="850884"/>
            <a:ext cx="2524750" cy="5871185"/>
          </a:xfrm>
          <a:prstGeom prst="rect">
            <a:avLst/>
          </a:prstGeom>
          <a:solidFill>
            <a:srgbClr val="002060"/>
          </a:solidFill>
          <a:ln>
            <a:solidFill>
              <a:schemeClr val="accent5">
                <a:lumMod val="50000"/>
              </a:schemeClr>
            </a:solidFill>
          </a:ln>
        </p:spPr>
        <p:txBody>
          <a:bodyPr wrap="square" lIns="179285" tIns="143428" rIns="179285" bIns="143428" rtlCol="0">
            <a:spAutoFit/>
          </a:bodyPr>
          <a:lstStyle/>
          <a:p>
            <a:pPr>
              <a:lnSpc>
                <a:spcPct val="90000"/>
              </a:lnSpc>
            </a:pPr>
            <a:r>
              <a:rPr lang="en-US" sz="2000" b="1" dirty="0">
                <a:solidFill>
                  <a:srgbClr val="FFFFFF"/>
                </a:solidFill>
              </a:rPr>
              <a:t>Microsoft </a:t>
            </a:r>
            <a:r>
              <a:rPr lang="en-US" sz="2000" b="1" dirty="0" smtClean="0">
                <a:solidFill>
                  <a:srgbClr val="FFFFFF"/>
                </a:solidFill>
              </a:rPr>
              <a:t>Solution:</a:t>
            </a:r>
            <a:endParaRPr lang="en-US" sz="2000" b="1" dirty="0">
              <a:solidFill>
                <a:srgbClr val="FFFFFF"/>
              </a:solidFill>
            </a:endParaRPr>
          </a:p>
          <a:p>
            <a:pPr>
              <a:lnSpc>
                <a:spcPct val="90000"/>
              </a:lnSpc>
            </a:pPr>
            <a:endParaRPr lang="en-US" sz="1400" dirty="0">
              <a:solidFill>
                <a:schemeClr val="bg1"/>
              </a:solidFill>
              <a:latin typeface="+mj-lt"/>
            </a:endParaRPr>
          </a:p>
          <a:p>
            <a:pPr>
              <a:lnSpc>
                <a:spcPct val="90000"/>
              </a:lnSpc>
            </a:pPr>
            <a:r>
              <a:rPr lang="en-US" sz="1400" b="1" dirty="0">
                <a:solidFill>
                  <a:schemeClr val="bg1"/>
                </a:solidFill>
                <a:latin typeface="+mj-lt"/>
              </a:rPr>
              <a:t>Microsoft Azure Infrastructure Services </a:t>
            </a:r>
            <a:r>
              <a:rPr lang="en-US" sz="1400" dirty="0">
                <a:solidFill>
                  <a:schemeClr val="bg1"/>
                </a:solidFill>
                <a:latin typeface="+mj-lt"/>
              </a:rPr>
              <a:t>to quickly standup the infrastructure for your application on the Cloud. You pay for what you use and no more:</a:t>
            </a:r>
            <a:r>
              <a:rPr lang="en-US" sz="1400" dirty="0" smtClean="0">
                <a:solidFill>
                  <a:schemeClr val="bg1"/>
                </a:solidFill>
              </a:rPr>
              <a:t/>
            </a:r>
            <a:br>
              <a:rPr lang="en-US" sz="1400" dirty="0" smtClean="0">
                <a:solidFill>
                  <a:schemeClr val="bg1"/>
                </a:solidFill>
              </a:rPr>
            </a:br>
            <a:endParaRPr lang="en-US" sz="1400" dirty="0" smtClean="0">
              <a:solidFill>
                <a:schemeClr val="bg1"/>
              </a:solidFill>
            </a:endParaRPr>
          </a:p>
          <a:p>
            <a:pPr marL="285750" lvl="0" indent="-285750">
              <a:lnSpc>
                <a:spcPct val="90000"/>
              </a:lnSpc>
              <a:buFont typeface="Arial" panose="020B0604020202020204" pitchFamily="34" charset="0"/>
              <a:buChar char="•"/>
            </a:pPr>
            <a:r>
              <a:rPr lang="en-US" sz="1300" b="1" dirty="0">
                <a:solidFill>
                  <a:schemeClr val="bg1"/>
                </a:solidFill>
              </a:rPr>
              <a:t>Reduces</a:t>
            </a:r>
            <a:r>
              <a:rPr lang="en-US" sz="1300" dirty="0">
                <a:solidFill>
                  <a:schemeClr val="bg1"/>
                </a:solidFill>
              </a:rPr>
              <a:t> waste of over </a:t>
            </a:r>
            <a:r>
              <a:rPr lang="en-US" sz="1300" dirty="0" smtClean="0">
                <a:solidFill>
                  <a:schemeClr val="bg1"/>
                </a:solidFill>
              </a:rPr>
              <a:t>capacity.</a:t>
            </a:r>
            <a:endParaRPr lang="en-US" sz="1300" dirty="0">
              <a:solidFill>
                <a:schemeClr val="bg1"/>
              </a:solidFill>
            </a:endParaRPr>
          </a:p>
          <a:p>
            <a:pPr marL="285750" lvl="0" indent="-285750">
              <a:lnSpc>
                <a:spcPct val="90000"/>
              </a:lnSpc>
              <a:buFont typeface="Arial" panose="020B0604020202020204" pitchFamily="34" charset="0"/>
              <a:buChar char="•"/>
            </a:pPr>
            <a:r>
              <a:rPr lang="en-US" sz="1300" dirty="0">
                <a:solidFill>
                  <a:schemeClr val="bg1"/>
                </a:solidFill>
              </a:rPr>
              <a:t>Ensures you can always provision </a:t>
            </a:r>
            <a:r>
              <a:rPr lang="en-US" sz="1300" b="1" dirty="0">
                <a:solidFill>
                  <a:schemeClr val="bg1"/>
                </a:solidFill>
              </a:rPr>
              <a:t>enough capacity </a:t>
            </a:r>
            <a:r>
              <a:rPr lang="en-US" sz="1300" dirty="0">
                <a:solidFill>
                  <a:schemeClr val="bg1"/>
                </a:solidFill>
              </a:rPr>
              <a:t>for peak </a:t>
            </a:r>
            <a:r>
              <a:rPr lang="en-US" sz="1300" dirty="0" smtClean="0">
                <a:solidFill>
                  <a:schemeClr val="bg1"/>
                </a:solidFill>
              </a:rPr>
              <a:t>periods.</a:t>
            </a:r>
            <a:endParaRPr lang="en-US" sz="1300" dirty="0">
              <a:solidFill>
                <a:schemeClr val="bg1"/>
              </a:solidFill>
            </a:endParaRPr>
          </a:p>
          <a:p>
            <a:pPr marL="285750" lvl="0" indent="-285750">
              <a:lnSpc>
                <a:spcPct val="90000"/>
              </a:lnSpc>
              <a:buFont typeface="Arial" panose="020B0604020202020204" pitchFamily="34" charset="0"/>
              <a:buChar char="•"/>
            </a:pPr>
            <a:r>
              <a:rPr lang="en-US" sz="1300" dirty="0">
                <a:solidFill>
                  <a:schemeClr val="bg1"/>
                </a:solidFill>
              </a:rPr>
              <a:t>Can </a:t>
            </a:r>
            <a:r>
              <a:rPr lang="en-US" sz="1300" b="1" dirty="0">
                <a:solidFill>
                  <a:schemeClr val="bg1"/>
                </a:solidFill>
              </a:rPr>
              <a:t>reduce capacity </a:t>
            </a:r>
            <a:r>
              <a:rPr lang="en-US" sz="1300" dirty="0">
                <a:solidFill>
                  <a:schemeClr val="bg1"/>
                </a:solidFill>
              </a:rPr>
              <a:t>if demand decreases</a:t>
            </a:r>
          </a:p>
          <a:p>
            <a:pPr marL="285750" lvl="0" indent="-285750">
              <a:lnSpc>
                <a:spcPct val="90000"/>
              </a:lnSpc>
              <a:buFont typeface="Arial" panose="020B0604020202020204" pitchFamily="34" charset="0"/>
              <a:buChar char="•"/>
            </a:pPr>
            <a:r>
              <a:rPr lang="en-US" sz="1300" dirty="0">
                <a:solidFill>
                  <a:schemeClr val="bg1"/>
                </a:solidFill>
              </a:rPr>
              <a:t>Move existing applications to Microsoft Azure VMs, without code </a:t>
            </a:r>
            <a:r>
              <a:rPr lang="en-US" sz="1300" dirty="0" smtClean="0">
                <a:solidFill>
                  <a:schemeClr val="bg1"/>
                </a:solidFill>
              </a:rPr>
              <a:t>changes.</a:t>
            </a:r>
          </a:p>
          <a:p>
            <a:pPr marL="285750" indent="-285750">
              <a:lnSpc>
                <a:spcPct val="90000"/>
              </a:lnSpc>
              <a:buFont typeface="Arial" panose="020B0604020202020204" pitchFamily="34" charset="0"/>
              <a:buChar char="•"/>
            </a:pPr>
            <a:r>
              <a:rPr lang="en-US" sz="1300" dirty="0">
                <a:solidFill>
                  <a:schemeClr val="bg1"/>
                </a:solidFill>
              </a:rPr>
              <a:t>Provide seamless connectivity with on-premises data and applications</a:t>
            </a:r>
          </a:p>
          <a:p>
            <a:pPr marL="285750" indent="-285750">
              <a:lnSpc>
                <a:spcPct val="90000"/>
              </a:lnSpc>
              <a:buFont typeface="Arial" panose="020B0604020202020204" pitchFamily="34" charset="0"/>
              <a:buChar char="•"/>
            </a:pPr>
            <a:r>
              <a:rPr lang="en-US" sz="1300" dirty="0">
                <a:solidFill>
                  <a:schemeClr val="bg1"/>
                </a:solidFill>
              </a:rPr>
              <a:t>Single pane of glass for management with System </a:t>
            </a:r>
            <a:r>
              <a:rPr lang="en-US" sz="1300" dirty="0" smtClean="0">
                <a:solidFill>
                  <a:schemeClr val="bg1"/>
                </a:solidFill>
              </a:rPr>
              <a:t>Center.</a:t>
            </a:r>
            <a:endParaRPr lang="en-US" sz="1300" dirty="0">
              <a:solidFill>
                <a:schemeClr val="bg1"/>
              </a:solidFill>
            </a:endParaRPr>
          </a:p>
          <a:p>
            <a:pPr marL="285750" lvl="0" indent="-285750">
              <a:lnSpc>
                <a:spcPct val="90000"/>
              </a:lnSpc>
              <a:buFont typeface="Arial" panose="020B0604020202020204" pitchFamily="34" charset="0"/>
              <a:buChar char="•"/>
            </a:pPr>
            <a:endParaRPr lang="en-US" sz="1300" b="1" dirty="0">
              <a:solidFill>
                <a:schemeClr val="bg1"/>
              </a:solidFill>
            </a:endParaRPr>
          </a:p>
          <a:p>
            <a:pPr>
              <a:lnSpc>
                <a:spcPct val="90000"/>
              </a:lnSpc>
            </a:pPr>
            <a:r>
              <a:rPr lang="en-US" sz="1300" b="1" dirty="0" smtClean="0">
                <a:solidFill>
                  <a:schemeClr val="bg1"/>
                </a:solidFill>
              </a:rPr>
              <a:t/>
            </a:r>
            <a:br>
              <a:rPr lang="en-US" sz="1300" b="1" dirty="0" smtClean="0">
                <a:solidFill>
                  <a:schemeClr val="bg1"/>
                </a:solidFill>
              </a:rPr>
            </a:br>
            <a:endParaRPr lang="en-US" sz="1300" b="1" dirty="0">
              <a:solidFill>
                <a:schemeClr val="bg1"/>
              </a:solidFill>
            </a:endParaRPr>
          </a:p>
        </p:txBody>
      </p:sp>
      <p:sp>
        <p:nvSpPr>
          <p:cNvPr id="60" name="TextBox 59"/>
          <p:cNvSpPr txBox="1"/>
          <p:nvPr/>
        </p:nvSpPr>
        <p:spPr>
          <a:xfrm>
            <a:off x="5846691" y="845996"/>
            <a:ext cx="2789996" cy="3932193"/>
          </a:xfrm>
          <a:prstGeom prst="rect">
            <a:avLst/>
          </a:prstGeom>
          <a:solidFill>
            <a:schemeClr val="accent3">
              <a:lumMod val="50000"/>
            </a:schemeClr>
          </a:solidFill>
        </p:spPr>
        <p:txBody>
          <a:bodyPr wrap="square" lIns="179285" tIns="143428" rIns="179285" bIns="143428" rtlCol="0">
            <a:spAutoFit/>
          </a:bodyPr>
          <a:lstStyle/>
          <a:p>
            <a:pPr>
              <a:lnSpc>
                <a:spcPct val="90000"/>
              </a:lnSpc>
            </a:pPr>
            <a:r>
              <a:rPr lang="en-US" sz="1900" b="1" dirty="0" smtClean="0">
                <a:solidFill>
                  <a:srgbClr val="FFFFFF"/>
                </a:solidFill>
              </a:rPr>
              <a:t>Microsoft Azure Pricing</a:t>
            </a:r>
            <a:r>
              <a:rPr lang="en-US" sz="1900" dirty="0" smtClean="0">
                <a:solidFill>
                  <a:srgbClr val="FFFFFF"/>
                </a:solidFill>
              </a:rPr>
              <a:t>:</a:t>
            </a:r>
          </a:p>
          <a:p>
            <a:pPr>
              <a:lnSpc>
                <a:spcPct val="90000"/>
              </a:lnSpc>
            </a:pPr>
            <a:endParaRPr lang="en-US" sz="2000" dirty="0">
              <a:solidFill>
                <a:srgbClr val="FFFFFF"/>
              </a:solidFill>
            </a:endParaRPr>
          </a:p>
          <a:p>
            <a:pPr>
              <a:lnSpc>
                <a:spcPct val="90000"/>
              </a:lnSpc>
            </a:pPr>
            <a:r>
              <a:rPr lang="en-US" sz="1100" b="1" dirty="0">
                <a:solidFill>
                  <a:schemeClr val="bg1"/>
                </a:solidFill>
              </a:rPr>
              <a:t>Scenario: </a:t>
            </a:r>
            <a:r>
              <a:rPr lang="en-US" sz="1100" b="1" dirty="0" smtClean="0">
                <a:solidFill>
                  <a:schemeClr val="bg1"/>
                </a:solidFill>
              </a:rPr>
              <a:t>Mission </a:t>
            </a:r>
            <a:r>
              <a:rPr lang="en-US" sz="1100" b="1" dirty="0">
                <a:solidFill>
                  <a:schemeClr val="bg1"/>
                </a:solidFill>
              </a:rPr>
              <a:t>Critical </a:t>
            </a:r>
            <a:r>
              <a:rPr lang="en-US" sz="1100" b="1" dirty="0" smtClean="0">
                <a:solidFill>
                  <a:schemeClr val="bg1"/>
                </a:solidFill>
              </a:rPr>
              <a:t>App </a:t>
            </a:r>
            <a:r>
              <a:rPr lang="en-US" sz="1100" b="1" dirty="0">
                <a:solidFill>
                  <a:schemeClr val="bg1"/>
                </a:solidFill>
              </a:rPr>
              <a:t>with </a:t>
            </a:r>
            <a:r>
              <a:rPr lang="en-US" sz="1100" b="1" dirty="0" smtClean="0">
                <a:solidFill>
                  <a:schemeClr val="bg1"/>
                </a:solidFill>
              </a:rPr>
              <a:t>Azure IaaS</a:t>
            </a:r>
          </a:p>
          <a:p>
            <a:pPr>
              <a:lnSpc>
                <a:spcPct val="90000"/>
              </a:lnSpc>
            </a:pPr>
            <a:endParaRPr lang="en-US" sz="1100" i="1" dirty="0" smtClean="0">
              <a:solidFill>
                <a:schemeClr val="bg1"/>
              </a:solidFill>
            </a:endParaRPr>
          </a:p>
          <a:p>
            <a:pPr marL="285750" indent="-285750">
              <a:lnSpc>
                <a:spcPct val="90000"/>
              </a:lnSpc>
              <a:buFont typeface="Arial" panose="020B0604020202020204" pitchFamily="34" charset="0"/>
              <a:buChar char="•"/>
            </a:pPr>
            <a:r>
              <a:rPr lang="en-US" sz="1100" i="1" dirty="0" smtClean="0">
                <a:solidFill>
                  <a:schemeClr val="bg1"/>
                </a:solidFill>
              </a:rPr>
              <a:t>Servers:</a:t>
            </a:r>
          </a:p>
          <a:p>
            <a:pPr marL="742950" lvl="1" indent="-285750">
              <a:lnSpc>
                <a:spcPct val="90000"/>
              </a:lnSpc>
              <a:buFont typeface="Arial" panose="020B0604020202020204" pitchFamily="34" charset="0"/>
              <a:buChar char="•"/>
            </a:pPr>
            <a:r>
              <a:rPr lang="en-US" sz="1100" i="1" dirty="0" smtClean="0">
                <a:solidFill>
                  <a:schemeClr val="bg1"/>
                </a:solidFill>
              </a:rPr>
              <a:t>2 x Active Directory Servers= $267</a:t>
            </a:r>
          </a:p>
          <a:p>
            <a:pPr marL="742950" lvl="1" indent="-285750">
              <a:lnSpc>
                <a:spcPct val="90000"/>
              </a:lnSpc>
              <a:buFont typeface="Arial" panose="020B0604020202020204" pitchFamily="34" charset="0"/>
              <a:buChar char="•"/>
            </a:pPr>
            <a:r>
              <a:rPr lang="en-US" sz="1100" i="1" dirty="0" smtClean="0">
                <a:solidFill>
                  <a:schemeClr val="bg1"/>
                </a:solidFill>
              </a:rPr>
              <a:t>2 x Application Servers= $267</a:t>
            </a:r>
          </a:p>
          <a:p>
            <a:pPr marL="742950" lvl="1" indent="-285750">
              <a:lnSpc>
                <a:spcPct val="90000"/>
              </a:lnSpc>
              <a:buFont typeface="Arial" panose="020B0604020202020204" pitchFamily="34" charset="0"/>
              <a:buChar char="•"/>
            </a:pPr>
            <a:r>
              <a:rPr lang="en-US" sz="1100" i="1" dirty="0" smtClean="0">
                <a:solidFill>
                  <a:schemeClr val="bg1"/>
                </a:solidFill>
              </a:rPr>
              <a:t>2 x </a:t>
            </a:r>
            <a:r>
              <a:rPr lang="en-US" sz="1100" i="1" dirty="0">
                <a:solidFill>
                  <a:schemeClr val="bg1"/>
                </a:solidFill>
              </a:rPr>
              <a:t>D</a:t>
            </a:r>
            <a:r>
              <a:rPr lang="en-US" sz="1100" i="1" dirty="0" smtClean="0">
                <a:solidFill>
                  <a:schemeClr val="bg1"/>
                </a:solidFill>
              </a:rPr>
              <a:t>atabase Servers (Include SQL Server STD License) = $1130</a:t>
            </a:r>
          </a:p>
          <a:p>
            <a:pPr marL="285750" indent="-285750">
              <a:lnSpc>
                <a:spcPct val="90000"/>
              </a:lnSpc>
              <a:buFont typeface="Arial" panose="020B0604020202020204" pitchFamily="34" charset="0"/>
              <a:buChar char="•"/>
            </a:pPr>
            <a:r>
              <a:rPr lang="en-US" sz="1100" i="1" dirty="0" smtClean="0">
                <a:solidFill>
                  <a:schemeClr val="bg1"/>
                </a:solidFill>
              </a:rPr>
              <a:t>Data Storage / Bandwidth:</a:t>
            </a:r>
          </a:p>
          <a:p>
            <a:pPr marL="742950" lvl="1" indent="-285750">
              <a:lnSpc>
                <a:spcPct val="90000"/>
              </a:lnSpc>
              <a:buFont typeface="Arial" panose="020B0604020202020204" pitchFamily="34" charset="0"/>
              <a:buChar char="•"/>
            </a:pPr>
            <a:r>
              <a:rPr lang="en-US" sz="1100" i="1" dirty="0" smtClean="0">
                <a:solidFill>
                  <a:schemeClr val="bg1"/>
                </a:solidFill>
              </a:rPr>
              <a:t>1TB Bandwidth/Download = $88.85</a:t>
            </a:r>
          </a:p>
          <a:p>
            <a:pPr marL="742950" lvl="1" indent="-285750">
              <a:lnSpc>
                <a:spcPct val="90000"/>
              </a:lnSpc>
              <a:buFont typeface="Arial" panose="020B0604020202020204" pitchFamily="34" charset="0"/>
              <a:buChar char="•"/>
            </a:pPr>
            <a:r>
              <a:rPr lang="en-US" sz="1100" i="1" dirty="0" smtClean="0">
                <a:solidFill>
                  <a:schemeClr val="bg1"/>
                </a:solidFill>
              </a:rPr>
              <a:t>2.5TB </a:t>
            </a:r>
            <a:r>
              <a:rPr lang="en-US" sz="1100" i="1" dirty="0" err="1" smtClean="0">
                <a:solidFill>
                  <a:schemeClr val="bg1"/>
                </a:solidFill>
              </a:rPr>
              <a:t>Storage+Transactions</a:t>
            </a:r>
            <a:r>
              <a:rPr lang="en-US" sz="1100" i="1" dirty="0" smtClean="0">
                <a:solidFill>
                  <a:schemeClr val="bg1"/>
                </a:solidFill>
              </a:rPr>
              <a:t> </a:t>
            </a:r>
            <a:r>
              <a:rPr lang="en-US" sz="1100" i="1" dirty="0">
                <a:solidFill>
                  <a:schemeClr val="bg1"/>
                </a:solidFill>
              </a:rPr>
              <a:t>= </a:t>
            </a:r>
            <a:r>
              <a:rPr lang="en-US" sz="1100" i="1" dirty="0" smtClean="0">
                <a:solidFill>
                  <a:schemeClr val="bg1"/>
                </a:solidFill>
              </a:rPr>
              <a:t>$124.20</a:t>
            </a:r>
          </a:p>
          <a:p>
            <a:pPr marL="285750" indent="-285750">
              <a:lnSpc>
                <a:spcPct val="90000"/>
              </a:lnSpc>
              <a:buFont typeface="Arial" panose="020B0604020202020204" pitchFamily="34" charset="0"/>
              <a:buChar char="•"/>
            </a:pPr>
            <a:r>
              <a:rPr lang="en-US" sz="1100" i="1" dirty="0" smtClean="0">
                <a:solidFill>
                  <a:schemeClr val="bg1"/>
                </a:solidFill>
              </a:rPr>
              <a:t>Standard Support: U$300</a:t>
            </a:r>
            <a:endParaRPr lang="en-US" sz="1100" i="1" dirty="0">
              <a:solidFill>
                <a:schemeClr val="bg1"/>
              </a:solidFill>
            </a:endParaRPr>
          </a:p>
          <a:p>
            <a:pPr>
              <a:lnSpc>
                <a:spcPct val="90000"/>
              </a:lnSpc>
            </a:pPr>
            <a:endParaRPr lang="en-US" sz="1200" b="1" dirty="0" smtClean="0">
              <a:solidFill>
                <a:schemeClr val="bg1"/>
              </a:solidFill>
            </a:endParaRPr>
          </a:p>
          <a:p>
            <a:pPr marL="742950" lvl="1" indent="-285750">
              <a:lnSpc>
                <a:spcPct val="90000"/>
              </a:lnSpc>
              <a:buFont typeface="Wingdings" panose="05000000000000000000" pitchFamily="2" charset="2"/>
              <a:buChar char="ü"/>
            </a:pPr>
            <a:r>
              <a:rPr lang="en-US" sz="1200" b="1" dirty="0" smtClean="0">
                <a:solidFill>
                  <a:schemeClr val="bg1"/>
                </a:solidFill>
              </a:rPr>
              <a:t>Total : U$26,114/ Year</a:t>
            </a:r>
            <a:endParaRPr lang="en-US" sz="1200" b="1" dirty="0">
              <a:solidFill>
                <a:schemeClr val="bg1"/>
              </a:solidFill>
              <a:sym typeface="Wingdings" panose="05000000000000000000" pitchFamily="2" charset="2"/>
            </a:endParaRPr>
          </a:p>
          <a:p>
            <a:pPr marL="742950" lvl="1" indent="-285750">
              <a:lnSpc>
                <a:spcPct val="90000"/>
              </a:lnSpc>
              <a:buFont typeface="Wingdings" panose="05000000000000000000" pitchFamily="2" charset="2"/>
              <a:buChar char="ü"/>
            </a:pPr>
            <a:r>
              <a:rPr lang="en-US" sz="1200" b="1" dirty="0" smtClean="0">
                <a:solidFill>
                  <a:schemeClr val="bg1"/>
                </a:solidFill>
              </a:rPr>
              <a:t>SKU: 261 Azure Monetary Commitments </a:t>
            </a:r>
            <a:r>
              <a:rPr lang="en-US" sz="1200" b="1" dirty="0">
                <a:solidFill>
                  <a:schemeClr val="bg1"/>
                </a:solidFill>
              </a:rPr>
              <a:t>in </a:t>
            </a:r>
            <a:r>
              <a:rPr lang="en-US" sz="1200" b="1" dirty="0" smtClean="0">
                <a:solidFill>
                  <a:schemeClr val="bg1"/>
                </a:solidFill>
              </a:rPr>
              <a:t>OPEN</a:t>
            </a:r>
            <a:endParaRPr lang="en-US" sz="1200" dirty="0" smtClean="0">
              <a:solidFill>
                <a:schemeClr val="bg1"/>
              </a:solidFill>
            </a:endParaRPr>
          </a:p>
        </p:txBody>
      </p:sp>
      <p:sp>
        <p:nvSpPr>
          <p:cNvPr id="112" name="TextBox 111"/>
          <p:cNvSpPr txBox="1"/>
          <p:nvPr/>
        </p:nvSpPr>
        <p:spPr>
          <a:xfrm>
            <a:off x="5761627" y="6374443"/>
            <a:ext cx="5860102" cy="483557"/>
          </a:xfrm>
          <a:prstGeom prst="rect">
            <a:avLst/>
          </a:prstGeom>
          <a:noFill/>
        </p:spPr>
        <p:txBody>
          <a:bodyPr wrap="square" lIns="179285" tIns="143428" rIns="179285" bIns="143428" rtlCol="0">
            <a:spAutoFit/>
          </a:bodyPr>
          <a:lstStyle/>
          <a:p>
            <a:pPr>
              <a:lnSpc>
                <a:spcPct val="90000"/>
              </a:lnSpc>
            </a:pPr>
            <a:r>
              <a:rPr lang="en-US" sz="1400" dirty="0" smtClean="0"/>
              <a:t>*For </a:t>
            </a:r>
            <a:r>
              <a:rPr lang="en-US" sz="1200" i="1" dirty="0" smtClean="0"/>
              <a:t>More Details &amp; Components– Review Complete Starter Kit App Server</a:t>
            </a:r>
            <a:endParaRPr lang="en-US" sz="1200" i="1" dirty="0">
              <a:latin typeface="+mj-lt"/>
            </a:endParaRPr>
          </a:p>
        </p:txBody>
      </p:sp>
      <p:sp>
        <p:nvSpPr>
          <p:cNvPr id="114" name="TextBox 113"/>
          <p:cNvSpPr txBox="1"/>
          <p:nvPr/>
        </p:nvSpPr>
        <p:spPr>
          <a:xfrm>
            <a:off x="8745794" y="4889631"/>
            <a:ext cx="3080367" cy="1525917"/>
          </a:xfrm>
          <a:prstGeom prst="rect">
            <a:avLst/>
          </a:prstGeom>
          <a:solidFill>
            <a:schemeClr val="accent1">
              <a:lumMod val="20000"/>
              <a:lumOff val="8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endParaRPr lang="en-US" spc="-69" dirty="0" smtClean="0">
              <a:solidFill>
                <a:schemeClr val="tx2">
                  <a:lumMod val="40000"/>
                  <a:lumOff val="60000"/>
                </a:schemeClr>
              </a:solidFill>
              <a:latin typeface="Segoe UI"/>
            </a:endParaRPr>
          </a:p>
          <a:p>
            <a:pPr marL="52912"/>
            <a:r>
              <a:rPr lang="en-US" sz="2800" i="1" spc="-69" dirty="0" smtClean="0">
                <a:solidFill>
                  <a:schemeClr val="tx2">
                    <a:lumMod val="40000"/>
                    <a:lumOff val="60000"/>
                  </a:schemeClr>
                </a:solidFill>
                <a:latin typeface="Segoe UI"/>
              </a:rPr>
              <a:t>&lt;Space for local promotions&gt;</a:t>
            </a:r>
            <a:endParaRPr lang="en-US" sz="2800" i="1" spc="-69" dirty="0">
              <a:solidFill>
                <a:schemeClr val="tx2">
                  <a:lumMod val="40000"/>
                  <a:lumOff val="60000"/>
                </a:schemeClr>
              </a:solidFill>
              <a:latin typeface="Segoe UI"/>
            </a:endParaRPr>
          </a:p>
        </p:txBody>
      </p:sp>
      <p:sp>
        <p:nvSpPr>
          <p:cNvPr id="117" name="Freeform 5"/>
          <p:cNvSpPr>
            <a:spLocks noEditPoints="1"/>
          </p:cNvSpPr>
          <p:nvPr/>
        </p:nvSpPr>
        <p:spPr bwMode="auto">
          <a:xfrm>
            <a:off x="6005887" y="4074877"/>
            <a:ext cx="429915" cy="427111"/>
          </a:xfrm>
          <a:custGeom>
            <a:avLst/>
            <a:gdLst>
              <a:gd name="T0" fmla="*/ 119 w 1272"/>
              <a:gd name="T1" fmla="*/ 364 h 728"/>
              <a:gd name="T2" fmla="*/ 220 w 1272"/>
              <a:gd name="T3" fmla="*/ 364 h 728"/>
              <a:gd name="T4" fmla="*/ 194 w 1272"/>
              <a:gd name="T5" fmla="*/ 0 h 728"/>
              <a:gd name="T6" fmla="*/ 0 w 1272"/>
              <a:gd name="T7" fmla="*/ 549 h 728"/>
              <a:gd name="T8" fmla="*/ 1272 w 1272"/>
              <a:gd name="T9" fmla="*/ 728 h 728"/>
              <a:gd name="T10" fmla="*/ 194 w 1272"/>
              <a:gd name="T11" fmla="*/ 0 h 728"/>
              <a:gd name="T12" fmla="*/ 83 w 1272"/>
              <a:gd name="T13" fmla="*/ 364 h 728"/>
              <a:gd name="T14" fmla="*/ 255 w 1272"/>
              <a:gd name="T15" fmla="*/ 364 h 728"/>
              <a:gd name="T16" fmla="*/ 841 w 1272"/>
              <a:gd name="T17" fmla="*/ 471 h 728"/>
              <a:gd name="T18" fmla="*/ 794 w 1272"/>
              <a:gd name="T19" fmla="*/ 534 h 728"/>
              <a:gd name="T20" fmla="*/ 745 w 1272"/>
              <a:gd name="T21" fmla="*/ 621 h 728"/>
              <a:gd name="T22" fmla="*/ 677 w 1272"/>
              <a:gd name="T23" fmla="*/ 563 h 728"/>
              <a:gd name="T24" fmla="*/ 614 w 1272"/>
              <a:gd name="T25" fmla="*/ 555 h 728"/>
              <a:gd name="T26" fmla="*/ 570 w 1272"/>
              <a:gd name="T27" fmla="*/ 539 h 728"/>
              <a:gd name="T28" fmla="*/ 626 w 1272"/>
              <a:gd name="T29" fmla="*/ 464 h 728"/>
              <a:gd name="T30" fmla="*/ 700 w 1272"/>
              <a:gd name="T31" fmla="*/ 474 h 728"/>
              <a:gd name="T32" fmla="*/ 715 w 1272"/>
              <a:gd name="T33" fmla="*/ 458 h 728"/>
              <a:gd name="T34" fmla="*/ 716 w 1272"/>
              <a:gd name="T35" fmla="*/ 438 h 728"/>
              <a:gd name="T36" fmla="*/ 690 w 1272"/>
              <a:gd name="T37" fmla="*/ 416 h 728"/>
              <a:gd name="T38" fmla="*/ 615 w 1272"/>
              <a:gd name="T39" fmla="*/ 379 h 728"/>
              <a:gd name="T40" fmla="*/ 570 w 1272"/>
              <a:gd name="T41" fmla="*/ 319 h 728"/>
              <a:gd name="T42" fmla="*/ 573 w 1272"/>
              <a:gd name="T43" fmla="*/ 240 h 728"/>
              <a:gd name="T44" fmla="*/ 630 w 1272"/>
              <a:gd name="T45" fmla="*/ 179 h 728"/>
              <a:gd name="T46" fmla="*/ 677 w 1272"/>
              <a:gd name="T47" fmla="*/ 107 h 728"/>
              <a:gd name="T48" fmla="*/ 745 w 1272"/>
              <a:gd name="T49" fmla="*/ 161 h 728"/>
              <a:gd name="T50" fmla="*/ 826 w 1272"/>
              <a:gd name="T51" fmla="*/ 174 h 728"/>
              <a:gd name="T52" fmla="*/ 806 w 1272"/>
              <a:gd name="T53" fmla="*/ 267 h 728"/>
              <a:gd name="T54" fmla="*/ 753 w 1272"/>
              <a:gd name="T55" fmla="*/ 250 h 728"/>
              <a:gd name="T56" fmla="*/ 708 w 1272"/>
              <a:gd name="T57" fmla="*/ 249 h 728"/>
              <a:gd name="T58" fmla="*/ 690 w 1272"/>
              <a:gd name="T59" fmla="*/ 263 h 728"/>
              <a:gd name="T60" fmla="*/ 689 w 1272"/>
              <a:gd name="T61" fmla="*/ 282 h 728"/>
              <a:gd name="T62" fmla="*/ 710 w 1272"/>
              <a:gd name="T63" fmla="*/ 303 h 728"/>
              <a:gd name="T64" fmla="*/ 788 w 1272"/>
              <a:gd name="T65" fmla="*/ 343 h 728"/>
              <a:gd name="T66" fmla="*/ 840 w 1272"/>
              <a:gd name="T67" fmla="*/ 404 h 728"/>
              <a:gd name="T68" fmla="*/ 841 w 1272"/>
              <a:gd name="T69" fmla="*/ 471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72" h="728">
                <a:moveTo>
                  <a:pt x="169" y="313"/>
                </a:moveTo>
                <a:cubicBezTo>
                  <a:pt x="141" y="313"/>
                  <a:pt x="119" y="336"/>
                  <a:pt x="119" y="364"/>
                </a:cubicBezTo>
                <a:cubicBezTo>
                  <a:pt x="119" y="392"/>
                  <a:pt x="141" y="414"/>
                  <a:pt x="169" y="414"/>
                </a:cubicBezTo>
                <a:cubicBezTo>
                  <a:pt x="197" y="414"/>
                  <a:pt x="220" y="392"/>
                  <a:pt x="220" y="364"/>
                </a:cubicBezTo>
                <a:cubicBezTo>
                  <a:pt x="220" y="336"/>
                  <a:pt x="197" y="313"/>
                  <a:pt x="169" y="313"/>
                </a:cubicBezTo>
                <a:close/>
                <a:moveTo>
                  <a:pt x="194" y="0"/>
                </a:moveTo>
                <a:cubicBezTo>
                  <a:pt x="0" y="178"/>
                  <a:pt x="0" y="178"/>
                  <a:pt x="0" y="178"/>
                </a:cubicBezTo>
                <a:cubicBezTo>
                  <a:pt x="0" y="549"/>
                  <a:pt x="0" y="549"/>
                  <a:pt x="0" y="549"/>
                </a:cubicBezTo>
                <a:cubicBezTo>
                  <a:pt x="194" y="728"/>
                  <a:pt x="194" y="728"/>
                  <a:pt x="194" y="728"/>
                </a:cubicBezTo>
                <a:cubicBezTo>
                  <a:pt x="1272" y="728"/>
                  <a:pt x="1272" y="728"/>
                  <a:pt x="1272" y="728"/>
                </a:cubicBezTo>
                <a:cubicBezTo>
                  <a:pt x="1272" y="0"/>
                  <a:pt x="1272" y="0"/>
                  <a:pt x="1272" y="0"/>
                </a:cubicBezTo>
                <a:lnTo>
                  <a:pt x="194" y="0"/>
                </a:lnTo>
                <a:close/>
                <a:moveTo>
                  <a:pt x="169" y="450"/>
                </a:moveTo>
                <a:cubicBezTo>
                  <a:pt x="122" y="450"/>
                  <a:pt x="83" y="411"/>
                  <a:pt x="83" y="364"/>
                </a:cubicBezTo>
                <a:cubicBezTo>
                  <a:pt x="83" y="316"/>
                  <a:pt x="122" y="278"/>
                  <a:pt x="169" y="278"/>
                </a:cubicBezTo>
                <a:cubicBezTo>
                  <a:pt x="217" y="278"/>
                  <a:pt x="255" y="316"/>
                  <a:pt x="255" y="364"/>
                </a:cubicBezTo>
                <a:cubicBezTo>
                  <a:pt x="255" y="411"/>
                  <a:pt x="217" y="450"/>
                  <a:pt x="169" y="450"/>
                </a:cubicBezTo>
                <a:close/>
                <a:moveTo>
                  <a:pt x="841" y="471"/>
                </a:moveTo>
                <a:cubicBezTo>
                  <a:pt x="838" y="482"/>
                  <a:pt x="833" y="493"/>
                  <a:pt x="825" y="504"/>
                </a:cubicBezTo>
                <a:cubicBezTo>
                  <a:pt x="818" y="515"/>
                  <a:pt x="807" y="525"/>
                  <a:pt x="794" y="534"/>
                </a:cubicBezTo>
                <a:cubicBezTo>
                  <a:pt x="781" y="543"/>
                  <a:pt x="764" y="550"/>
                  <a:pt x="745" y="555"/>
                </a:cubicBezTo>
                <a:cubicBezTo>
                  <a:pt x="745" y="621"/>
                  <a:pt x="745" y="621"/>
                  <a:pt x="745" y="621"/>
                </a:cubicBezTo>
                <a:cubicBezTo>
                  <a:pt x="677" y="621"/>
                  <a:pt x="677" y="621"/>
                  <a:pt x="677" y="621"/>
                </a:cubicBezTo>
                <a:cubicBezTo>
                  <a:pt x="677" y="563"/>
                  <a:pt x="677" y="563"/>
                  <a:pt x="677" y="563"/>
                </a:cubicBezTo>
                <a:cubicBezTo>
                  <a:pt x="667" y="563"/>
                  <a:pt x="657" y="562"/>
                  <a:pt x="646" y="561"/>
                </a:cubicBezTo>
                <a:cubicBezTo>
                  <a:pt x="635" y="559"/>
                  <a:pt x="624" y="557"/>
                  <a:pt x="614" y="555"/>
                </a:cubicBezTo>
                <a:cubicBezTo>
                  <a:pt x="604" y="553"/>
                  <a:pt x="595" y="551"/>
                  <a:pt x="587" y="548"/>
                </a:cubicBezTo>
                <a:cubicBezTo>
                  <a:pt x="579" y="545"/>
                  <a:pt x="574" y="542"/>
                  <a:pt x="570" y="539"/>
                </a:cubicBezTo>
                <a:cubicBezTo>
                  <a:pt x="570" y="433"/>
                  <a:pt x="570" y="433"/>
                  <a:pt x="570" y="433"/>
                </a:cubicBezTo>
                <a:cubicBezTo>
                  <a:pt x="588" y="446"/>
                  <a:pt x="607" y="456"/>
                  <a:pt x="626" y="464"/>
                </a:cubicBezTo>
                <a:cubicBezTo>
                  <a:pt x="645" y="472"/>
                  <a:pt x="665" y="476"/>
                  <a:pt x="685" y="476"/>
                </a:cubicBezTo>
                <a:cubicBezTo>
                  <a:pt x="691" y="476"/>
                  <a:pt x="696" y="475"/>
                  <a:pt x="700" y="474"/>
                </a:cubicBezTo>
                <a:cubicBezTo>
                  <a:pt x="704" y="472"/>
                  <a:pt x="707" y="470"/>
                  <a:pt x="710" y="467"/>
                </a:cubicBezTo>
                <a:cubicBezTo>
                  <a:pt x="713" y="465"/>
                  <a:pt x="714" y="462"/>
                  <a:pt x="715" y="458"/>
                </a:cubicBezTo>
                <a:cubicBezTo>
                  <a:pt x="717" y="455"/>
                  <a:pt x="717" y="452"/>
                  <a:pt x="717" y="448"/>
                </a:cubicBezTo>
                <a:cubicBezTo>
                  <a:pt x="717" y="445"/>
                  <a:pt x="717" y="441"/>
                  <a:pt x="716" y="438"/>
                </a:cubicBezTo>
                <a:cubicBezTo>
                  <a:pt x="715" y="434"/>
                  <a:pt x="712" y="431"/>
                  <a:pt x="708" y="427"/>
                </a:cubicBezTo>
                <a:cubicBezTo>
                  <a:pt x="704" y="424"/>
                  <a:pt x="698" y="420"/>
                  <a:pt x="690" y="416"/>
                </a:cubicBezTo>
                <a:cubicBezTo>
                  <a:pt x="682" y="411"/>
                  <a:pt x="671" y="407"/>
                  <a:pt x="657" y="401"/>
                </a:cubicBezTo>
                <a:cubicBezTo>
                  <a:pt x="640" y="395"/>
                  <a:pt x="626" y="387"/>
                  <a:pt x="615" y="379"/>
                </a:cubicBezTo>
                <a:cubicBezTo>
                  <a:pt x="603" y="370"/>
                  <a:pt x="593" y="361"/>
                  <a:pt x="586" y="351"/>
                </a:cubicBezTo>
                <a:cubicBezTo>
                  <a:pt x="579" y="341"/>
                  <a:pt x="573" y="330"/>
                  <a:pt x="570" y="319"/>
                </a:cubicBezTo>
                <a:cubicBezTo>
                  <a:pt x="567" y="308"/>
                  <a:pt x="565" y="296"/>
                  <a:pt x="565" y="284"/>
                </a:cubicBezTo>
                <a:cubicBezTo>
                  <a:pt x="565" y="268"/>
                  <a:pt x="568" y="253"/>
                  <a:pt x="573" y="240"/>
                </a:cubicBezTo>
                <a:cubicBezTo>
                  <a:pt x="578" y="227"/>
                  <a:pt x="586" y="215"/>
                  <a:pt x="595" y="205"/>
                </a:cubicBezTo>
                <a:cubicBezTo>
                  <a:pt x="605" y="194"/>
                  <a:pt x="617" y="186"/>
                  <a:pt x="630" y="179"/>
                </a:cubicBezTo>
                <a:cubicBezTo>
                  <a:pt x="644" y="172"/>
                  <a:pt x="660" y="167"/>
                  <a:pt x="677" y="164"/>
                </a:cubicBezTo>
                <a:cubicBezTo>
                  <a:pt x="677" y="107"/>
                  <a:pt x="677" y="107"/>
                  <a:pt x="677" y="107"/>
                </a:cubicBezTo>
                <a:cubicBezTo>
                  <a:pt x="745" y="107"/>
                  <a:pt x="745" y="107"/>
                  <a:pt x="745" y="107"/>
                </a:cubicBezTo>
                <a:cubicBezTo>
                  <a:pt x="745" y="161"/>
                  <a:pt x="745" y="161"/>
                  <a:pt x="745" y="161"/>
                </a:cubicBezTo>
                <a:cubicBezTo>
                  <a:pt x="762" y="162"/>
                  <a:pt x="777" y="164"/>
                  <a:pt x="791" y="166"/>
                </a:cubicBezTo>
                <a:cubicBezTo>
                  <a:pt x="805" y="168"/>
                  <a:pt x="816" y="171"/>
                  <a:pt x="826" y="174"/>
                </a:cubicBezTo>
                <a:cubicBezTo>
                  <a:pt x="826" y="277"/>
                  <a:pt x="826" y="277"/>
                  <a:pt x="826" y="277"/>
                </a:cubicBezTo>
                <a:cubicBezTo>
                  <a:pt x="820" y="274"/>
                  <a:pt x="814" y="271"/>
                  <a:pt x="806" y="267"/>
                </a:cubicBezTo>
                <a:cubicBezTo>
                  <a:pt x="798" y="263"/>
                  <a:pt x="790" y="260"/>
                  <a:pt x="781" y="257"/>
                </a:cubicBezTo>
                <a:cubicBezTo>
                  <a:pt x="772" y="254"/>
                  <a:pt x="763" y="252"/>
                  <a:pt x="753" y="250"/>
                </a:cubicBezTo>
                <a:cubicBezTo>
                  <a:pt x="743" y="248"/>
                  <a:pt x="733" y="247"/>
                  <a:pt x="723" y="247"/>
                </a:cubicBezTo>
                <a:cubicBezTo>
                  <a:pt x="717" y="247"/>
                  <a:pt x="712" y="248"/>
                  <a:pt x="708" y="249"/>
                </a:cubicBezTo>
                <a:cubicBezTo>
                  <a:pt x="704" y="251"/>
                  <a:pt x="700" y="253"/>
                  <a:pt x="697" y="255"/>
                </a:cubicBezTo>
                <a:cubicBezTo>
                  <a:pt x="694" y="257"/>
                  <a:pt x="692" y="260"/>
                  <a:pt x="690" y="263"/>
                </a:cubicBezTo>
                <a:cubicBezTo>
                  <a:pt x="689" y="266"/>
                  <a:pt x="688" y="269"/>
                  <a:pt x="688" y="273"/>
                </a:cubicBezTo>
                <a:cubicBezTo>
                  <a:pt x="688" y="276"/>
                  <a:pt x="689" y="279"/>
                  <a:pt x="689" y="282"/>
                </a:cubicBezTo>
                <a:cubicBezTo>
                  <a:pt x="690" y="285"/>
                  <a:pt x="692" y="289"/>
                  <a:pt x="696" y="292"/>
                </a:cubicBezTo>
                <a:cubicBezTo>
                  <a:pt x="699" y="296"/>
                  <a:pt x="704" y="299"/>
                  <a:pt x="710" y="303"/>
                </a:cubicBezTo>
                <a:cubicBezTo>
                  <a:pt x="717" y="307"/>
                  <a:pt x="726" y="311"/>
                  <a:pt x="737" y="316"/>
                </a:cubicBezTo>
                <a:cubicBezTo>
                  <a:pt x="757" y="325"/>
                  <a:pt x="775" y="333"/>
                  <a:pt x="788" y="343"/>
                </a:cubicBezTo>
                <a:cubicBezTo>
                  <a:pt x="802" y="352"/>
                  <a:pt x="813" y="361"/>
                  <a:pt x="822" y="372"/>
                </a:cubicBezTo>
                <a:cubicBezTo>
                  <a:pt x="830" y="382"/>
                  <a:pt x="836" y="393"/>
                  <a:pt x="840" y="404"/>
                </a:cubicBezTo>
                <a:cubicBezTo>
                  <a:pt x="844" y="415"/>
                  <a:pt x="846" y="427"/>
                  <a:pt x="846" y="439"/>
                </a:cubicBezTo>
                <a:cubicBezTo>
                  <a:pt x="846" y="449"/>
                  <a:pt x="844" y="459"/>
                  <a:pt x="841" y="471"/>
                </a:cubicBez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26313" y="5741397"/>
            <a:ext cx="1485966" cy="949760"/>
          </a:xfrm>
          <a:prstGeom prst="rect">
            <a:avLst/>
          </a:prstGeom>
        </p:spPr>
      </p:pic>
      <p:pic>
        <p:nvPicPr>
          <p:cNvPr id="92" name="Picture 91"/>
          <p:cNvPicPr>
            <a:picLocks noChangeAspect="1"/>
          </p:cNvPicPr>
          <p:nvPr/>
        </p:nvPicPr>
        <p:blipFill>
          <a:blip r:embed="rId6"/>
          <a:stretch>
            <a:fillRect/>
          </a:stretch>
        </p:blipFill>
        <p:spPr>
          <a:xfrm>
            <a:off x="2077364" y="6150164"/>
            <a:ext cx="661596" cy="550731"/>
          </a:xfrm>
          <a:prstGeom prst="rect">
            <a:avLst/>
          </a:prstGeom>
        </p:spPr>
      </p:pic>
      <p:grpSp>
        <p:nvGrpSpPr>
          <p:cNvPr id="122" name="Group 121"/>
          <p:cNvGrpSpPr/>
          <p:nvPr/>
        </p:nvGrpSpPr>
        <p:grpSpPr>
          <a:xfrm>
            <a:off x="8737168" y="1339527"/>
            <a:ext cx="3166437" cy="2287186"/>
            <a:chOff x="5449997" y="305276"/>
            <a:chExt cx="6600948" cy="3796811"/>
          </a:xfrm>
        </p:grpSpPr>
        <p:sp>
          <p:nvSpPr>
            <p:cNvPr id="123" name="Clpoud Icon"/>
            <p:cNvSpPr>
              <a:spLocks noChangeAspect="1"/>
            </p:cNvSpPr>
            <p:nvPr/>
          </p:nvSpPr>
          <p:spPr bwMode="black">
            <a:xfrm>
              <a:off x="5449997" y="305276"/>
              <a:ext cx="6600948" cy="373023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tx2"/>
            </a:solidFill>
            <a:ln w="25400">
              <a:solidFill>
                <a:srgbClr val="EBEBEB"/>
              </a:solidFill>
            </a:ln>
            <a:extLst/>
          </p:spPr>
          <p:txBody>
            <a:bodyPr vert="horz" wrap="square" lIns="91373" tIns="182740" rIns="456848" bIns="45685" numCol="1" anchor="t" anchorCtr="0" compatLnSpc="1">
              <a:prstTxWarp prst="textNoShape">
                <a:avLst/>
              </a:prstTxWarp>
            </a:bodyPr>
            <a:lstStyle/>
            <a:p>
              <a:pPr algn="ctr" fontAlgn="base">
                <a:lnSpc>
                  <a:spcPct val="90000"/>
                </a:lnSpc>
                <a:spcBef>
                  <a:spcPct val="0"/>
                </a:spcBef>
                <a:spcAft>
                  <a:spcPct val="0"/>
                </a:spcAft>
              </a:pPr>
              <a:endParaRPr lang="en-US" spc="-50" dirty="0">
                <a:gradFill>
                  <a:gsLst>
                    <a:gs pos="2917">
                      <a:schemeClr val="bg1"/>
                    </a:gs>
                    <a:gs pos="30000">
                      <a:schemeClr val="bg1"/>
                    </a:gs>
                  </a:gsLst>
                  <a:lin ang="5400000" scaled="0"/>
                </a:gradFill>
              </a:endParaRPr>
            </a:p>
          </p:txBody>
        </p:sp>
        <p:sp>
          <p:nvSpPr>
            <p:cNvPr id="124" name="Rectangle 123"/>
            <p:cNvSpPr/>
            <p:nvPr/>
          </p:nvSpPr>
          <p:spPr bwMode="auto">
            <a:xfrm>
              <a:off x="7734444" y="3341995"/>
              <a:ext cx="1559389" cy="368983"/>
            </a:xfrm>
            <a:prstGeom prst="rect">
              <a:avLst/>
            </a:prstGeom>
            <a:noFill/>
            <a:ln w="254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80000"/>
                </a:lnSpc>
                <a:spcBef>
                  <a:spcPct val="0"/>
                </a:spcBef>
                <a:spcAft>
                  <a:spcPct val="0"/>
                </a:spcAft>
              </a:pPr>
              <a:r>
                <a:rPr lang="en-US" sz="1400" b="1" spc="-50" dirty="0" smtClean="0">
                  <a:gradFill>
                    <a:gsLst>
                      <a:gs pos="2917">
                        <a:srgbClr val="FFFFFF"/>
                      </a:gs>
                      <a:gs pos="30000">
                        <a:srgbClr val="FFFFFF"/>
                      </a:gs>
                    </a:gsLst>
                    <a:lin ang="5400000" scaled="0"/>
                  </a:gradFill>
                  <a:latin typeface="+mj-lt"/>
                </a:rPr>
                <a:t>Business Application</a:t>
              </a:r>
            </a:p>
          </p:txBody>
        </p:sp>
        <p:sp>
          <p:nvSpPr>
            <p:cNvPr id="158" name="Rectangle 157"/>
            <p:cNvSpPr/>
            <p:nvPr/>
          </p:nvSpPr>
          <p:spPr bwMode="auto">
            <a:xfrm>
              <a:off x="10849042" y="2445723"/>
              <a:ext cx="832468" cy="308523"/>
            </a:xfrm>
            <a:prstGeom prst="rect">
              <a:avLst/>
            </a:prstGeom>
            <a:noFill/>
            <a:ln w="254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80000"/>
                </a:lnSpc>
                <a:spcBef>
                  <a:spcPct val="0"/>
                </a:spcBef>
                <a:spcAft>
                  <a:spcPct val="0"/>
                </a:spcAft>
              </a:pPr>
              <a:r>
                <a:rPr lang="en-US" sz="1000" b="1" spc="-50" dirty="0" smtClean="0">
                  <a:gradFill>
                    <a:gsLst>
                      <a:gs pos="2917">
                        <a:srgbClr val="FFFFFF"/>
                      </a:gs>
                      <a:gs pos="30000">
                        <a:srgbClr val="FFFFFF"/>
                      </a:gs>
                    </a:gsLst>
                    <a:lin ang="5400000" scaled="0"/>
                  </a:gradFill>
                  <a:latin typeface="+mj-lt"/>
                </a:rPr>
                <a:t>Storage</a:t>
              </a:r>
            </a:p>
          </p:txBody>
        </p:sp>
        <p:sp>
          <p:nvSpPr>
            <p:cNvPr id="126" name="Freeform 24"/>
            <p:cNvSpPr>
              <a:spLocks noEditPoints="1"/>
            </p:cNvSpPr>
            <p:nvPr/>
          </p:nvSpPr>
          <p:spPr bwMode="black">
            <a:xfrm>
              <a:off x="7938278" y="2280264"/>
              <a:ext cx="1488871" cy="1002298"/>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Retângulo 1"/>
            <p:cNvSpPr/>
            <p:nvPr/>
          </p:nvSpPr>
          <p:spPr bwMode="auto">
            <a:xfrm>
              <a:off x="7706793" y="853085"/>
              <a:ext cx="1702878" cy="2991511"/>
            </a:xfrm>
            <a:prstGeom prst="rect">
              <a:avLst/>
            </a:prstGeom>
            <a:noFill/>
            <a:ln w="3175">
              <a:solidFill>
                <a:schemeClr val="bg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099" fontAlgn="base">
                <a:lnSpc>
                  <a:spcPct val="90000"/>
                </a:lnSpc>
                <a:spcBef>
                  <a:spcPct val="0"/>
                </a:spcBef>
                <a:spcAft>
                  <a:spcPct val="0"/>
                </a:spcAft>
              </a:pPr>
              <a:endParaRPr lang="pt-BR" sz="2000" spc="-50" dirty="0" smtClean="0">
                <a:gradFill>
                  <a:gsLst>
                    <a:gs pos="1250">
                      <a:schemeClr val="bg1"/>
                    </a:gs>
                    <a:gs pos="10417">
                      <a:schemeClr val="bg1"/>
                    </a:gs>
                  </a:gsLst>
                  <a:lin ang="5400000" scaled="0"/>
                </a:gradFill>
              </a:endParaRPr>
            </a:p>
          </p:txBody>
        </p:sp>
        <p:grpSp>
          <p:nvGrpSpPr>
            <p:cNvPr id="140" name="Group 139"/>
            <p:cNvGrpSpPr/>
            <p:nvPr/>
          </p:nvGrpSpPr>
          <p:grpSpPr>
            <a:xfrm>
              <a:off x="9422473" y="2587189"/>
              <a:ext cx="1424439" cy="1514898"/>
              <a:chOff x="10864208" y="2719265"/>
              <a:chExt cx="832467" cy="857721"/>
            </a:xfrm>
          </p:grpSpPr>
          <p:sp>
            <p:nvSpPr>
              <p:cNvPr id="142" name="Freeform 24"/>
              <p:cNvSpPr>
                <a:spLocks noEditPoints="1"/>
              </p:cNvSpPr>
              <p:nvPr/>
            </p:nvSpPr>
            <p:spPr bwMode="black">
              <a:xfrm>
                <a:off x="10942121" y="2719265"/>
                <a:ext cx="750559" cy="594115"/>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Rectangle 149"/>
              <p:cNvSpPr/>
              <p:nvPr/>
            </p:nvSpPr>
            <p:spPr bwMode="auto">
              <a:xfrm>
                <a:off x="10864208" y="3268463"/>
                <a:ext cx="832467" cy="308523"/>
              </a:xfrm>
              <a:prstGeom prst="rect">
                <a:avLst/>
              </a:prstGeom>
              <a:noFill/>
              <a:ln w="254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80000"/>
                  </a:lnSpc>
                  <a:spcBef>
                    <a:spcPct val="0"/>
                  </a:spcBef>
                  <a:spcAft>
                    <a:spcPct val="0"/>
                  </a:spcAft>
                </a:pPr>
                <a:endParaRPr lang="en-US" sz="1400" b="1" spc="-50" dirty="0">
                  <a:gradFill>
                    <a:gsLst>
                      <a:gs pos="2917">
                        <a:srgbClr val="FFFFFF"/>
                      </a:gs>
                      <a:gs pos="30000">
                        <a:srgbClr val="FFFFFF"/>
                      </a:gs>
                    </a:gsLst>
                    <a:lin ang="5400000" scaled="0"/>
                  </a:gradFill>
                  <a:latin typeface="+mj-lt"/>
                </a:endParaRPr>
              </a:p>
            </p:txBody>
          </p:sp>
        </p:grpSp>
        <p:grpSp>
          <p:nvGrpSpPr>
            <p:cNvPr id="136" name="Group 135"/>
            <p:cNvGrpSpPr/>
            <p:nvPr/>
          </p:nvGrpSpPr>
          <p:grpSpPr>
            <a:xfrm>
              <a:off x="9451162" y="1262034"/>
              <a:ext cx="1272744" cy="1395243"/>
              <a:chOff x="10864208" y="2692857"/>
              <a:chExt cx="832467" cy="884129"/>
            </a:xfrm>
          </p:grpSpPr>
          <p:sp>
            <p:nvSpPr>
              <p:cNvPr id="138" name="Freeform 24"/>
              <p:cNvSpPr>
                <a:spLocks noEditPoints="1"/>
              </p:cNvSpPr>
              <p:nvPr/>
            </p:nvSpPr>
            <p:spPr bwMode="black">
              <a:xfrm>
                <a:off x="10864208" y="2692857"/>
                <a:ext cx="750559" cy="594115"/>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Rectangle 138"/>
              <p:cNvSpPr/>
              <p:nvPr/>
            </p:nvSpPr>
            <p:spPr bwMode="auto">
              <a:xfrm>
                <a:off x="10864208" y="3268463"/>
                <a:ext cx="832467" cy="308523"/>
              </a:xfrm>
              <a:prstGeom prst="rect">
                <a:avLst/>
              </a:prstGeom>
              <a:noFill/>
              <a:ln w="254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80000"/>
                  </a:lnSpc>
                  <a:spcBef>
                    <a:spcPct val="0"/>
                  </a:spcBef>
                  <a:spcAft>
                    <a:spcPct val="0"/>
                  </a:spcAft>
                </a:pPr>
                <a:endParaRPr lang="en-US" sz="1400" b="1" spc="-50" dirty="0">
                  <a:gradFill>
                    <a:gsLst>
                      <a:gs pos="2917">
                        <a:srgbClr val="FFFFFF"/>
                      </a:gs>
                      <a:gs pos="30000">
                        <a:srgbClr val="FFFFFF"/>
                      </a:gs>
                    </a:gsLst>
                    <a:lin ang="5400000" scaled="0"/>
                  </a:gradFill>
                  <a:latin typeface="+mj-lt"/>
                </a:endParaRPr>
              </a:p>
            </p:txBody>
          </p:sp>
        </p:grpSp>
        <p:sp>
          <p:nvSpPr>
            <p:cNvPr id="130" name="Freeform 24"/>
            <p:cNvSpPr>
              <a:spLocks noEditPoints="1"/>
            </p:cNvSpPr>
            <p:nvPr/>
          </p:nvSpPr>
          <p:spPr bwMode="black">
            <a:xfrm>
              <a:off x="7853265" y="1059293"/>
              <a:ext cx="1488871" cy="1002298"/>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31" name="Picture 130"/>
            <p:cNvPicPr>
              <a:picLocks noChangeAspect="1"/>
            </p:cNvPicPr>
            <p:nvPr/>
          </p:nvPicPr>
          <p:blipFill rotWithShape="1">
            <a:blip r:embed="rId7" cstate="print">
              <a:extLst>
                <a:ext uri="{28A0092B-C50C-407E-A947-70E740481C1C}">
                  <a14:useLocalDpi xmlns:a14="http://schemas.microsoft.com/office/drawing/2010/main" val="0"/>
                </a:ext>
              </a:extLst>
            </a:blip>
            <a:srcRect b="5478"/>
            <a:stretch/>
          </p:blipFill>
          <p:spPr>
            <a:xfrm>
              <a:off x="5715931" y="2784663"/>
              <a:ext cx="1584826" cy="1157608"/>
            </a:xfrm>
            <a:prstGeom prst="rect">
              <a:avLst/>
            </a:prstGeom>
          </p:spPr>
        </p:pic>
      </p:grpSp>
      <p:pic>
        <p:nvPicPr>
          <p:cNvPr id="159" name="Picture 158"/>
          <p:cNvPicPr>
            <a:picLocks noChangeAspect="1"/>
          </p:cNvPicPr>
          <p:nvPr/>
        </p:nvPicPr>
        <p:blipFill rotWithShape="1">
          <a:blip r:embed="rId8" cstate="print">
            <a:extLst>
              <a:ext uri="{28A0092B-C50C-407E-A947-70E740481C1C}">
                <a14:useLocalDpi xmlns:a14="http://schemas.microsoft.com/office/drawing/2010/main" val="0"/>
              </a:ext>
            </a:extLst>
          </a:blip>
          <a:srcRect b="5478"/>
          <a:stretch/>
        </p:blipFill>
        <p:spPr>
          <a:xfrm>
            <a:off x="9069330" y="2234659"/>
            <a:ext cx="703512" cy="697339"/>
          </a:xfrm>
          <a:prstGeom prst="rect">
            <a:avLst/>
          </a:prstGeom>
        </p:spPr>
      </p:pic>
      <p:pic>
        <p:nvPicPr>
          <p:cNvPr id="162" name="Picture 161"/>
          <p:cNvPicPr>
            <a:picLocks noChangeAspect="1"/>
          </p:cNvPicPr>
          <p:nvPr/>
        </p:nvPicPr>
        <p:blipFill>
          <a:blip r:embed="rId9" cstate="print">
            <a:biLevel thresh="25000"/>
            <a:extLst>
              <a:ext uri="{BEBA8EAE-BF5A-486C-A8C5-ECC9F3942E4B}">
                <a14:imgProps xmlns:a14="http://schemas.microsoft.com/office/drawing/2010/main">
                  <a14:imgLayer r:embed="rId10">
                    <a14:imgEffect>
                      <a14:brightnessContrast bright="-62000"/>
                    </a14:imgEffect>
                  </a14:imgLayer>
                </a14:imgProps>
              </a:ext>
              <a:ext uri="{28A0092B-C50C-407E-A947-70E740481C1C}">
                <a14:useLocalDpi xmlns:a14="http://schemas.microsoft.com/office/drawing/2010/main" val="0"/>
              </a:ext>
            </a:extLst>
          </a:blip>
          <a:stretch>
            <a:fillRect/>
          </a:stretch>
        </p:blipFill>
        <p:spPr>
          <a:xfrm>
            <a:off x="11269021" y="2249456"/>
            <a:ext cx="392419" cy="410287"/>
          </a:xfrm>
          <a:prstGeom prst="rect">
            <a:avLst/>
          </a:prstGeom>
        </p:spPr>
      </p:pic>
      <p:pic>
        <p:nvPicPr>
          <p:cNvPr id="3" name="Picture 2"/>
          <p:cNvPicPr>
            <a:picLocks noChangeAspect="1"/>
          </p:cNvPicPr>
          <p:nvPr/>
        </p:nvPicPr>
        <p:blipFill>
          <a:blip r:embed="rId11">
            <a:duotone>
              <a:prstClr val="black"/>
              <a:schemeClr val="accent1">
                <a:tint val="45000"/>
                <a:satMod val="400000"/>
              </a:schemeClr>
            </a:duotone>
          </a:blip>
          <a:stretch>
            <a:fillRect/>
          </a:stretch>
        </p:blipFill>
        <p:spPr>
          <a:xfrm>
            <a:off x="10913356" y="2800772"/>
            <a:ext cx="293605" cy="292301"/>
          </a:xfrm>
          <a:prstGeom prst="rect">
            <a:avLst/>
          </a:prstGeom>
        </p:spPr>
      </p:pic>
      <p:pic>
        <p:nvPicPr>
          <p:cNvPr id="41" name="Picture 40"/>
          <p:cNvPicPr>
            <a:picLocks noChangeAspect="1"/>
          </p:cNvPicPr>
          <p:nvPr/>
        </p:nvPicPr>
        <p:blipFill>
          <a:blip r:embed="rId11">
            <a:duotone>
              <a:prstClr val="black"/>
              <a:schemeClr val="accent1">
                <a:tint val="45000"/>
                <a:satMod val="400000"/>
              </a:schemeClr>
            </a:duotone>
          </a:blip>
          <a:stretch>
            <a:fillRect/>
          </a:stretch>
        </p:blipFill>
        <p:spPr>
          <a:xfrm>
            <a:off x="10847875" y="1964067"/>
            <a:ext cx="293605" cy="292301"/>
          </a:xfrm>
          <a:prstGeom prst="rect">
            <a:avLst/>
          </a:prstGeom>
        </p:spPr>
      </p:pic>
      <p:pic>
        <p:nvPicPr>
          <p:cNvPr id="4" name="Picture 3"/>
          <p:cNvPicPr>
            <a:picLocks noChangeAspect="1"/>
          </p:cNvPicPr>
          <p:nvPr/>
        </p:nvPicPr>
        <p:blipFill>
          <a:blip r:embed="rId12">
            <a:duotone>
              <a:prstClr val="black"/>
              <a:schemeClr val="accent1">
                <a:tint val="45000"/>
                <a:satMod val="400000"/>
              </a:schemeClr>
            </a:duotone>
          </a:blip>
          <a:stretch>
            <a:fillRect/>
          </a:stretch>
        </p:blipFill>
        <p:spPr>
          <a:xfrm>
            <a:off x="9319484" y="2357615"/>
            <a:ext cx="308873" cy="315188"/>
          </a:xfrm>
          <a:prstGeom prst="rect">
            <a:avLst/>
          </a:prstGeom>
        </p:spPr>
      </p:pic>
      <p:pic>
        <p:nvPicPr>
          <p:cNvPr id="5" name="Picture 4"/>
          <p:cNvPicPr>
            <a:picLocks noChangeAspect="1"/>
          </p:cNvPicPr>
          <p:nvPr/>
        </p:nvPicPr>
        <p:blipFill>
          <a:blip r:embed="rId12">
            <a:duotone>
              <a:prstClr val="black"/>
              <a:schemeClr val="accent1">
                <a:tint val="45000"/>
                <a:satMod val="400000"/>
              </a:schemeClr>
            </a:duotone>
          </a:blip>
          <a:stretch>
            <a:fillRect/>
          </a:stretch>
        </p:blipFill>
        <p:spPr>
          <a:xfrm>
            <a:off x="9139388" y="2950862"/>
            <a:ext cx="308873" cy="315188"/>
          </a:xfrm>
          <a:prstGeom prst="rect">
            <a:avLst/>
          </a:prstGeom>
        </p:spPr>
      </p:pic>
    </p:spTree>
    <p:extLst>
      <p:ext uri="{BB962C8B-B14F-4D97-AF65-F5344CB8AC3E}">
        <p14:creationId xmlns:p14="http://schemas.microsoft.com/office/powerpoint/2010/main" val="38571187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p:cNvSpPr txBox="1"/>
          <p:nvPr/>
        </p:nvSpPr>
        <p:spPr>
          <a:xfrm rot="16200000">
            <a:off x="1475483" y="2507010"/>
            <a:ext cx="5882969" cy="2553538"/>
          </a:xfrm>
          <a:prstGeom prst="rect">
            <a:avLst/>
          </a:prstGeom>
          <a:solidFill>
            <a:srgbClr val="002060"/>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5" name="TextBox 34"/>
          <p:cNvSpPr txBox="1"/>
          <p:nvPr/>
        </p:nvSpPr>
        <p:spPr>
          <a:xfrm rot="16200000">
            <a:off x="7996317" y="2547349"/>
            <a:ext cx="1799303" cy="6085652"/>
          </a:xfrm>
          <a:prstGeom prst="rect">
            <a:avLst/>
          </a:prstGeom>
          <a:solidFill>
            <a:srgbClr val="F1F1F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1" name="TextBox 30"/>
          <p:cNvSpPr txBox="1"/>
          <p:nvPr/>
        </p:nvSpPr>
        <p:spPr>
          <a:xfrm rot="16200000">
            <a:off x="8339362" y="1226136"/>
            <a:ext cx="3984913" cy="3213953"/>
          </a:xfrm>
          <a:prstGeom prst="rect">
            <a:avLst/>
          </a:prstGeom>
          <a:solidFill>
            <a:schemeClr val="accent1">
              <a:lumMod val="5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26" name="TextBox 25"/>
          <p:cNvSpPr txBox="1"/>
          <p:nvPr/>
        </p:nvSpPr>
        <p:spPr>
          <a:xfrm rot="16200000">
            <a:off x="5230402" y="1430921"/>
            <a:ext cx="3982108" cy="2807186"/>
          </a:xfrm>
          <a:prstGeom prst="rect">
            <a:avLst/>
          </a:prstGeom>
          <a:solidFill>
            <a:srgbClr val="52525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13" name="TextBox 12"/>
          <p:cNvSpPr txBox="1"/>
          <p:nvPr/>
        </p:nvSpPr>
        <p:spPr>
          <a:xfrm rot="16200000">
            <a:off x="-1239270" y="2462574"/>
            <a:ext cx="5887888" cy="2637494"/>
          </a:xfrm>
          <a:prstGeom prst="rect">
            <a:avLst/>
          </a:prstGeom>
          <a:solidFill>
            <a:schemeClr val="accent1"/>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2" name="Title 1"/>
          <p:cNvSpPr>
            <a:spLocks noGrp="1"/>
          </p:cNvSpPr>
          <p:nvPr>
            <p:ph type="title"/>
          </p:nvPr>
        </p:nvSpPr>
        <p:spPr>
          <a:xfrm>
            <a:off x="380937" y="134951"/>
            <a:ext cx="11536084" cy="744033"/>
          </a:xfrm>
        </p:spPr>
        <p:txBody>
          <a:bodyPr>
            <a:noAutofit/>
          </a:bodyPr>
          <a:lstStyle/>
          <a:p>
            <a:pPr algn="ctr"/>
            <a:r>
              <a:rPr lang="en-US" sz="3800" dirty="0" smtClean="0">
                <a:solidFill>
                  <a:srgbClr val="0072C6"/>
                </a:solidFill>
              </a:rPr>
              <a:t>Starter Kit: App Server on Linux (PHP and MySQL)</a:t>
            </a:r>
            <a:endParaRPr lang="en-US" sz="3800" dirty="0">
              <a:solidFill>
                <a:schemeClr val="tx2"/>
              </a:solidFill>
            </a:endParaRPr>
          </a:p>
        </p:txBody>
      </p:sp>
      <p:sp>
        <p:nvSpPr>
          <p:cNvPr id="32" name="TextBox 31"/>
          <p:cNvSpPr txBox="1"/>
          <p:nvPr/>
        </p:nvSpPr>
        <p:spPr>
          <a:xfrm>
            <a:off x="8701806" y="835247"/>
            <a:ext cx="3001807" cy="566656"/>
          </a:xfrm>
          <a:prstGeom prst="rect">
            <a:avLst/>
          </a:prstGeom>
          <a:noFill/>
        </p:spPr>
        <p:txBody>
          <a:bodyPr wrap="square" lIns="179285" tIns="143428" rIns="179285" bIns="143428" rtlCol="0">
            <a:spAutoFit/>
          </a:bodyPr>
          <a:lstStyle/>
          <a:p>
            <a:pPr>
              <a:lnSpc>
                <a:spcPct val="90000"/>
              </a:lnSpc>
            </a:pPr>
            <a:r>
              <a:rPr lang="en-US" sz="2000" b="1" dirty="0" smtClean="0">
                <a:solidFill>
                  <a:srgbClr val="FFFFFF"/>
                </a:solidFill>
              </a:rPr>
              <a:t>High Level Architecture* </a:t>
            </a:r>
            <a:endParaRPr lang="en-US" sz="2000" b="1" dirty="0">
              <a:solidFill>
                <a:srgbClr val="FFFFFF"/>
              </a:solidFill>
            </a:endParaRPr>
          </a:p>
        </p:txBody>
      </p:sp>
      <p:sp>
        <p:nvSpPr>
          <p:cNvPr id="36" name="TextBox 35"/>
          <p:cNvSpPr txBox="1"/>
          <p:nvPr/>
        </p:nvSpPr>
        <p:spPr>
          <a:xfrm>
            <a:off x="5811252" y="5001858"/>
            <a:ext cx="3190336" cy="1259154"/>
          </a:xfrm>
          <a:prstGeom prst="rect">
            <a:avLst/>
          </a:prstGeom>
          <a:noFill/>
        </p:spPr>
        <p:txBody>
          <a:bodyPr wrap="square" lIns="179285" tIns="143428" rIns="179285" bIns="143428" rtlCol="0">
            <a:spAutoFit/>
          </a:bodyPr>
          <a:lstStyle/>
          <a:p>
            <a:pPr>
              <a:lnSpc>
                <a:spcPct val="90000"/>
              </a:lnSpc>
            </a:pPr>
            <a:r>
              <a:rPr lang="en-US" sz="1400" dirty="0" smtClean="0">
                <a:latin typeface="+mj-lt"/>
                <a:hlinkClick r:id="rId3"/>
              </a:rPr>
              <a:t>Pricing and Purchase Guidance Reference</a:t>
            </a:r>
            <a:r>
              <a:rPr lang="en-US" sz="1400" dirty="0" smtClean="0">
                <a:latin typeface="+mj-lt"/>
              </a:rPr>
              <a:t/>
            </a:r>
            <a:br>
              <a:rPr lang="en-US" sz="1400" dirty="0" smtClean="0">
                <a:latin typeface="+mj-lt"/>
              </a:rPr>
            </a:br>
            <a:endParaRPr lang="en-US" sz="1400" dirty="0" smtClean="0">
              <a:latin typeface="+mj-lt"/>
            </a:endParaRPr>
          </a:p>
          <a:p>
            <a:pPr>
              <a:lnSpc>
                <a:spcPct val="90000"/>
              </a:lnSpc>
            </a:pPr>
            <a:r>
              <a:rPr lang="en-US" sz="1400" dirty="0"/>
              <a:t>Request full version of Azure Starter Kits online through </a:t>
            </a:r>
            <a:r>
              <a:rPr lang="en-US" sz="1400" dirty="0">
                <a:hlinkClick r:id="rId4"/>
              </a:rPr>
              <a:t>MPN </a:t>
            </a:r>
            <a:endParaRPr lang="en-US" sz="1400" dirty="0"/>
          </a:p>
        </p:txBody>
      </p:sp>
      <p:sp>
        <p:nvSpPr>
          <p:cNvPr id="39" name="TextBox 38"/>
          <p:cNvSpPr txBox="1"/>
          <p:nvPr/>
        </p:nvSpPr>
        <p:spPr>
          <a:xfrm>
            <a:off x="380937" y="879927"/>
            <a:ext cx="2632504" cy="5520320"/>
          </a:xfrm>
          <a:prstGeom prst="rect">
            <a:avLst/>
          </a:prstGeom>
          <a:solidFill>
            <a:schemeClr val="accent1"/>
          </a:solidFill>
        </p:spPr>
        <p:txBody>
          <a:bodyPr wrap="square" lIns="179285" tIns="143428" rIns="179285" bIns="143428" rtlCol="0">
            <a:spAutoFit/>
          </a:bodyPr>
          <a:lstStyle/>
          <a:p>
            <a:pPr>
              <a:lnSpc>
                <a:spcPct val="90000"/>
              </a:lnSpc>
            </a:pPr>
            <a:r>
              <a:rPr lang="en-US" sz="2000" b="1" dirty="0" smtClean="0">
                <a:solidFill>
                  <a:schemeClr val="bg1"/>
                </a:solidFill>
              </a:rPr>
              <a:t>The Problem:</a:t>
            </a:r>
            <a:endParaRPr lang="en-US" sz="2000" b="1" dirty="0">
              <a:solidFill>
                <a:schemeClr val="bg1"/>
              </a:solidFill>
            </a:endParaRPr>
          </a:p>
          <a:p>
            <a:pPr>
              <a:lnSpc>
                <a:spcPct val="90000"/>
              </a:lnSpc>
            </a:pPr>
            <a:endParaRPr lang="en-US" sz="1100" dirty="0">
              <a:solidFill>
                <a:srgbClr val="FFFFFF"/>
              </a:solidFill>
            </a:endParaRPr>
          </a:p>
          <a:p>
            <a:pPr>
              <a:lnSpc>
                <a:spcPct val="90000"/>
              </a:lnSpc>
            </a:pPr>
            <a:r>
              <a:rPr lang="en-US" sz="1400" dirty="0">
                <a:solidFill>
                  <a:schemeClr val="bg1"/>
                </a:solidFill>
                <a:latin typeface="+mj-lt"/>
              </a:rPr>
              <a:t>Today most organizations significantly over estimate or underestimate the amount of resources they need to run their applications. This leads to a higher cost for the infrastructure and the delivery of the overall </a:t>
            </a:r>
            <a:r>
              <a:rPr lang="en-US" sz="1400" dirty="0" smtClean="0">
                <a:solidFill>
                  <a:schemeClr val="bg1"/>
                </a:solidFill>
                <a:latin typeface="+mj-lt"/>
              </a:rPr>
              <a:t>applications.</a:t>
            </a:r>
          </a:p>
          <a:p>
            <a:pPr>
              <a:lnSpc>
                <a:spcPct val="90000"/>
              </a:lnSpc>
            </a:pPr>
            <a:endParaRPr lang="en-US" sz="1400" dirty="0" smtClean="0">
              <a:solidFill>
                <a:schemeClr val="bg1"/>
              </a:solidFill>
              <a:latin typeface="+mj-lt"/>
            </a:endParaRPr>
          </a:p>
          <a:p>
            <a:pPr>
              <a:lnSpc>
                <a:spcPct val="90000"/>
              </a:lnSpc>
            </a:pPr>
            <a:r>
              <a:rPr lang="en-US" sz="1400" b="1" dirty="0">
                <a:solidFill>
                  <a:schemeClr val="bg1"/>
                </a:solidFill>
                <a:latin typeface="+mj-lt"/>
              </a:rPr>
              <a:t>Modern Applications </a:t>
            </a:r>
            <a:r>
              <a:rPr lang="en-US" sz="1400" dirty="0">
                <a:solidFill>
                  <a:schemeClr val="bg1"/>
                </a:solidFill>
                <a:latin typeface="+mj-lt"/>
              </a:rPr>
              <a:t>have put increasing demands on </a:t>
            </a:r>
            <a:r>
              <a:rPr lang="en-US" sz="1400" b="1" dirty="0">
                <a:solidFill>
                  <a:schemeClr val="bg1"/>
                </a:solidFill>
                <a:latin typeface="+mj-lt"/>
              </a:rPr>
              <a:t>scalability</a:t>
            </a:r>
            <a:r>
              <a:rPr lang="en-US" sz="1400" dirty="0">
                <a:solidFill>
                  <a:schemeClr val="bg1"/>
                </a:solidFill>
                <a:latin typeface="+mj-lt"/>
              </a:rPr>
              <a:t> and </a:t>
            </a:r>
            <a:r>
              <a:rPr lang="en-US" sz="1400" b="1" dirty="0" smtClean="0">
                <a:solidFill>
                  <a:schemeClr val="bg1"/>
                </a:solidFill>
                <a:latin typeface="+mj-lt"/>
              </a:rPr>
              <a:t>flexibility.</a:t>
            </a:r>
            <a:endParaRPr lang="en-US" sz="1400" b="1" dirty="0">
              <a:solidFill>
                <a:schemeClr val="bg1"/>
              </a:solidFill>
              <a:latin typeface="+mj-lt"/>
            </a:endParaRPr>
          </a:p>
          <a:p>
            <a:pPr>
              <a:lnSpc>
                <a:spcPct val="90000"/>
              </a:lnSpc>
            </a:pPr>
            <a:endParaRPr lang="es-MX" sz="1400" dirty="0">
              <a:solidFill>
                <a:schemeClr val="bg1"/>
              </a:solidFill>
              <a:latin typeface="+mj-lt"/>
            </a:endParaRPr>
          </a:p>
          <a:p>
            <a:r>
              <a:rPr lang="en-US" sz="1400" dirty="0">
                <a:solidFill>
                  <a:schemeClr val="bg1"/>
                </a:solidFill>
                <a:latin typeface="+mj-lt"/>
              </a:rPr>
              <a:t>In summary </a:t>
            </a:r>
            <a:r>
              <a:rPr lang="en-US" sz="1400" b="1" dirty="0">
                <a:solidFill>
                  <a:schemeClr val="bg1"/>
                </a:solidFill>
                <a:latin typeface="+mj-lt"/>
              </a:rPr>
              <a:t>Modern Applications </a:t>
            </a:r>
            <a:r>
              <a:rPr lang="en-US" sz="1400" dirty="0">
                <a:solidFill>
                  <a:schemeClr val="bg1"/>
                </a:solidFill>
                <a:latin typeface="+mj-lt"/>
              </a:rPr>
              <a:t>challenges are</a:t>
            </a:r>
            <a:r>
              <a:rPr lang="en-US" sz="1400" dirty="0" smtClean="0">
                <a:solidFill>
                  <a:schemeClr val="bg1"/>
                </a:solidFill>
                <a:latin typeface="+mj-lt"/>
              </a:rPr>
              <a:t>:</a:t>
            </a:r>
          </a:p>
          <a:p>
            <a:endParaRPr lang="en-US" sz="1400" dirty="0">
              <a:solidFill>
                <a:schemeClr val="bg1"/>
              </a:solidFill>
              <a:latin typeface="+mj-lt"/>
            </a:endParaRPr>
          </a:p>
          <a:p>
            <a:pPr marL="285750" indent="-285750">
              <a:lnSpc>
                <a:spcPct val="90000"/>
              </a:lnSpc>
              <a:buFont typeface="Arial" panose="020B0604020202020204" pitchFamily="34" charset="0"/>
              <a:buChar char="•"/>
            </a:pPr>
            <a:r>
              <a:rPr lang="en-US" sz="1400" b="1" dirty="0">
                <a:solidFill>
                  <a:schemeClr val="bg1"/>
                </a:solidFill>
                <a:latin typeface="+mj-lt"/>
              </a:rPr>
              <a:t>I</a:t>
            </a:r>
            <a:r>
              <a:rPr lang="en-US" sz="1400" b="1" dirty="0" smtClean="0">
                <a:solidFill>
                  <a:schemeClr val="bg1"/>
                </a:solidFill>
                <a:latin typeface="+mj-lt"/>
              </a:rPr>
              <a:t>nsufficient </a:t>
            </a:r>
            <a:r>
              <a:rPr lang="en-US" sz="1400" b="1" dirty="0">
                <a:solidFill>
                  <a:schemeClr val="bg1"/>
                </a:solidFill>
                <a:latin typeface="+mj-lt"/>
              </a:rPr>
              <a:t>infrastructure </a:t>
            </a:r>
            <a:r>
              <a:rPr lang="en-US" sz="1300" dirty="0">
                <a:solidFill>
                  <a:schemeClr val="bg1"/>
                </a:solidFill>
              </a:rPr>
              <a:t>capacity and customers get a bad </a:t>
            </a:r>
            <a:r>
              <a:rPr lang="en-US" sz="1300" dirty="0" smtClean="0">
                <a:solidFill>
                  <a:schemeClr val="bg1"/>
                </a:solidFill>
              </a:rPr>
              <a:t>experience.</a:t>
            </a:r>
            <a:endParaRPr lang="en-US" sz="1300" dirty="0">
              <a:solidFill>
                <a:schemeClr val="bg1"/>
              </a:solidFill>
            </a:endParaRPr>
          </a:p>
          <a:p>
            <a:pPr marL="285750" indent="-285750">
              <a:lnSpc>
                <a:spcPct val="90000"/>
              </a:lnSpc>
              <a:buFont typeface="Arial" panose="020B0604020202020204" pitchFamily="34" charset="0"/>
              <a:buChar char="•"/>
            </a:pPr>
            <a:endParaRPr lang="en-US" sz="1300" b="1" dirty="0">
              <a:solidFill>
                <a:schemeClr val="bg1"/>
              </a:solidFill>
            </a:endParaRPr>
          </a:p>
          <a:p>
            <a:pPr marL="285750" indent="-285750">
              <a:lnSpc>
                <a:spcPct val="90000"/>
              </a:lnSpc>
              <a:buFont typeface="Arial" panose="020B0604020202020204" pitchFamily="34" charset="0"/>
              <a:buChar char="•"/>
            </a:pPr>
            <a:r>
              <a:rPr lang="en-US" sz="1300" dirty="0">
                <a:solidFill>
                  <a:schemeClr val="bg1"/>
                </a:solidFill>
              </a:rPr>
              <a:t>Periods where you have </a:t>
            </a:r>
            <a:r>
              <a:rPr lang="en-US" sz="1300" b="1" dirty="0">
                <a:solidFill>
                  <a:schemeClr val="bg1"/>
                </a:solidFill>
              </a:rPr>
              <a:t>excess infrastructure </a:t>
            </a:r>
            <a:r>
              <a:rPr lang="en-US" sz="1300" dirty="0">
                <a:solidFill>
                  <a:schemeClr val="bg1"/>
                </a:solidFill>
              </a:rPr>
              <a:t>capacity. Capital laying idle, </a:t>
            </a:r>
            <a:r>
              <a:rPr lang="en-US" sz="1300" dirty="0" err="1">
                <a:solidFill>
                  <a:schemeClr val="bg1"/>
                </a:solidFill>
              </a:rPr>
              <a:t>opex</a:t>
            </a:r>
            <a:r>
              <a:rPr lang="en-US" sz="1300" dirty="0">
                <a:solidFill>
                  <a:schemeClr val="bg1"/>
                </a:solidFill>
              </a:rPr>
              <a:t> wasted powering and cooling </a:t>
            </a:r>
            <a:r>
              <a:rPr lang="en-US" sz="1300" dirty="0" smtClean="0">
                <a:solidFill>
                  <a:schemeClr val="bg1"/>
                </a:solidFill>
              </a:rPr>
              <a:t>servers.</a:t>
            </a:r>
            <a:endParaRPr lang="en-US" sz="1300" dirty="0">
              <a:solidFill>
                <a:schemeClr val="bg1"/>
              </a:solidFill>
            </a:endParaRPr>
          </a:p>
        </p:txBody>
      </p:sp>
      <p:sp>
        <p:nvSpPr>
          <p:cNvPr id="44" name="TextBox 43"/>
          <p:cNvSpPr txBox="1"/>
          <p:nvPr/>
        </p:nvSpPr>
        <p:spPr>
          <a:xfrm>
            <a:off x="3162839" y="850884"/>
            <a:ext cx="2524750" cy="5358737"/>
          </a:xfrm>
          <a:prstGeom prst="rect">
            <a:avLst/>
          </a:prstGeom>
          <a:solidFill>
            <a:srgbClr val="002060"/>
          </a:solidFill>
          <a:ln>
            <a:solidFill>
              <a:schemeClr val="accent5">
                <a:lumMod val="50000"/>
              </a:schemeClr>
            </a:solidFill>
          </a:ln>
        </p:spPr>
        <p:txBody>
          <a:bodyPr wrap="square" lIns="179285" tIns="143428" rIns="179285" bIns="143428" rtlCol="0">
            <a:spAutoFit/>
          </a:bodyPr>
          <a:lstStyle/>
          <a:p>
            <a:pPr>
              <a:lnSpc>
                <a:spcPct val="90000"/>
              </a:lnSpc>
            </a:pPr>
            <a:r>
              <a:rPr lang="en-US" sz="2000" b="1" dirty="0">
                <a:solidFill>
                  <a:srgbClr val="FFFFFF"/>
                </a:solidFill>
              </a:rPr>
              <a:t>Microsoft </a:t>
            </a:r>
            <a:r>
              <a:rPr lang="en-US" sz="2000" b="1" dirty="0" smtClean="0">
                <a:solidFill>
                  <a:srgbClr val="FFFFFF"/>
                </a:solidFill>
              </a:rPr>
              <a:t>Solution:</a:t>
            </a:r>
            <a:endParaRPr lang="en-US" sz="2000" b="1" dirty="0">
              <a:solidFill>
                <a:srgbClr val="FFFFFF"/>
              </a:solidFill>
            </a:endParaRPr>
          </a:p>
          <a:p>
            <a:pPr>
              <a:lnSpc>
                <a:spcPct val="90000"/>
              </a:lnSpc>
            </a:pPr>
            <a:endParaRPr lang="en-US" sz="1400" dirty="0">
              <a:solidFill>
                <a:schemeClr val="bg1"/>
              </a:solidFill>
              <a:latin typeface="+mj-lt"/>
            </a:endParaRPr>
          </a:p>
          <a:p>
            <a:pPr>
              <a:lnSpc>
                <a:spcPct val="90000"/>
              </a:lnSpc>
            </a:pPr>
            <a:r>
              <a:rPr lang="en-US" sz="1400" b="1" dirty="0">
                <a:solidFill>
                  <a:schemeClr val="bg1"/>
                </a:solidFill>
                <a:latin typeface="+mj-lt"/>
              </a:rPr>
              <a:t>Microsoft Azure Infrastructure Services </a:t>
            </a:r>
            <a:r>
              <a:rPr lang="en-US" sz="1400" dirty="0">
                <a:solidFill>
                  <a:schemeClr val="bg1"/>
                </a:solidFill>
                <a:latin typeface="+mj-lt"/>
              </a:rPr>
              <a:t>to quickly standup the infrastructure for your application on the Cloud. You pay for what you use and no more:</a:t>
            </a:r>
            <a:r>
              <a:rPr lang="en-US" sz="1400" dirty="0" smtClean="0">
                <a:solidFill>
                  <a:schemeClr val="bg1"/>
                </a:solidFill>
              </a:rPr>
              <a:t/>
            </a:r>
            <a:br>
              <a:rPr lang="en-US" sz="1400" dirty="0" smtClean="0">
                <a:solidFill>
                  <a:schemeClr val="bg1"/>
                </a:solidFill>
              </a:rPr>
            </a:br>
            <a:endParaRPr lang="en-US" sz="1400" dirty="0" smtClean="0">
              <a:solidFill>
                <a:schemeClr val="bg1"/>
              </a:solidFill>
            </a:endParaRPr>
          </a:p>
          <a:p>
            <a:pPr marL="285750" lvl="0" indent="-285750">
              <a:lnSpc>
                <a:spcPct val="90000"/>
              </a:lnSpc>
              <a:buFont typeface="Arial" panose="020B0604020202020204" pitchFamily="34" charset="0"/>
              <a:buChar char="•"/>
            </a:pPr>
            <a:r>
              <a:rPr lang="en-US" sz="1300" b="1" dirty="0">
                <a:solidFill>
                  <a:schemeClr val="bg1"/>
                </a:solidFill>
              </a:rPr>
              <a:t>Reduces</a:t>
            </a:r>
            <a:r>
              <a:rPr lang="en-US" sz="1300" dirty="0">
                <a:solidFill>
                  <a:schemeClr val="bg1"/>
                </a:solidFill>
              </a:rPr>
              <a:t> waste of over </a:t>
            </a:r>
            <a:r>
              <a:rPr lang="en-US" sz="1300" dirty="0" smtClean="0">
                <a:solidFill>
                  <a:schemeClr val="bg1"/>
                </a:solidFill>
              </a:rPr>
              <a:t>capacity.</a:t>
            </a:r>
            <a:endParaRPr lang="en-US" sz="1300" dirty="0">
              <a:solidFill>
                <a:schemeClr val="bg1"/>
              </a:solidFill>
            </a:endParaRPr>
          </a:p>
          <a:p>
            <a:pPr marL="285750" lvl="0" indent="-285750">
              <a:lnSpc>
                <a:spcPct val="90000"/>
              </a:lnSpc>
              <a:buFont typeface="Arial" panose="020B0604020202020204" pitchFamily="34" charset="0"/>
              <a:buChar char="•"/>
            </a:pPr>
            <a:r>
              <a:rPr lang="en-US" sz="1300" dirty="0">
                <a:solidFill>
                  <a:schemeClr val="bg1"/>
                </a:solidFill>
              </a:rPr>
              <a:t>Ensures you can always provision </a:t>
            </a:r>
            <a:r>
              <a:rPr lang="en-US" sz="1300" b="1" dirty="0">
                <a:solidFill>
                  <a:schemeClr val="bg1"/>
                </a:solidFill>
              </a:rPr>
              <a:t>enough capacity </a:t>
            </a:r>
            <a:r>
              <a:rPr lang="en-US" sz="1300" dirty="0">
                <a:solidFill>
                  <a:schemeClr val="bg1"/>
                </a:solidFill>
              </a:rPr>
              <a:t>for peak </a:t>
            </a:r>
            <a:r>
              <a:rPr lang="en-US" sz="1300" dirty="0" smtClean="0">
                <a:solidFill>
                  <a:schemeClr val="bg1"/>
                </a:solidFill>
              </a:rPr>
              <a:t>periods.</a:t>
            </a:r>
            <a:endParaRPr lang="en-US" sz="1300" dirty="0">
              <a:solidFill>
                <a:schemeClr val="bg1"/>
              </a:solidFill>
            </a:endParaRPr>
          </a:p>
          <a:p>
            <a:pPr marL="285750" lvl="0" indent="-285750">
              <a:lnSpc>
                <a:spcPct val="90000"/>
              </a:lnSpc>
              <a:buFont typeface="Arial" panose="020B0604020202020204" pitchFamily="34" charset="0"/>
              <a:buChar char="•"/>
            </a:pPr>
            <a:r>
              <a:rPr lang="en-US" sz="1300" dirty="0">
                <a:solidFill>
                  <a:schemeClr val="bg1"/>
                </a:solidFill>
              </a:rPr>
              <a:t>Can </a:t>
            </a:r>
            <a:r>
              <a:rPr lang="en-US" sz="1300" b="1" dirty="0">
                <a:solidFill>
                  <a:schemeClr val="bg1"/>
                </a:solidFill>
              </a:rPr>
              <a:t>reduce capacity </a:t>
            </a:r>
            <a:r>
              <a:rPr lang="en-US" sz="1300" dirty="0">
                <a:solidFill>
                  <a:schemeClr val="bg1"/>
                </a:solidFill>
              </a:rPr>
              <a:t>if demand decreases</a:t>
            </a:r>
          </a:p>
          <a:p>
            <a:pPr marL="285750" lvl="0" indent="-285750">
              <a:lnSpc>
                <a:spcPct val="90000"/>
              </a:lnSpc>
              <a:buFont typeface="Arial" panose="020B0604020202020204" pitchFamily="34" charset="0"/>
              <a:buChar char="•"/>
            </a:pPr>
            <a:r>
              <a:rPr lang="en-US" sz="1300" dirty="0">
                <a:solidFill>
                  <a:schemeClr val="bg1"/>
                </a:solidFill>
              </a:rPr>
              <a:t>Move existing applications to Microsoft Azure VMs, without code </a:t>
            </a:r>
            <a:r>
              <a:rPr lang="en-US" sz="1300" dirty="0" smtClean="0">
                <a:solidFill>
                  <a:schemeClr val="bg1"/>
                </a:solidFill>
              </a:rPr>
              <a:t>changes.</a:t>
            </a:r>
          </a:p>
          <a:p>
            <a:pPr marL="285750" indent="-285750">
              <a:lnSpc>
                <a:spcPct val="90000"/>
              </a:lnSpc>
              <a:buFont typeface="Arial" panose="020B0604020202020204" pitchFamily="34" charset="0"/>
              <a:buChar char="•"/>
            </a:pPr>
            <a:r>
              <a:rPr lang="en-US" sz="1300" dirty="0">
                <a:solidFill>
                  <a:schemeClr val="bg1"/>
                </a:solidFill>
              </a:rPr>
              <a:t>Provide seamless connectivity with on-premises data and applications</a:t>
            </a:r>
          </a:p>
          <a:p>
            <a:pPr>
              <a:lnSpc>
                <a:spcPct val="90000"/>
              </a:lnSpc>
            </a:pPr>
            <a:endParaRPr lang="en-US" sz="1300" dirty="0">
              <a:solidFill>
                <a:schemeClr val="bg1"/>
              </a:solidFill>
            </a:endParaRPr>
          </a:p>
          <a:p>
            <a:pPr marL="285750" lvl="0" indent="-285750">
              <a:lnSpc>
                <a:spcPct val="90000"/>
              </a:lnSpc>
              <a:buFont typeface="Arial" panose="020B0604020202020204" pitchFamily="34" charset="0"/>
              <a:buChar char="•"/>
            </a:pPr>
            <a:endParaRPr lang="en-US" sz="1300" b="1" dirty="0">
              <a:solidFill>
                <a:schemeClr val="bg1"/>
              </a:solidFill>
            </a:endParaRPr>
          </a:p>
          <a:p>
            <a:pPr>
              <a:lnSpc>
                <a:spcPct val="90000"/>
              </a:lnSpc>
            </a:pPr>
            <a:r>
              <a:rPr lang="en-US" sz="1300" b="1" dirty="0" smtClean="0">
                <a:solidFill>
                  <a:schemeClr val="bg1"/>
                </a:solidFill>
              </a:rPr>
              <a:t/>
            </a:r>
            <a:br>
              <a:rPr lang="en-US" sz="1300" b="1" dirty="0" smtClean="0">
                <a:solidFill>
                  <a:schemeClr val="bg1"/>
                </a:solidFill>
              </a:rPr>
            </a:br>
            <a:endParaRPr lang="en-US" sz="1300" b="1" dirty="0">
              <a:solidFill>
                <a:schemeClr val="bg1"/>
              </a:solidFill>
            </a:endParaRPr>
          </a:p>
        </p:txBody>
      </p:sp>
      <p:sp>
        <p:nvSpPr>
          <p:cNvPr id="60" name="TextBox 59"/>
          <p:cNvSpPr txBox="1"/>
          <p:nvPr/>
        </p:nvSpPr>
        <p:spPr>
          <a:xfrm>
            <a:off x="5846691" y="845996"/>
            <a:ext cx="2789996" cy="3779844"/>
          </a:xfrm>
          <a:prstGeom prst="rect">
            <a:avLst/>
          </a:prstGeom>
          <a:solidFill>
            <a:schemeClr val="accent3">
              <a:lumMod val="50000"/>
            </a:schemeClr>
          </a:solidFill>
        </p:spPr>
        <p:txBody>
          <a:bodyPr wrap="square" lIns="179285" tIns="143428" rIns="179285" bIns="143428" rtlCol="0">
            <a:spAutoFit/>
          </a:bodyPr>
          <a:lstStyle/>
          <a:p>
            <a:pPr>
              <a:lnSpc>
                <a:spcPct val="90000"/>
              </a:lnSpc>
            </a:pPr>
            <a:r>
              <a:rPr lang="en-US" sz="1900" b="1" dirty="0" smtClean="0">
                <a:solidFill>
                  <a:srgbClr val="FFFFFF"/>
                </a:solidFill>
              </a:rPr>
              <a:t>Microsoft Azure Pricing</a:t>
            </a:r>
            <a:r>
              <a:rPr lang="en-US" sz="1900" dirty="0" smtClean="0">
                <a:solidFill>
                  <a:srgbClr val="FFFFFF"/>
                </a:solidFill>
              </a:rPr>
              <a:t>:</a:t>
            </a:r>
          </a:p>
          <a:p>
            <a:pPr>
              <a:lnSpc>
                <a:spcPct val="90000"/>
              </a:lnSpc>
            </a:pPr>
            <a:endParaRPr lang="en-US" sz="2000" dirty="0">
              <a:solidFill>
                <a:srgbClr val="FFFFFF"/>
              </a:solidFill>
            </a:endParaRPr>
          </a:p>
          <a:p>
            <a:pPr>
              <a:lnSpc>
                <a:spcPct val="90000"/>
              </a:lnSpc>
            </a:pPr>
            <a:r>
              <a:rPr lang="en-US" sz="1100" b="1" dirty="0">
                <a:solidFill>
                  <a:schemeClr val="bg1"/>
                </a:solidFill>
              </a:rPr>
              <a:t>Scenario: </a:t>
            </a:r>
            <a:r>
              <a:rPr lang="en-US" sz="1100" b="1" dirty="0" smtClean="0">
                <a:solidFill>
                  <a:schemeClr val="bg1"/>
                </a:solidFill>
              </a:rPr>
              <a:t>Mission </a:t>
            </a:r>
            <a:r>
              <a:rPr lang="en-US" sz="1100" b="1" dirty="0">
                <a:solidFill>
                  <a:schemeClr val="bg1"/>
                </a:solidFill>
              </a:rPr>
              <a:t>Critical </a:t>
            </a:r>
            <a:r>
              <a:rPr lang="en-US" sz="1100" b="1" dirty="0" smtClean="0">
                <a:solidFill>
                  <a:schemeClr val="bg1"/>
                </a:solidFill>
              </a:rPr>
              <a:t>App </a:t>
            </a:r>
            <a:r>
              <a:rPr lang="en-US" sz="1100" b="1" dirty="0">
                <a:solidFill>
                  <a:schemeClr val="bg1"/>
                </a:solidFill>
              </a:rPr>
              <a:t>with </a:t>
            </a:r>
            <a:r>
              <a:rPr lang="en-US" sz="1100" b="1" dirty="0" smtClean="0">
                <a:solidFill>
                  <a:schemeClr val="bg1"/>
                </a:solidFill>
              </a:rPr>
              <a:t>Azure IaaS</a:t>
            </a:r>
          </a:p>
          <a:p>
            <a:pPr>
              <a:lnSpc>
                <a:spcPct val="90000"/>
              </a:lnSpc>
            </a:pPr>
            <a:endParaRPr lang="en-US" sz="1100" i="1" dirty="0" smtClean="0">
              <a:solidFill>
                <a:schemeClr val="bg1"/>
              </a:solidFill>
            </a:endParaRPr>
          </a:p>
          <a:p>
            <a:pPr marL="285750" indent="-285750">
              <a:lnSpc>
                <a:spcPct val="90000"/>
              </a:lnSpc>
              <a:buFont typeface="Arial" panose="020B0604020202020204" pitchFamily="34" charset="0"/>
              <a:buChar char="•"/>
            </a:pPr>
            <a:r>
              <a:rPr lang="en-US" sz="1100" i="1" dirty="0" smtClean="0">
                <a:solidFill>
                  <a:schemeClr val="bg1"/>
                </a:solidFill>
              </a:rPr>
              <a:t>Servers:</a:t>
            </a:r>
          </a:p>
          <a:p>
            <a:pPr marL="742950" lvl="1" indent="-285750">
              <a:lnSpc>
                <a:spcPct val="90000"/>
              </a:lnSpc>
              <a:buFont typeface="Arial" panose="020B0604020202020204" pitchFamily="34" charset="0"/>
              <a:buChar char="•"/>
            </a:pPr>
            <a:r>
              <a:rPr lang="en-US" sz="1100" i="1" dirty="0" smtClean="0">
                <a:solidFill>
                  <a:schemeClr val="bg1"/>
                </a:solidFill>
              </a:rPr>
              <a:t>2 x LDAP Servers= $178.56</a:t>
            </a:r>
          </a:p>
          <a:p>
            <a:pPr marL="742950" lvl="1" indent="-285750">
              <a:lnSpc>
                <a:spcPct val="90000"/>
              </a:lnSpc>
              <a:buFont typeface="Arial" panose="020B0604020202020204" pitchFamily="34" charset="0"/>
              <a:buChar char="•"/>
            </a:pPr>
            <a:r>
              <a:rPr lang="en-US" sz="1100" i="1" dirty="0" smtClean="0">
                <a:solidFill>
                  <a:schemeClr val="bg1"/>
                </a:solidFill>
              </a:rPr>
              <a:t>2 x Application Servers= $178.56</a:t>
            </a:r>
          </a:p>
          <a:p>
            <a:pPr marL="742950" lvl="1" indent="-285750">
              <a:lnSpc>
                <a:spcPct val="90000"/>
              </a:lnSpc>
              <a:buFont typeface="Arial" panose="020B0604020202020204" pitchFamily="34" charset="0"/>
              <a:buChar char="•"/>
            </a:pPr>
            <a:r>
              <a:rPr lang="en-US" sz="1100" i="1" dirty="0" smtClean="0">
                <a:solidFill>
                  <a:schemeClr val="bg1"/>
                </a:solidFill>
              </a:rPr>
              <a:t>2 x </a:t>
            </a:r>
            <a:r>
              <a:rPr lang="en-US" sz="1100" i="1" dirty="0">
                <a:solidFill>
                  <a:schemeClr val="bg1"/>
                </a:solidFill>
              </a:rPr>
              <a:t>D</a:t>
            </a:r>
            <a:r>
              <a:rPr lang="en-US" sz="1100" i="1" dirty="0" smtClean="0">
                <a:solidFill>
                  <a:schemeClr val="bg1"/>
                </a:solidFill>
              </a:rPr>
              <a:t>atabase Servers= $357.12</a:t>
            </a:r>
          </a:p>
          <a:p>
            <a:pPr marL="285750" indent="-285750">
              <a:lnSpc>
                <a:spcPct val="90000"/>
              </a:lnSpc>
              <a:buFont typeface="Arial" panose="020B0604020202020204" pitchFamily="34" charset="0"/>
              <a:buChar char="•"/>
            </a:pPr>
            <a:r>
              <a:rPr lang="en-US" sz="1100" i="1" dirty="0" smtClean="0">
                <a:solidFill>
                  <a:schemeClr val="bg1"/>
                </a:solidFill>
              </a:rPr>
              <a:t>Data Storage / Bandwidth:</a:t>
            </a:r>
          </a:p>
          <a:p>
            <a:pPr marL="742950" lvl="1" indent="-285750">
              <a:lnSpc>
                <a:spcPct val="90000"/>
              </a:lnSpc>
              <a:buFont typeface="Arial" panose="020B0604020202020204" pitchFamily="34" charset="0"/>
              <a:buChar char="•"/>
            </a:pPr>
            <a:r>
              <a:rPr lang="en-US" sz="1100" i="1" dirty="0" smtClean="0">
                <a:solidFill>
                  <a:schemeClr val="bg1"/>
                </a:solidFill>
              </a:rPr>
              <a:t>1TB Bandwidth/Download = $88.85</a:t>
            </a:r>
          </a:p>
          <a:p>
            <a:pPr marL="742950" lvl="1" indent="-285750">
              <a:lnSpc>
                <a:spcPct val="90000"/>
              </a:lnSpc>
              <a:buFont typeface="Arial" panose="020B0604020202020204" pitchFamily="34" charset="0"/>
              <a:buChar char="•"/>
            </a:pPr>
            <a:r>
              <a:rPr lang="en-US" sz="1100" i="1" dirty="0" smtClean="0">
                <a:solidFill>
                  <a:schemeClr val="bg1"/>
                </a:solidFill>
              </a:rPr>
              <a:t>2.5TB </a:t>
            </a:r>
            <a:r>
              <a:rPr lang="en-US" sz="1100" i="1" dirty="0" err="1" smtClean="0">
                <a:solidFill>
                  <a:schemeClr val="bg1"/>
                </a:solidFill>
              </a:rPr>
              <a:t>Storage+Transactions</a:t>
            </a:r>
            <a:r>
              <a:rPr lang="en-US" sz="1100" i="1" dirty="0" smtClean="0">
                <a:solidFill>
                  <a:schemeClr val="bg1"/>
                </a:solidFill>
              </a:rPr>
              <a:t> </a:t>
            </a:r>
            <a:r>
              <a:rPr lang="en-US" sz="1100" i="1" dirty="0">
                <a:solidFill>
                  <a:schemeClr val="bg1"/>
                </a:solidFill>
              </a:rPr>
              <a:t>= </a:t>
            </a:r>
            <a:r>
              <a:rPr lang="en-US" sz="1100" i="1" dirty="0" smtClean="0">
                <a:solidFill>
                  <a:schemeClr val="bg1"/>
                </a:solidFill>
              </a:rPr>
              <a:t>$124.20</a:t>
            </a:r>
          </a:p>
          <a:p>
            <a:pPr marL="285750" indent="-285750">
              <a:lnSpc>
                <a:spcPct val="90000"/>
              </a:lnSpc>
              <a:buFont typeface="Arial" panose="020B0604020202020204" pitchFamily="34" charset="0"/>
              <a:buChar char="•"/>
            </a:pPr>
            <a:r>
              <a:rPr lang="en-US" sz="1100" i="1" dirty="0" smtClean="0">
                <a:solidFill>
                  <a:schemeClr val="bg1"/>
                </a:solidFill>
              </a:rPr>
              <a:t>Standard Support: U$300</a:t>
            </a:r>
            <a:endParaRPr lang="en-US" sz="1100" i="1" dirty="0">
              <a:solidFill>
                <a:schemeClr val="bg1"/>
              </a:solidFill>
            </a:endParaRPr>
          </a:p>
          <a:p>
            <a:pPr>
              <a:lnSpc>
                <a:spcPct val="90000"/>
              </a:lnSpc>
            </a:pPr>
            <a:endParaRPr lang="en-US" sz="1200" b="1" dirty="0" smtClean="0">
              <a:solidFill>
                <a:schemeClr val="bg1"/>
              </a:solidFill>
            </a:endParaRPr>
          </a:p>
          <a:p>
            <a:pPr marL="742950" lvl="1" indent="-285750">
              <a:lnSpc>
                <a:spcPct val="90000"/>
              </a:lnSpc>
              <a:buFont typeface="Wingdings" panose="05000000000000000000" pitchFamily="2" charset="2"/>
              <a:buChar char="ü"/>
            </a:pPr>
            <a:r>
              <a:rPr lang="en-US" sz="1200" b="1" dirty="0" smtClean="0">
                <a:solidFill>
                  <a:schemeClr val="bg1"/>
                </a:solidFill>
              </a:rPr>
              <a:t>Total : U$14,725 / Year</a:t>
            </a:r>
            <a:endParaRPr lang="en-US" sz="1200" b="1" dirty="0">
              <a:solidFill>
                <a:schemeClr val="bg1"/>
              </a:solidFill>
              <a:sym typeface="Wingdings" panose="05000000000000000000" pitchFamily="2" charset="2"/>
            </a:endParaRPr>
          </a:p>
          <a:p>
            <a:pPr marL="742950" lvl="1" indent="-285750">
              <a:lnSpc>
                <a:spcPct val="90000"/>
              </a:lnSpc>
              <a:buFont typeface="Wingdings" panose="05000000000000000000" pitchFamily="2" charset="2"/>
              <a:buChar char="ü"/>
            </a:pPr>
            <a:r>
              <a:rPr lang="en-US" sz="1200" b="1" dirty="0" smtClean="0">
                <a:solidFill>
                  <a:schemeClr val="bg1"/>
                </a:solidFill>
              </a:rPr>
              <a:t>SKU: 148 Azure Monetary Commitments </a:t>
            </a:r>
            <a:r>
              <a:rPr lang="en-US" sz="1200" b="1" dirty="0">
                <a:solidFill>
                  <a:schemeClr val="bg1"/>
                </a:solidFill>
              </a:rPr>
              <a:t>in </a:t>
            </a:r>
            <a:r>
              <a:rPr lang="en-US" sz="1200" b="1" dirty="0" smtClean="0">
                <a:solidFill>
                  <a:schemeClr val="bg1"/>
                </a:solidFill>
              </a:rPr>
              <a:t>OPEN</a:t>
            </a:r>
            <a:endParaRPr lang="en-US" sz="1200" dirty="0" smtClean="0">
              <a:solidFill>
                <a:schemeClr val="bg1"/>
              </a:solidFill>
            </a:endParaRPr>
          </a:p>
        </p:txBody>
      </p:sp>
      <p:sp>
        <p:nvSpPr>
          <p:cNvPr id="112" name="TextBox 111"/>
          <p:cNvSpPr txBox="1"/>
          <p:nvPr/>
        </p:nvSpPr>
        <p:spPr>
          <a:xfrm>
            <a:off x="5761627" y="6374443"/>
            <a:ext cx="5860102" cy="483557"/>
          </a:xfrm>
          <a:prstGeom prst="rect">
            <a:avLst/>
          </a:prstGeom>
          <a:noFill/>
        </p:spPr>
        <p:txBody>
          <a:bodyPr wrap="square" lIns="179285" tIns="143428" rIns="179285" bIns="143428" rtlCol="0">
            <a:spAutoFit/>
          </a:bodyPr>
          <a:lstStyle/>
          <a:p>
            <a:pPr>
              <a:lnSpc>
                <a:spcPct val="90000"/>
              </a:lnSpc>
            </a:pPr>
            <a:r>
              <a:rPr lang="en-US" sz="1400" dirty="0" smtClean="0"/>
              <a:t>*For </a:t>
            </a:r>
            <a:r>
              <a:rPr lang="en-US" sz="1200" i="1" dirty="0" smtClean="0"/>
              <a:t>More Details &amp; Components– Review Complete Starter Kit App Server-</a:t>
            </a:r>
            <a:endParaRPr lang="en-US" sz="1200" i="1" dirty="0">
              <a:latin typeface="+mj-lt"/>
            </a:endParaRPr>
          </a:p>
        </p:txBody>
      </p:sp>
      <p:sp>
        <p:nvSpPr>
          <p:cNvPr id="114" name="TextBox 113"/>
          <p:cNvSpPr txBox="1"/>
          <p:nvPr/>
        </p:nvSpPr>
        <p:spPr>
          <a:xfrm>
            <a:off x="8745794" y="4889631"/>
            <a:ext cx="3080367" cy="1525917"/>
          </a:xfrm>
          <a:prstGeom prst="rect">
            <a:avLst/>
          </a:prstGeom>
          <a:solidFill>
            <a:schemeClr val="accent1">
              <a:lumMod val="20000"/>
              <a:lumOff val="8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endParaRPr lang="en-US" spc="-69" dirty="0" smtClean="0">
              <a:solidFill>
                <a:schemeClr val="tx2">
                  <a:lumMod val="40000"/>
                  <a:lumOff val="60000"/>
                </a:schemeClr>
              </a:solidFill>
              <a:latin typeface="Segoe UI"/>
            </a:endParaRPr>
          </a:p>
          <a:p>
            <a:pPr marL="52912"/>
            <a:r>
              <a:rPr lang="en-US" sz="2800" i="1" spc="-69" dirty="0" smtClean="0">
                <a:solidFill>
                  <a:schemeClr val="tx2">
                    <a:lumMod val="40000"/>
                    <a:lumOff val="60000"/>
                  </a:schemeClr>
                </a:solidFill>
                <a:latin typeface="Segoe UI"/>
              </a:rPr>
              <a:t>&lt;Space for local promotions&gt;</a:t>
            </a:r>
            <a:endParaRPr lang="en-US" sz="2800" i="1" spc="-69" dirty="0">
              <a:solidFill>
                <a:schemeClr val="tx2">
                  <a:lumMod val="40000"/>
                  <a:lumOff val="60000"/>
                </a:schemeClr>
              </a:solidFill>
              <a:latin typeface="Segoe UI"/>
            </a:endParaRPr>
          </a:p>
        </p:txBody>
      </p:sp>
      <p:sp>
        <p:nvSpPr>
          <p:cNvPr id="117" name="Freeform 5"/>
          <p:cNvSpPr>
            <a:spLocks noEditPoints="1"/>
          </p:cNvSpPr>
          <p:nvPr/>
        </p:nvSpPr>
        <p:spPr bwMode="auto">
          <a:xfrm>
            <a:off x="6005887" y="4074877"/>
            <a:ext cx="429915" cy="427111"/>
          </a:xfrm>
          <a:custGeom>
            <a:avLst/>
            <a:gdLst>
              <a:gd name="T0" fmla="*/ 119 w 1272"/>
              <a:gd name="T1" fmla="*/ 364 h 728"/>
              <a:gd name="T2" fmla="*/ 220 w 1272"/>
              <a:gd name="T3" fmla="*/ 364 h 728"/>
              <a:gd name="T4" fmla="*/ 194 w 1272"/>
              <a:gd name="T5" fmla="*/ 0 h 728"/>
              <a:gd name="T6" fmla="*/ 0 w 1272"/>
              <a:gd name="T7" fmla="*/ 549 h 728"/>
              <a:gd name="T8" fmla="*/ 1272 w 1272"/>
              <a:gd name="T9" fmla="*/ 728 h 728"/>
              <a:gd name="T10" fmla="*/ 194 w 1272"/>
              <a:gd name="T11" fmla="*/ 0 h 728"/>
              <a:gd name="T12" fmla="*/ 83 w 1272"/>
              <a:gd name="T13" fmla="*/ 364 h 728"/>
              <a:gd name="T14" fmla="*/ 255 w 1272"/>
              <a:gd name="T15" fmla="*/ 364 h 728"/>
              <a:gd name="T16" fmla="*/ 841 w 1272"/>
              <a:gd name="T17" fmla="*/ 471 h 728"/>
              <a:gd name="T18" fmla="*/ 794 w 1272"/>
              <a:gd name="T19" fmla="*/ 534 h 728"/>
              <a:gd name="T20" fmla="*/ 745 w 1272"/>
              <a:gd name="T21" fmla="*/ 621 h 728"/>
              <a:gd name="T22" fmla="*/ 677 w 1272"/>
              <a:gd name="T23" fmla="*/ 563 h 728"/>
              <a:gd name="T24" fmla="*/ 614 w 1272"/>
              <a:gd name="T25" fmla="*/ 555 h 728"/>
              <a:gd name="T26" fmla="*/ 570 w 1272"/>
              <a:gd name="T27" fmla="*/ 539 h 728"/>
              <a:gd name="T28" fmla="*/ 626 w 1272"/>
              <a:gd name="T29" fmla="*/ 464 h 728"/>
              <a:gd name="T30" fmla="*/ 700 w 1272"/>
              <a:gd name="T31" fmla="*/ 474 h 728"/>
              <a:gd name="T32" fmla="*/ 715 w 1272"/>
              <a:gd name="T33" fmla="*/ 458 h 728"/>
              <a:gd name="T34" fmla="*/ 716 w 1272"/>
              <a:gd name="T35" fmla="*/ 438 h 728"/>
              <a:gd name="T36" fmla="*/ 690 w 1272"/>
              <a:gd name="T37" fmla="*/ 416 h 728"/>
              <a:gd name="T38" fmla="*/ 615 w 1272"/>
              <a:gd name="T39" fmla="*/ 379 h 728"/>
              <a:gd name="T40" fmla="*/ 570 w 1272"/>
              <a:gd name="T41" fmla="*/ 319 h 728"/>
              <a:gd name="T42" fmla="*/ 573 w 1272"/>
              <a:gd name="T43" fmla="*/ 240 h 728"/>
              <a:gd name="T44" fmla="*/ 630 w 1272"/>
              <a:gd name="T45" fmla="*/ 179 h 728"/>
              <a:gd name="T46" fmla="*/ 677 w 1272"/>
              <a:gd name="T47" fmla="*/ 107 h 728"/>
              <a:gd name="T48" fmla="*/ 745 w 1272"/>
              <a:gd name="T49" fmla="*/ 161 h 728"/>
              <a:gd name="T50" fmla="*/ 826 w 1272"/>
              <a:gd name="T51" fmla="*/ 174 h 728"/>
              <a:gd name="T52" fmla="*/ 806 w 1272"/>
              <a:gd name="T53" fmla="*/ 267 h 728"/>
              <a:gd name="T54" fmla="*/ 753 w 1272"/>
              <a:gd name="T55" fmla="*/ 250 h 728"/>
              <a:gd name="T56" fmla="*/ 708 w 1272"/>
              <a:gd name="T57" fmla="*/ 249 h 728"/>
              <a:gd name="T58" fmla="*/ 690 w 1272"/>
              <a:gd name="T59" fmla="*/ 263 h 728"/>
              <a:gd name="T60" fmla="*/ 689 w 1272"/>
              <a:gd name="T61" fmla="*/ 282 h 728"/>
              <a:gd name="T62" fmla="*/ 710 w 1272"/>
              <a:gd name="T63" fmla="*/ 303 h 728"/>
              <a:gd name="T64" fmla="*/ 788 w 1272"/>
              <a:gd name="T65" fmla="*/ 343 h 728"/>
              <a:gd name="T66" fmla="*/ 840 w 1272"/>
              <a:gd name="T67" fmla="*/ 404 h 728"/>
              <a:gd name="T68" fmla="*/ 841 w 1272"/>
              <a:gd name="T69" fmla="*/ 471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72" h="728">
                <a:moveTo>
                  <a:pt x="169" y="313"/>
                </a:moveTo>
                <a:cubicBezTo>
                  <a:pt x="141" y="313"/>
                  <a:pt x="119" y="336"/>
                  <a:pt x="119" y="364"/>
                </a:cubicBezTo>
                <a:cubicBezTo>
                  <a:pt x="119" y="392"/>
                  <a:pt x="141" y="414"/>
                  <a:pt x="169" y="414"/>
                </a:cubicBezTo>
                <a:cubicBezTo>
                  <a:pt x="197" y="414"/>
                  <a:pt x="220" y="392"/>
                  <a:pt x="220" y="364"/>
                </a:cubicBezTo>
                <a:cubicBezTo>
                  <a:pt x="220" y="336"/>
                  <a:pt x="197" y="313"/>
                  <a:pt x="169" y="313"/>
                </a:cubicBezTo>
                <a:close/>
                <a:moveTo>
                  <a:pt x="194" y="0"/>
                </a:moveTo>
                <a:cubicBezTo>
                  <a:pt x="0" y="178"/>
                  <a:pt x="0" y="178"/>
                  <a:pt x="0" y="178"/>
                </a:cubicBezTo>
                <a:cubicBezTo>
                  <a:pt x="0" y="549"/>
                  <a:pt x="0" y="549"/>
                  <a:pt x="0" y="549"/>
                </a:cubicBezTo>
                <a:cubicBezTo>
                  <a:pt x="194" y="728"/>
                  <a:pt x="194" y="728"/>
                  <a:pt x="194" y="728"/>
                </a:cubicBezTo>
                <a:cubicBezTo>
                  <a:pt x="1272" y="728"/>
                  <a:pt x="1272" y="728"/>
                  <a:pt x="1272" y="728"/>
                </a:cubicBezTo>
                <a:cubicBezTo>
                  <a:pt x="1272" y="0"/>
                  <a:pt x="1272" y="0"/>
                  <a:pt x="1272" y="0"/>
                </a:cubicBezTo>
                <a:lnTo>
                  <a:pt x="194" y="0"/>
                </a:lnTo>
                <a:close/>
                <a:moveTo>
                  <a:pt x="169" y="450"/>
                </a:moveTo>
                <a:cubicBezTo>
                  <a:pt x="122" y="450"/>
                  <a:pt x="83" y="411"/>
                  <a:pt x="83" y="364"/>
                </a:cubicBezTo>
                <a:cubicBezTo>
                  <a:pt x="83" y="316"/>
                  <a:pt x="122" y="278"/>
                  <a:pt x="169" y="278"/>
                </a:cubicBezTo>
                <a:cubicBezTo>
                  <a:pt x="217" y="278"/>
                  <a:pt x="255" y="316"/>
                  <a:pt x="255" y="364"/>
                </a:cubicBezTo>
                <a:cubicBezTo>
                  <a:pt x="255" y="411"/>
                  <a:pt x="217" y="450"/>
                  <a:pt x="169" y="450"/>
                </a:cubicBezTo>
                <a:close/>
                <a:moveTo>
                  <a:pt x="841" y="471"/>
                </a:moveTo>
                <a:cubicBezTo>
                  <a:pt x="838" y="482"/>
                  <a:pt x="833" y="493"/>
                  <a:pt x="825" y="504"/>
                </a:cubicBezTo>
                <a:cubicBezTo>
                  <a:pt x="818" y="515"/>
                  <a:pt x="807" y="525"/>
                  <a:pt x="794" y="534"/>
                </a:cubicBezTo>
                <a:cubicBezTo>
                  <a:pt x="781" y="543"/>
                  <a:pt x="764" y="550"/>
                  <a:pt x="745" y="555"/>
                </a:cubicBezTo>
                <a:cubicBezTo>
                  <a:pt x="745" y="621"/>
                  <a:pt x="745" y="621"/>
                  <a:pt x="745" y="621"/>
                </a:cubicBezTo>
                <a:cubicBezTo>
                  <a:pt x="677" y="621"/>
                  <a:pt x="677" y="621"/>
                  <a:pt x="677" y="621"/>
                </a:cubicBezTo>
                <a:cubicBezTo>
                  <a:pt x="677" y="563"/>
                  <a:pt x="677" y="563"/>
                  <a:pt x="677" y="563"/>
                </a:cubicBezTo>
                <a:cubicBezTo>
                  <a:pt x="667" y="563"/>
                  <a:pt x="657" y="562"/>
                  <a:pt x="646" y="561"/>
                </a:cubicBezTo>
                <a:cubicBezTo>
                  <a:pt x="635" y="559"/>
                  <a:pt x="624" y="557"/>
                  <a:pt x="614" y="555"/>
                </a:cubicBezTo>
                <a:cubicBezTo>
                  <a:pt x="604" y="553"/>
                  <a:pt x="595" y="551"/>
                  <a:pt x="587" y="548"/>
                </a:cubicBezTo>
                <a:cubicBezTo>
                  <a:pt x="579" y="545"/>
                  <a:pt x="574" y="542"/>
                  <a:pt x="570" y="539"/>
                </a:cubicBezTo>
                <a:cubicBezTo>
                  <a:pt x="570" y="433"/>
                  <a:pt x="570" y="433"/>
                  <a:pt x="570" y="433"/>
                </a:cubicBezTo>
                <a:cubicBezTo>
                  <a:pt x="588" y="446"/>
                  <a:pt x="607" y="456"/>
                  <a:pt x="626" y="464"/>
                </a:cubicBezTo>
                <a:cubicBezTo>
                  <a:pt x="645" y="472"/>
                  <a:pt x="665" y="476"/>
                  <a:pt x="685" y="476"/>
                </a:cubicBezTo>
                <a:cubicBezTo>
                  <a:pt x="691" y="476"/>
                  <a:pt x="696" y="475"/>
                  <a:pt x="700" y="474"/>
                </a:cubicBezTo>
                <a:cubicBezTo>
                  <a:pt x="704" y="472"/>
                  <a:pt x="707" y="470"/>
                  <a:pt x="710" y="467"/>
                </a:cubicBezTo>
                <a:cubicBezTo>
                  <a:pt x="713" y="465"/>
                  <a:pt x="714" y="462"/>
                  <a:pt x="715" y="458"/>
                </a:cubicBezTo>
                <a:cubicBezTo>
                  <a:pt x="717" y="455"/>
                  <a:pt x="717" y="452"/>
                  <a:pt x="717" y="448"/>
                </a:cubicBezTo>
                <a:cubicBezTo>
                  <a:pt x="717" y="445"/>
                  <a:pt x="717" y="441"/>
                  <a:pt x="716" y="438"/>
                </a:cubicBezTo>
                <a:cubicBezTo>
                  <a:pt x="715" y="434"/>
                  <a:pt x="712" y="431"/>
                  <a:pt x="708" y="427"/>
                </a:cubicBezTo>
                <a:cubicBezTo>
                  <a:pt x="704" y="424"/>
                  <a:pt x="698" y="420"/>
                  <a:pt x="690" y="416"/>
                </a:cubicBezTo>
                <a:cubicBezTo>
                  <a:pt x="682" y="411"/>
                  <a:pt x="671" y="407"/>
                  <a:pt x="657" y="401"/>
                </a:cubicBezTo>
                <a:cubicBezTo>
                  <a:pt x="640" y="395"/>
                  <a:pt x="626" y="387"/>
                  <a:pt x="615" y="379"/>
                </a:cubicBezTo>
                <a:cubicBezTo>
                  <a:pt x="603" y="370"/>
                  <a:pt x="593" y="361"/>
                  <a:pt x="586" y="351"/>
                </a:cubicBezTo>
                <a:cubicBezTo>
                  <a:pt x="579" y="341"/>
                  <a:pt x="573" y="330"/>
                  <a:pt x="570" y="319"/>
                </a:cubicBezTo>
                <a:cubicBezTo>
                  <a:pt x="567" y="308"/>
                  <a:pt x="565" y="296"/>
                  <a:pt x="565" y="284"/>
                </a:cubicBezTo>
                <a:cubicBezTo>
                  <a:pt x="565" y="268"/>
                  <a:pt x="568" y="253"/>
                  <a:pt x="573" y="240"/>
                </a:cubicBezTo>
                <a:cubicBezTo>
                  <a:pt x="578" y="227"/>
                  <a:pt x="586" y="215"/>
                  <a:pt x="595" y="205"/>
                </a:cubicBezTo>
                <a:cubicBezTo>
                  <a:pt x="605" y="194"/>
                  <a:pt x="617" y="186"/>
                  <a:pt x="630" y="179"/>
                </a:cubicBezTo>
                <a:cubicBezTo>
                  <a:pt x="644" y="172"/>
                  <a:pt x="660" y="167"/>
                  <a:pt x="677" y="164"/>
                </a:cubicBezTo>
                <a:cubicBezTo>
                  <a:pt x="677" y="107"/>
                  <a:pt x="677" y="107"/>
                  <a:pt x="677" y="107"/>
                </a:cubicBezTo>
                <a:cubicBezTo>
                  <a:pt x="745" y="107"/>
                  <a:pt x="745" y="107"/>
                  <a:pt x="745" y="107"/>
                </a:cubicBezTo>
                <a:cubicBezTo>
                  <a:pt x="745" y="161"/>
                  <a:pt x="745" y="161"/>
                  <a:pt x="745" y="161"/>
                </a:cubicBezTo>
                <a:cubicBezTo>
                  <a:pt x="762" y="162"/>
                  <a:pt x="777" y="164"/>
                  <a:pt x="791" y="166"/>
                </a:cubicBezTo>
                <a:cubicBezTo>
                  <a:pt x="805" y="168"/>
                  <a:pt x="816" y="171"/>
                  <a:pt x="826" y="174"/>
                </a:cubicBezTo>
                <a:cubicBezTo>
                  <a:pt x="826" y="277"/>
                  <a:pt x="826" y="277"/>
                  <a:pt x="826" y="277"/>
                </a:cubicBezTo>
                <a:cubicBezTo>
                  <a:pt x="820" y="274"/>
                  <a:pt x="814" y="271"/>
                  <a:pt x="806" y="267"/>
                </a:cubicBezTo>
                <a:cubicBezTo>
                  <a:pt x="798" y="263"/>
                  <a:pt x="790" y="260"/>
                  <a:pt x="781" y="257"/>
                </a:cubicBezTo>
                <a:cubicBezTo>
                  <a:pt x="772" y="254"/>
                  <a:pt x="763" y="252"/>
                  <a:pt x="753" y="250"/>
                </a:cubicBezTo>
                <a:cubicBezTo>
                  <a:pt x="743" y="248"/>
                  <a:pt x="733" y="247"/>
                  <a:pt x="723" y="247"/>
                </a:cubicBezTo>
                <a:cubicBezTo>
                  <a:pt x="717" y="247"/>
                  <a:pt x="712" y="248"/>
                  <a:pt x="708" y="249"/>
                </a:cubicBezTo>
                <a:cubicBezTo>
                  <a:pt x="704" y="251"/>
                  <a:pt x="700" y="253"/>
                  <a:pt x="697" y="255"/>
                </a:cubicBezTo>
                <a:cubicBezTo>
                  <a:pt x="694" y="257"/>
                  <a:pt x="692" y="260"/>
                  <a:pt x="690" y="263"/>
                </a:cubicBezTo>
                <a:cubicBezTo>
                  <a:pt x="689" y="266"/>
                  <a:pt x="688" y="269"/>
                  <a:pt x="688" y="273"/>
                </a:cubicBezTo>
                <a:cubicBezTo>
                  <a:pt x="688" y="276"/>
                  <a:pt x="689" y="279"/>
                  <a:pt x="689" y="282"/>
                </a:cubicBezTo>
                <a:cubicBezTo>
                  <a:pt x="690" y="285"/>
                  <a:pt x="692" y="289"/>
                  <a:pt x="696" y="292"/>
                </a:cubicBezTo>
                <a:cubicBezTo>
                  <a:pt x="699" y="296"/>
                  <a:pt x="704" y="299"/>
                  <a:pt x="710" y="303"/>
                </a:cubicBezTo>
                <a:cubicBezTo>
                  <a:pt x="717" y="307"/>
                  <a:pt x="726" y="311"/>
                  <a:pt x="737" y="316"/>
                </a:cubicBezTo>
                <a:cubicBezTo>
                  <a:pt x="757" y="325"/>
                  <a:pt x="775" y="333"/>
                  <a:pt x="788" y="343"/>
                </a:cubicBezTo>
                <a:cubicBezTo>
                  <a:pt x="802" y="352"/>
                  <a:pt x="813" y="361"/>
                  <a:pt x="822" y="372"/>
                </a:cubicBezTo>
                <a:cubicBezTo>
                  <a:pt x="830" y="382"/>
                  <a:pt x="836" y="393"/>
                  <a:pt x="840" y="404"/>
                </a:cubicBezTo>
                <a:cubicBezTo>
                  <a:pt x="844" y="415"/>
                  <a:pt x="846" y="427"/>
                  <a:pt x="846" y="439"/>
                </a:cubicBezTo>
                <a:cubicBezTo>
                  <a:pt x="846" y="449"/>
                  <a:pt x="844" y="459"/>
                  <a:pt x="841" y="471"/>
                </a:cubicBez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26313" y="5741397"/>
            <a:ext cx="1485966" cy="949760"/>
          </a:xfrm>
          <a:prstGeom prst="rect">
            <a:avLst/>
          </a:prstGeom>
        </p:spPr>
      </p:pic>
      <p:pic>
        <p:nvPicPr>
          <p:cNvPr id="92" name="Picture 91"/>
          <p:cNvPicPr>
            <a:picLocks noChangeAspect="1"/>
          </p:cNvPicPr>
          <p:nvPr/>
        </p:nvPicPr>
        <p:blipFill>
          <a:blip r:embed="rId6"/>
          <a:stretch>
            <a:fillRect/>
          </a:stretch>
        </p:blipFill>
        <p:spPr>
          <a:xfrm>
            <a:off x="2077364" y="6150164"/>
            <a:ext cx="661596" cy="550731"/>
          </a:xfrm>
          <a:prstGeom prst="rect">
            <a:avLst/>
          </a:prstGeom>
        </p:spPr>
      </p:pic>
      <p:grpSp>
        <p:nvGrpSpPr>
          <p:cNvPr id="122" name="Group 121"/>
          <p:cNvGrpSpPr/>
          <p:nvPr/>
        </p:nvGrpSpPr>
        <p:grpSpPr>
          <a:xfrm>
            <a:off x="8737168" y="1339527"/>
            <a:ext cx="3166437" cy="2287186"/>
            <a:chOff x="5449997" y="305276"/>
            <a:chExt cx="6600948" cy="3796811"/>
          </a:xfrm>
        </p:grpSpPr>
        <p:sp>
          <p:nvSpPr>
            <p:cNvPr id="123" name="Clpoud Icon"/>
            <p:cNvSpPr>
              <a:spLocks noChangeAspect="1"/>
            </p:cNvSpPr>
            <p:nvPr/>
          </p:nvSpPr>
          <p:spPr bwMode="black">
            <a:xfrm>
              <a:off x="5449997" y="305276"/>
              <a:ext cx="6600948" cy="373023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tx2"/>
            </a:solidFill>
            <a:ln w="25400">
              <a:solidFill>
                <a:srgbClr val="EBEBEB"/>
              </a:solidFill>
            </a:ln>
            <a:extLst/>
          </p:spPr>
          <p:txBody>
            <a:bodyPr vert="horz" wrap="square" lIns="91373" tIns="182740" rIns="456848" bIns="45685" numCol="1" anchor="t" anchorCtr="0" compatLnSpc="1">
              <a:prstTxWarp prst="textNoShape">
                <a:avLst/>
              </a:prstTxWarp>
            </a:bodyPr>
            <a:lstStyle/>
            <a:p>
              <a:pPr algn="ctr" fontAlgn="base">
                <a:lnSpc>
                  <a:spcPct val="90000"/>
                </a:lnSpc>
                <a:spcBef>
                  <a:spcPct val="0"/>
                </a:spcBef>
                <a:spcAft>
                  <a:spcPct val="0"/>
                </a:spcAft>
              </a:pPr>
              <a:endParaRPr lang="en-US" spc="-50" dirty="0">
                <a:gradFill>
                  <a:gsLst>
                    <a:gs pos="2917">
                      <a:schemeClr val="bg1"/>
                    </a:gs>
                    <a:gs pos="30000">
                      <a:schemeClr val="bg1"/>
                    </a:gs>
                  </a:gsLst>
                  <a:lin ang="5400000" scaled="0"/>
                </a:gradFill>
              </a:endParaRPr>
            </a:p>
          </p:txBody>
        </p:sp>
        <p:sp>
          <p:nvSpPr>
            <p:cNvPr id="124" name="Rectangle 123"/>
            <p:cNvSpPr/>
            <p:nvPr/>
          </p:nvSpPr>
          <p:spPr bwMode="auto">
            <a:xfrm>
              <a:off x="7734444" y="3341995"/>
              <a:ext cx="1559389" cy="368983"/>
            </a:xfrm>
            <a:prstGeom prst="rect">
              <a:avLst/>
            </a:prstGeom>
            <a:noFill/>
            <a:ln w="254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80000"/>
                </a:lnSpc>
                <a:spcBef>
                  <a:spcPct val="0"/>
                </a:spcBef>
                <a:spcAft>
                  <a:spcPct val="0"/>
                </a:spcAft>
              </a:pPr>
              <a:r>
                <a:rPr lang="en-US" sz="1400" b="1" spc="-50" dirty="0" smtClean="0">
                  <a:gradFill>
                    <a:gsLst>
                      <a:gs pos="2917">
                        <a:srgbClr val="FFFFFF"/>
                      </a:gs>
                      <a:gs pos="30000">
                        <a:srgbClr val="FFFFFF"/>
                      </a:gs>
                    </a:gsLst>
                    <a:lin ang="5400000" scaled="0"/>
                  </a:gradFill>
                  <a:latin typeface="+mj-lt"/>
                </a:rPr>
                <a:t>Business Application</a:t>
              </a:r>
            </a:p>
          </p:txBody>
        </p:sp>
        <p:sp>
          <p:nvSpPr>
            <p:cNvPr id="158" name="Rectangle 157"/>
            <p:cNvSpPr/>
            <p:nvPr/>
          </p:nvSpPr>
          <p:spPr bwMode="auto">
            <a:xfrm>
              <a:off x="10849042" y="2445723"/>
              <a:ext cx="832468" cy="308523"/>
            </a:xfrm>
            <a:prstGeom prst="rect">
              <a:avLst/>
            </a:prstGeom>
            <a:noFill/>
            <a:ln w="254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80000"/>
                </a:lnSpc>
                <a:spcBef>
                  <a:spcPct val="0"/>
                </a:spcBef>
                <a:spcAft>
                  <a:spcPct val="0"/>
                </a:spcAft>
              </a:pPr>
              <a:r>
                <a:rPr lang="en-US" sz="1000" b="1" spc="-50" dirty="0" smtClean="0">
                  <a:gradFill>
                    <a:gsLst>
                      <a:gs pos="2917">
                        <a:srgbClr val="FFFFFF"/>
                      </a:gs>
                      <a:gs pos="30000">
                        <a:srgbClr val="FFFFFF"/>
                      </a:gs>
                    </a:gsLst>
                    <a:lin ang="5400000" scaled="0"/>
                  </a:gradFill>
                  <a:latin typeface="+mj-lt"/>
                </a:rPr>
                <a:t>Storage</a:t>
              </a:r>
            </a:p>
          </p:txBody>
        </p:sp>
        <p:sp>
          <p:nvSpPr>
            <p:cNvPr id="126" name="Freeform 24"/>
            <p:cNvSpPr>
              <a:spLocks noEditPoints="1"/>
            </p:cNvSpPr>
            <p:nvPr/>
          </p:nvSpPr>
          <p:spPr bwMode="black">
            <a:xfrm>
              <a:off x="7938278" y="2280264"/>
              <a:ext cx="1488871" cy="1002298"/>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Retângulo 1"/>
            <p:cNvSpPr/>
            <p:nvPr/>
          </p:nvSpPr>
          <p:spPr bwMode="auto">
            <a:xfrm>
              <a:off x="7706793" y="853085"/>
              <a:ext cx="1702878" cy="2991511"/>
            </a:xfrm>
            <a:prstGeom prst="rect">
              <a:avLst/>
            </a:prstGeom>
            <a:noFill/>
            <a:ln w="3175">
              <a:solidFill>
                <a:schemeClr val="bg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099" fontAlgn="base">
                <a:lnSpc>
                  <a:spcPct val="90000"/>
                </a:lnSpc>
                <a:spcBef>
                  <a:spcPct val="0"/>
                </a:spcBef>
                <a:spcAft>
                  <a:spcPct val="0"/>
                </a:spcAft>
              </a:pPr>
              <a:endParaRPr lang="pt-BR" sz="2000" spc="-50" dirty="0" smtClean="0">
                <a:gradFill>
                  <a:gsLst>
                    <a:gs pos="1250">
                      <a:schemeClr val="bg1"/>
                    </a:gs>
                    <a:gs pos="10417">
                      <a:schemeClr val="bg1"/>
                    </a:gs>
                  </a:gsLst>
                  <a:lin ang="5400000" scaled="0"/>
                </a:gradFill>
              </a:endParaRPr>
            </a:p>
          </p:txBody>
        </p:sp>
        <p:grpSp>
          <p:nvGrpSpPr>
            <p:cNvPr id="140" name="Group 139"/>
            <p:cNvGrpSpPr/>
            <p:nvPr/>
          </p:nvGrpSpPr>
          <p:grpSpPr>
            <a:xfrm>
              <a:off x="9422473" y="2587189"/>
              <a:ext cx="1424439" cy="1514898"/>
              <a:chOff x="10864208" y="2719265"/>
              <a:chExt cx="832467" cy="857721"/>
            </a:xfrm>
          </p:grpSpPr>
          <p:sp>
            <p:nvSpPr>
              <p:cNvPr id="142" name="Freeform 24"/>
              <p:cNvSpPr>
                <a:spLocks noEditPoints="1"/>
              </p:cNvSpPr>
              <p:nvPr/>
            </p:nvSpPr>
            <p:spPr bwMode="black">
              <a:xfrm>
                <a:off x="10942121" y="2719265"/>
                <a:ext cx="750559" cy="594115"/>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Rectangle 149"/>
              <p:cNvSpPr/>
              <p:nvPr/>
            </p:nvSpPr>
            <p:spPr bwMode="auto">
              <a:xfrm>
                <a:off x="10864208" y="3268463"/>
                <a:ext cx="832467" cy="308523"/>
              </a:xfrm>
              <a:prstGeom prst="rect">
                <a:avLst/>
              </a:prstGeom>
              <a:noFill/>
              <a:ln w="254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80000"/>
                  </a:lnSpc>
                  <a:spcBef>
                    <a:spcPct val="0"/>
                  </a:spcBef>
                  <a:spcAft>
                    <a:spcPct val="0"/>
                  </a:spcAft>
                </a:pPr>
                <a:endParaRPr lang="en-US" sz="1400" b="1" spc="-50" dirty="0">
                  <a:gradFill>
                    <a:gsLst>
                      <a:gs pos="2917">
                        <a:srgbClr val="FFFFFF"/>
                      </a:gs>
                      <a:gs pos="30000">
                        <a:srgbClr val="FFFFFF"/>
                      </a:gs>
                    </a:gsLst>
                    <a:lin ang="5400000" scaled="0"/>
                  </a:gradFill>
                  <a:latin typeface="+mj-lt"/>
                </a:endParaRPr>
              </a:p>
            </p:txBody>
          </p:sp>
        </p:grpSp>
        <p:grpSp>
          <p:nvGrpSpPr>
            <p:cNvPr id="136" name="Group 135"/>
            <p:cNvGrpSpPr/>
            <p:nvPr/>
          </p:nvGrpSpPr>
          <p:grpSpPr>
            <a:xfrm>
              <a:off x="9451162" y="1262034"/>
              <a:ext cx="1272744" cy="1395243"/>
              <a:chOff x="10864208" y="2692857"/>
              <a:chExt cx="832467" cy="884129"/>
            </a:xfrm>
          </p:grpSpPr>
          <p:sp>
            <p:nvSpPr>
              <p:cNvPr id="138" name="Freeform 24"/>
              <p:cNvSpPr>
                <a:spLocks noEditPoints="1"/>
              </p:cNvSpPr>
              <p:nvPr/>
            </p:nvSpPr>
            <p:spPr bwMode="black">
              <a:xfrm>
                <a:off x="10864208" y="2692857"/>
                <a:ext cx="750559" cy="594115"/>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Rectangle 138"/>
              <p:cNvSpPr/>
              <p:nvPr/>
            </p:nvSpPr>
            <p:spPr bwMode="auto">
              <a:xfrm>
                <a:off x="10864208" y="3268463"/>
                <a:ext cx="832467" cy="308523"/>
              </a:xfrm>
              <a:prstGeom prst="rect">
                <a:avLst/>
              </a:prstGeom>
              <a:noFill/>
              <a:ln w="254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80000"/>
                  </a:lnSpc>
                  <a:spcBef>
                    <a:spcPct val="0"/>
                  </a:spcBef>
                  <a:spcAft>
                    <a:spcPct val="0"/>
                  </a:spcAft>
                </a:pPr>
                <a:endParaRPr lang="en-US" sz="1400" b="1" spc="-50" dirty="0">
                  <a:gradFill>
                    <a:gsLst>
                      <a:gs pos="2917">
                        <a:srgbClr val="FFFFFF"/>
                      </a:gs>
                      <a:gs pos="30000">
                        <a:srgbClr val="FFFFFF"/>
                      </a:gs>
                    </a:gsLst>
                    <a:lin ang="5400000" scaled="0"/>
                  </a:gradFill>
                  <a:latin typeface="+mj-lt"/>
                </a:endParaRPr>
              </a:p>
            </p:txBody>
          </p:sp>
        </p:grpSp>
        <p:sp>
          <p:nvSpPr>
            <p:cNvPr id="130" name="Freeform 24"/>
            <p:cNvSpPr>
              <a:spLocks noEditPoints="1"/>
            </p:cNvSpPr>
            <p:nvPr/>
          </p:nvSpPr>
          <p:spPr bwMode="black">
            <a:xfrm>
              <a:off x="7853265" y="1059293"/>
              <a:ext cx="1488871" cy="1002298"/>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31" name="Picture 130"/>
            <p:cNvPicPr>
              <a:picLocks noChangeAspect="1"/>
            </p:cNvPicPr>
            <p:nvPr/>
          </p:nvPicPr>
          <p:blipFill rotWithShape="1">
            <a:blip r:embed="rId7" cstate="print">
              <a:extLst>
                <a:ext uri="{28A0092B-C50C-407E-A947-70E740481C1C}">
                  <a14:useLocalDpi xmlns:a14="http://schemas.microsoft.com/office/drawing/2010/main" val="0"/>
                </a:ext>
              </a:extLst>
            </a:blip>
            <a:srcRect b="5478"/>
            <a:stretch/>
          </p:blipFill>
          <p:spPr>
            <a:xfrm>
              <a:off x="5715931" y="2784663"/>
              <a:ext cx="1584826" cy="1157608"/>
            </a:xfrm>
            <a:prstGeom prst="rect">
              <a:avLst/>
            </a:prstGeom>
          </p:spPr>
        </p:pic>
      </p:grpSp>
      <p:pic>
        <p:nvPicPr>
          <p:cNvPr id="159" name="Picture 158"/>
          <p:cNvPicPr>
            <a:picLocks noChangeAspect="1"/>
          </p:cNvPicPr>
          <p:nvPr/>
        </p:nvPicPr>
        <p:blipFill rotWithShape="1">
          <a:blip r:embed="rId8" cstate="print">
            <a:extLst>
              <a:ext uri="{28A0092B-C50C-407E-A947-70E740481C1C}">
                <a14:useLocalDpi xmlns:a14="http://schemas.microsoft.com/office/drawing/2010/main" val="0"/>
              </a:ext>
            </a:extLst>
          </a:blip>
          <a:srcRect b="5478"/>
          <a:stretch/>
        </p:blipFill>
        <p:spPr>
          <a:xfrm>
            <a:off x="9069330" y="2234659"/>
            <a:ext cx="703512" cy="697339"/>
          </a:xfrm>
          <a:prstGeom prst="rect">
            <a:avLst/>
          </a:prstGeom>
        </p:spPr>
      </p:pic>
      <p:pic>
        <p:nvPicPr>
          <p:cNvPr id="162" name="Picture 161"/>
          <p:cNvPicPr>
            <a:picLocks noChangeAspect="1"/>
          </p:cNvPicPr>
          <p:nvPr/>
        </p:nvPicPr>
        <p:blipFill>
          <a:blip r:embed="rId9" cstate="print">
            <a:biLevel thresh="25000"/>
            <a:extLst>
              <a:ext uri="{BEBA8EAE-BF5A-486C-A8C5-ECC9F3942E4B}">
                <a14:imgProps xmlns:a14="http://schemas.microsoft.com/office/drawing/2010/main">
                  <a14:imgLayer r:embed="rId10">
                    <a14:imgEffect>
                      <a14:brightnessContrast bright="-62000"/>
                    </a14:imgEffect>
                  </a14:imgLayer>
                </a14:imgProps>
              </a:ext>
              <a:ext uri="{28A0092B-C50C-407E-A947-70E740481C1C}">
                <a14:useLocalDpi xmlns:a14="http://schemas.microsoft.com/office/drawing/2010/main" val="0"/>
              </a:ext>
            </a:extLst>
          </a:blip>
          <a:stretch>
            <a:fillRect/>
          </a:stretch>
        </p:blipFill>
        <p:spPr>
          <a:xfrm>
            <a:off x="11269021" y="2249456"/>
            <a:ext cx="392419" cy="410287"/>
          </a:xfrm>
          <a:prstGeom prst="rect">
            <a:avLst/>
          </a:prstGeom>
        </p:spPr>
      </p:pic>
      <p:pic>
        <p:nvPicPr>
          <p:cNvPr id="166" name="Picture 16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299357" y="2314833"/>
            <a:ext cx="278842" cy="324326"/>
          </a:xfrm>
          <a:prstGeom prst="rect">
            <a:avLst/>
          </a:prstGeom>
        </p:spPr>
      </p:pic>
      <p:pic>
        <p:nvPicPr>
          <p:cNvPr id="167" name="Picture 16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148298" y="2930910"/>
            <a:ext cx="278842" cy="324326"/>
          </a:xfrm>
          <a:prstGeom prst="rect">
            <a:avLst/>
          </a:prstGeom>
        </p:spPr>
      </p:pic>
      <p:pic>
        <p:nvPicPr>
          <p:cNvPr id="168" name="Picture 167"/>
          <p:cNvPicPr>
            <a:picLocks noChangeAspect="1"/>
          </p:cNvPicPr>
          <p:nvPr/>
        </p:nvPicPr>
        <p:blipFill>
          <a:blip r:embed="rId12">
            <a:lum bright="-40000"/>
          </a:blip>
          <a:stretch>
            <a:fillRect/>
          </a:stretch>
        </p:blipFill>
        <p:spPr>
          <a:xfrm>
            <a:off x="10851294" y="2011987"/>
            <a:ext cx="160876" cy="211030"/>
          </a:xfrm>
          <a:prstGeom prst="rect">
            <a:avLst/>
          </a:prstGeom>
        </p:spPr>
      </p:pic>
      <p:pic>
        <p:nvPicPr>
          <p:cNvPr id="170" name="Picture 169"/>
          <p:cNvPicPr>
            <a:picLocks noChangeAspect="1"/>
          </p:cNvPicPr>
          <p:nvPr/>
        </p:nvPicPr>
        <p:blipFill>
          <a:blip r:embed="rId12">
            <a:lum bright="-40000"/>
          </a:blip>
          <a:stretch>
            <a:fillRect/>
          </a:stretch>
        </p:blipFill>
        <p:spPr>
          <a:xfrm>
            <a:off x="10961768" y="2847072"/>
            <a:ext cx="160876" cy="211030"/>
          </a:xfrm>
          <a:prstGeom prst="rect">
            <a:avLst/>
          </a:prstGeom>
        </p:spPr>
      </p:pic>
      <p:pic>
        <p:nvPicPr>
          <p:cNvPr id="172" name="Picture 171" descr="PHP.png"/>
          <p:cNvPicPr>
            <a:picLocks noChangeAspect="1"/>
          </p:cNvPicPr>
          <p:nvPr/>
        </p:nvPicPr>
        <p:blipFill>
          <a:blip r:embed="rId13" cstate="print">
            <a:duotone>
              <a:schemeClr val="accent1">
                <a:shade val="45000"/>
                <a:satMod val="135000"/>
              </a:schemeClr>
              <a:prstClr val="white"/>
            </a:duotone>
            <a:extLst>
              <a:ext uri="{BEBA8EAE-BF5A-486C-A8C5-ECC9F3942E4B}">
                <a14:imgProps xmlns:a14="http://schemas.microsoft.com/office/drawing/2010/main">
                  <a14:imgLayer r:embed="rId14">
                    <a14:imgEffect>
                      <a14:brightnessContrast bright="-100000"/>
                    </a14:imgEffect>
                  </a14:imgLayer>
                </a14:imgProps>
              </a:ext>
            </a:extLst>
          </a:blip>
          <a:stretch>
            <a:fillRect/>
          </a:stretch>
        </p:blipFill>
        <p:spPr>
          <a:xfrm>
            <a:off x="10101276" y="1915875"/>
            <a:ext cx="360437" cy="200125"/>
          </a:xfrm>
          <a:prstGeom prst="rect">
            <a:avLst/>
          </a:prstGeom>
          <a:noFill/>
        </p:spPr>
      </p:pic>
      <p:pic>
        <p:nvPicPr>
          <p:cNvPr id="173" name="Picture 172" descr="PHP.png"/>
          <p:cNvPicPr>
            <a:picLocks noChangeAspect="1"/>
          </p:cNvPicPr>
          <p:nvPr/>
        </p:nvPicPr>
        <p:blipFill>
          <a:blip r:embed="rId13" cstate="print">
            <a:duotone>
              <a:schemeClr val="accent1">
                <a:shade val="45000"/>
                <a:satMod val="135000"/>
              </a:schemeClr>
              <a:prstClr val="white"/>
            </a:duotone>
            <a:extLst>
              <a:ext uri="{BEBA8EAE-BF5A-486C-A8C5-ECC9F3942E4B}">
                <a14:imgProps xmlns:a14="http://schemas.microsoft.com/office/drawing/2010/main">
                  <a14:imgLayer r:embed="rId14">
                    <a14:imgEffect>
                      <a14:brightnessContrast bright="-100000"/>
                    </a14:imgEffect>
                  </a14:imgLayer>
                </a14:imgProps>
              </a:ext>
            </a:extLst>
          </a:blip>
          <a:stretch>
            <a:fillRect/>
          </a:stretch>
        </p:blipFill>
        <p:spPr>
          <a:xfrm>
            <a:off x="10154521" y="2652349"/>
            <a:ext cx="360437" cy="200125"/>
          </a:xfrm>
          <a:prstGeom prst="rect">
            <a:avLst/>
          </a:prstGeom>
          <a:noFill/>
        </p:spPr>
      </p:pic>
    </p:spTree>
    <p:extLst>
      <p:ext uri="{BB962C8B-B14F-4D97-AF65-F5344CB8AC3E}">
        <p14:creationId xmlns:p14="http://schemas.microsoft.com/office/powerpoint/2010/main" val="25885064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More References</a:t>
            </a:r>
            <a:endParaRPr lang="es-MX" dirty="0"/>
          </a:p>
        </p:txBody>
      </p:sp>
      <p:sp>
        <p:nvSpPr>
          <p:cNvPr id="3" name="Text Placeholder 2"/>
          <p:cNvSpPr>
            <a:spLocks noGrp="1"/>
          </p:cNvSpPr>
          <p:nvPr>
            <p:ph type="body" sz="quarter" idx="10"/>
          </p:nvPr>
        </p:nvSpPr>
        <p:spPr>
          <a:xfrm>
            <a:off x="197214" y="932414"/>
            <a:ext cx="11378059" cy="3211883"/>
          </a:xfrm>
        </p:spPr>
        <p:txBody>
          <a:bodyPr>
            <a:noAutofit/>
          </a:bodyPr>
          <a:lstStyle/>
          <a:p>
            <a:pPr marL="342900" indent="-342900">
              <a:buFont typeface="Arial" panose="020B0604020202020204" pitchFamily="34" charset="0"/>
              <a:buChar char="•"/>
            </a:pPr>
            <a:r>
              <a:rPr lang="en-US" sz="1800" dirty="0" smtClean="0"/>
              <a:t>Partner Technical Services – Request Azure Pre-Sales and Deployment support For Partners:</a:t>
            </a:r>
            <a:r>
              <a:rPr lang="en-US" sz="1800" dirty="0"/>
              <a:t>  </a:t>
            </a:r>
            <a:r>
              <a:rPr lang="en-US" sz="1800" dirty="0">
                <a:hlinkClick r:id="rId2"/>
              </a:rPr>
              <a:t>http://support.microsoft.com/kb/2973481/en-us</a:t>
            </a:r>
            <a:endParaRPr lang="en-US" sz="1800" dirty="0"/>
          </a:p>
          <a:p>
            <a:endParaRPr lang="en-US" sz="1800" dirty="0" smtClean="0"/>
          </a:p>
          <a:p>
            <a:r>
              <a:rPr lang="en-US" sz="1800" b="1" dirty="0" smtClean="0"/>
              <a:t>Technical</a:t>
            </a:r>
            <a:endParaRPr lang="en-US" sz="1800" b="1" dirty="0"/>
          </a:p>
          <a:p>
            <a:pPr marL="342900" indent="-342900">
              <a:buFont typeface="Arial" panose="020B0604020202020204" pitchFamily="34" charset="0"/>
              <a:buChar char="•"/>
            </a:pPr>
            <a:r>
              <a:rPr lang="en-US" sz="1800" dirty="0"/>
              <a:t>Cloud Design Patterns </a:t>
            </a:r>
            <a:r>
              <a:rPr lang="en-US" sz="1800" b="1" dirty="0">
                <a:hlinkClick r:id="rId3"/>
              </a:rPr>
              <a:t>http://msdn.microsoft.com/en-us/library/dn568099.aspx </a:t>
            </a:r>
            <a:endParaRPr lang="en-US" sz="1800" b="1" dirty="0"/>
          </a:p>
          <a:p>
            <a:pPr marL="342900" indent="-342900">
              <a:buFont typeface="Arial" panose="020B0604020202020204" pitchFamily="34" charset="0"/>
              <a:buChar char="•"/>
            </a:pPr>
            <a:r>
              <a:rPr lang="en-US" sz="1800" dirty="0"/>
              <a:t>Moving Applications to the Cloud </a:t>
            </a:r>
            <a:r>
              <a:rPr lang="en-US" sz="1800" b="1" dirty="0">
                <a:hlinkClick r:id="rId4"/>
              </a:rPr>
              <a:t>https://msdn.microsoft.com/en-us/library/ff728592.aspx</a:t>
            </a:r>
            <a:r>
              <a:rPr lang="en-US" sz="1800" b="1" dirty="0"/>
              <a:t> </a:t>
            </a:r>
          </a:p>
          <a:p>
            <a:pPr marL="342900" indent="-342900">
              <a:buFont typeface="Arial" panose="020B0604020202020204" pitchFamily="34" charset="0"/>
              <a:buChar char="•"/>
            </a:pPr>
            <a:r>
              <a:rPr lang="en-US" sz="1800" dirty="0">
                <a:solidFill>
                  <a:schemeClr val="tx1"/>
                </a:solidFill>
              </a:rPr>
              <a:t>Microsoft Azure Cost Estimator Tool: </a:t>
            </a:r>
            <a:r>
              <a:rPr lang="en-US" sz="1800" b="1" dirty="0">
                <a:hlinkClick r:id="rId5"/>
              </a:rPr>
              <a:t>http://www.microsoft.com/en-us/download/details.aspx?id=43376</a:t>
            </a:r>
            <a:endParaRPr lang="en-US" sz="1800" b="1" dirty="0"/>
          </a:p>
          <a:p>
            <a:endParaRPr lang="en-US" sz="1800" dirty="0" smtClean="0"/>
          </a:p>
          <a:p>
            <a:r>
              <a:rPr lang="en-US" sz="1800" b="1" dirty="0" smtClean="0"/>
              <a:t>LINUX</a:t>
            </a:r>
          </a:p>
          <a:p>
            <a:pPr marL="342900" indent="-342900">
              <a:buFont typeface="Arial" panose="020B0604020202020204" pitchFamily="34" charset="0"/>
              <a:buChar char="•"/>
            </a:pPr>
            <a:r>
              <a:rPr lang="en-US" sz="1800" dirty="0" smtClean="0"/>
              <a:t>PHP </a:t>
            </a:r>
            <a:r>
              <a:rPr lang="en-US" sz="1800" dirty="0"/>
              <a:t>Developer Center </a:t>
            </a:r>
            <a:r>
              <a:rPr lang="en-US" sz="1800" b="1" dirty="0">
                <a:hlinkClick r:id="rId6"/>
              </a:rPr>
              <a:t>http://azure.microsoft.com/en-us/develop/php/</a:t>
            </a:r>
            <a:endParaRPr lang="en-US" sz="1800" b="1" dirty="0"/>
          </a:p>
          <a:p>
            <a:pPr marL="342900" indent="-342900">
              <a:buFont typeface="Arial" panose="020B0604020202020204" pitchFamily="34" charset="0"/>
              <a:buChar char="•"/>
            </a:pPr>
            <a:r>
              <a:rPr lang="en-US" sz="1800" dirty="0"/>
              <a:t>Creating a LAMP Stack (Linux, Apache, MySQL, PHP) </a:t>
            </a:r>
            <a:r>
              <a:rPr lang="en-US" sz="1800" b="1" dirty="0">
                <a:hlinkClick r:id="rId7"/>
              </a:rPr>
              <a:t>http://</a:t>
            </a:r>
            <a:r>
              <a:rPr lang="en-US" sz="1800" b="1" dirty="0" smtClean="0">
                <a:hlinkClick r:id="rId7"/>
              </a:rPr>
              <a:t>blogs.msdn.com/b/africaapps/archive/2013/11/07/creating-a-lamp-stack-linux-apache-mysql-php-on-windows-azure.aspx</a:t>
            </a:r>
            <a:endParaRPr lang="en-US" sz="1800" b="1" dirty="0" smtClean="0"/>
          </a:p>
          <a:p>
            <a:endParaRPr lang="es-MX" sz="1800" dirty="0"/>
          </a:p>
        </p:txBody>
      </p:sp>
    </p:spTree>
    <p:extLst>
      <p:ext uri="{BB962C8B-B14F-4D97-AF65-F5344CB8AC3E}">
        <p14:creationId xmlns:p14="http://schemas.microsoft.com/office/powerpoint/2010/main" val="1716337877"/>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B7F171FDBFD134D9DB5CFD30BF9EBF2" ma:contentTypeVersion="3" ma:contentTypeDescription="Create a new document." ma:contentTypeScope="" ma:versionID="402f8dca69ab7acfac722918f8e9d211">
  <xsd:schema xmlns:xsd="http://www.w3.org/2001/XMLSchema" xmlns:xs="http://www.w3.org/2001/XMLSchema" xmlns:p="http://schemas.microsoft.com/office/2006/metadata/properties" xmlns:ns2="d998fb76-9a2a-468e-b3b9-73e6011ded53" xmlns:ns3="1e9946e3-f9a0-41e4-9b22-58e2cc8fa95c" targetNamespace="http://schemas.microsoft.com/office/2006/metadata/properties" ma:root="true" ma:fieldsID="1be315c11ab3ee19185f326326b6632f" ns2:_="" ns3:_="">
    <xsd:import namespace="d998fb76-9a2a-468e-b3b9-73e6011ded53"/>
    <xsd:import namespace="1e9946e3-f9a0-41e4-9b22-58e2cc8fa95c"/>
    <xsd:element name="properties">
      <xsd:complexType>
        <xsd:sequence>
          <xsd:element name="documentManagement">
            <xsd:complexType>
              <xsd:all>
                <xsd:element ref="ns2:_ShortcutUrl"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998fb76-9a2a-468e-b3b9-73e6011ded53" elementFormDefault="qualified">
    <xsd:import namespace="http://schemas.microsoft.com/office/2006/documentManagement/types"/>
    <xsd:import namespace="http://schemas.microsoft.com/office/infopath/2007/PartnerControls"/>
    <xsd:element name="_ShortcutUrl" ma:index="8" nillable="true" ma:displayName="_ShortcutUrl" ma:hidden="true" ma:internalName="_ShortcutUrl">
      <xsd:complexType>
        <xsd:complexContent>
          <xsd:extension base="dms:URL">
            <xsd:sequence>
              <xsd:element name="Url" type="dms:ValidUrl" minOccurs="0" nillable="true"/>
              <xsd:element name="Description" type="xsd:string"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1e9946e3-f9a0-41e4-9b22-58e2cc8fa95c" elementFormDefault="qualified">
    <xsd:import namespace="http://schemas.microsoft.com/office/2006/documentManagement/types"/>
    <xsd:import namespace="http://schemas.microsoft.com/office/infopath/2007/PartnerControls"/>
    <xsd:element name="SharedWithUsers" ma:index="9"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1e9946e3-f9a0-41e4-9b22-58e2cc8fa95c">
      <UserInfo>
        <DisplayName>Arturo Vazquez Alvarez</DisplayName>
        <AccountId>791</AccountId>
        <AccountType/>
      </UserInfo>
      <UserInfo>
        <DisplayName>Jonathan Gonzalez Flores</DisplayName>
        <AccountId>1048</AccountId>
        <AccountType/>
      </UserInfo>
      <UserInfo>
        <DisplayName>Jose Miguel Izaguirre Garate (MXP Industrial S.A. DE C.V.)</DisplayName>
        <AccountId>548</AccountId>
        <AccountType/>
      </UserInfo>
      <UserInfo>
        <DisplayName>Alejandro Garcia Sanchez (MXP Industrial S.A. DE C.V.)</DisplayName>
        <AccountId>8223</AccountId>
        <AccountType/>
      </UserInfo>
      <UserInfo>
        <DisplayName>Gabriela Treviño Moreno (MXP Industrial S.A. DE C.V.)</DisplayName>
        <AccountId>1414</AccountId>
        <AccountType/>
      </UserInfo>
      <UserInfo>
        <DisplayName>Fabiola Ochoa Rubalcava</DisplayName>
        <AccountId>8224</AccountId>
        <AccountType/>
      </UserInfo>
      <UserInfo>
        <DisplayName>Marin Irepan Gembe Gonzalez (MXP Industrial S.A. DE C.V.)</DisplayName>
        <AccountId>8225</AccountId>
        <AccountType/>
      </UserInfo>
    </SharedWithUsers>
    <_ShortcutUrl xmlns="d998fb76-9a2a-468e-b3b9-73e6011ded53">
      <Url xsi:nil="true"/>
      <Description xsi:nil="true"/>
    </_ShortcutUrl>
  </documentManagement>
</p:properties>
</file>

<file path=customXml/itemProps1.xml><?xml version="1.0" encoding="utf-8"?>
<ds:datastoreItem xmlns:ds="http://schemas.openxmlformats.org/officeDocument/2006/customXml" ds:itemID="{1547E796-3336-4CA3-A039-C51122E80770}">
  <ds:schemaRefs>
    <ds:schemaRef ds:uri="http://schemas.microsoft.com/sharepoint/v3/contenttype/forms"/>
  </ds:schemaRefs>
</ds:datastoreItem>
</file>

<file path=customXml/itemProps2.xml><?xml version="1.0" encoding="utf-8"?>
<ds:datastoreItem xmlns:ds="http://schemas.openxmlformats.org/officeDocument/2006/customXml" ds:itemID="{2E2616E1-73BE-427A-8E0B-FE1007D13C3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998fb76-9a2a-468e-b3b9-73e6011ded53"/>
    <ds:schemaRef ds:uri="1e9946e3-f9a0-41e4-9b22-58e2cc8fa9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A7D4CEE-4A6E-444C-9F48-154C694282ED}">
  <ds:schemaRefs>
    <ds:schemaRef ds:uri="http://purl.org/dc/terms/"/>
    <ds:schemaRef ds:uri="d998fb76-9a2a-468e-b3b9-73e6011ded53"/>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schemas.openxmlformats.org/package/2006/metadata/core-properties"/>
    <ds:schemaRef ds:uri="1e9946e3-f9a0-41e4-9b22-58e2cc8fa95c"/>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818</TotalTime>
  <Words>1178</Words>
  <Application>Microsoft Office PowerPoint</Application>
  <PresentationFormat>Widescreen</PresentationFormat>
  <Paragraphs>131</Paragraphs>
  <Slides>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Arial</vt:lpstr>
      <vt:lpstr>Calibri</vt:lpstr>
      <vt:lpstr>Calibri Light</vt:lpstr>
      <vt:lpstr>Segoe UI</vt:lpstr>
      <vt:lpstr>Segoe UI Semibold</vt:lpstr>
      <vt:lpstr>Wingdings</vt:lpstr>
      <vt:lpstr>Office Theme</vt:lpstr>
      <vt:lpstr>Starter Kit: App Server on Windows (IIS and SQL Server)</vt:lpstr>
      <vt:lpstr>Starter Kit: App Server on Linux (PHP and MySQL)</vt:lpstr>
      <vt:lpstr>More 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Eumar Assis</dc:creator>
  <cp:lastModifiedBy>Eumar Assis</cp:lastModifiedBy>
  <cp:revision>63</cp:revision>
  <dcterms:created xsi:type="dcterms:W3CDTF">2015-09-01T15:53:33Z</dcterms:created>
  <dcterms:modified xsi:type="dcterms:W3CDTF">2015-09-11T20:35:10Z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0x010100AB7F171FDBFD134D9DB5CFD30BF9EBF2</vt:lpwstr>
  </property>
</Properties>
</file>