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aka.ms/mysupport" TargetMode="External"/><Relationship Id="rId9"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en-us/services/backup/"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s://azure.microsoft.com/en-us/documentation/articles/backup-azure-backup-faq/" TargetMode="External"/><Relationship Id="rId4" Type="http://schemas.openxmlformats.org/officeDocument/2006/relationships/hyperlink" Target="http://www.microsoft.com/en-us/download/details.aspx?id=43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50604" y="2506841"/>
            <a:ext cx="5853476"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53327" y="1210274"/>
            <a:ext cx="3770457"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34358" y="1426032"/>
            <a:ext cx="3775283"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63922" y="105134"/>
            <a:ext cx="11531812" cy="744033"/>
          </a:xfrm>
        </p:spPr>
        <p:txBody>
          <a:bodyPr/>
          <a:lstStyle/>
          <a:p>
            <a:r>
              <a:rPr lang="en-US" dirty="0" smtClean="0">
                <a:solidFill>
                  <a:srgbClr val="0072C6"/>
                </a:solidFill>
              </a:rPr>
              <a:t>Starter Kit - Archiving and Backup</a:t>
            </a:r>
            <a:endParaRPr lang="en-US" dirty="0">
              <a:solidFill>
                <a:schemeClr val="tx2"/>
              </a:solidFill>
            </a:endParaRPr>
          </a:p>
        </p:txBody>
      </p:sp>
      <p:sp>
        <p:nvSpPr>
          <p:cNvPr id="32" name="TextBox 31"/>
          <p:cNvSpPr txBox="1"/>
          <p:nvPr/>
        </p:nvSpPr>
        <p:spPr>
          <a:xfrm>
            <a:off x="8649418" y="784313"/>
            <a:ext cx="3001807" cy="566656"/>
          </a:xfrm>
          <a:prstGeom prst="rect">
            <a:avLst/>
          </a:prstGeom>
          <a:noFill/>
        </p:spPr>
        <p:txBody>
          <a:bodyPr wrap="square" lIns="179285" tIns="143428" rIns="179285" bIns="143428" rtlCol="0">
            <a:spAutoFit/>
          </a:bodyPr>
          <a:lstStyle/>
          <a:p>
            <a:pPr>
              <a:lnSpc>
                <a:spcPct val="90000"/>
              </a:lnSpc>
            </a:pPr>
            <a:r>
              <a:rPr lang="en-US" sz="2000" dirty="0" smtClean="0">
                <a:solidFill>
                  <a:srgbClr val="FFFFFF"/>
                </a:solidFill>
                <a:latin typeface="+mj-lt"/>
              </a:rPr>
              <a:t>High Level Architecture* </a:t>
            </a:r>
            <a:endParaRPr lang="en-US" sz="2000" dirty="0">
              <a:solidFill>
                <a:srgbClr val="FFFFFF"/>
              </a:solidFill>
              <a:latin typeface="+mj-lt"/>
            </a:endParaRPr>
          </a:p>
        </p:txBody>
      </p:sp>
      <p:sp>
        <p:nvSpPr>
          <p:cNvPr id="36" name="TextBox 35"/>
          <p:cNvSpPr txBox="1"/>
          <p:nvPr/>
        </p:nvSpPr>
        <p:spPr>
          <a:xfrm>
            <a:off x="5941191" y="4960062"/>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a:t>Request full version of Azure Starter Kits online through </a:t>
            </a:r>
            <a:r>
              <a:rPr lang="en-US" sz="1400" dirty="0">
                <a:hlinkClick r:id="rId4"/>
              </a:rPr>
              <a:t>MPN </a:t>
            </a:r>
            <a:endParaRPr lang="en-US" sz="1400" dirty="0"/>
          </a:p>
        </p:txBody>
      </p:sp>
      <p:sp>
        <p:nvSpPr>
          <p:cNvPr id="39" name="TextBox 38"/>
          <p:cNvSpPr txBox="1"/>
          <p:nvPr/>
        </p:nvSpPr>
        <p:spPr>
          <a:xfrm>
            <a:off x="390915" y="783123"/>
            <a:ext cx="2632504" cy="4877067"/>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The Problem:</a:t>
            </a:r>
            <a:endParaRPr lang="en-US" sz="2000" b="1" dirty="0">
              <a:solidFill>
                <a:srgbClr val="FFFFFF"/>
              </a:solidFill>
              <a:latin typeface="+mj-lt"/>
            </a:endParaRPr>
          </a:p>
          <a:p>
            <a:pPr>
              <a:lnSpc>
                <a:spcPct val="90000"/>
              </a:lnSpc>
            </a:pPr>
            <a:endParaRPr lang="en-US" sz="1100" dirty="0">
              <a:solidFill>
                <a:srgbClr val="FFFFFF"/>
              </a:solidFill>
            </a:endParaRPr>
          </a:p>
          <a:p>
            <a:pPr>
              <a:lnSpc>
                <a:spcPct val="90000"/>
              </a:lnSpc>
            </a:pPr>
            <a:r>
              <a:rPr lang="en-US" sz="1400" dirty="0" smtClean="0">
                <a:solidFill>
                  <a:schemeClr val="bg1"/>
                </a:solidFill>
              </a:rPr>
              <a:t>As </a:t>
            </a:r>
            <a:r>
              <a:rPr lang="en-US" sz="1400" dirty="0">
                <a:solidFill>
                  <a:schemeClr val="bg1"/>
                </a:solidFill>
              </a:rPr>
              <a:t>an IT Administrator, you need to know that the </a:t>
            </a:r>
            <a:r>
              <a:rPr lang="en-US" sz="1400" b="1" dirty="0">
                <a:solidFill>
                  <a:schemeClr val="bg1"/>
                </a:solidFill>
              </a:rPr>
              <a:t>physical infrastructure is strong enough to support the users</a:t>
            </a:r>
            <a:r>
              <a:rPr lang="en-US" sz="1400" dirty="0">
                <a:solidFill>
                  <a:schemeClr val="bg1"/>
                </a:solidFill>
              </a:rPr>
              <a:t> and has a </a:t>
            </a:r>
            <a:r>
              <a:rPr lang="en-US" sz="1400" b="1" dirty="0">
                <a:solidFill>
                  <a:schemeClr val="bg1"/>
                </a:solidFill>
              </a:rPr>
              <a:t>backup system in case of an </a:t>
            </a:r>
            <a:r>
              <a:rPr lang="en-US" sz="1400" b="1" dirty="0" smtClean="0">
                <a:solidFill>
                  <a:schemeClr val="bg1"/>
                </a:solidFill>
              </a:rPr>
              <a:t>emergency</a:t>
            </a:r>
            <a:r>
              <a:rPr lang="en-US" sz="1400" dirty="0" smtClean="0">
                <a:solidFill>
                  <a:schemeClr val="bg1"/>
                </a:solidFill>
              </a:rPr>
              <a:t>.</a:t>
            </a:r>
          </a:p>
          <a:p>
            <a:pPr>
              <a:lnSpc>
                <a:spcPct val="90000"/>
              </a:lnSpc>
            </a:pPr>
            <a:endParaRPr lang="es-MX" sz="1400" dirty="0">
              <a:solidFill>
                <a:schemeClr val="bg1"/>
              </a:solidFill>
            </a:endParaRPr>
          </a:p>
          <a:p>
            <a:r>
              <a:rPr lang="en-US" sz="1400" dirty="0" smtClean="0">
                <a:solidFill>
                  <a:schemeClr val="bg1"/>
                </a:solidFill>
              </a:rPr>
              <a:t>For any </a:t>
            </a:r>
            <a:r>
              <a:rPr lang="en-US" sz="1400" dirty="0">
                <a:solidFill>
                  <a:schemeClr val="bg1"/>
                </a:solidFill>
              </a:rPr>
              <a:t>business, the </a:t>
            </a:r>
            <a:r>
              <a:rPr lang="en-US" sz="1400" b="1" dirty="0">
                <a:solidFill>
                  <a:schemeClr val="bg1"/>
                </a:solidFill>
              </a:rPr>
              <a:t>data loss</a:t>
            </a:r>
            <a:r>
              <a:rPr lang="en-US" sz="1400" dirty="0">
                <a:solidFill>
                  <a:schemeClr val="bg1"/>
                </a:solidFill>
              </a:rPr>
              <a:t> may be crucial and many companies never recover the information after an unplanned event or an </a:t>
            </a:r>
            <a:r>
              <a:rPr lang="en-US" sz="1400" dirty="0" smtClean="0">
                <a:solidFill>
                  <a:schemeClr val="bg1"/>
                </a:solidFill>
              </a:rPr>
              <a:t>emergency. </a:t>
            </a:r>
          </a:p>
          <a:p>
            <a:endParaRPr lang="en-US" sz="1400" dirty="0">
              <a:solidFill>
                <a:schemeClr val="bg1"/>
              </a:solidFill>
              <a:latin typeface="+mj-lt"/>
            </a:endParaRPr>
          </a:p>
          <a:p>
            <a:r>
              <a:rPr lang="en-US" sz="1400" dirty="0" smtClean="0">
                <a:solidFill>
                  <a:schemeClr val="bg1"/>
                </a:solidFill>
                <a:latin typeface="+mj-lt"/>
              </a:rPr>
              <a:t>In Summary the data </a:t>
            </a:r>
            <a:r>
              <a:rPr lang="en-US" sz="1400" dirty="0">
                <a:solidFill>
                  <a:schemeClr val="bg1"/>
                </a:solidFill>
                <a:latin typeface="+mj-lt"/>
              </a:rPr>
              <a:t>p</a:t>
            </a:r>
            <a:r>
              <a:rPr lang="en-US" sz="1400" dirty="0" smtClean="0">
                <a:solidFill>
                  <a:schemeClr val="bg1"/>
                </a:solidFill>
                <a:latin typeface="+mj-lt"/>
              </a:rPr>
              <a:t>rotection challenges are:</a:t>
            </a:r>
          </a:p>
          <a:p>
            <a:pPr marL="285750" indent="-285750">
              <a:buFont typeface="Arial" panose="020B0604020202020204" pitchFamily="34" charset="0"/>
              <a:buChar char="•"/>
            </a:pPr>
            <a:endParaRPr lang="en-US" sz="1400" dirty="0" smtClean="0">
              <a:solidFill>
                <a:schemeClr val="bg1"/>
              </a:solidFill>
              <a:latin typeface="+mj-lt"/>
            </a:endParaRPr>
          </a:p>
          <a:p>
            <a:pPr marL="285750" indent="-285750">
              <a:buFont typeface="Arial" panose="020B0604020202020204" pitchFamily="34" charset="0"/>
              <a:buChar char="•"/>
            </a:pPr>
            <a:r>
              <a:rPr lang="en-US" sz="1400" dirty="0" smtClean="0">
                <a:solidFill>
                  <a:schemeClr val="bg1"/>
                </a:solidFill>
                <a:latin typeface="+mj-lt"/>
              </a:rPr>
              <a:t>Rapid Data Growth</a:t>
            </a:r>
          </a:p>
          <a:p>
            <a:pPr marL="285750" indent="-285750">
              <a:buFont typeface="Arial" panose="020B0604020202020204" pitchFamily="34" charset="0"/>
              <a:buChar char="•"/>
            </a:pPr>
            <a:r>
              <a:rPr lang="en-US" sz="1400" dirty="0" smtClean="0">
                <a:solidFill>
                  <a:schemeClr val="bg1"/>
                </a:solidFill>
                <a:latin typeface="+mj-lt"/>
              </a:rPr>
              <a:t>Operational Challenges</a:t>
            </a:r>
          </a:p>
          <a:p>
            <a:pPr marL="285750" indent="-285750">
              <a:buFont typeface="Arial" panose="020B0604020202020204" pitchFamily="34" charset="0"/>
              <a:buChar char="•"/>
            </a:pPr>
            <a:r>
              <a:rPr lang="en-US" sz="1400" dirty="0" smtClean="0">
                <a:solidFill>
                  <a:schemeClr val="bg1"/>
                </a:solidFill>
                <a:latin typeface="+mj-lt"/>
              </a:rPr>
              <a:t>Cost</a:t>
            </a:r>
            <a:endParaRPr lang="en-US" sz="1400" dirty="0">
              <a:solidFill>
                <a:schemeClr val="bg1"/>
              </a:solidFill>
              <a:latin typeface="+mj-lt"/>
            </a:endParaRPr>
          </a:p>
        </p:txBody>
      </p:sp>
      <p:sp>
        <p:nvSpPr>
          <p:cNvPr id="44" name="TextBox 43"/>
          <p:cNvSpPr txBox="1"/>
          <p:nvPr/>
        </p:nvSpPr>
        <p:spPr>
          <a:xfrm>
            <a:off x="3219989" y="794847"/>
            <a:ext cx="2546630" cy="556648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Microsoft Solution</a:t>
            </a:r>
          </a:p>
          <a:p>
            <a:pPr>
              <a:lnSpc>
                <a:spcPct val="90000"/>
              </a:lnSpc>
            </a:pPr>
            <a:endParaRPr lang="en-US" sz="1100" dirty="0">
              <a:solidFill>
                <a:srgbClr val="FFFFFF"/>
              </a:solidFill>
            </a:endParaRPr>
          </a:p>
          <a:p>
            <a:pPr>
              <a:lnSpc>
                <a:spcPct val="90000"/>
              </a:lnSpc>
            </a:pPr>
            <a:r>
              <a:rPr lang="en-US" sz="1400" dirty="0">
                <a:solidFill>
                  <a:schemeClr val="bg1"/>
                </a:solidFill>
              </a:rPr>
              <a:t>The integration of Microsoft Azure, System Center and/or Windows Server you could enable a cloud based data backup solution. With Microsoft Azure Backup you can deliver business continuity benefits by providing a backup solution that requires no initial hardware costs other than a broadband Internet connection</a:t>
            </a:r>
            <a:r>
              <a:rPr lang="en-US" sz="1400" dirty="0" smtClean="0">
                <a:solidFill>
                  <a:schemeClr val="bg1"/>
                </a:solidFill>
              </a:rPr>
              <a:t>.</a:t>
            </a:r>
          </a:p>
          <a:p>
            <a:pPr>
              <a:lnSpc>
                <a:spcPct val="90000"/>
              </a:lnSpc>
            </a:pPr>
            <a:endParaRPr lang="en-US" sz="1400" dirty="0">
              <a:solidFill>
                <a:schemeClr val="bg1"/>
              </a:solidFill>
              <a:latin typeface="+mj-lt"/>
            </a:endParaRPr>
          </a:p>
          <a:p>
            <a:pPr>
              <a:lnSpc>
                <a:spcPct val="90000"/>
              </a:lnSpc>
            </a:pPr>
            <a:r>
              <a:rPr lang="en-US" sz="1400" dirty="0">
                <a:solidFill>
                  <a:srgbClr val="FFFFFF"/>
                </a:solidFill>
                <a:latin typeface="+mj-lt"/>
              </a:rPr>
              <a:t>Azure Backup is a multi-tenanted Azure service that enables you to back up your data present anywhere: on-premises or in Azure. It replaces your existing on-premises or offsite backup solution with a reliable, secure and cost competitive cloud based </a:t>
            </a:r>
            <a:r>
              <a:rPr lang="en-US" sz="1400" dirty="0" smtClean="0">
                <a:solidFill>
                  <a:srgbClr val="FFFFFF"/>
                </a:solidFill>
                <a:latin typeface="+mj-lt"/>
              </a:rPr>
              <a:t>offering</a:t>
            </a:r>
          </a:p>
          <a:p>
            <a:pPr>
              <a:lnSpc>
                <a:spcPct val="90000"/>
              </a:lnSpc>
            </a:pPr>
            <a:endParaRPr lang="en-US" sz="1400" dirty="0">
              <a:solidFill>
                <a:srgbClr val="FFFFFF"/>
              </a:solidFill>
              <a:latin typeface="+mj-lt"/>
            </a:endParaRPr>
          </a:p>
        </p:txBody>
      </p:sp>
      <p:sp>
        <p:nvSpPr>
          <p:cNvPr id="45" name="Freeform 128"/>
          <p:cNvSpPr>
            <a:spLocks noChangeAspect="1"/>
          </p:cNvSpPr>
          <p:nvPr/>
        </p:nvSpPr>
        <p:spPr bwMode="black">
          <a:xfrm>
            <a:off x="10468487" y="1476446"/>
            <a:ext cx="1267840" cy="69815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3"/>
          </a:solidFill>
          <a:extLst/>
        </p:spPr>
        <p:txBody>
          <a:bodyPr vert="horz" wrap="square" lIns="87880" tIns="43940" rIns="87880" bIns="43940" numCol="1" anchor="b" anchorCtr="1" compatLnSpc="1">
            <a:prstTxWarp prst="textNoShape">
              <a:avLst/>
            </a:prstTxWarp>
          </a:bodyPr>
          <a:lstStyle/>
          <a:p>
            <a:pPr defTabSz="896125"/>
            <a:endParaRPr lang="en-US" sz="1730" dirty="0">
              <a:solidFill>
                <a:srgbClr val="FFFFFF"/>
              </a:solidFill>
            </a:endParaRPr>
          </a:p>
        </p:txBody>
      </p:sp>
      <p:sp>
        <p:nvSpPr>
          <p:cNvPr id="46" name="Left-Right Arrow 45"/>
          <p:cNvSpPr/>
          <p:nvPr/>
        </p:nvSpPr>
        <p:spPr>
          <a:xfrm rot="19327945" flipV="1">
            <a:off x="9774418" y="2639784"/>
            <a:ext cx="1343321" cy="180775"/>
          </a:xfrm>
          <a:prstGeom prst="leftRightArrow">
            <a:avLst>
              <a:gd name="adj1" fmla="val 26730"/>
              <a:gd name="adj2" fmla="val 50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endParaRPr lang="en-US" sz="1765" dirty="0">
              <a:solidFill>
                <a:srgbClr val="FFFFFF"/>
              </a:solidFill>
            </a:endParaRPr>
          </a:p>
        </p:txBody>
      </p:sp>
      <p:pic>
        <p:nvPicPr>
          <p:cNvPr id="47" name="Right Server"/>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9048272" y="2622386"/>
            <a:ext cx="842861" cy="141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8800146" y="3922420"/>
            <a:ext cx="527656" cy="55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Group 48"/>
          <p:cNvGrpSpPr/>
          <p:nvPr/>
        </p:nvGrpSpPr>
        <p:grpSpPr>
          <a:xfrm>
            <a:off x="9545703" y="4008472"/>
            <a:ext cx="611074" cy="464793"/>
            <a:chOff x="10905861" y="2390089"/>
            <a:chExt cx="1052142" cy="700479"/>
          </a:xfrm>
        </p:grpSpPr>
        <p:sp>
          <p:nvSpPr>
            <p:cNvPr id="50" name="Freeform 49"/>
            <p:cNvSpPr>
              <a:spLocks noEditPoints="1"/>
            </p:cNvSpPr>
            <p:nvPr/>
          </p:nvSpPr>
          <p:spPr bwMode="black">
            <a:xfrm rot="16200000">
              <a:off x="10988176" y="2307774"/>
              <a:ext cx="683405" cy="84803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C000"/>
            </a:solidFill>
            <a:ln>
              <a:solidFill>
                <a:srgbClr val="FFC000"/>
              </a:solidFill>
            </a:ln>
            <a:extLst/>
          </p:spPr>
          <p:txBody>
            <a:bodyPr vert="horz" wrap="square" lIns="80687" tIns="40344" rIns="80687" bIns="403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68" dirty="0">
                <a:solidFill>
                  <a:srgbClr val="505050"/>
                </a:solidFill>
              </a:endParaRPr>
            </a:p>
          </p:txBody>
        </p:sp>
        <p:grpSp>
          <p:nvGrpSpPr>
            <p:cNvPr id="51" name="Group 50"/>
            <p:cNvGrpSpPr/>
            <p:nvPr/>
          </p:nvGrpSpPr>
          <p:grpSpPr>
            <a:xfrm>
              <a:off x="10999731" y="2591438"/>
              <a:ext cx="622675" cy="455579"/>
              <a:chOff x="6829653" y="4912111"/>
              <a:chExt cx="1307020" cy="956278"/>
            </a:xfrm>
          </p:grpSpPr>
          <p:pic>
            <p:nvPicPr>
              <p:cNvPr id="53" name="Picture 52"/>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29653" y="4912111"/>
                <a:ext cx="570978"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196553" y="4912111"/>
                <a:ext cx="570979"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4"/>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565694" y="4912111"/>
                <a:ext cx="570979"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2" name="Picture 51"/>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1539652" y="2669028"/>
              <a:ext cx="418351" cy="421540"/>
            </a:xfrm>
            <a:prstGeom prst="rect">
              <a:avLst/>
            </a:prstGeom>
          </p:spPr>
        </p:pic>
      </p:grpSp>
      <p:sp>
        <p:nvSpPr>
          <p:cNvPr id="57" name="TextBox 56"/>
          <p:cNvSpPr txBox="1"/>
          <p:nvPr/>
        </p:nvSpPr>
        <p:spPr>
          <a:xfrm>
            <a:off x="10573508" y="1401881"/>
            <a:ext cx="1859069" cy="941374"/>
          </a:xfrm>
          <a:prstGeom prst="rect">
            <a:avLst/>
          </a:prstGeom>
          <a:noFill/>
        </p:spPr>
        <p:txBody>
          <a:bodyPr wrap="square" lIns="179285" tIns="143428" rIns="179285" bIns="143428" rtlCol="0">
            <a:spAutoFit/>
          </a:bodyPr>
          <a:lstStyle/>
          <a:p>
            <a:pPr>
              <a:lnSpc>
                <a:spcPct val="90000"/>
              </a:lnSpc>
            </a:pPr>
            <a:r>
              <a:rPr lang="en-US" sz="2353" dirty="0" smtClean="0">
                <a:solidFill>
                  <a:srgbClr val="FFFFFF"/>
                </a:solidFill>
                <a:latin typeface="+mj-lt"/>
              </a:rPr>
              <a:t>Azure Backup</a:t>
            </a:r>
            <a:endParaRPr lang="en-US" sz="4313" dirty="0">
              <a:solidFill>
                <a:srgbClr val="FFFFFF"/>
              </a:solidFill>
              <a:latin typeface="+mj-lt"/>
            </a:endParaRPr>
          </a:p>
        </p:txBody>
      </p:sp>
      <p:sp>
        <p:nvSpPr>
          <p:cNvPr id="60" name="TextBox 59"/>
          <p:cNvSpPr txBox="1"/>
          <p:nvPr/>
        </p:nvSpPr>
        <p:spPr>
          <a:xfrm>
            <a:off x="5850117" y="799123"/>
            <a:ext cx="2807186" cy="3987593"/>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Microsoft Azure Pricing</a:t>
            </a:r>
            <a:r>
              <a:rPr lang="en-US" sz="2000" dirty="0" smtClean="0">
                <a:solidFill>
                  <a:srgbClr val="FFFFFF"/>
                </a:solidFill>
                <a:latin typeface="+mj-lt"/>
              </a:rPr>
              <a:t>:</a:t>
            </a:r>
          </a:p>
          <a:p>
            <a:pPr>
              <a:lnSpc>
                <a:spcPct val="90000"/>
              </a:lnSpc>
            </a:pPr>
            <a:endParaRPr lang="en-US" sz="2000" dirty="0">
              <a:solidFill>
                <a:srgbClr val="FFFFFF"/>
              </a:solidFill>
            </a:endParaRPr>
          </a:p>
          <a:p>
            <a:pPr marL="285750" indent="-285750">
              <a:lnSpc>
                <a:spcPct val="90000"/>
              </a:lnSpc>
              <a:buFont typeface="Arial" panose="020B0604020202020204" pitchFamily="34" charset="0"/>
              <a:buChar char="•"/>
            </a:pPr>
            <a:r>
              <a:rPr lang="en-US" sz="1100" i="1" dirty="0" smtClean="0">
                <a:solidFill>
                  <a:schemeClr val="bg1"/>
                </a:solidFill>
              </a:rPr>
              <a:t>Protecting instances, price per month:</a:t>
            </a:r>
          </a:p>
          <a:p>
            <a:pPr marL="742950" lvl="1" indent="-285750">
              <a:lnSpc>
                <a:spcPct val="90000"/>
              </a:lnSpc>
              <a:buFont typeface="Arial" panose="020B0604020202020204" pitchFamily="34" charset="0"/>
              <a:buChar char="•"/>
            </a:pPr>
            <a:r>
              <a:rPr lang="en-US" sz="1100" i="1" dirty="0" smtClean="0">
                <a:solidFill>
                  <a:schemeClr val="bg1"/>
                </a:solidFill>
              </a:rPr>
              <a:t>Up to 50Gb of data = $5</a:t>
            </a:r>
          </a:p>
          <a:p>
            <a:pPr marL="742950" lvl="1" indent="-285750">
              <a:lnSpc>
                <a:spcPct val="90000"/>
              </a:lnSpc>
              <a:buFont typeface="Arial" panose="020B0604020202020204" pitchFamily="34" charset="0"/>
              <a:buChar char="•"/>
            </a:pPr>
            <a:r>
              <a:rPr lang="en-US" sz="1100" i="1" dirty="0" smtClean="0">
                <a:solidFill>
                  <a:schemeClr val="bg1"/>
                </a:solidFill>
              </a:rPr>
              <a:t>Between 50GB to 500 GB of data = $10</a:t>
            </a:r>
          </a:p>
          <a:p>
            <a:pPr marL="742950" lvl="1" indent="-285750">
              <a:lnSpc>
                <a:spcPct val="90000"/>
              </a:lnSpc>
              <a:buFont typeface="Arial" panose="020B0604020202020204" pitchFamily="34" charset="0"/>
              <a:buChar char="•"/>
            </a:pPr>
            <a:r>
              <a:rPr lang="en-US" sz="1100" i="1" dirty="0" smtClean="0">
                <a:solidFill>
                  <a:schemeClr val="bg1"/>
                </a:solidFill>
              </a:rPr>
              <a:t>Greater than 500GB of data = $10 for each 500GB</a:t>
            </a:r>
          </a:p>
          <a:p>
            <a:pPr marL="742950" lvl="1" indent="-285750">
              <a:lnSpc>
                <a:spcPct val="90000"/>
              </a:lnSpc>
              <a:buFont typeface="Arial" panose="020B0604020202020204" pitchFamily="34" charset="0"/>
              <a:buChar char="•"/>
            </a:pPr>
            <a:r>
              <a:rPr lang="en-US" sz="1100" i="1" dirty="0" smtClean="0">
                <a:solidFill>
                  <a:schemeClr val="bg1"/>
                </a:solidFill>
              </a:rPr>
              <a:t>+ storage consumed</a:t>
            </a:r>
          </a:p>
          <a:p>
            <a:pPr marL="285750" indent="-285750">
              <a:lnSpc>
                <a:spcPct val="90000"/>
              </a:lnSpc>
              <a:buFont typeface="Arial" panose="020B0604020202020204" pitchFamily="34" charset="0"/>
              <a:buChar char="•"/>
            </a:pPr>
            <a:r>
              <a:rPr lang="en-US" sz="1100" i="1" dirty="0" smtClean="0">
                <a:solidFill>
                  <a:schemeClr val="bg1"/>
                </a:solidFill>
              </a:rPr>
              <a:t>Storage choices, price per month example:</a:t>
            </a:r>
          </a:p>
          <a:p>
            <a:pPr marL="742950" lvl="1" indent="-285750">
              <a:lnSpc>
                <a:spcPct val="90000"/>
              </a:lnSpc>
              <a:buFont typeface="Arial" panose="020B0604020202020204" pitchFamily="34" charset="0"/>
              <a:buChar char="•"/>
            </a:pPr>
            <a:r>
              <a:rPr lang="en-US" sz="1100" i="1" dirty="0" smtClean="0">
                <a:solidFill>
                  <a:schemeClr val="bg1"/>
                </a:solidFill>
              </a:rPr>
              <a:t>Locally Redundant (LRS): 1TB = $24</a:t>
            </a:r>
          </a:p>
          <a:p>
            <a:pPr marL="742950" lvl="1" indent="-285750">
              <a:lnSpc>
                <a:spcPct val="90000"/>
              </a:lnSpc>
              <a:buFont typeface="Arial" panose="020B0604020202020204" pitchFamily="34" charset="0"/>
              <a:buChar char="•"/>
            </a:pPr>
            <a:r>
              <a:rPr lang="en-US" sz="1100" i="1" dirty="0" smtClean="0">
                <a:solidFill>
                  <a:schemeClr val="bg1"/>
                </a:solidFill>
              </a:rPr>
              <a:t>Geographically Redundant (GRS): 1TB = $48</a:t>
            </a:r>
          </a:p>
          <a:p>
            <a:pPr marL="285750" indent="-285750">
              <a:lnSpc>
                <a:spcPct val="90000"/>
              </a:lnSpc>
              <a:buFont typeface="Arial" panose="020B0604020202020204" pitchFamily="34" charset="0"/>
              <a:buChar char="•"/>
            </a:pPr>
            <a:endParaRPr lang="en-US" sz="1200" b="1" dirty="0" smtClean="0">
              <a:solidFill>
                <a:schemeClr val="bg1"/>
              </a:solidFill>
            </a:endParaRPr>
          </a:p>
          <a:p>
            <a:pPr>
              <a:lnSpc>
                <a:spcPct val="90000"/>
              </a:lnSpc>
            </a:pPr>
            <a:r>
              <a:rPr lang="en-US" sz="1200" b="1" dirty="0" smtClean="0">
                <a:solidFill>
                  <a:schemeClr val="bg1"/>
                </a:solidFill>
              </a:rPr>
              <a:t>Scenario: 5 Instance (450 GB Size) + 5 TB backup </a:t>
            </a:r>
            <a:r>
              <a:rPr lang="en-US" sz="1200" b="1" dirty="0">
                <a:solidFill>
                  <a:schemeClr val="bg1"/>
                </a:solidFill>
              </a:rPr>
              <a:t>s</a:t>
            </a:r>
            <a:r>
              <a:rPr lang="en-US" sz="1200" b="1" dirty="0" smtClean="0">
                <a:solidFill>
                  <a:schemeClr val="bg1"/>
                </a:solidFill>
              </a:rPr>
              <a:t>torage consumed</a:t>
            </a:r>
          </a:p>
          <a:p>
            <a:pPr marL="285750" indent="-285750">
              <a:lnSpc>
                <a:spcPct val="90000"/>
              </a:lnSpc>
              <a:buFont typeface="Wingdings" panose="05000000000000000000" pitchFamily="2" charset="2"/>
              <a:buChar char="ü"/>
            </a:pPr>
            <a:r>
              <a:rPr lang="en-US" sz="1200" b="1" dirty="0" smtClean="0">
                <a:solidFill>
                  <a:schemeClr val="bg1"/>
                </a:solidFill>
              </a:rPr>
              <a:t>Total  U$3,848.76 / </a:t>
            </a:r>
            <a:r>
              <a:rPr lang="en-US" sz="1200" b="1" dirty="0" err="1" smtClean="0">
                <a:solidFill>
                  <a:schemeClr val="bg1"/>
                </a:solidFill>
              </a:rPr>
              <a:t>Yr</a:t>
            </a:r>
            <a:endParaRPr lang="en-US" sz="1200" b="1" dirty="0">
              <a:solidFill>
                <a:schemeClr val="bg1"/>
              </a:solidFill>
              <a:sym typeface="Wingdings" panose="05000000000000000000" pitchFamily="2" charset="2"/>
            </a:endParaRPr>
          </a:p>
          <a:p>
            <a:pPr marL="285750" indent="-285750">
              <a:lnSpc>
                <a:spcPct val="90000"/>
              </a:lnSpc>
              <a:buFont typeface="Wingdings" panose="05000000000000000000" pitchFamily="2" charset="2"/>
              <a:buChar char="ü"/>
            </a:pPr>
            <a:r>
              <a:rPr lang="en-US" sz="1200" b="1" dirty="0" smtClean="0">
                <a:solidFill>
                  <a:schemeClr val="bg1"/>
                </a:solidFill>
              </a:rPr>
              <a:t>39 </a:t>
            </a:r>
            <a:r>
              <a:rPr lang="en-US" sz="1200" b="1" dirty="0">
                <a:solidFill>
                  <a:schemeClr val="bg1"/>
                </a:solidFill>
              </a:rPr>
              <a:t>Azure </a:t>
            </a:r>
            <a:r>
              <a:rPr lang="en-US" sz="1200" b="1" dirty="0" smtClean="0">
                <a:solidFill>
                  <a:schemeClr val="bg1"/>
                </a:solidFill>
              </a:rPr>
              <a:t>Monetary </a:t>
            </a:r>
            <a:r>
              <a:rPr lang="en-US" sz="1200" b="1" dirty="0">
                <a:solidFill>
                  <a:schemeClr val="bg1"/>
                </a:solidFill>
              </a:rPr>
              <a:t>Commitment in OPEN </a:t>
            </a:r>
            <a:r>
              <a:rPr lang="en-US" sz="1200" b="1" dirty="0" smtClean="0">
                <a:solidFill>
                  <a:schemeClr val="bg1"/>
                </a:solidFill>
              </a:rPr>
              <a:t>SKU’s</a:t>
            </a:r>
            <a:endParaRPr lang="en-US" sz="1200" b="1" dirty="0">
              <a:solidFill>
                <a:schemeClr val="bg1"/>
              </a:solidFill>
            </a:endParaRPr>
          </a:p>
          <a:p>
            <a:pPr marL="285750" indent="-285750">
              <a:lnSpc>
                <a:spcPct val="90000"/>
              </a:lnSpc>
              <a:buFont typeface="Arial" panose="020B0604020202020204" pitchFamily="34" charset="0"/>
              <a:buChar char="•"/>
            </a:pPr>
            <a:endParaRPr lang="en-US" sz="1200" dirty="0" smtClean="0">
              <a:solidFill>
                <a:schemeClr val="bg1"/>
              </a:solidFill>
            </a:endParaRPr>
          </a:p>
        </p:txBody>
      </p:sp>
      <p:grpSp>
        <p:nvGrpSpPr>
          <p:cNvPr id="29" name="Group 28"/>
          <p:cNvGrpSpPr/>
          <p:nvPr/>
        </p:nvGrpSpPr>
        <p:grpSpPr>
          <a:xfrm>
            <a:off x="5265174" y="3731342"/>
            <a:ext cx="304875" cy="398206"/>
            <a:chOff x="7608888" y="1916113"/>
            <a:chExt cx="817563" cy="1317624"/>
          </a:xfrm>
        </p:grpSpPr>
        <p:sp>
          <p:nvSpPr>
            <p:cNvPr id="30"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3"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4"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7"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grpSp>
      <p:grpSp>
        <p:nvGrpSpPr>
          <p:cNvPr id="38" name="Group 37"/>
          <p:cNvGrpSpPr/>
          <p:nvPr/>
        </p:nvGrpSpPr>
        <p:grpSpPr>
          <a:xfrm rot="2454275">
            <a:off x="4695823" y="6283454"/>
            <a:ext cx="251169" cy="375989"/>
            <a:chOff x="6491288" y="4159250"/>
            <a:chExt cx="238125" cy="596900"/>
          </a:xfrm>
        </p:grpSpPr>
        <p:sp>
          <p:nvSpPr>
            <p:cNvPr id="41" name="Rectangle 95"/>
            <p:cNvSpPr>
              <a:spLocks noChangeArrowheads="1"/>
            </p:cNvSpPr>
            <p:nvPr/>
          </p:nvSpPr>
          <p:spPr bwMode="auto">
            <a:xfrm>
              <a:off x="6542088" y="4264025"/>
              <a:ext cx="136525" cy="8413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42" name="Freeform 96"/>
            <p:cNvSpPr>
              <a:spLocks/>
            </p:cNvSpPr>
            <p:nvPr/>
          </p:nvSpPr>
          <p:spPr bwMode="auto">
            <a:xfrm>
              <a:off x="6542088" y="4159250"/>
              <a:ext cx="136525" cy="104775"/>
            </a:xfrm>
            <a:custGeom>
              <a:avLst/>
              <a:gdLst>
                <a:gd name="T0" fmla="*/ 12 w 38"/>
                <a:gd name="T1" fmla="*/ 30 h 30"/>
                <a:gd name="T2" fmla="*/ 0 w 38"/>
                <a:gd name="T3" fmla="*/ 30 h 30"/>
                <a:gd name="T4" fmla="*/ 0 w 38"/>
                <a:gd name="T5" fmla="*/ 22 h 30"/>
                <a:gd name="T6" fmla="*/ 0 w 38"/>
                <a:gd name="T7" fmla="*/ 21 h 30"/>
                <a:gd name="T8" fmla="*/ 14 w 38"/>
                <a:gd name="T9" fmla="*/ 0 h 30"/>
                <a:gd name="T10" fmla="*/ 23 w 38"/>
                <a:gd name="T11" fmla="*/ 0 h 30"/>
                <a:gd name="T12" fmla="*/ 38 w 38"/>
                <a:gd name="T13" fmla="*/ 21 h 30"/>
                <a:gd name="T14" fmla="*/ 38 w 38"/>
                <a:gd name="T15" fmla="*/ 22 h 30"/>
                <a:gd name="T16" fmla="*/ 38 w 38"/>
                <a:gd name="T17" fmla="*/ 22 h 30"/>
                <a:gd name="T18" fmla="*/ 38 w 38"/>
                <a:gd name="T19" fmla="*/ 30 h 30"/>
                <a:gd name="T20" fmla="*/ 12 w 38"/>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12" y="30"/>
                  </a:moveTo>
                  <a:cubicBezTo>
                    <a:pt x="0" y="30"/>
                    <a:pt x="0" y="30"/>
                    <a:pt x="0" y="30"/>
                  </a:cubicBezTo>
                  <a:cubicBezTo>
                    <a:pt x="0" y="22"/>
                    <a:pt x="0" y="22"/>
                    <a:pt x="0" y="22"/>
                  </a:cubicBezTo>
                  <a:cubicBezTo>
                    <a:pt x="0" y="21"/>
                    <a:pt x="0" y="21"/>
                    <a:pt x="0" y="21"/>
                  </a:cubicBezTo>
                  <a:cubicBezTo>
                    <a:pt x="14" y="0"/>
                    <a:pt x="14" y="0"/>
                    <a:pt x="14" y="0"/>
                  </a:cubicBezTo>
                  <a:cubicBezTo>
                    <a:pt x="23" y="0"/>
                    <a:pt x="23" y="0"/>
                    <a:pt x="23" y="0"/>
                  </a:cubicBezTo>
                  <a:cubicBezTo>
                    <a:pt x="38" y="21"/>
                    <a:pt x="38" y="21"/>
                    <a:pt x="38" y="21"/>
                  </a:cubicBezTo>
                  <a:cubicBezTo>
                    <a:pt x="38" y="21"/>
                    <a:pt x="38" y="21"/>
                    <a:pt x="38" y="22"/>
                  </a:cubicBezTo>
                  <a:cubicBezTo>
                    <a:pt x="38" y="22"/>
                    <a:pt x="38" y="22"/>
                    <a:pt x="38" y="22"/>
                  </a:cubicBezTo>
                  <a:cubicBezTo>
                    <a:pt x="38" y="30"/>
                    <a:pt x="38" y="30"/>
                    <a:pt x="38" y="30"/>
                  </a:cubicBezTo>
                  <a:lnTo>
                    <a:pt x="12"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56" name="Freeform 98"/>
            <p:cNvSpPr>
              <a:spLocks/>
            </p:cNvSpPr>
            <p:nvPr/>
          </p:nvSpPr>
          <p:spPr bwMode="auto">
            <a:xfrm>
              <a:off x="6491288" y="4306888"/>
              <a:ext cx="238125" cy="168275"/>
            </a:xfrm>
            <a:custGeom>
              <a:avLst/>
              <a:gdLst>
                <a:gd name="T0" fmla="*/ 66 w 66"/>
                <a:gd name="T1" fmla="*/ 24 h 48"/>
                <a:gd name="T2" fmla="*/ 60 w 66"/>
                <a:gd name="T3" fmla="*/ 17 h 48"/>
                <a:gd name="T4" fmla="*/ 60 w 66"/>
                <a:gd name="T5" fmla="*/ 17 h 48"/>
                <a:gd name="T6" fmla="*/ 50 w 66"/>
                <a:gd name="T7" fmla="*/ 7 h 48"/>
                <a:gd name="T8" fmla="*/ 43 w 66"/>
                <a:gd name="T9" fmla="*/ 10 h 48"/>
                <a:gd name="T10" fmla="*/ 29 w 66"/>
                <a:gd name="T11" fmla="*/ 0 h 48"/>
                <a:gd name="T12" fmla="*/ 17 w 66"/>
                <a:gd name="T13" fmla="*/ 6 h 48"/>
                <a:gd name="T14" fmla="*/ 14 w 66"/>
                <a:gd name="T15" fmla="*/ 5 h 48"/>
                <a:gd name="T16" fmla="*/ 9 w 66"/>
                <a:gd name="T17" fmla="*/ 6 h 48"/>
                <a:gd name="T18" fmla="*/ 5 w 66"/>
                <a:gd name="T19" fmla="*/ 13 h 48"/>
                <a:gd name="T20" fmla="*/ 0 w 66"/>
                <a:gd name="T21" fmla="*/ 22 h 48"/>
                <a:gd name="T22" fmla="*/ 0 w 66"/>
                <a:gd name="T23" fmla="*/ 23 h 48"/>
                <a:gd name="T24" fmla="*/ 0 w 66"/>
                <a:gd name="T25" fmla="*/ 24 h 48"/>
                <a:gd name="T26" fmla="*/ 8 w 66"/>
                <a:gd name="T27" fmla="*/ 33 h 48"/>
                <a:gd name="T28" fmla="*/ 8 w 66"/>
                <a:gd name="T29" fmla="*/ 34 h 48"/>
                <a:gd name="T30" fmla="*/ 23 w 66"/>
                <a:gd name="T31" fmla="*/ 48 h 48"/>
                <a:gd name="T32" fmla="*/ 34 w 66"/>
                <a:gd name="T33" fmla="*/ 42 h 48"/>
                <a:gd name="T34" fmla="*/ 38 w 66"/>
                <a:gd name="T35" fmla="*/ 43 h 48"/>
                <a:gd name="T36" fmla="*/ 43 w 66"/>
                <a:gd name="T37" fmla="*/ 42 h 48"/>
                <a:gd name="T38" fmla="*/ 44 w 66"/>
                <a:gd name="T39" fmla="*/ 41 h 48"/>
                <a:gd name="T40" fmla="*/ 45 w 66"/>
                <a:gd name="T41" fmla="*/ 41 h 48"/>
                <a:gd name="T42" fmla="*/ 54 w 66"/>
                <a:gd name="T43" fmla="*/ 37 h 48"/>
                <a:gd name="T44" fmla="*/ 56 w 66"/>
                <a:gd name="T45" fmla="*/ 38 h 48"/>
                <a:gd name="T46" fmla="*/ 60 w 66"/>
                <a:gd name="T47" fmla="*/ 37 h 48"/>
                <a:gd name="T48" fmla="*/ 62 w 66"/>
                <a:gd name="T49" fmla="*/ 32 h 48"/>
                <a:gd name="T50" fmla="*/ 66 w 66"/>
                <a:gd name="T51" fmla="*/ 25 h 48"/>
                <a:gd name="T52" fmla="*/ 66 w 66"/>
                <a:gd name="T53" fmla="*/ 25 h 48"/>
                <a:gd name="T54" fmla="*/ 66 w 66"/>
                <a:gd name="T5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48">
                  <a:moveTo>
                    <a:pt x="66" y="24"/>
                  </a:moveTo>
                  <a:cubicBezTo>
                    <a:pt x="66" y="21"/>
                    <a:pt x="63" y="18"/>
                    <a:pt x="60" y="17"/>
                  </a:cubicBezTo>
                  <a:cubicBezTo>
                    <a:pt x="60" y="17"/>
                    <a:pt x="60" y="17"/>
                    <a:pt x="60" y="17"/>
                  </a:cubicBezTo>
                  <a:cubicBezTo>
                    <a:pt x="60" y="11"/>
                    <a:pt x="55" y="7"/>
                    <a:pt x="50" y="7"/>
                  </a:cubicBezTo>
                  <a:cubicBezTo>
                    <a:pt x="47" y="7"/>
                    <a:pt x="45" y="8"/>
                    <a:pt x="43" y="10"/>
                  </a:cubicBezTo>
                  <a:cubicBezTo>
                    <a:pt x="41" y="4"/>
                    <a:pt x="36" y="0"/>
                    <a:pt x="29" y="0"/>
                  </a:cubicBezTo>
                  <a:cubicBezTo>
                    <a:pt x="24" y="0"/>
                    <a:pt x="20" y="2"/>
                    <a:pt x="17" y="6"/>
                  </a:cubicBezTo>
                  <a:cubicBezTo>
                    <a:pt x="16" y="5"/>
                    <a:pt x="15" y="5"/>
                    <a:pt x="14" y="5"/>
                  </a:cubicBezTo>
                  <a:cubicBezTo>
                    <a:pt x="12" y="5"/>
                    <a:pt x="10" y="6"/>
                    <a:pt x="9" y="6"/>
                  </a:cubicBezTo>
                  <a:cubicBezTo>
                    <a:pt x="7" y="8"/>
                    <a:pt x="5" y="10"/>
                    <a:pt x="5" y="13"/>
                  </a:cubicBezTo>
                  <a:cubicBezTo>
                    <a:pt x="2" y="15"/>
                    <a:pt x="0" y="19"/>
                    <a:pt x="0" y="22"/>
                  </a:cubicBezTo>
                  <a:cubicBezTo>
                    <a:pt x="0" y="23"/>
                    <a:pt x="0" y="23"/>
                    <a:pt x="0" y="23"/>
                  </a:cubicBezTo>
                  <a:cubicBezTo>
                    <a:pt x="0" y="24"/>
                    <a:pt x="0" y="24"/>
                    <a:pt x="0" y="24"/>
                  </a:cubicBezTo>
                  <a:cubicBezTo>
                    <a:pt x="0" y="29"/>
                    <a:pt x="4" y="33"/>
                    <a:pt x="8" y="33"/>
                  </a:cubicBezTo>
                  <a:cubicBezTo>
                    <a:pt x="8" y="34"/>
                    <a:pt x="8" y="34"/>
                    <a:pt x="8" y="34"/>
                  </a:cubicBezTo>
                  <a:cubicBezTo>
                    <a:pt x="8" y="42"/>
                    <a:pt x="15" y="48"/>
                    <a:pt x="23" y="48"/>
                  </a:cubicBezTo>
                  <a:cubicBezTo>
                    <a:pt x="28" y="48"/>
                    <a:pt x="32" y="46"/>
                    <a:pt x="34" y="42"/>
                  </a:cubicBezTo>
                  <a:cubicBezTo>
                    <a:pt x="36" y="43"/>
                    <a:pt x="37" y="43"/>
                    <a:pt x="38" y="43"/>
                  </a:cubicBezTo>
                  <a:cubicBezTo>
                    <a:pt x="40" y="43"/>
                    <a:pt x="42" y="43"/>
                    <a:pt x="43" y="42"/>
                  </a:cubicBezTo>
                  <a:cubicBezTo>
                    <a:pt x="43" y="42"/>
                    <a:pt x="43" y="41"/>
                    <a:pt x="44" y="41"/>
                  </a:cubicBezTo>
                  <a:cubicBezTo>
                    <a:pt x="44" y="41"/>
                    <a:pt x="45" y="41"/>
                    <a:pt x="45" y="41"/>
                  </a:cubicBezTo>
                  <a:cubicBezTo>
                    <a:pt x="49" y="41"/>
                    <a:pt x="52" y="39"/>
                    <a:pt x="54" y="37"/>
                  </a:cubicBezTo>
                  <a:cubicBezTo>
                    <a:pt x="54" y="37"/>
                    <a:pt x="55" y="38"/>
                    <a:pt x="56" y="38"/>
                  </a:cubicBezTo>
                  <a:cubicBezTo>
                    <a:pt x="57" y="38"/>
                    <a:pt x="59" y="37"/>
                    <a:pt x="60" y="37"/>
                  </a:cubicBezTo>
                  <a:cubicBezTo>
                    <a:pt x="61" y="36"/>
                    <a:pt x="62" y="34"/>
                    <a:pt x="62" y="32"/>
                  </a:cubicBezTo>
                  <a:cubicBezTo>
                    <a:pt x="64" y="30"/>
                    <a:pt x="66" y="28"/>
                    <a:pt x="66" y="25"/>
                  </a:cubicBezTo>
                  <a:cubicBezTo>
                    <a:pt x="66" y="25"/>
                    <a:pt x="66" y="25"/>
                    <a:pt x="66" y="25"/>
                  </a:cubicBezTo>
                  <a:cubicBezTo>
                    <a:pt x="66" y="24"/>
                    <a:pt x="66" y="24"/>
                    <a:pt x="66" y="2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58" name="Freeform 99"/>
            <p:cNvSpPr>
              <a:spLocks/>
            </p:cNvSpPr>
            <p:nvPr/>
          </p:nvSpPr>
          <p:spPr bwMode="auto">
            <a:xfrm>
              <a:off x="6599238" y="4449763"/>
              <a:ext cx="6350" cy="271462"/>
            </a:xfrm>
            <a:custGeom>
              <a:avLst/>
              <a:gdLst>
                <a:gd name="T0" fmla="*/ 1 w 2"/>
                <a:gd name="T1" fmla="*/ 77 h 77"/>
                <a:gd name="T2" fmla="*/ 0 w 2"/>
                <a:gd name="T3" fmla="*/ 75 h 77"/>
                <a:gd name="T4" fmla="*/ 0 w 2"/>
                <a:gd name="T5" fmla="*/ 1 h 77"/>
                <a:gd name="T6" fmla="*/ 1 w 2"/>
                <a:gd name="T7" fmla="*/ 0 h 77"/>
                <a:gd name="T8" fmla="*/ 2 w 2"/>
                <a:gd name="T9" fmla="*/ 1 h 77"/>
                <a:gd name="T10" fmla="*/ 2 w 2"/>
                <a:gd name="T11" fmla="*/ 75 h 77"/>
                <a:gd name="T12" fmla="*/ 1 w 2"/>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2" h="77">
                  <a:moveTo>
                    <a:pt x="1" y="77"/>
                  </a:moveTo>
                  <a:cubicBezTo>
                    <a:pt x="0" y="77"/>
                    <a:pt x="0" y="76"/>
                    <a:pt x="0" y="75"/>
                  </a:cubicBezTo>
                  <a:cubicBezTo>
                    <a:pt x="0" y="1"/>
                    <a:pt x="0" y="1"/>
                    <a:pt x="0" y="1"/>
                  </a:cubicBezTo>
                  <a:cubicBezTo>
                    <a:pt x="0" y="0"/>
                    <a:pt x="0" y="0"/>
                    <a:pt x="1" y="0"/>
                  </a:cubicBezTo>
                  <a:cubicBezTo>
                    <a:pt x="2" y="0"/>
                    <a:pt x="2" y="0"/>
                    <a:pt x="2" y="1"/>
                  </a:cubicBezTo>
                  <a:cubicBezTo>
                    <a:pt x="2" y="75"/>
                    <a:pt x="2" y="75"/>
                    <a:pt x="2" y="75"/>
                  </a:cubicBezTo>
                  <a:cubicBezTo>
                    <a:pt x="2"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1" name="Freeform 100"/>
            <p:cNvSpPr>
              <a:spLocks/>
            </p:cNvSpPr>
            <p:nvPr/>
          </p:nvSpPr>
          <p:spPr bwMode="auto">
            <a:xfrm>
              <a:off x="6616701" y="4449763"/>
              <a:ext cx="7938" cy="306387"/>
            </a:xfrm>
            <a:custGeom>
              <a:avLst/>
              <a:gdLst>
                <a:gd name="T0" fmla="*/ 1 w 2"/>
                <a:gd name="T1" fmla="*/ 87 h 87"/>
                <a:gd name="T2" fmla="*/ 0 w 2"/>
                <a:gd name="T3" fmla="*/ 85 h 87"/>
                <a:gd name="T4" fmla="*/ 0 w 2"/>
                <a:gd name="T5" fmla="*/ 1 h 87"/>
                <a:gd name="T6" fmla="*/ 1 w 2"/>
                <a:gd name="T7" fmla="*/ 0 h 87"/>
                <a:gd name="T8" fmla="*/ 2 w 2"/>
                <a:gd name="T9" fmla="*/ 1 h 87"/>
                <a:gd name="T10" fmla="*/ 2 w 2"/>
                <a:gd name="T11" fmla="*/ 85 h 87"/>
                <a:gd name="T12" fmla="*/ 1 w 2"/>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2" h="87">
                  <a:moveTo>
                    <a:pt x="1" y="87"/>
                  </a:moveTo>
                  <a:cubicBezTo>
                    <a:pt x="1" y="87"/>
                    <a:pt x="0" y="86"/>
                    <a:pt x="0" y="85"/>
                  </a:cubicBezTo>
                  <a:cubicBezTo>
                    <a:pt x="0" y="1"/>
                    <a:pt x="0" y="1"/>
                    <a:pt x="0" y="1"/>
                  </a:cubicBezTo>
                  <a:cubicBezTo>
                    <a:pt x="0" y="0"/>
                    <a:pt x="1" y="0"/>
                    <a:pt x="1" y="0"/>
                  </a:cubicBezTo>
                  <a:cubicBezTo>
                    <a:pt x="2" y="0"/>
                    <a:pt x="2" y="0"/>
                    <a:pt x="2" y="1"/>
                  </a:cubicBezTo>
                  <a:cubicBezTo>
                    <a:pt x="2" y="85"/>
                    <a:pt x="2" y="85"/>
                    <a:pt x="2" y="85"/>
                  </a:cubicBezTo>
                  <a:cubicBezTo>
                    <a:pt x="2" y="86"/>
                    <a:pt x="2" y="87"/>
                    <a:pt x="1"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2" name="Freeform 101"/>
            <p:cNvSpPr>
              <a:spLocks/>
            </p:cNvSpPr>
            <p:nvPr/>
          </p:nvSpPr>
          <p:spPr bwMode="auto">
            <a:xfrm>
              <a:off x="6635751" y="4449763"/>
              <a:ext cx="9525" cy="271462"/>
            </a:xfrm>
            <a:custGeom>
              <a:avLst/>
              <a:gdLst>
                <a:gd name="T0" fmla="*/ 1 w 3"/>
                <a:gd name="T1" fmla="*/ 77 h 77"/>
                <a:gd name="T2" fmla="*/ 0 w 3"/>
                <a:gd name="T3" fmla="*/ 75 h 77"/>
                <a:gd name="T4" fmla="*/ 0 w 3"/>
                <a:gd name="T5" fmla="*/ 1 h 77"/>
                <a:gd name="T6" fmla="*/ 1 w 3"/>
                <a:gd name="T7" fmla="*/ 0 h 77"/>
                <a:gd name="T8" fmla="*/ 3 w 3"/>
                <a:gd name="T9" fmla="*/ 1 h 77"/>
                <a:gd name="T10" fmla="*/ 3 w 3"/>
                <a:gd name="T11" fmla="*/ 75 h 77"/>
                <a:gd name="T12" fmla="*/ 1 w 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3" h="77">
                  <a:moveTo>
                    <a:pt x="1" y="77"/>
                  </a:moveTo>
                  <a:cubicBezTo>
                    <a:pt x="1" y="77"/>
                    <a:pt x="0" y="76"/>
                    <a:pt x="0" y="75"/>
                  </a:cubicBezTo>
                  <a:cubicBezTo>
                    <a:pt x="0" y="1"/>
                    <a:pt x="0" y="1"/>
                    <a:pt x="0" y="1"/>
                  </a:cubicBezTo>
                  <a:cubicBezTo>
                    <a:pt x="0" y="0"/>
                    <a:pt x="1" y="0"/>
                    <a:pt x="1" y="0"/>
                  </a:cubicBezTo>
                  <a:cubicBezTo>
                    <a:pt x="2" y="0"/>
                    <a:pt x="3" y="0"/>
                    <a:pt x="3" y="1"/>
                  </a:cubicBezTo>
                  <a:cubicBezTo>
                    <a:pt x="3" y="75"/>
                    <a:pt x="3" y="75"/>
                    <a:pt x="3" y="75"/>
                  </a:cubicBezTo>
                  <a:cubicBezTo>
                    <a:pt x="3"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grpSp>
        <p:nvGrpSpPr>
          <p:cNvPr id="63" name="Group 62"/>
          <p:cNvGrpSpPr/>
          <p:nvPr/>
        </p:nvGrpSpPr>
        <p:grpSpPr>
          <a:xfrm>
            <a:off x="4542503" y="5678129"/>
            <a:ext cx="1061885" cy="560438"/>
            <a:chOff x="7068684" y="2138523"/>
            <a:chExt cx="1817575" cy="1004051"/>
          </a:xfrm>
        </p:grpSpPr>
        <p:sp>
          <p:nvSpPr>
            <p:cNvPr id="64" name="Freeform 128"/>
            <p:cNvSpPr>
              <a:spLocks noChangeAspect="1"/>
            </p:cNvSpPr>
            <p:nvPr/>
          </p:nvSpPr>
          <p:spPr bwMode="auto">
            <a:xfrm>
              <a:off x="7068684" y="2138523"/>
              <a:ext cx="1817575" cy="100405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72C6"/>
            </a:solidFill>
            <a:ln w="38100">
              <a:solidFill>
                <a:schemeClr val="accent1"/>
              </a:solid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5" name="Freeform 64"/>
            <p:cNvSpPr/>
            <p:nvPr/>
          </p:nvSpPr>
          <p:spPr bwMode="auto">
            <a:xfrm>
              <a:off x="7716056" y="2510518"/>
              <a:ext cx="586344" cy="506346"/>
            </a:xfrm>
            <a:custGeom>
              <a:avLst/>
              <a:gdLst/>
              <a:ahLst/>
              <a:cxnLst/>
              <a:rect l="l" t="t" r="r" b="b"/>
              <a:pathLst>
                <a:path w="6060276" h="5122001">
                  <a:moveTo>
                    <a:pt x="4902250" y="203"/>
                  </a:moveTo>
                  <a:cubicBezTo>
                    <a:pt x="4954736" y="-969"/>
                    <a:pt x="5009753" y="2901"/>
                    <a:pt x="5067300" y="12426"/>
                  </a:cubicBezTo>
                  <a:lnTo>
                    <a:pt x="5076825" y="136251"/>
                  </a:lnTo>
                  <a:lnTo>
                    <a:pt x="4619625" y="479151"/>
                  </a:lnTo>
                  <a:lnTo>
                    <a:pt x="4810125" y="1431651"/>
                  </a:lnTo>
                  <a:lnTo>
                    <a:pt x="5591175" y="1593576"/>
                  </a:lnTo>
                  <a:lnTo>
                    <a:pt x="5962650" y="1126851"/>
                  </a:lnTo>
                  <a:lnTo>
                    <a:pt x="6057900" y="1184001"/>
                  </a:lnTo>
                  <a:cubicBezTo>
                    <a:pt x="6089650" y="1628501"/>
                    <a:pt x="5797550" y="1892026"/>
                    <a:pt x="5524500" y="2031726"/>
                  </a:cubicBezTo>
                  <a:lnTo>
                    <a:pt x="4514850" y="2107926"/>
                  </a:lnTo>
                  <a:lnTo>
                    <a:pt x="3743325" y="2993751"/>
                  </a:lnTo>
                  <a:lnTo>
                    <a:pt x="3730284" y="3007303"/>
                  </a:lnTo>
                  <a:lnTo>
                    <a:pt x="5172075" y="4327252"/>
                  </a:lnTo>
                  <a:cubicBezTo>
                    <a:pt x="5311775" y="4498702"/>
                    <a:pt x="5226050" y="4603477"/>
                    <a:pt x="5143500" y="4698727"/>
                  </a:cubicBezTo>
                  <a:cubicBezTo>
                    <a:pt x="4949825" y="4844777"/>
                    <a:pt x="4914900" y="4920977"/>
                    <a:pt x="4800600" y="5032102"/>
                  </a:cubicBezTo>
                  <a:cubicBezTo>
                    <a:pt x="4616450" y="5174977"/>
                    <a:pt x="4508500" y="5114652"/>
                    <a:pt x="4429125" y="5013052"/>
                  </a:cubicBezTo>
                  <a:lnTo>
                    <a:pt x="3172464" y="3586998"/>
                  </a:lnTo>
                  <a:lnTo>
                    <a:pt x="1800225" y="5013051"/>
                  </a:lnTo>
                  <a:cubicBezTo>
                    <a:pt x="1628775" y="5165451"/>
                    <a:pt x="1514475" y="5141639"/>
                    <a:pt x="1428750" y="5041626"/>
                  </a:cubicBezTo>
                  <a:lnTo>
                    <a:pt x="1033462" y="4632051"/>
                  </a:lnTo>
                  <a:cubicBezTo>
                    <a:pt x="984250" y="4462189"/>
                    <a:pt x="1049337" y="4359001"/>
                    <a:pt x="1143000" y="4279626"/>
                  </a:cubicBezTo>
                  <a:lnTo>
                    <a:pt x="2623832" y="2964413"/>
                  </a:lnTo>
                  <a:lnTo>
                    <a:pt x="1390650" y="1565002"/>
                  </a:lnTo>
                  <a:lnTo>
                    <a:pt x="1057275" y="1822177"/>
                  </a:lnTo>
                  <a:lnTo>
                    <a:pt x="1038225" y="2107927"/>
                  </a:lnTo>
                  <a:lnTo>
                    <a:pt x="590550" y="2365102"/>
                  </a:lnTo>
                  <a:lnTo>
                    <a:pt x="0" y="1726927"/>
                  </a:lnTo>
                  <a:lnTo>
                    <a:pt x="209550" y="1526902"/>
                  </a:lnTo>
                  <a:lnTo>
                    <a:pt x="676275" y="1384027"/>
                  </a:lnTo>
                  <a:lnTo>
                    <a:pt x="781050" y="1184002"/>
                  </a:lnTo>
                  <a:lnTo>
                    <a:pt x="1743075" y="374377"/>
                  </a:lnTo>
                  <a:cubicBezTo>
                    <a:pt x="1997075" y="209277"/>
                    <a:pt x="2603500" y="244202"/>
                    <a:pt x="2962275" y="564877"/>
                  </a:cubicBezTo>
                  <a:lnTo>
                    <a:pt x="2924175" y="669652"/>
                  </a:lnTo>
                  <a:cubicBezTo>
                    <a:pt x="2794000" y="625202"/>
                    <a:pt x="2692400" y="590277"/>
                    <a:pt x="2419350" y="650602"/>
                  </a:cubicBezTo>
                  <a:cubicBezTo>
                    <a:pt x="2301875" y="710927"/>
                    <a:pt x="2127250" y="704577"/>
                    <a:pt x="1752600" y="1203052"/>
                  </a:cubicBezTo>
                  <a:lnTo>
                    <a:pt x="3143250" y="2469877"/>
                  </a:lnTo>
                  <a:lnTo>
                    <a:pt x="3161663" y="2486734"/>
                  </a:lnTo>
                  <a:lnTo>
                    <a:pt x="4038600" y="1707876"/>
                  </a:lnTo>
                  <a:lnTo>
                    <a:pt x="4171950" y="555351"/>
                  </a:lnTo>
                  <a:cubicBezTo>
                    <a:pt x="4291409" y="263648"/>
                    <a:pt x="4534843" y="8408"/>
                    <a:pt x="4902250" y="203"/>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6" name="Group 65"/>
          <p:cNvGrpSpPr/>
          <p:nvPr/>
        </p:nvGrpSpPr>
        <p:grpSpPr>
          <a:xfrm rot="8249947">
            <a:off x="5277488" y="6249162"/>
            <a:ext cx="243486" cy="436437"/>
            <a:chOff x="6491288" y="4159250"/>
            <a:chExt cx="238125" cy="596900"/>
          </a:xfrm>
        </p:grpSpPr>
        <p:sp>
          <p:nvSpPr>
            <p:cNvPr id="67" name="Rectangle 95"/>
            <p:cNvSpPr>
              <a:spLocks noChangeArrowheads="1"/>
            </p:cNvSpPr>
            <p:nvPr/>
          </p:nvSpPr>
          <p:spPr bwMode="auto">
            <a:xfrm>
              <a:off x="6542088" y="4264025"/>
              <a:ext cx="136525" cy="8413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8" name="Freeform 96"/>
            <p:cNvSpPr>
              <a:spLocks/>
            </p:cNvSpPr>
            <p:nvPr/>
          </p:nvSpPr>
          <p:spPr bwMode="auto">
            <a:xfrm>
              <a:off x="6542088" y="4159250"/>
              <a:ext cx="136525" cy="104775"/>
            </a:xfrm>
            <a:custGeom>
              <a:avLst/>
              <a:gdLst>
                <a:gd name="T0" fmla="*/ 12 w 38"/>
                <a:gd name="T1" fmla="*/ 30 h 30"/>
                <a:gd name="T2" fmla="*/ 0 w 38"/>
                <a:gd name="T3" fmla="*/ 30 h 30"/>
                <a:gd name="T4" fmla="*/ 0 w 38"/>
                <a:gd name="T5" fmla="*/ 22 h 30"/>
                <a:gd name="T6" fmla="*/ 0 w 38"/>
                <a:gd name="T7" fmla="*/ 21 h 30"/>
                <a:gd name="T8" fmla="*/ 14 w 38"/>
                <a:gd name="T9" fmla="*/ 0 h 30"/>
                <a:gd name="T10" fmla="*/ 23 w 38"/>
                <a:gd name="T11" fmla="*/ 0 h 30"/>
                <a:gd name="T12" fmla="*/ 38 w 38"/>
                <a:gd name="T13" fmla="*/ 21 h 30"/>
                <a:gd name="T14" fmla="*/ 38 w 38"/>
                <a:gd name="T15" fmla="*/ 22 h 30"/>
                <a:gd name="T16" fmla="*/ 38 w 38"/>
                <a:gd name="T17" fmla="*/ 22 h 30"/>
                <a:gd name="T18" fmla="*/ 38 w 38"/>
                <a:gd name="T19" fmla="*/ 30 h 30"/>
                <a:gd name="T20" fmla="*/ 12 w 38"/>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12" y="30"/>
                  </a:moveTo>
                  <a:cubicBezTo>
                    <a:pt x="0" y="30"/>
                    <a:pt x="0" y="30"/>
                    <a:pt x="0" y="30"/>
                  </a:cubicBezTo>
                  <a:cubicBezTo>
                    <a:pt x="0" y="22"/>
                    <a:pt x="0" y="22"/>
                    <a:pt x="0" y="22"/>
                  </a:cubicBezTo>
                  <a:cubicBezTo>
                    <a:pt x="0" y="21"/>
                    <a:pt x="0" y="21"/>
                    <a:pt x="0" y="21"/>
                  </a:cubicBezTo>
                  <a:cubicBezTo>
                    <a:pt x="14" y="0"/>
                    <a:pt x="14" y="0"/>
                    <a:pt x="14" y="0"/>
                  </a:cubicBezTo>
                  <a:cubicBezTo>
                    <a:pt x="23" y="0"/>
                    <a:pt x="23" y="0"/>
                    <a:pt x="23" y="0"/>
                  </a:cubicBezTo>
                  <a:cubicBezTo>
                    <a:pt x="38" y="21"/>
                    <a:pt x="38" y="21"/>
                    <a:pt x="38" y="21"/>
                  </a:cubicBezTo>
                  <a:cubicBezTo>
                    <a:pt x="38" y="21"/>
                    <a:pt x="38" y="21"/>
                    <a:pt x="38" y="22"/>
                  </a:cubicBezTo>
                  <a:cubicBezTo>
                    <a:pt x="38" y="22"/>
                    <a:pt x="38" y="22"/>
                    <a:pt x="38" y="22"/>
                  </a:cubicBezTo>
                  <a:cubicBezTo>
                    <a:pt x="38" y="30"/>
                    <a:pt x="38" y="30"/>
                    <a:pt x="38" y="30"/>
                  </a:cubicBezTo>
                  <a:lnTo>
                    <a:pt x="12"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9" name="Freeform 98"/>
            <p:cNvSpPr>
              <a:spLocks/>
            </p:cNvSpPr>
            <p:nvPr/>
          </p:nvSpPr>
          <p:spPr bwMode="auto">
            <a:xfrm>
              <a:off x="6491288" y="4306888"/>
              <a:ext cx="238125" cy="168275"/>
            </a:xfrm>
            <a:custGeom>
              <a:avLst/>
              <a:gdLst>
                <a:gd name="T0" fmla="*/ 66 w 66"/>
                <a:gd name="T1" fmla="*/ 24 h 48"/>
                <a:gd name="T2" fmla="*/ 60 w 66"/>
                <a:gd name="T3" fmla="*/ 17 h 48"/>
                <a:gd name="T4" fmla="*/ 60 w 66"/>
                <a:gd name="T5" fmla="*/ 17 h 48"/>
                <a:gd name="T6" fmla="*/ 50 w 66"/>
                <a:gd name="T7" fmla="*/ 7 h 48"/>
                <a:gd name="T8" fmla="*/ 43 w 66"/>
                <a:gd name="T9" fmla="*/ 10 h 48"/>
                <a:gd name="T10" fmla="*/ 29 w 66"/>
                <a:gd name="T11" fmla="*/ 0 h 48"/>
                <a:gd name="T12" fmla="*/ 17 w 66"/>
                <a:gd name="T13" fmla="*/ 6 h 48"/>
                <a:gd name="T14" fmla="*/ 14 w 66"/>
                <a:gd name="T15" fmla="*/ 5 h 48"/>
                <a:gd name="T16" fmla="*/ 9 w 66"/>
                <a:gd name="T17" fmla="*/ 6 h 48"/>
                <a:gd name="T18" fmla="*/ 5 w 66"/>
                <a:gd name="T19" fmla="*/ 13 h 48"/>
                <a:gd name="T20" fmla="*/ 0 w 66"/>
                <a:gd name="T21" fmla="*/ 22 h 48"/>
                <a:gd name="T22" fmla="*/ 0 w 66"/>
                <a:gd name="T23" fmla="*/ 23 h 48"/>
                <a:gd name="T24" fmla="*/ 0 w 66"/>
                <a:gd name="T25" fmla="*/ 24 h 48"/>
                <a:gd name="T26" fmla="*/ 8 w 66"/>
                <a:gd name="T27" fmla="*/ 33 h 48"/>
                <a:gd name="T28" fmla="*/ 8 w 66"/>
                <a:gd name="T29" fmla="*/ 34 h 48"/>
                <a:gd name="T30" fmla="*/ 23 w 66"/>
                <a:gd name="T31" fmla="*/ 48 h 48"/>
                <a:gd name="T32" fmla="*/ 34 w 66"/>
                <a:gd name="T33" fmla="*/ 42 h 48"/>
                <a:gd name="T34" fmla="*/ 38 w 66"/>
                <a:gd name="T35" fmla="*/ 43 h 48"/>
                <a:gd name="T36" fmla="*/ 43 w 66"/>
                <a:gd name="T37" fmla="*/ 42 h 48"/>
                <a:gd name="T38" fmla="*/ 44 w 66"/>
                <a:gd name="T39" fmla="*/ 41 h 48"/>
                <a:gd name="T40" fmla="*/ 45 w 66"/>
                <a:gd name="T41" fmla="*/ 41 h 48"/>
                <a:gd name="T42" fmla="*/ 54 w 66"/>
                <a:gd name="T43" fmla="*/ 37 h 48"/>
                <a:gd name="T44" fmla="*/ 56 w 66"/>
                <a:gd name="T45" fmla="*/ 38 h 48"/>
                <a:gd name="T46" fmla="*/ 60 w 66"/>
                <a:gd name="T47" fmla="*/ 37 h 48"/>
                <a:gd name="T48" fmla="*/ 62 w 66"/>
                <a:gd name="T49" fmla="*/ 32 h 48"/>
                <a:gd name="T50" fmla="*/ 66 w 66"/>
                <a:gd name="T51" fmla="*/ 25 h 48"/>
                <a:gd name="T52" fmla="*/ 66 w 66"/>
                <a:gd name="T53" fmla="*/ 25 h 48"/>
                <a:gd name="T54" fmla="*/ 66 w 66"/>
                <a:gd name="T5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48">
                  <a:moveTo>
                    <a:pt x="66" y="24"/>
                  </a:moveTo>
                  <a:cubicBezTo>
                    <a:pt x="66" y="21"/>
                    <a:pt x="63" y="18"/>
                    <a:pt x="60" y="17"/>
                  </a:cubicBezTo>
                  <a:cubicBezTo>
                    <a:pt x="60" y="17"/>
                    <a:pt x="60" y="17"/>
                    <a:pt x="60" y="17"/>
                  </a:cubicBezTo>
                  <a:cubicBezTo>
                    <a:pt x="60" y="11"/>
                    <a:pt x="55" y="7"/>
                    <a:pt x="50" y="7"/>
                  </a:cubicBezTo>
                  <a:cubicBezTo>
                    <a:pt x="47" y="7"/>
                    <a:pt x="45" y="8"/>
                    <a:pt x="43" y="10"/>
                  </a:cubicBezTo>
                  <a:cubicBezTo>
                    <a:pt x="41" y="4"/>
                    <a:pt x="36" y="0"/>
                    <a:pt x="29" y="0"/>
                  </a:cubicBezTo>
                  <a:cubicBezTo>
                    <a:pt x="24" y="0"/>
                    <a:pt x="20" y="2"/>
                    <a:pt x="17" y="6"/>
                  </a:cubicBezTo>
                  <a:cubicBezTo>
                    <a:pt x="16" y="5"/>
                    <a:pt x="15" y="5"/>
                    <a:pt x="14" y="5"/>
                  </a:cubicBezTo>
                  <a:cubicBezTo>
                    <a:pt x="12" y="5"/>
                    <a:pt x="10" y="6"/>
                    <a:pt x="9" y="6"/>
                  </a:cubicBezTo>
                  <a:cubicBezTo>
                    <a:pt x="7" y="8"/>
                    <a:pt x="5" y="10"/>
                    <a:pt x="5" y="13"/>
                  </a:cubicBezTo>
                  <a:cubicBezTo>
                    <a:pt x="2" y="15"/>
                    <a:pt x="0" y="19"/>
                    <a:pt x="0" y="22"/>
                  </a:cubicBezTo>
                  <a:cubicBezTo>
                    <a:pt x="0" y="23"/>
                    <a:pt x="0" y="23"/>
                    <a:pt x="0" y="23"/>
                  </a:cubicBezTo>
                  <a:cubicBezTo>
                    <a:pt x="0" y="24"/>
                    <a:pt x="0" y="24"/>
                    <a:pt x="0" y="24"/>
                  </a:cubicBezTo>
                  <a:cubicBezTo>
                    <a:pt x="0" y="29"/>
                    <a:pt x="4" y="33"/>
                    <a:pt x="8" y="33"/>
                  </a:cubicBezTo>
                  <a:cubicBezTo>
                    <a:pt x="8" y="34"/>
                    <a:pt x="8" y="34"/>
                    <a:pt x="8" y="34"/>
                  </a:cubicBezTo>
                  <a:cubicBezTo>
                    <a:pt x="8" y="42"/>
                    <a:pt x="15" y="48"/>
                    <a:pt x="23" y="48"/>
                  </a:cubicBezTo>
                  <a:cubicBezTo>
                    <a:pt x="28" y="48"/>
                    <a:pt x="32" y="46"/>
                    <a:pt x="34" y="42"/>
                  </a:cubicBezTo>
                  <a:cubicBezTo>
                    <a:pt x="36" y="43"/>
                    <a:pt x="37" y="43"/>
                    <a:pt x="38" y="43"/>
                  </a:cubicBezTo>
                  <a:cubicBezTo>
                    <a:pt x="40" y="43"/>
                    <a:pt x="42" y="43"/>
                    <a:pt x="43" y="42"/>
                  </a:cubicBezTo>
                  <a:cubicBezTo>
                    <a:pt x="43" y="42"/>
                    <a:pt x="43" y="41"/>
                    <a:pt x="44" y="41"/>
                  </a:cubicBezTo>
                  <a:cubicBezTo>
                    <a:pt x="44" y="41"/>
                    <a:pt x="45" y="41"/>
                    <a:pt x="45" y="41"/>
                  </a:cubicBezTo>
                  <a:cubicBezTo>
                    <a:pt x="49" y="41"/>
                    <a:pt x="52" y="39"/>
                    <a:pt x="54" y="37"/>
                  </a:cubicBezTo>
                  <a:cubicBezTo>
                    <a:pt x="54" y="37"/>
                    <a:pt x="55" y="38"/>
                    <a:pt x="56" y="38"/>
                  </a:cubicBezTo>
                  <a:cubicBezTo>
                    <a:pt x="57" y="38"/>
                    <a:pt x="59" y="37"/>
                    <a:pt x="60" y="37"/>
                  </a:cubicBezTo>
                  <a:cubicBezTo>
                    <a:pt x="61" y="36"/>
                    <a:pt x="62" y="34"/>
                    <a:pt x="62" y="32"/>
                  </a:cubicBezTo>
                  <a:cubicBezTo>
                    <a:pt x="64" y="30"/>
                    <a:pt x="66" y="28"/>
                    <a:pt x="66" y="25"/>
                  </a:cubicBezTo>
                  <a:cubicBezTo>
                    <a:pt x="66" y="25"/>
                    <a:pt x="66" y="25"/>
                    <a:pt x="66" y="25"/>
                  </a:cubicBezTo>
                  <a:cubicBezTo>
                    <a:pt x="66" y="24"/>
                    <a:pt x="66" y="24"/>
                    <a:pt x="66" y="2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0" name="Freeform 99"/>
            <p:cNvSpPr>
              <a:spLocks/>
            </p:cNvSpPr>
            <p:nvPr/>
          </p:nvSpPr>
          <p:spPr bwMode="auto">
            <a:xfrm>
              <a:off x="6599238" y="4449763"/>
              <a:ext cx="6350" cy="271462"/>
            </a:xfrm>
            <a:custGeom>
              <a:avLst/>
              <a:gdLst>
                <a:gd name="T0" fmla="*/ 1 w 2"/>
                <a:gd name="T1" fmla="*/ 77 h 77"/>
                <a:gd name="T2" fmla="*/ 0 w 2"/>
                <a:gd name="T3" fmla="*/ 75 h 77"/>
                <a:gd name="T4" fmla="*/ 0 w 2"/>
                <a:gd name="T5" fmla="*/ 1 h 77"/>
                <a:gd name="T6" fmla="*/ 1 w 2"/>
                <a:gd name="T7" fmla="*/ 0 h 77"/>
                <a:gd name="T8" fmla="*/ 2 w 2"/>
                <a:gd name="T9" fmla="*/ 1 h 77"/>
                <a:gd name="T10" fmla="*/ 2 w 2"/>
                <a:gd name="T11" fmla="*/ 75 h 77"/>
                <a:gd name="T12" fmla="*/ 1 w 2"/>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2" h="77">
                  <a:moveTo>
                    <a:pt x="1" y="77"/>
                  </a:moveTo>
                  <a:cubicBezTo>
                    <a:pt x="0" y="77"/>
                    <a:pt x="0" y="76"/>
                    <a:pt x="0" y="75"/>
                  </a:cubicBezTo>
                  <a:cubicBezTo>
                    <a:pt x="0" y="1"/>
                    <a:pt x="0" y="1"/>
                    <a:pt x="0" y="1"/>
                  </a:cubicBezTo>
                  <a:cubicBezTo>
                    <a:pt x="0" y="0"/>
                    <a:pt x="0" y="0"/>
                    <a:pt x="1" y="0"/>
                  </a:cubicBezTo>
                  <a:cubicBezTo>
                    <a:pt x="2" y="0"/>
                    <a:pt x="2" y="0"/>
                    <a:pt x="2" y="1"/>
                  </a:cubicBezTo>
                  <a:cubicBezTo>
                    <a:pt x="2" y="75"/>
                    <a:pt x="2" y="75"/>
                    <a:pt x="2" y="75"/>
                  </a:cubicBezTo>
                  <a:cubicBezTo>
                    <a:pt x="2"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1" name="Freeform 100"/>
            <p:cNvSpPr>
              <a:spLocks/>
            </p:cNvSpPr>
            <p:nvPr/>
          </p:nvSpPr>
          <p:spPr bwMode="auto">
            <a:xfrm>
              <a:off x="6616701" y="4449763"/>
              <a:ext cx="7938" cy="306387"/>
            </a:xfrm>
            <a:custGeom>
              <a:avLst/>
              <a:gdLst>
                <a:gd name="T0" fmla="*/ 1 w 2"/>
                <a:gd name="T1" fmla="*/ 87 h 87"/>
                <a:gd name="T2" fmla="*/ 0 w 2"/>
                <a:gd name="T3" fmla="*/ 85 h 87"/>
                <a:gd name="T4" fmla="*/ 0 w 2"/>
                <a:gd name="T5" fmla="*/ 1 h 87"/>
                <a:gd name="T6" fmla="*/ 1 w 2"/>
                <a:gd name="T7" fmla="*/ 0 h 87"/>
                <a:gd name="T8" fmla="*/ 2 w 2"/>
                <a:gd name="T9" fmla="*/ 1 h 87"/>
                <a:gd name="T10" fmla="*/ 2 w 2"/>
                <a:gd name="T11" fmla="*/ 85 h 87"/>
                <a:gd name="T12" fmla="*/ 1 w 2"/>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2" h="87">
                  <a:moveTo>
                    <a:pt x="1" y="87"/>
                  </a:moveTo>
                  <a:cubicBezTo>
                    <a:pt x="1" y="87"/>
                    <a:pt x="0" y="86"/>
                    <a:pt x="0" y="85"/>
                  </a:cubicBezTo>
                  <a:cubicBezTo>
                    <a:pt x="0" y="1"/>
                    <a:pt x="0" y="1"/>
                    <a:pt x="0" y="1"/>
                  </a:cubicBezTo>
                  <a:cubicBezTo>
                    <a:pt x="0" y="0"/>
                    <a:pt x="1" y="0"/>
                    <a:pt x="1" y="0"/>
                  </a:cubicBezTo>
                  <a:cubicBezTo>
                    <a:pt x="2" y="0"/>
                    <a:pt x="2" y="0"/>
                    <a:pt x="2" y="1"/>
                  </a:cubicBezTo>
                  <a:cubicBezTo>
                    <a:pt x="2" y="85"/>
                    <a:pt x="2" y="85"/>
                    <a:pt x="2" y="85"/>
                  </a:cubicBezTo>
                  <a:cubicBezTo>
                    <a:pt x="2" y="86"/>
                    <a:pt x="2" y="87"/>
                    <a:pt x="1"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2" name="Freeform 101"/>
            <p:cNvSpPr>
              <a:spLocks/>
            </p:cNvSpPr>
            <p:nvPr/>
          </p:nvSpPr>
          <p:spPr bwMode="auto">
            <a:xfrm>
              <a:off x="6635751" y="4449763"/>
              <a:ext cx="9525" cy="271462"/>
            </a:xfrm>
            <a:custGeom>
              <a:avLst/>
              <a:gdLst>
                <a:gd name="T0" fmla="*/ 1 w 3"/>
                <a:gd name="T1" fmla="*/ 77 h 77"/>
                <a:gd name="T2" fmla="*/ 0 w 3"/>
                <a:gd name="T3" fmla="*/ 75 h 77"/>
                <a:gd name="T4" fmla="*/ 0 w 3"/>
                <a:gd name="T5" fmla="*/ 1 h 77"/>
                <a:gd name="T6" fmla="*/ 1 w 3"/>
                <a:gd name="T7" fmla="*/ 0 h 77"/>
                <a:gd name="T8" fmla="*/ 3 w 3"/>
                <a:gd name="T9" fmla="*/ 1 h 77"/>
                <a:gd name="T10" fmla="*/ 3 w 3"/>
                <a:gd name="T11" fmla="*/ 75 h 77"/>
                <a:gd name="T12" fmla="*/ 1 w 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3" h="77">
                  <a:moveTo>
                    <a:pt x="1" y="77"/>
                  </a:moveTo>
                  <a:cubicBezTo>
                    <a:pt x="1" y="77"/>
                    <a:pt x="0" y="76"/>
                    <a:pt x="0" y="75"/>
                  </a:cubicBezTo>
                  <a:cubicBezTo>
                    <a:pt x="0" y="1"/>
                    <a:pt x="0" y="1"/>
                    <a:pt x="0" y="1"/>
                  </a:cubicBezTo>
                  <a:cubicBezTo>
                    <a:pt x="0" y="0"/>
                    <a:pt x="1" y="0"/>
                    <a:pt x="1" y="0"/>
                  </a:cubicBezTo>
                  <a:cubicBezTo>
                    <a:pt x="2" y="0"/>
                    <a:pt x="3" y="0"/>
                    <a:pt x="3" y="1"/>
                  </a:cubicBezTo>
                  <a:cubicBezTo>
                    <a:pt x="3" y="75"/>
                    <a:pt x="3" y="75"/>
                    <a:pt x="3" y="75"/>
                  </a:cubicBezTo>
                  <a:cubicBezTo>
                    <a:pt x="3"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grpSp>
        <p:nvGrpSpPr>
          <p:cNvPr id="73" name="Group 72"/>
          <p:cNvGrpSpPr/>
          <p:nvPr/>
        </p:nvGrpSpPr>
        <p:grpSpPr>
          <a:xfrm>
            <a:off x="1312606" y="5279923"/>
            <a:ext cx="1559702" cy="1386241"/>
            <a:chOff x="254380" y="4409052"/>
            <a:chExt cx="1781300" cy="1667048"/>
          </a:xfrm>
        </p:grpSpPr>
        <p:sp>
          <p:nvSpPr>
            <p:cNvPr id="74" name="Freeform 73"/>
            <p:cNvSpPr>
              <a:spLocks noEditPoints="1"/>
            </p:cNvSpPr>
            <p:nvPr/>
          </p:nvSpPr>
          <p:spPr bwMode="auto">
            <a:xfrm>
              <a:off x="705420" y="4858825"/>
              <a:ext cx="875061" cy="868599"/>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5" name="Freeform 74"/>
            <p:cNvSpPr>
              <a:spLocks/>
            </p:cNvSpPr>
            <p:nvPr/>
          </p:nvSpPr>
          <p:spPr bwMode="auto">
            <a:xfrm>
              <a:off x="842603" y="5100216"/>
              <a:ext cx="340879" cy="462152"/>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6" name="Freeform 75"/>
            <p:cNvSpPr>
              <a:spLocks noEditPoints="1"/>
            </p:cNvSpPr>
            <p:nvPr/>
          </p:nvSpPr>
          <p:spPr bwMode="auto">
            <a:xfrm>
              <a:off x="954844" y="4409052"/>
              <a:ext cx="376213" cy="375498"/>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7" name="Rectangle 76"/>
            <p:cNvSpPr>
              <a:spLocks noChangeArrowheads="1"/>
            </p:cNvSpPr>
            <p:nvPr/>
          </p:nvSpPr>
          <p:spPr bwMode="auto">
            <a:xfrm>
              <a:off x="1131520" y="4759792"/>
              <a:ext cx="22863" cy="123791"/>
            </a:xfrm>
            <a:prstGeom prst="rect">
              <a:avLst/>
            </a:pr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8" name="Freeform 77"/>
            <p:cNvSpPr>
              <a:spLocks noEditPoints="1"/>
            </p:cNvSpPr>
            <p:nvPr/>
          </p:nvSpPr>
          <p:spPr bwMode="auto">
            <a:xfrm>
              <a:off x="254380" y="4887709"/>
              <a:ext cx="421941" cy="420888"/>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9" name="Freeform 78"/>
            <p:cNvSpPr>
              <a:spLocks/>
            </p:cNvSpPr>
            <p:nvPr/>
          </p:nvSpPr>
          <p:spPr bwMode="auto">
            <a:xfrm>
              <a:off x="618122" y="5135291"/>
              <a:ext cx="124712" cy="6189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0" name="Freeform 79"/>
            <p:cNvSpPr>
              <a:spLocks noEditPoints="1"/>
            </p:cNvSpPr>
            <p:nvPr/>
          </p:nvSpPr>
          <p:spPr bwMode="auto">
            <a:xfrm>
              <a:off x="1613739" y="4887709"/>
              <a:ext cx="421941" cy="420888"/>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1" name="Freeform 80"/>
            <p:cNvSpPr>
              <a:spLocks/>
            </p:cNvSpPr>
            <p:nvPr/>
          </p:nvSpPr>
          <p:spPr bwMode="auto">
            <a:xfrm>
              <a:off x="1547226" y="5135291"/>
              <a:ext cx="124712" cy="6189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2" name="Freeform 81"/>
            <p:cNvSpPr>
              <a:spLocks noEditPoints="1"/>
            </p:cNvSpPr>
            <p:nvPr/>
          </p:nvSpPr>
          <p:spPr bwMode="auto">
            <a:xfrm>
              <a:off x="510039" y="5651085"/>
              <a:ext cx="426098" cy="42501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3" name="Freeform 82"/>
            <p:cNvSpPr>
              <a:spLocks/>
            </p:cNvSpPr>
            <p:nvPr/>
          </p:nvSpPr>
          <p:spPr bwMode="auto">
            <a:xfrm>
              <a:off x="809347" y="5624263"/>
              <a:ext cx="91455" cy="113475"/>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4" name="Freeform 83"/>
            <p:cNvSpPr>
              <a:spLocks noEditPoints="1"/>
            </p:cNvSpPr>
            <p:nvPr/>
          </p:nvSpPr>
          <p:spPr bwMode="auto">
            <a:xfrm>
              <a:off x="1331059" y="5651085"/>
              <a:ext cx="428177" cy="42501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5" name="Freeform 84"/>
            <p:cNvSpPr>
              <a:spLocks/>
            </p:cNvSpPr>
            <p:nvPr/>
          </p:nvSpPr>
          <p:spPr bwMode="auto">
            <a:xfrm>
              <a:off x="1366393" y="5624263"/>
              <a:ext cx="91455" cy="113475"/>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6" name="Freeform 85"/>
            <p:cNvSpPr>
              <a:spLocks noEditPoints="1"/>
            </p:cNvSpPr>
            <p:nvPr/>
          </p:nvSpPr>
          <p:spPr bwMode="auto">
            <a:xfrm>
              <a:off x="1013043" y="4491579"/>
              <a:ext cx="230716" cy="220761"/>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7" name="Freeform 86"/>
            <p:cNvSpPr>
              <a:spLocks noEditPoints="1"/>
            </p:cNvSpPr>
            <p:nvPr/>
          </p:nvSpPr>
          <p:spPr bwMode="auto">
            <a:xfrm>
              <a:off x="1713508" y="4966110"/>
              <a:ext cx="220324" cy="247581"/>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8" name="Freeform 87"/>
            <p:cNvSpPr>
              <a:spLocks/>
            </p:cNvSpPr>
            <p:nvPr/>
          </p:nvSpPr>
          <p:spPr bwMode="auto">
            <a:xfrm>
              <a:off x="1742608" y="4986742"/>
              <a:ext cx="85219" cy="63959"/>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9" name="Freeform 88"/>
            <p:cNvSpPr>
              <a:spLocks/>
            </p:cNvSpPr>
            <p:nvPr/>
          </p:nvSpPr>
          <p:spPr bwMode="auto">
            <a:xfrm>
              <a:off x="1742608" y="5129101"/>
              <a:ext cx="87298" cy="18569"/>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0" name="Freeform 89"/>
            <p:cNvSpPr>
              <a:spLocks/>
            </p:cNvSpPr>
            <p:nvPr/>
          </p:nvSpPr>
          <p:spPr bwMode="auto">
            <a:xfrm>
              <a:off x="1742608" y="5149732"/>
              <a:ext cx="87298" cy="26822"/>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1" name="Freeform 90"/>
            <p:cNvSpPr>
              <a:spLocks/>
            </p:cNvSpPr>
            <p:nvPr/>
          </p:nvSpPr>
          <p:spPr bwMode="auto">
            <a:xfrm>
              <a:off x="1742608" y="5015626"/>
              <a:ext cx="85219" cy="53643"/>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2" name="Freeform 91"/>
            <p:cNvSpPr>
              <a:spLocks/>
            </p:cNvSpPr>
            <p:nvPr/>
          </p:nvSpPr>
          <p:spPr bwMode="auto">
            <a:xfrm>
              <a:off x="1742608" y="5100216"/>
              <a:ext cx="87298" cy="22696"/>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3" name="Freeform 92"/>
            <p:cNvSpPr>
              <a:spLocks/>
            </p:cNvSpPr>
            <p:nvPr/>
          </p:nvSpPr>
          <p:spPr bwMode="auto">
            <a:xfrm>
              <a:off x="1742608" y="5073395"/>
              <a:ext cx="87298" cy="33011"/>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4" name="Freeform 93"/>
            <p:cNvSpPr>
              <a:spLocks/>
            </p:cNvSpPr>
            <p:nvPr/>
          </p:nvSpPr>
          <p:spPr bwMode="auto">
            <a:xfrm>
              <a:off x="1742608" y="5044511"/>
              <a:ext cx="85219" cy="43327"/>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5" name="Oval 94"/>
            <p:cNvSpPr>
              <a:spLocks noChangeArrowheads="1"/>
            </p:cNvSpPr>
            <p:nvPr/>
          </p:nvSpPr>
          <p:spPr bwMode="auto">
            <a:xfrm>
              <a:off x="1509812" y="5933740"/>
              <a:ext cx="14549" cy="14443"/>
            </a:xfrm>
            <a:prstGeom prst="ellipse">
              <a:avLst/>
            </a:pr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6" name="Freeform 95"/>
            <p:cNvSpPr>
              <a:spLocks/>
            </p:cNvSpPr>
            <p:nvPr/>
          </p:nvSpPr>
          <p:spPr bwMode="auto">
            <a:xfrm>
              <a:off x="1638681" y="579963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7" name="Freeform 96"/>
            <p:cNvSpPr>
              <a:spLocks/>
            </p:cNvSpPr>
            <p:nvPr/>
          </p:nvSpPr>
          <p:spPr bwMode="auto">
            <a:xfrm>
              <a:off x="1638681" y="57666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8" name="Freeform 97"/>
            <p:cNvSpPr>
              <a:spLocks/>
            </p:cNvSpPr>
            <p:nvPr/>
          </p:nvSpPr>
          <p:spPr bwMode="auto">
            <a:xfrm>
              <a:off x="1638681" y="58347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9" name="Freeform 98"/>
            <p:cNvSpPr>
              <a:spLocks/>
            </p:cNvSpPr>
            <p:nvPr/>
          </p:nvSpPr>
          <p:spPr bwMode="auto">
            <a:xfrm>
              <a:off x="1457849" y="5793444"/>
              <a:ext cx="172517" cy="53643"/>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0" name="Freeform 99"/>
            <p:cNvSpPr>
              <a:spLocks/>
            </p:cNvSpPr>
            <p:nvPr/>
          </p:nvSpPr>
          <p:spPr bwMode="auto">
            <a:xfrm>
              <a:off x="1457849" y="5752180"/>
              <a:ext cx="172517" cy="55706"/>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1" name="Freeform 100"/>
            <p:cNvSpPr>
              <a:spLocks noEditPoints="1"/>
            </p:cNvSpPr>
            <p:nvPr/>
          </p:nvSpPr>
          <p:spPr bwMode="auto">
            <a:xfrm>
              <a:off x="1457849" y="5871845"/>
              <a:ext cx="172517" cy="111412"/>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2" name="Freeform 101"/>
            <p:cNvSpPr>
              <a:spLocks/>
            </p:cNvSpPr>
            <p:nvPr/>
          </p:nvSpPr>
          <p:spPr bwMode="auto">
            <a:xfrm>
              <a:off x="1457849" y="5830581"/>
              <a:ext cx="172517" cy="57769"/>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3" name="Freeform 102"/>
            <p:cNvSpPr>
              <a:spLocks noEditPoints="1"/>
            </p:cNvSpPr>
            <p:nvPr/>
          </p:nvSpPr>
          <p:spPr bwMode="auto">
            <a:xfrm>
              <a:off x="609808" y="5809949"/>
              <a:ext cx="224481" cy="142360"/>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4" name="Freeform 103"/>
            <p:cNvSpPr>
              <a:spLocks/>
            </p:cNvSpPr>
            <p:nvPr/>
          </p:nvSpPr>
          <p:spPr bwMode="auto">
            <a:xfrm>
              <a:off x="609808" y="5781065"/>
              <a:ext cx="224481" cy="26822"/>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5" name="Freeform 104"/>
            <p:cNvSpPr>
              <a:spLocks noEditPoints="1"/>
            </p:cNvSpPr>
            <p:nvPr/>
          </p:nvSpPr>
          <p:spPr bwMode="auto">
            <a:xfrm>
              <a:off x="709578" y="5855339"/>
              <a:ext cx="68591" cy="68086"/>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6" name="Freeform 105"/>
            <p:cNvSpPr>
              <a:spLocks noEditPoints="1"/>
            </p:cNvSpPr>
            <p:nvPr/>
          </p:nvSpPr>
          <p:spPr bwMode="auto">
            <a:xfrm>
              <a:off x="728285" y="5871845"/>
              <a:ext cx="31177" cy="33011"/>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7" name="Freeform 106"/>
            <p:cNvSpPr>
              <a:spLocks noEditPoints="1"/>
            </p:cNvSpPr>
            <p:nvPr/>
          </p:nvSpPr>
          <p:spPr bwMode="auto">
            <a:xfrm>
              <a:off x="670086" y="5836771"/>
              <a:ext cx="43648" cy="45390"/>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8" name="Freeform 107"/>
            <p:cNvSpPr>
              <a:spLocks noEditPoints="1"/>
            </p:cNvSpPr>
            <p:nvPr/>
          </p:nvSpPr>
          <p:spPr bwMode="auto">
            <a:xfrm>
              <a:off x="680478" y="5849150"/>
              <a:ext cx="22863" cy="20632"/>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9" name="Freeform 108"/>
            <p:cNvSpPr>
              <a:spLocks noEditPoints="1"/>
            </p:cNvSpPr>
            <p:nvPr/>
          </p:nvSpPr>
          <p:spPr bwMode="auto">
            <a:xfrm>
              <a:off x="347913" y="4976425"/>
              <a:ext cx="230716" cy="24345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10" name="Freeform 109"/>
            <p:cNvSpPr>
              <a:spLocks noEditPoints="1"/>
            </p:cNvSpPr>
            <p:nvPr/>
          </p:nvSpPr>
          <p:spPr bwMode="auto">
            <a:xfrm>
              <a:off x="333364" y="4964046"/>
              <a:ext cx="257738" cy="266151"/>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11" name="Freeform 110"/>
            <p:cNvSpPr>
              <a:spLocks noEditPoints="1"/>
            </p:cNvSpPr>
            <p:nvPr/>
          </p:nvSpPr>
          <p:spPr bwMode="auto">
            <a:xfrm>
              <a:off x="1073321" y="5036258"/>
              <a:ext cx="353350" cy="416762"/>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grpSp>
      <p:sp>
        <p:nvSpPr>
          <p:cNvPr id="115" name="Freeform 5"/>
          <p:cNvSpPr>
            <a:spLocks noEditPoints="1"/>
          </p:cNvSpPr>
          <p:nvPr/>
        </p:nvSpPr>
        <p:spPr bwMode="auto">
          <a:xfrm>
            <a:off x="1283108" y="5250425"/>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16" name="Picture 115"/>
          <p:cNvPicPr>
            <a:picLocks noChangeAspect="1"/>
          </p:cNvPicPr>
          <p:nvPr/>
        </p:nvPicPr>
        <p:blipFill>
          <a:blip r:embed="rId9"/>
          <a:stretch>
            <a:fillRect/>
          </a:stretch>
        </p:blipFill>
        <p:spPr>
          <a:xfrm>
            <a:off x="2330245" y="4548971"/>
            <a:ext cx="437027" cy="432277"/>
          </a:xfrm>
          <a:prstGeom prst="rect">
            <a:avLst/>
          </a:prstGeom>
        </p:spPr>
      </p:pic>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a:t>
            </a:r>
            <a:r>
              <a:rPr lang="en-US" sz="1200" i="1" dirty="0" smtClean="0"/>
              <a:t>More Detail &amp; Components– Starter Kit Archiving and Backup IP- </a:t>
            </a:r>
            <a:endParaRPr lang="en-US" sz="1200" i="1" dirty="0">
              <a:latin typeface="+mj-lt"/>
            </a:endParaRPr>
          </a:p>
        </p:txBody>
      </p:sp>
      <p:sp>
        <p:nvSpPr>
          <p:cNvPr id="113" name="TextBox 112"/>
          <p:cNvSpPr txBox="1"/>
          <p:nvPr/>
        </p:nvSpPr>
        <p:spPr>
          <a:xfrm>
            <a:off x="9763356" y="3282198"/>
            <a:ext cx="1681392" cy="746706"/>
          </a:xfrm>
          <a:prstGeom prst="rect">
            <a:avLst/>
          </a:prstGeom>
          <a:noFill/>
        </p:spPr>
        <p:txBody>
          <a:bodyPr wrap="square" lIns="179285" tIns="143428" rIns="179285" bIns="143428" rtlCol="0">
            <a:spAutoFit/>
          </a:bodyPr>
          <a:lstStyle/>
          <a:p>
            <a:pPr>
              <a:lnSpc>
                <a:spcPct val="90000"/>
              </a:lnSpc>
            </a:pPr>
            <a:r>
              <a:rPr lang="en-US" sz="1100" dirty="0" smtClean="0">
                <a:solidFill>
                  <a:schemeClr val="bg1"/>
                </a:solidFill>
              </a:rPr>
              <a:t>Windows Server/ Windows Client/</a:t>
            </a:r>
          </a:p>
          <a:p>
            <a:pPr>
              <a:lnSpc>
                <a:spcPct val="90000"/>
              </a:lnSpc>
            </a:pPr>
            <a:r>
              <a:rPr lang="en-US" sz="1100" dirty="0" smtClean="0">
                <a:solidFill>
                  <a:schemeClr val="bg1"/>
                </a:solidFill>
                <a:latin typeface="+mj-lt"/>
              </a:rPr>
              <a:t>SQL Server</a:t>
            </a:r>
            <a:endParaRPr lang="en-US" sz="1100" dirty="0">
              <a:solidFill>
                <a:schemeClr val="bg1"/>
              </a:solidFill>
              <a:latin typeface="+mj-lt"/>
            </a:endParaRPr>
          </a:p>
        </p:txBody>
      </p:sp>
      <p:sp>
        <p:nvSpPr>
          <p:cNvPr id="114" name="TextBox 113"/>
          <p:cNvSpPr txBox="1"/>
          <p:nvPr/>
        </p:nvSpPr>
        <p:spPr>
          <a:xfrm>
            <a:off x="8745794" y="4748981"/>
            <a:ext cx="2964425" cy="166656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995650" y="1184787"/>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Azure </a:t>
            </a:r>
            <a:r>
              <a:rPr lang="en-US" sz="1800" dirty="0"/>
              <a:t>Backup General Information </a:t>
            </a:r>
            <a:r>
              <a:rPr lang="en-US" sz="1800" b="1" dirty="0">
                <a:hlinkClick r:id="rId3"/>
              </a:rPr>
              <a:t>http://azure.microsoft.com/en-us/services/backup/</a:t>
            </a:r>
            <a:endParaRPr lang="en-US" sz="1800" b="1" dirty="0"/>
          </a:p>
          <a:p>
            <a:pPr marL="342900" indent="-342900">
              <a:buFont typeface="Arial" panose="020B0604020202020204" pitchFamily="34" charset="0"/>
              <a:buChar char="•"/>
            </a:pPr>
            <a:r>
              <a:rPr lang="en-US" sz="1800" dirty="0" smtClean="0">
                <a:solidFill>
                  <a:schemeClr val="tx1"/>
                </a:solidFill>
                <a:latin typeface="+mj-lt"/>
                <a:cs typeface="+mn-cs"/>
              </a:rPr>
              <a:t>Microsoft </a:t>
            </a:r>
            <a:r>
              <a:rPr lang="en-US" sz="1800" dirty="0">
                <a:solidFill>
                  <a:schemeClr val="tx1"/>
                </a:solidFill>
                <a:latin typeface="+mj-lt"/>
                <a:cs typeface="+mn-cs"/>
              </a:rPr>
              <a:t>Azure Cost Estimator </a:t>
            </a:r>
            <a:r>
              <a:rPr lang="en-US" sz="1800" dirty="0" smtClean="0">
                <a:solidFill>
                  <a:schemeClr val="tx1"/>
                </a:solidFill>
                <a:latin typeface="+mj-lt"/>
                <a:cs typeface="+mn-cs"/>
              </a:rPr>
              <a:t>Tool: </a:t>
            </a:r>
            <a:r>
              <a:rPr lang="en-US" sz="1800" b="1" dirty="0">
                <a:hlinkClick r:id="rId4"/>
              </a:rPr>
              <a:t>http://</a:t>
            </a:r>
            <a:r>
              <a:rPr lang="en-US" sz="1800" b="1" dirty="0" smtClean="0">
                <a:hlinkClick r:id="rId4"/>
              </a:rPr>
              <a:t>www.microsoft.com/en-us/download/details.aspx?id=43376</a:t>
            </a:r>
            <a:endParaRPr lang="en-US" sz="1800" b="1" dirty="0" smtClean="0"/>
          </a:p>
          <a:p>
            <a:pPr marL="342900" indent="-342900">
              <a:buFont typeface="Arial" panose="020B0604020202020204" pitchFamily="34" charset="0"/>
              <a:buChar char="•"/>
            </a:pPr>
            <a:r>
              <a:rPr lang="en-US" sz="1800" dirty="0"/>
              <a:t>Azure Backup FAQ </a:t>
            </a:r>
            <a:r>
              <a:rPr lang="en-US" sz="1800" b="1" dirty="0">
                <a:hlinkClick r:id="rId5"/>
              </a:rPr>
              <a:t>https://azure.microsoft.com/en-us/documentation/articles/backup-azure-backup-faq</a:t>
            </a:r>
            <a:r>
              <a:rPr lang="en-US" sz="1800" b="1" dirty="0" smtClean="0">
                <a:hlinkClick r:id="rId5"/>
              </a:rPr>
              <a:t>/</a:t>
            </a:r>
            <a:endParaRPr lang="en-US" sz="1800" b="1" dirty="0" smtClean="0"/>
          </a:p>
          <a:p>
            <a:endParaRPr lang="en-US" sz="1800" b="1" dirty="0" smtClean="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Props1.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3.xml><?xml version="1.0" encoding="utf-8"?>
<ds:datastoreItem xmlns:ds="http://schemas.openxmlformats.org/officeDocument/2006/customXml" ds:itemID="{2A7D4CEE-4A6E-444C-9F48-154C694282ED}">
  <ds:schemaRefs>
    <ds:schemaRef ds:uri="1e9946e3-f9a0-41e4-9b22-58e2cc8fa95c"/>
    <ds:schemaRef ds:uri="http://purl.org/dc/elements/1.1/"/>
    <ds:schemaRef ds:uri="http://schemas.microsoft.com/office/2006/metadata/properties"/>
    <ds:schemaRef ds:uri="d998fb76-9a2a-468e-b3b9-73e6011ded53"/>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184</TotalTime>
  <Words>672</Words>
  <Application>Microsoft Office PowerPoint</Application>
  <PresentationFormat>Widescreen</PresentationFormat>
  <Paragraphs>60</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 Archiving and Backup</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27</cp:revision>
  <dcterms:created xsi:type="dcterms:W3CDTF">2015-09-01T15:53:33Z</dcterms:created>
  <dcterms:modified xsi:type="dcterms:W3CDTF">2015-09-11T20:36:25Z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