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aka.ms/mysuppor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msdn.microsoft.com/en-us/library/dn568099.aspx"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www.microsoft.com/en-us/download/details.aspx?id=43376" TargetMode="External"/><Relationship Id="rId4" Type="http://schemas.openxmlformats.org/officeDocument/2006/relationships/hyperlink" Target="http://azure.microsoft.com/en-us/solutions/dev-t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4000" dirty="0" smtClean="0">
                <a:solidFill>
                  <a:srgbClr val="0072C6"/>
                </a:solidFill>
              </a:rPr>
              <a:t>Starter Kit: Development &amp; Test</a:t>
            </a:r>
            <a:endParaRPr lang="en-US" sz="40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a:t>Request full version of Azure Starter Kits online through </a:t>
            </a:r>
            <a:r>
              <a:rPr lang="en-US" sz="1400">
                <a:hlinkClick r:id="rId4"/>
              </a:rPr>
              <a:t>MPN </a:t>
            </a:r>
            <a:endParaRPr lang="en-US" sz="1400" dirty="0"/>
          </a:p>
        </p:txBody>
      </p:sp>
      <p:sp>
        <p:nvSpPr>
          <p:cNvPr id="39" name="TextBox 38"/>
          <p:cNvSpPr txBox="1"/>
          <p:nvPr/>
        </p:nvSpPr>
        <p:spPr>
          <a:xfrm>
            <a:off x="380937" y="879927"/>
            <a:ext cx="2632504" cy="588965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dirty="0">
                <a:solidFill>
                  <a:schemeClr val="bg1"/>
                </a:solidFill>
              </a:rPr>
              <a:t>Whether you are a developer and a CEO – at the same time - in a one-person startup getting your mobile app out the door, or a multi-national enterprise with 100,000 employees, you need </a:t>
            </a:r>
            <a:r>
              <a:rPr lang="en-US" sz="1400" b="1" dirty="0">
                <a:solidFill>
                  <a:schemeClr val="bg1"/>
                </a:solidFill>
              </a:rPr>
              <a:t>a sandbox to build, test and learn.</a:t>
            </a:r>
            <a:r>
              <a:rPr lang="en-US" sz="1400" dirty="0">
                <a:solidFill>
                  <a:schemeClr val="bg1"/>
                </a:solidFill>
              </a:rPr>
              <a:t> In addition, you need a safe, isolated zone to do it. </a:t>
            </a:r>
          </a:p>
          <a:p>
            <a:r>
              <a:rPr lang="en-US" sz="1400" dirty="0" smtClean="0">
                <a:solidFill>
                  <a:schemeClr val="bg1"/>
                </a:solidFill>
              </a:rPr>
              <a:t>In </a:t>
            </a:r>
            <a:r>
              <a:rPr lang="en-US" sz="1400" dirty="0">
                <a:solidFill>
                  <a:schemeClr val="bg1"/>
                </a:solidFill>
              </a:rPr>
              <a:t>summary </a:t>
            </a:r>
            <a:r>
              <a:rPr lang="en-US" sz="1400" b="1" dirty="0" smtClean="0">
                <a:solidFill>
                  <a:schemeClr val="bg1"/>
                </a:solidFill>
              </a:rPr>
              <a:t>Dev &amp; Test </a:t>
            </a:r>
            <a:r>
              <a:rPr lang="en-US" sz="1400" dirty="0" smtClean="0">
                <a:solidFill>
                  <a:schemeClr val="bg1"/>
                </a:solidFill>
              </a:rPr>
              <a:t>challenges </a:t>
            </a:r>
            <a:r>
              <a:rPr lang="en-US" sz="1400" dirty="0">
                <a:solidFill>
                  <a:schemeClr val="bg1"/>
                </a:solidFill>
              </a:rPr>
              <a:t>are</a:t>
            </a:r>
            <a:r>
              <a:rPr lang="en-US" sz="1400" dirty="0" smtClean="0">
                <a:solidFill>
                  <a:schemeClr val="bg1"/>
                </a:solidFill>
              </a:rPr>
              <a:t>:</a:t>
            </a:r>
          </a:p>
          <a:p>
            <a:pPr marL="285750" indent="-285750">
              <a:buFont typeface="Arial" panose="020B0604020202020204" pitchFamily="34" charset="0"/>
              <a:buChar char="•"/>
            </a:pPr>
            <a:r>
              <a:rPr lang="en-US" sz="1400" dirty="0" smtClean="0">
                <a:solidFill>
                  <a:schemeClr val="bg1"/>
                </a:solidFill>
              </a:rPr>
              <a:t>Sales </a:t>
            </a:r>
            <a:r>
              <a:rPr lang="en-US" sz="1400" dirty="0">
                <a:solidFill>
                  <a:schemeClr val="bg1"/>
                </a:solidFill>
              </a:rPr>
              <a:t>team need to demo an app running and they don´t have infrastructure resources</a:t>
            </a:r>
            <a:r>
              <a:rPr lang="en-US" sz="1400" dirty="0" smtClean="0">
                <a:solidFill>
                  <a:schemeClr val="bg1"/>
                </a:solidFill>
              </a:rPr>
              <a:t>.</a:t>
            </a: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Insufficient infrastructure tore-produce errors reported by internal and external clients in order to resolve app </a:t>
            </a:r>
            <a:r>
              <a:rPr lang="en-US" sz="1400" dirty="0" smtClean="0">
                <a:solidFill>
                  <a:schemeClr val="bg1"/>
                </a:solidFill>
              </a:rPr>
              <a:t>problems</a:t>
            </a: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Periods where you have excess infrastructure  </a:t>
            </a:r>
            <a:r>
              <a:rPr lang="en-US" sz="1400" dirty="0" smtClean="0">
                <a:solidFill>
                  <a:schemeClr val="bg1"/>
                </a:solidFill>
              </a:rPr>
              <a:t>you have </a:t>
            </a:r>
            <a:r>
              <a:rPr lang="en-US" sz="1400" dirty="0">
                <a:solidFill>
                  <a:schemeClr val="bg1"/>
                </a:solidFill>
              </a:rPr>
              <a:t>server boxes under your developers’ </a:t>
            </a:r>
            <a:r>
              <a:rPr lang="en-US" sz="1400" dirty="0" smtClean="0">
                <a:solidFill>
                  <a:schemeClr val="bg1"/>
                </a:solidFill>
              </a:rPr>
              <a:t>desks.</a:t>
            </a:r>
            <a:endParaRPr lang="en-US" sz="1400" dirty="0">
              <a:solidFill>
                <a:schemeClr val="bg1"/>
              </a:solidFill>
            </a:endParaRPr>
          </a:p>
        </p:txBody>
      </p:sp>
      <p:sp>
        <p:nvSpPr>
          <p:cNvPr id="44" name="TextBox 43"/>
          <p:cNvSpPr txBox="1"/>
          <p:nvPr/>
        </p:nvSpPr>
        <p:spPr>
          <a:xfrm>
            <a:off x="3162839" y="850884"/>
            <a:ext cx="2524750" cy="53725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You can count on </a:t>
            </a:r>
            <a:r>
              <a:rPr lang="en-US" sz="1400" b="1" dirty="0">
                <a:solidFill>
                  <a:schemeClr val="bg1"/>
                </a:solidFill>
              </a:rPr>
              <a:t>Microsoft Azure Infrastructure Services </a:t>
            </a:r>
            <a:r>
              <a:rPr lang="en-US" sz="1400" dirty="0">
                <a:solidFill>
                  <a:schemeClr val="bg1"/>
                </a:solidFill>
              </a:rPr>
              <a:t>to quickly standup labs for </a:t>
            </a:r>
            <a:r>
              <a:rPr lang="en-US" sz="1400" b="1" dirty="0">
                <a:solidFill>
                  <a:schemeClr val="bg1"/>
                </a:solidFill>
              </a:rPr>
              <a:t>testing</a:t>
            </a:r>
            <a:r>
              <a:rPr lang="en-US" sz="1400" dirty="0">
                <a:solidFill>
                  <a:schemeClr val="bg1"/>
                </a:solidFill>
              </a:rPr>
              <a:t> and </a:t>
            </a:r>
            <a:r>
              <a:rPr lang="en-US" sz="1400" b="1" dirty="0">
                <a:solidFill>
                  <a:schemeClr val="bg1"/>
                </a:solidFill>
              </a:rPr>
              <a:t>developing </a:t>
            </a:r>
            <a:r>
              <a:rPr lang="en-US" sz="1400" dirty="0">
                <a:solidFill>
                  <a:schemeClr val="bg1"/>
                </a:solidFill>
              </a:rPr>
              <a:t>apps, validating app behavior, and creating presales, training, and teaching </a:t>
            </a:r>
            <a:r>
              <a:rPr lang="en-US" sz="1400" dirty="0" smtClean="0">
                <a:solidFill>
                  <a:schemeClr val="bg1"/>
                </a:solidFill>
              </a:rPr>
              <a:t>environments:</a:t>
            </a:r>
          </a:p>
          <a:p>
            <a:pPr>
              <a:lnSpc>
                <a:spcPct val="90000"/>
              </a:lnSpc>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smtClean="0">
                <a:solidFill>
                  <a:schemeClr val="bg1"/>
                </a:solidFill>
              </a:rPr>
              <a:t>Provisioning </a:t>
            </a:r>
            <a:r>
              <a:rPr lang="en-US" sz="1400" dirty="0">
                <a:solidFill>
                  <a:schemeClr val="bg1"/>
                </a:solidFill>
              </a:rPr>
              <a:t>Virtual Machines in </a:t>
            </a:r>
            <a:r>
              <a:rPr lang="en-US" sz="1400" dirty="0" smtClean="0">
                <a:solidFill>
                  <a:schemeClr val="bg1"/>
                </a:solidFill>
              </a:rPr>
              <a:t>minutes</a:t>
            </a:r>
          </a:p>
          <a:p>
            <a:pPr marL="285750" indent="-285750">
              <a:lnSpc>
                <a:spcPct val="90000"/>
              </a:lnSpc>
              <a:buFont typeface="Arial" panose="020B0604020202020204" pitchFamily="34" charset="0"/>
              <a:buChar char="•"/>
            </a:pPr>
            <a:r>
              <a:rPr lang="en-US" sz="1400" dirty="0">
                <a:solidFill>
                  <a:schemeClr val="bg1"/>
                </a:solidFill>
              </a:rPr>
              <a:t>A</a:t>
            </a:r>
            <a:r>
              <a:rPr lang="en-US" sz="1400" dirty="0" smtClean="0">
                <a:solidFill>
                  <a:schemeClr val="bg1"/>
                </a:solidFill>
              </a:rPr>
              <a:t>ccess </a:t>
            </a:r>
            <a:r>
              <a:rPr lang="en-US" sz="1400" dirty="0">
                <a:solidFill>
                  <a:schemeClr val="bg1"/>
                </a:solidFill>
              </a:rPr>
              <a:t>to a sandbox and </a:t>
            </a:r>
            <a:r>
              <a:rPr lang="en-US" sz="1400" dirty="0" smtClean="0">
                <a:solidFill>
                  <a:schemeClr val="bg1"/>
                </a:solidFill>
              </a:rPr>
              <a:t>labs.</a:t>
            </a:r>
          </a:p>
          <a:p>
            <a:pPr marL="285750" indent="-285750">
              <a:lnSpc>
                <a:spcPct val="90000"/>
              </a:lnSpc>
              <a:buFont typeface="Arial" panose="020B0604020202020204" pitchFamily="34" charset="0"/>
              <a:buChar char="•"/>
            </a:pPr>
            <a:r>
              <a:rPr lang="en-US" sz="1400" dirty="0" smtClean="0">
                <a:solidFill>
                  <a:schemeClr val="bg1"/>
                </a:solidFill>
              </a:rPr>
              <a:t>Most </a:t>
            </a:r>
            <a:r>
              <a:rPr lang="en-US" sz="1400" dirty="0">
                <a:solidFill>
                  <a:schemeClr val="bg1"/>
                </a:solidFill>
              </a:rPr>
              <a:t>development, test and lab environments are project-based and do not need to be up and running </a:t>
            </a:r>
            <a:r>
              <a:rPr lang="en-US" sz="1400" dirty="0" smtClean="0">
                <a:solidFill>
                  <a:schemeClr val="bg1"/>
                </a:solidFill>
              </a:rPr>
              <a:t>24x7</a:t>
            </a:r>
          </a:p>
          <a:p>
            <a:pPr marL="285750" indent="-285750">
              <a:lnSpc>
                <a:spcPct val="90000"/>
              </a:lnSpc>
              <a:buFont typeface="Arial" panose="020B0604020202020204" pitchFamily="34" charset="0"/>
              <a:buChar char="•"/>
            </a:pPr>
            <a:r>
              <a:rPr lang="en-US" sz="1400" b="1" dirty="0" smtClean="0">
                <a:solidFill>
                  <a:schemeClr val="bg1"/>
                </a:solidFill>
              </a:rPr>
              <a:t>You </a:t>
            </a:r>
            <a:r>
              <a:rPr lang="en-US" sz="1400" b="1" dirty="0">
                <a:solidFill>
                  <a:schemeClr val="bg1"/>
                </a:solidFill>
              </a:rPr>
              <a:t>pay for what you use and no more</a:t>
            </a:r>
            <a:r>
              <a:rPr lang="en-US" sz="1400" dirty="0">
                <a:solidFill>
                  <a:schemeClr val="bg1"/>
                </a:solidFill>
              </a:rPr>
              <a:t>.</a:t>
            </a:r>
          </a:p>
          <a:p>
            <a:pPr>
              <a:lnSpc>
                <a:spcPct val="90000"/>
              </a:lnSpc>
            </a:pP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62749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a:t>
            </a:r>
            <a:r>
              <a:rPr lang="en-US" sz="1100" b="1" dirty="0" err="1" smtClean="0">
                <a:solidFill>
                  <a:schemeClr val="bg1"/>
                </a:solidFill>
              </a:rPr>
              <a:t>Dev&amp;Test</a:t>
            </a:r>
            <a:r>
              <a:rPr lang="en-US" sz="1100" b="1" dirty="0" smtClean="0">
                <a:solidFill>
                  <a:schemeClr val="bg1"/>
                </a:solidFill>
              </a:rPr>
              <a:t> App with Azure IaaS</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Servers:</a:t>
            </a:r>
          </a:p>
          <a:p>
            <a:pPr marL="742950" lvl="1" indent="-285750">
              <a:lnSpc>
                <a:spcPct val="90000"/>
              </a:lnSpc>
              <a:buFont typeface="Arial" panose="020B0604020202020204" pitchFamily="34" charset="0"/>
              <a:buChar char="•"/>
            </a:pPr>
            <a:r>
              <a:rPr lang="en-US" sz="1100" i="1" dirty="0" smtClean="0">
                <a:solidFill>
                  <a:schemeClr val="bg1"/>
                </a:solidFill>
              </a:rPr>
              <a:t>2 x Application Servers= $535.68</a:t>
            </a:r>
          </a:p>
          <a:p>
            <a:pPr marL="742950" lvl="1" indent="-285750">
              <a:lnSpc>
                <a:spcPct val="90000"/>
              </a:lnSpc>
              <a:buFont typeface="Arial" panose="020B0604020202020204" pitchFamily="34" charset="0"/>
              <a:buChar char="•"/>
            </a:pPr>
            <a:r>
              <a:rPr lang="en-US" sz="1100" i="1" dirty="0">
                <a:solidFill>
                  <a:schemeClr val="bg1"/>
                </a:solidFill>
              </a:rPr>
              <a:t>1</a:t>
            </a:r>
            <a:r>
              <a:rPr lang="en-US" sz="1100" i="1" dirty="0" smtClean="0">
                <a:solidFill>
                  <a:schemeClr val="bg1"/>
                </a:solidFill>
              </a:rPr>
              <a:t> x </a:t>
            </a:r>
            <a:r>
              <a:rPr lang="en-US" sz="1100" i="1" dirty="0">
                <a:solidFill>
                  <a:schemeClr val="bg1"/>
                </a:solidFill>
              </a:rPr>
              <a:t>D</a:t>
            </a:r>
            <a:r>
              <a:rPr lang="en-US" sz="1100" i="1" dirty="0" smtClean="0">
                <a:solidFill>
                  <a:schemeClr val="bg1"/>
                </a:solidFill>
              </a:rPr>
              <a:t>atabase Servers (Include SQL Server STD License) = $565.44</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650GB Bandwidth/Download = $88.65</a:t>
            </a:r>
          </a:p>
          <a:p>
            <a:pPr marL="742950" lvl="1" indent="-285750">
              <a:lnSpc>
                <a:spcPct val="90000"/>
              </a:lnSpc>
              <a:buFont typeface="Arial" panose="020B0604020202020204" pitchFamily="34" charset="0"/>
              <a:buChar char="•"/>
            </a:pPr>
            <a:r>
              <a:rPr lang="en-US" sz="1100" i="1" dirty="0">
                <a:solidFill>
                  <a:schemeClr val="bg1"/>
                </a:solidFill>
              </a:rPr>
              <a:t>1</a:t>
            </a:r>
            <a:r>
              <a:rPr lang="en-US" sz="1100" i="1" dirty="0" smtClean="0">
                <a:solidFill>
                  <a:schemeClr val="bg1"/>
                </a:solidFill>
              </a:rPr>
              <a:t>TB </a:t>
            </a:r>
            <a:r>
              <a:rPr lang="en-US" sz="1100" i="1" dirty="0" err="1" smtClean="0">
                <a:solidFill>
                  <a:schemeClr val="bg1"/>
                </a:solidFill>
              </a:rPr>
              <a:t>Storage+Transactions</a:t>
            </a:r>
            <a:r>
              <a:rPr lang="en-US" sz="1100" i="1" dirty="0" smtClean="0">
                <a:solidFill>
                  <a:schemeClr val="bg1"/>
                </a:solidFill>
              </a:rPr>
              <a:t> </a:t>
            </a:r>
            <a:r>
              <a:rPr lang="en-US" sz="1100" i="1" dirty="0">
                <a:solidFill>
                  <a:schemeClr val="bg1"/>
                </a:solidFill>
              </a:rPr>
              <a:t>= </a:t>
            </a:r>
            <a:r>
              <a:rPr lang="en-US" sz="1100" i="1" dirty="0" smtClean="0">
                <a:solidFill>
                  <a:schemeClr val="bg1"/>
                </a:solidFill>
              </a:rPr>
              <a:t>$36.10</a:t>
            </a:r>
          </a:p>
          <a:p>
            <a:pPr marL="285750" indent="-285750">
              <a:lnSpc>
                <a:spcPct val="90000"/>
              </a:lnSpc>
              <a:buFont typeface="Arial" panose="020B0604020202020204" pitchFamily="34" charset="0"/>
              <a:buChar char="•"/>
            </a:pPr>
            <a:r>
              <a:rPr lang="en-US" sz="1100" i="1" dirty="0" smtClean="0">
                <a:solidFill>
                  <a:schemeClr val="bg1"/>
                </a:solidFill>
              </a:rPr>
              <a:t>Developer Support: U$29</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U$15.058/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151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a:t>
            </a:r>
            <a:r>
              <a:rPr lang="en-US" sz="1200" i="1" dirty="0" err="1" smtClean="0"/>
              <a:t>Dev&amp;Test</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grpSp>
        <p:nvGrpSpPr>
          <p:cNvPr id="122" name="Group 121"/>
          <p:cNvGrpSpPr/>
          <p:nvPr/>
        </p:nvGrpSpPr>
        <p:grpSpPr>
          <a:xfrm>
            <a:off x="8795394" y="1287868"/>
            <a:ext cx="3166437" cy="2346335"/>
            <a:chOff x="5543411" y="207085"/>
            <a:chExt cx="6600948" cy="3895000"/>
          </a:xfrm>
        </p:grpSpPr>
        <p:sp>
          <p:nvSpPr>
            <p:cNvPr id="123" name="Clpoud Icon"/>
            <p:cNvSpPr>
              <a:spLocks noChangeAspect="1"/>
            </p:cNvSpPr>
            <p:nvPr/>
          </p:nvSpPr>
          <p:spPr bwMode="black">
            <a:xfrm>
              <a:off x="5543411" y="207085"/>
              <a:ext cx="6600948" cy="37302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081501" y="3338310"/>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smtClean="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smtClean="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229697" y="2057298"/>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9422473" y="3557175"/>
              <a:ext cx="1424438" cy="54491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nvGrpSpPr>
            <p:cNvPr id="136" name="Group 135"/>
            <p:cNvGrpSpPr/>
            <p:nvPr/>
          </p:nvGrpSpPr>
          <p:grpSpPr>
            <a:xfrm>
              <a:off x="9451162" y="1262033"/>
              <a:ext cx="1272744" cy="1427076"/>
              <a:chOff x="10864208" y="2692857"/>
              <a:chExt cx="832467" cy="904301"/>
            </a:xfrm>
          </p:grpSpPr>
          <p:sp>
            <p:nvSpPr>
              <p:cNvPr id="138" name="Freeform 24"/>
              <p:cNvSpPr>
                <a:spLocks noEditPoints="1"/>
              </p:cNvSpPr>
              <p:nvPr/>
            </p:nvSpPr>
            <p:spPr bwMode="black">
              <a:xfrm>
                <a:off x="10864208" y="2692857"/>
                <a:ext cx="750559" cy="904301"/>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303331" y="1040850"/>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62" name="Picture 161"/>
          <p:cNvPicPr>
            <a:picLocks noChangeAspect="1"/>
          </p:cNvPicPr>
          <p:nvPr/>
        </p:nvPicPr>
        <p:blipFill>
          <a:blip r:embed="rId6" cstate="print">
            <a:biLevel thresh="25000"/>
            <a:extLst>
              <a:ext uri="{BEBA8EAE-BF5A-486C-A8C5-ECC9F3942E4B}">
                <a14:imgProps xmlns:a14="http://schemas.microsoft.com/office/drawing/2010/main">
                  <a14:imgLayer r:embed="rId7">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41" name="Picture 40"/>
          <p:cNvPicPr>
            <a:picLocks noChangeAspect="1"/>
          </p:cNvPicPr>
          <p:nvPr/>
        </p:nvPicPr>
        <p:blipFill>
          <a:blip r:embed="rId8">
            <a:duotone>
              <a:prstClr val="black"/>
              <a:schemeClr val="accent1">
                <a:tint val="45000"/>
                <a:satMod val="400000"/>
              </a:schemeClr>
            </a:duotone>
          </a:blip>
          <a:stretch>
            <a:fillRect/>
          </a:stretch>
        </p:blipFill>
        <p:spPr>
          <a:xfrm>
            <a:off x="10764946" y="2007371"/>
            <a:ext cx="372437" cy="370783"/>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Cloud Design Patterns </a:t>
            </a:r>
            <a:r>
              <a:rPr lang="en-US" sz="1800" b="1" dirty="0">
                <a:hlinkClick r:id="rId3"/>
              </a:rPr>
              <a:t>http://msdn.microsoft.com/en-us/library/dn568099.aspx </a:t>
            </a:r>
            <a:endParaRPr lang="en-US" sz="1800" b="1" dirty="0" smtClean="0"/>
          </a:p>
          <a:p>
            <a:pPr marL="342900" indent="-342900">
              <a:buFont typeface="Arial" panose="020B0604020202020204" pitchFamily="34" charset="0"/>
              <a:buChar char="•"/>
            </a:pPr>
            <a:r>
              <a:rPr lang="en-US" sz="1800" dirty="0"/>
              <a:t>Cloud development and test environments </a:t>
            </a:r>
            <a:r>
              <a:rPr lang="en-US" sz="1800" b="1" dirty="0">
                <a:hlinkClick r:id="rId4"/>
              </a:rPr>
              <a:t>http://azure.microsoft.com/en-us/solutions/dev-test</a:t>
            </a:r>
            <a:r>
              <a:rPr lang="en-US" sz="1800" b="1" dirty="0" smtClean="0">
                <a:hlinkClick r:id="rId4"/>
              </a:rPr>
              <a:t>/</a:t>
            </a:r>
            <a:endParaRPr lang="en-US" sz="1800" b="1" dirty="0" smtClean="0"/>
          </a:p>
          <a:p>
            <a:pPr marL="342900" indent="-342900">
              <a:buFont typeface="Arial" panose="020B0604020202020204" pitchFamily="34" charset="0"/>
              <a:buChar char="•"/>
            </a:pPr>
            <a:r>
              <a:rPr lang="en-US" sz="1800" dirty="0" smtClean="0">
                <a:solidFill>
                  <a:schemeClr val="tx1"/>
                </a:solidFill>
                <a:latin typeface="+mj-lt"/>
                <a:cs typeface="+mn-cs"/>
              </a:rPr>
              <a:t>Microsoft </a:t>
            </a:r>
            <a:r>
              <a:rPr lang="en-US" sz="1800" dirty="0">
                <a:solidFill>
                  <a:schemeClr val="tx1"/>
                </a:solidFill>
                <a:latin typeface="+mj-lt"/>
                <a:cs typeface="+mn-cs"/>
              </a:rPr>
              <a:t>Azure Cost Estimator </a:t>
            </a:r>
            <a:r>
              <a:rPr lang="en-US" sz="1800" dirty="0" smtClean="0">
                <a:solidFill>
                  <a:schemeClr val="tx1"/>
                </a:solidFill>
                <a:latin typeface="+mj-lt"/>
                <a:cs typeface="+mn-cs"/>
              </a:rPr>
              <a:t>Tool: </a:t>
            </a:r>
            <a:r>
              <a:rPr lang="en-US" sz="1800" b="1" dirty="0">
                <a:hlinkClick r:id="rId5"/>
              </a:rPr>
              <a:t>http://</a:t>
            </a:r>
            <a:r>
              <a:rPr lang="en-US" sz="1800" b="1" dirty="0" smtClean="0">
                <a:hlinkClick r:id="rId5"/>
              </a:rPr>
              <a:t>www.microsoft.com/en-us/download/details.aspx?id=43376</a:t>
            </a:r>
            <a:endParaRPr lang="en-US" sz="1800" b="1" dirty="0" smtClean="0"/>
          </a:p>
          <a:p>
            <a:endParaRPr lang="en-US" sz="1800" b="1" dirty="0" smtClean="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7D4CEE-4A6E-444C-9F48-154C694282ED}">
  <ds:schemaRefs>
    <ds:schemaRef ds:uri="http://purl.org/dc/elements/1.1/"/>
    <ds:schemaRef ds:uri="http://schemas.microsoft.com/office/2006/metadata/properties"/>
    <ds:schemaRef ds:uri="1e9946e3-f9a0-41e4-9b22-58e2cc8fa95c"/>
    <ds:schemaRef ds:uri="http://schemas.microsoft.com/office/2006/documentManagement/types"/>
    <ds:schemaRef ds:uri="http://schemas.microsoft.com/office/infopath/2007/PartnerControls"/>
    <ds:schemaRef ds:uri="http://purl.org/dc/terms/"/>
    <ds:schemaRef ds:uri="d998fb76-9a2a-468e-b3b9-73e6011ded53"/>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1315</TotalTime>
  <Words>662</Words>
  <Application>Microsoft Office PowerPoint</Application>
  <PresentationFormat>Widescreen</PresentationFormat>
  <Paragraphs>61</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Development &amp; Test</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67</cp:revision>
  <dcterms:created xsi:type="dcterms:W3CDTF">2015-09-01T15:53:33Z</dcterms:created>
  <dcterms:modified xsi:type="dcterms:W3CDTF">2015-09-11T20:36:51Z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