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7.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emf"/><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aka.ms/mysupport" TargetMode="External"/><Relationship Id="rId9" Type="http://schemas.openxmlformats.org/officeDocument/2006/relationships/image" Target="../media/image4.emf"/><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pricing/details/mobile-services/"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app-service-changes-existing-services/?clcid=0x409"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azure.microsoft.com/en-us/pricing/details/app-serv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smtClean="0">
                <a:solidFill>
                  <a:srgbClr val="0072C6"/>
                </a:solidFill>
              </a:rPr>
              <a:t>Starter Kit: Mobile/Client Application with Azure</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a:t>Request full version of Azure Starter Kits online through </a:t>
            </a:r>
            <a:r>
              <a:rPr lang="en-US" sz="1400">
                <a:hlinkClick r:id="rId4"/>
              </a:rPr>
              <a:t>MPN </a:t>
            </a:r>
            <a:endParaRPr lang="en-US" sz="1400" dirty="0"/>
          </a:p>
        </p:txBody>
      </p:sp>
      <p:sp>
        <p:nvSpPr>
          <p:cNvPr id="39" name="TextBox 38"/>
          <p:cNvSpPr txBox="1"/>
          <p:nvPr/>
        </p:nvSpPr>
        <p:spPr>
          <a:xfrm>
            <a:off x="380937" y="879927"/>
            <a:ext cx="2632504" cy="539413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b="1" dirty="0">
                <a:solidFill>
                  <a:schemeClr val="bg1"/>
                </a:solidFill>
              </a:rPr>
              <a:t>By 2020 we will live in a world of 50 billion connected devices </a:t>
            </a:r>
            <a:r>
              <a:rPr lang="en-US" sz="1400" dirty="0">
                <a:solidFill>
                  <a:schemeClr val="bg1"/>
                </a:solidFill>
              </a:rPr>
              <a:t>that need different type of </a:t>
            </a:r>
            <a:r>
              <a:rPr lang="en-US" sz="1400" dirty="0" smtClean="0">
                <a:solidFill>
                  <a:schemeClr val="bg1"/>
                </a:solidFill>
              </a:rPr>
              <a:t>Applications, all </a:t>
            </a:r>
            <a:r>
              <a:rPr lang="en-US" sz="1400" dirty="0">
                <a:solidFill>
                  <a:schemeClr val="bg1"/>
                </a:solidFill>
              </a:rPr>
              <a:t>generating large amounts of data just waiting to be </a:t>
            </a:r>
            <a:r>
              <a:rPr lang="en-US" sz="1400" dirty="0" smtClean="0">
                <a:solidFill>
                  <a:schemeClr val="bg1"/>
                </a:solidFill>
              </a:rPr>
              <a:t>analyzed. Gartner </a:t>
            </a:r>
            <a:r>
              <a:rPr lang="en-US" sz="1400" dirty="0">
                <a:solidFill>
                  <a:schemeClr val="bg1"/>
                </a:solidFill>
              </a:rPr>
              <a:t>estimated that by the end of 2013, consumer cloud services for accessing content would be integrated into 90% of all connected </a:t>
            </a:r>
            <a:r>
              <a:rPr lang="en-US" sz="1400" dirty="0" smtClean="0">
                <a:solidFill>
                  <a:schemeClr val="bg1"/>
                </a:solidFill>
              </a:rPr>
              <a:t>devices. </a:t>
            </a:r>
            <a:endParaRPr lang="en-US" sz="1400" dirty="0">
              <a:solidFill>
                <a:schemeClr val="bg1"/>
              </a:solidFill>
            </a:endParaRPr>
          </a:p>
          <a:p>
            <a:pPr>
              <a:lnSpc>
                <a:spcPct val="90000"/>
              </a:lnSpc>
            </a:pPr>
            <a:endParaRPr lang="es-MX" sz="1400" dirty="0" smtClean="0">
              <a:solidFill>
                <a:schemeClr val="bg1"/>
              </a:solidFill>
            </a:endParaRPr>
          </a:p>
          <a:p>
            <a:r>
              <a:rPr lang="en-US" sz="1400" dirty="0" smtClean="0">
                <a:solidFill>
                  <a:schemeClr val="bg1"/>
                </a:solidFill>
                <a:latin typeface="+mj-lt"/>
              </a:rPr>
              <a:t>In </a:t>
            </a:r>
            <a:r>
              <a:rPr lang="en-US" sz="1400" dirty="0">
                <a:solidFill>
                  <a:schemeClr val="bg1"/>
                </a:solidFill>
                <a:latin typeface="+mj-lt"/>
              </a:rPr>
              <a:t>s</a:t>
            </a:r>
            <a:r>
              <a:rPr lang="en-US" sz="1400" dirty="0" smtClean="0">
                <a:solidFill>
                  <a:schemeClr val="bg1"/>
                </a:solidFill>
                <a:latin typeface="+mj-lt"/>
              </a:rPr>
              <a:t>ummary the </a:t>
            </a:r>
            <a:r>
              <a:rPr lang="en-US" sz="1400" b="1" dirty="0" smtClean="0">
                <a:solidFill>
                  <a:schemeClr val="bg1"/>
                </a:solidFill>
                <a:latin typeface="+mj-lt"/>
              </a:rPr>
              <a:t>Mobile / Client Application development challenges are:</a:t>
            </a:r>
          </a:p>
          <a:p>
            <a:pPr marL="285750" indent="-285750">
              <a:buFont typeface="Arial" panose="020B0604020202020204" pitchFamily="34" charset="0"/>
              <a:buChar char="•"/>
            </a:pPr>
            <a:endParaRPr lang="en-US" sz="1400" dirty="0" smtClean="0">
              <a:solidFill>
                <a:schemeClr val="bg1"/>
              </a:solidFill>
              <a:latin typeface="+mj-lt"/>
            </a:endParaRPr>
          </a:p>
          <a:p>
            <a:pPr marL="285750" indent="-285750">
              <a:buFont typeface="Arial" panose="020B0604020202020204" pitchFamily="34" charset="0"/>
              <a:buChar char="•"/>
            </a:pPr>
            <a:r>
              <a:rPr lang="en-US" sz="1400" b="1" dirty="0">
                <a:solidFill>
                  <a:schemeClr val="bg1"/>
                </a:solidFill>
                <a:latin typeface="+mj-lt"/>
              </a:rPr>
              <a:t>Proliferation of consumer devices </a:t>
            </a:r>
            <a:endParaRPr lang="en-US" sz="1400" b="1" dirty="0" smtClean="0">
              <a:solidFill>
                <a:schemeClr val="bg1"/>
              </a:solidFill>
              <a:latin typeface="+mj-lt"/>
            </a:endParaRPr>
          </a:p>
          <a:p>
            <a:pPr marL="285750" indent="-285750">
              <a:buFont typeface="Arial" panose="020B0604020202020204" pitchFamily="34" charset="0"/>
              <a:buChar char="•"/>
            </a:pPr>
            <a:r>
              <a:rPr lang="en-US" sz="1400" dirty="0" smtClean="0">
                <a:solidFill>
                  <a:schemeClr val="bg1"/>
                </a:solidFill>
                <a:latin typeface="+mj-lt"/>
              </a:rPr>
              <a:t>How to build a </a:t>
            </a:r>
            <a:r>
              <a:rPr lang="en-US" sz="1400" b="1" dirty="0">
                <a:solidFill>
                  <a:schemeClr val="bg1"/>
                </a:solidFill>
                <a:latin typeface="+mj-lt"/>
              </a:rPr>
              <a:t>consumer or commercial app</a:t>
            </a:r>
            <a:r>
              <a:rPr lang="en-US" sz="1400" dirty="0">
                <a:solidFill>
                  <a:schemeClr val="bg1"/>
                </a:solidFill>
                <a:latin typeface="+mj-lt"/>
              </a:rPr>
              <a:t>, or even game and get it on as many platforms in the </a:t>
            </a:r>
            <a:r>
              <a:rPr lang="en-US" sz="1400" b="1" dirty="0">
                <a:solidFill>
                  <a:schemeClr val="bg1"/>
                </a:solidFill>
                <a:latin typeface="+mj-lt"/>
              </a:rPr>
              <a:t>short most cost effective </a:t>
            </a:r>
            <a:r>
              <a:rPr lang="en-US" sz="1400" b="1" dirty="0" smtClean="0">
                <a:solidFill>
                  <a:schemeClr val="bg1"/>
                </a:solidFill>
                <a:latin typeface="+mj-lt"/>
              </a:rPr>
              <a:t>way</a:t>
            </a:r>
            <a:r>
              <a:rPr lang="en-US" sz="1400" dirty="0" smtClean="0">
                <a:solidFill>
                  <a:schemeClr val="bg1"/>
                </a:solidFill>
                <a:latin typeface="+mj-lt"/>
              </a:rPr>
              <a:t>?</a:t>
            </a:r>
            <a:endParaRPr lang="en-US" sz="1400" dirty="0">
              <a:solidFill>
                <a:schemeClr val="bg1"/>
              </a:solidFill>
              <a:latin typeface="+mj-lt"/>
            </a:endParaRPr>
          </a:p>
        </p:txBody>
      </p:sp>
      <p:sp>
        <p:nvSpPr>
          <p:cNvPr id="44" name="TextBox 43"/>
          <p:cNvSpPr txBox="1"/>
          <p:nvPr/>
        </p:nvSpPr>
        <p:spPr>
          <a:xfrm>
            <a:off x="3162839" y="850884"/>
            <a:ext cx="2524750" cy="55526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100" dirty="0">
              <a:solidFill>
                <a:srgbClr val="FFFFFF"/>
              </a:solidFill>
            </a:endParaRPr>
          </a:p>
          <a:p>
            <a:pPr>
              <a:lnSpc>
                <a:spcPct val="90000"/>
              </a:lnSpc>
            </a:pPr>
            <a:r>
              <a:rPr lang="en-US" sz="1400" b="1" dirty="0">
                <a:solidFill>
                  <a:schemeClr val="bg1"/>
                </a:solidFill>
              </a:rPr>
              <a:t>Azure Mobile </a:t>
            </a:r>
            <a:r>
              <a:rPr lang="en-US" sz="1400" b="1" dirty="0" smtClean="0">
                <a:solidFill>
                  <a:schemeClr val="bg1"/>
                </a:solidFill>
              </a:rPr>
              <a:t>Apps / Mobile  Services</a:t>
            </a:r>
            <a:r>
              <a:rPr lang="en-US" sz="1400" dirty="0" smtClean="0">
                <a:solidFill>
                  <a:schemeClr val="bg1"/>
                </a:solidFill>
              </a:rPr>
              <a:t> quickly adds </a:t>
            </a:r>
            <a:r>
              <a:rPr lang="en-US" sz="1400" dirty="0">
                <a:solidFill>
                  <a:schemeClr val="bg1"/>
                </a:solidFill>
              </a:rPr>
              <a:t>login, push, and data sync to your </a:t>
            </a:r>
            <a:r>
              <a:rPr lang="en-US" sz="1400" b="1" dirty="0">
                <a:solidFill>
                  <a:schemeClr val="bg1"/>
                </a:solidFill>
              </a:rPr>
              <a:t>iOS, Android, or Windows </a:t>
            </a:r>
            <a:r>
              <a:rPr lang="en-US" sz="1400" dirty="0">
                <a:solidFill>
                  <a:schemeClr val="bg1"/>
                </a:solidFill>
              </a:rPr>
              <a:t>app. Connect </a:t>
            </a:r>
            <a:r>
              <a:rPr lang="en-US" sz="1400" b="1" dirty="0">
                <a:solidFill>
                  <a:schemeClr val="bg1"/>
                </a:solidFill>
              </a:rPr>
              <a:t>your app to enterprise systems and on-premises resources</a:t>
            </a:r>
            <a:r>
              <a:rPr lang="en-US" sz="1400" dirty="0">
                <a:solidFill>
                  <a:schemeClr val="bg1"/>
                </a:solidFill>
              </a:rPr>
              <a:t>. Scale your app to millions of customers across multiple </a:t>
            </a:r>
            <a:r>
              <a:rPr lang="en-US" sz="1400" dirty="0" smtClean="0">
                <a:solidFill>
                  <a:schemeClr val="bg1"/>
                </a:solidFill>
              </a:rPr>
              <a:t>geographies:</a:t>
            </a:r>
            <a:br>
              <a:rPr lang="en-US" sz="1400" dirty="0" smtClean="0">
                <a:solidFill>
                  <a:schemeClr val="bg1"/>
                </a:solidFill>
              </a:rPr>
            </a:br>
            <a:endParaRPr lang="en-US" sz="1400" dirty="0" smtClean="0">
              <a:solidFill>
                <a:schemeClr val="bg1"/>
              </a:solidFill>
            </a:endParaRPr>
          </a:p>
          <a:p>
            <a:pPr marL="285750" indent="-285750">
              <a:lnSpc>
                <a:spcPct val="90000"/>
              </a:lnSpc>
              <a:buFont typeface="Arial" panose="020B0604020202020204" pitchFamily="34" charset="0"/>
              <a:buChar char="•"/>
            </a:pPr>
            <a:r>
              <a:rPr lang="en-US" sz="1300" b="1" dirty="0" smtClean="0">
                <a:solidFill>
                  <a:schemeClr val="bg1"/>
                </a:solidFill>
              </a:rPr>
              <a:t>Secure</a:t>
            </a:r>
            <a:r>
              <a:rPr lang="en-US" sz="1300" dirty="0" smtClean="0">
                <a:solidFill>
                  <a:schemeClr val="bg1"/>
                </a:solidFill>
              </a:rPr>
              <a:t> </a:t>
            </a:r>
            <a:r>
              <a:rPr lang="en-US" sz="1300" dirty="0">
                <a:solidFill>
                  <a:schemeClr val="bg1"/>
                </a:solidFill>
              </a:rPr>
              <a:t>and </a:t>
            </a:r>
            <a:r>
              <a:rPr lang="en-US" sz="1300" b="1" dirty="0">
                <a:solidFill>
                  <a:schemeClr val="bg1"/>
                </a:solidFill>
              </a:rPr>
              <a:t>store data </a:t>
            </a:r>
            <a:r>
              <a:rPr lang="en-US" sz="1300" dirty="0">
                <a:solidFill>
                  <a:schemeClr val="bg1"/>
                </a:solidFill>
              </a:rPr>
              <a:t>in the cloud from your </a:t>
            </a:r>
            <a:r>
              <a:rPr lang="en-US" sz="1300" b="1" dirty="0">
                <a:solidFill>
                  <a:schemeClr val="bg1"/>
                </a:solidFill>
              </a:rPr>
              <a:t>mobile app </a:t>
            </a:r>
            <a:r>
              <a:rPr lang="en-US" sz="1300" dirty="0">
                <a:solidFill>
                  <a:schemeClr val="bg1"/>
                </a:solidFill>
              </a:rPr>
              <a:t>on </a:t>
            </a:r>
            <a:r>
              <a:rPr lang="en-US" sz="1300" b="1" dirty="0">
                <a:solidFill>
                  <a:schemeClr val="bg1"/>
                </a:solidFill>
              </a:rPr>
              <a:t>any </a:t>
            </a:r>
            <a:r>
              <a:rPr lang="en-US" sz="1300" b="1" dirty="0" smtClean="0">
                <a:solidFill>
                  <a:schemeClr val="bg1"/>
                </a:solidFill>
              </a:rPr>
              <a:t>device</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Deliver a </a:t>
            </a:r>
            <a:r>
              <a:rPr lang="en-US" sz="1300" b="1" dirty="0">
                <a:solidFill>
                  <a:schemeClr val="bg1"/>
                </a:solidFill>
              </a:rPr>
              <a:t>global mobile app with high availability and low latency</a:t>
            </a:r>
            <a:endParaRPr lang="en-US" sz="1300" dirty="0" smtClean="0">
              <a:solidFill>
                <a:schemeClr val="bg1"/>
              </a:solidFill>
            </a:endParaRPr>
          </a:p>
          <a:p>
            <a:pPr marL="285750" indent="-285750">
              <a:lnSpc>
                <a:spcPct val="90000"/>
              </a:lnSpc>
              <a:buFont typeface="Arial" panose="020B0604020202020204" pitchFamily="34" charset="0"/>
              <a:buChar char="•"/>
            </a:pPr>
            <a:r>
              <a:rPr lang="en-US" sz="1300" dirty="0" smtClean="0">
                <a:solidFill>
                  <a:schemeClr val="bg1"/>
                </a:solidFill>
              </a:rPr>
              <a:t>Engage </a:t>
            </a:r>
            <a:r>
              <a:rPr lang="en-US" sz="1300" dirty="0">
                <a:solidFill>
                  <a:schemeClr val="bg1"/>
                </a:solidFill>
              </a:rPr>
              <a:t>your customers with </a:t>
            </a:r>
            <a:r>
              <a:rPr lang="en-US" sz="1300" b="1" dirty="0">
                <a:solidFill>
                  <a:schemeClr val="bg1"/>
                </a:solidFill>
              </a:rPr>
              <a:t>push </a:t>
            </a:r>
            <a:r>
              <a:rPr lang="en-US" sz="1300" b="1" dirty="0" smtClean="0">
                <a:solidFill>
                  <a:schemeClr val="bg1"/>
                </a:solidFill>
              </a:rPr>
              <a:t>notifications</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Expand your web presence with mobile </a:t>
            </a:r>
            <a:r>
              <a:rPr lang="en-US" sz="1300" dirty="0" smtClean="0">
                <a:solidFill>
                  <a:schemeClr val="bg1"/>
                </a:solidFill>
              </a:rPr>
              <a:t>apps</a:t>
            </a:r>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Build your mobile app to </a:t>
            </a:r>
            <a:r>
              <a:rPr lang="en-US" sz="1300" b="1" dirty="0">
                <a:solidFill>
                  <a:schemeClr val="bg1"/>
                </a:solidFill>
              </a:rPr>
              <a:t>enterprise</a:t>
            </a:r>
            <a:r>
              <a:rPr lang="en-US" sz="1300" dirty="0">
                <a:solidFill>
                  <a:schemeClr val="bg1"/>
                </a:solidFill>
              </a:rPr>
              <a:t> </a:t>
            </a:r>
            <a:r>
              <a:rPr lang="en-US" sz="1300" b="1" dirty="0">
                <a:solidFill>
                  <a:schemeClr val="bg1"/>
                </a:solidFill>
              </a:rPr>
              <a:t>line-of-business</a:t>
            </a:r>
            <a:r>
              <a:rPr lang="en-US" sz="1300" dirty="0">
                <a:solidFill>
                  <a:schemeClr val="bg1"/>
                </a:solidFill>
              </a:rPr>
              <a:t> </a:t>
            </a:r>
            <a:r>
              <a:rPr lang="en-US" sz="1300" dirty="0" smtClean="0">
                <a:solidFill>
                  <a:schemeClr val="bg1"/>
                </a:solidFill>
              </a:rPr>
              <a:t>systems</a:t>
            </a:r>
            <a:endParaRPr lang="en-US" sz="1300"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Mobile App with Push Notifications + Azure SQL </a:t>
            </a:r>
            <a:r>
              <a:rPr lang="en-US" sz="1100" b="1" dirty="0" smtClean="0">
                <a:solidFill>
                  <a:schemeClr val="bg1"/>
                </a:solidFill>
              </a:rPr>
              <a:t>DB</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Mobile/Client App:</a:t>
            </a:r>
          </a:p>
          <a:p>
            <a:pPr marL="742950" lvl="1" indent="-285750">
              <a:lnSpc>
                <a:spcPct val="90000"/>
              </a:lnSpc>
              <a:buFont typeface="Arial" panose="020B0604020202020204" pitchFamily="34" charset="0"/>
              <a:buChar char="•"/>
            </a:pPr>
            <a:r>
              <a:rPr lang="en-US" sz="1100" i="1" dirty="0" smtClean="0">
                <a:solidFill>
                  <a:schemeClr val="bg1"/>
                </a:solidFill>
              </a:rPr>
              <a:t>2 x App Service S2 = $297.60</a:t>
            </a:r>
          </a:p>
          <a:p>
            <a:pPr marL="742950" lvl="1" indent="-285750">
              <a:lnSpc>
                <a:spcPct val="90000"/>
              </a:lnSpc>
              <a:buFont typeface="Arial" panose="020B0604020202020204" pitchFamily="34" charset="0"/>
              <a:buChar char="•"/>
            </a:pPr>
            <a:r>
              <a:rPr lang="en-US" sz="1100" i="1" dirty="0" smtClean="0">
                <a:solidFill>
                  <a:schemeClr val="bg1"/>
                </a:solidFill>
              </a:rPr>
              <a:t>2 x Mobile Services Std </a:t>
            </a:r>
            <a:r>
              <a:rPr lang="en-US" sz="1100" i="1" dirty="0">
                <a:solidFill>
                  <a:schemeClr val="bg1"/>
                </a:solidFill>
              </a:rPr>
              <a:t>= $</a:t>
            </a:r>
            <a:r>
              <a:rPr lang="en-US" sz="1100" i="1" dirty="0" smtClean="0">
                <a:solidFill>
                  <a:schemeClr val="bg1"/>
                </a:solidFill>
              </a:rPr>
              <a:t>279</a:t>
            </a:r>
          </a:p>
          <a:p>
            <a:pPr marL="742950" lvl="1" indent="-285750">
              <a:lnSpc>
                <a:spcPct val="90000"/>
              </a:lnSpc>
              <a:buFont typeface="Arial" panose="020B0604020202020204" pitchFamily="34" charset="0"/>
              <a:buChar char="•"/>
            </a:pPr>
            <a:r>
              <a:rPr lang="en-US" sz="1100" i="1" dirty="0" smtClean="0">
                <a:solidFill>
                  <a:schemeClr val="bg1"/>
                </a:solidFill>
              </a:rPr>
              <a:t>Notification Hub Std = $200</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3 x Azure SQL Db (250GB) = $449.97</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Storage+500GB Queue+Transactions </a:t>
            </a:r>
            <a:r>
              <a:rPr lang="en-US" sz="1100" i="1" dirty="0">
                <a:solidFill>
                  <a:schemeClr val="bg1"/>
                </a:solidFill>
              </a:rPr>
              <a:t>= </a:t>
            </a:r>
            <a:r>
              <a:rPr lang="en-US" sz="1100" i="1" dirty="0" smtClean="0">
                <a:solidFill>
                  <a:schemeClr val="bg1"/>
                </a:solidFill>
              </a:rPr>
              <a:t>$95.83</a:t>
            </a:r>
          </a:p>
          <a:p>
            <a:pPr marL="285750" indent="-285750">
              <a:lnSpc>
                <a:spcPct val="90000"/>
              </a:lnSpc>
              <a:buFont typeface="Arial" panose="020B0604020202020204" pitchFamily="34" charset="0"/>
              <a:buChar char="•"/>
            </a:pPr>
            <a:r>
              <a:rPr lang="en-US" sz="1100" i="1" dirty="0" smtClean="0">
                <a:solidFill>
                  <a:schemeClr val="bg1"/>
                </a:solidFill>
              </a:rPr>
              <a:t>Support for Developers: U$29</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U$17.292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173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Mobile App Scenario-</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grpSp>
        <p:nvGrpSpPr>
          <p:cNvPr id="11" name="Group 10"/>
          <p:cNvGrpSpPr/>
          <p:nvPr/>
        </p:nvGrpSpPr>
        <p:grpSpPr>
          <a:xfrm>
            <a:off x="8776430" y="1305592"/>
            <a:ext cx="3045045" cy="1718800"/>
            <a:chOff x="7358062" y="1871957"/>
            <a:chExt cx="4140099" cy="2343199"/>
          </a:xfrm>
        </p:grpSpPr>
        <p:sp>
          <p:nvSpPr>
            <p:cNvPr id="143" name="Clpoud Icon"/>
            <p:cNvSpPr>
              <a:spLocks noChangeAspect="1"/>
            </p:cNvSpPr>
            <p:nvPr/>
          </p:nvSpPr>
          <p:spPr bwMode="black">
            <a:xfrm>
              <a:off x="7358062" y="1871957"/>
              <a:ext cx="4140099" cy="2343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grpSp>
          <p:nvGrpSpPr>
            <p:cNvPr id="144" name="Grupo 5"/>
            <p:cNvGrpSpPr/>
            <p:nvPr/>
          </p:nvGrpSpPr>
          <p:grpSpPr>
            <a:xfrm>
              <a:off x="8834892" y="2081534"/>
              <a:ext cx="927172" cy="934569"/>
              <a:chOff x="9619571" y="1746491"/>
              <a:chExt cx="1327553" cy="1372547"/>
            </a:xfrm>
          </p:grpSpPr>
          <p:pic>
            <p:nvPicPr>
              <p:cNvPr id="145" name="Picture 144"/>
              <p:cNvPicPr>
                <a:picLocks noChangeAspect="1"/>
              </p:cNvPicPr>
              <p:nvPr/>
            </p:nvPicPr>
            <p:blipFill>
              <a:blip r:embed="rId5" cstate="print">
                <a:biLevel thresh="25000"/>
                <a:extLst>
                  <a:ext uri="{BEBA8EAE-BF5A-486C-A8C5-ECC9F3942E4B}">
                    <a14:imgProps xmlns:a14="http://schemas.microsoft.com/office/drawing/2010/main">
                      <a14:imgLayer r:embed="rId6">
                        <a14:imgEffect>
                          <a14:brightnessContrast bright="-62000"/>
                        </a14:imgEffect>
                      </a14:imgLayer>
                    </a14:imgProps>
                  </a:ext>
                  <a:ext uri="{28A0092B-C50C-407E-A947-70E740481C1C}">
                    <a14:useLocalDpi xmlns:a14="http://schemas.microsoft.com/office/drawing/2010/main" val="0"/>
                  </a:ext>
                </a:extLst>
              </a:blip>
              <a:stretch>
                <a:fillRect/>
              </a:stretch>
            </p:blipFill>
            <p:spPr>
              <a:xfrm>
                <a:off x="9931696" y="1746491"/>
                <a:ext cx="984190" cy="851879"/>
              </a:xfrm>
              <a:prstGeom prst="rect">
                <a:avLst/>
              </a:prstGeom>
            </p:spPr>
          </p:pic>
          <p:sp>
            <p:nvSpPr>
              <p:cNvPr id="146" name="Rectangle 145"/>
              <p:cNvSpPr/>
              <p:nvPr/>
            </p:nvSpPr>
            <p:spPr bwMode="auto">
              <a:xfrm>
                <a:off x="9619571" y="2675398"/>
                <a:ext cx="1327553" cy="44364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900" b="1" spc="-50" dirty="0" smtClean="0">
                    <a:gradFill>
                      <a:gsLst>
                        <a:gs pos="2917">
                          <a:srgbClr val="FFFFFF"/>
                        </a:gs>
                        <a:gs pos="30000">
                          <a:srgbClr val="FFFFFF"/>
                        </a:gs>
                      </a:gsLst>
                      <a:lin ang="5400000" scaled="0"/>
                    </a:gradFill>
                    <a:latin typeface="+mj-lt"/>
                  </a:rPr>
                  <a:t>Storage</a:t>
                </a:r>
              </a:p>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47" name="Group 146"/>
            <p:cNvGrpSpPr/>
            <p:nvPr/>
          </p:nvGrpSpPr>
          <p:grpSpPr>
            <a:xfrm>
              <a:off x="10446204" y="3154963"/>
              <a:ext cx="765133" cy="833268"/>
              <a:chOff x="10856516" y="2719091"/>
              <a:chExt cx="840159" cy="857895"/>
            </a:xfrm>
          </p:grpSpPr>
          <p:sp>
            <p:nvSpPr>
              <p:cNvPr id="148" name="Freeform 24"/>
              <p:cNvSpPr>
                <a:spLocks noEditPoints="1"/>
              </p:cNvSpPr>
              <p:nvPr/>
            </p:nvSpPr>
            <p:spPr bwMode="black">
              <a:xfrm>
                <a:off x="10856516" y="2719091"/>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p:nvPr/>
            </p:nvSpPr>
            <p:spPr bwMode="auto">
              <a:xfrm>
                <a:off x="10864208" y="3309375"/>
                <a:ext cx="832467" cy="267611"/>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800" b="1" spc="-50" dirty="0" smtClean="0">
                    <a:gradFill>
                      <a:gsLst>
                        <a:gs pos="2917">
                          <a:srgbClr val="FFFFFF"/>
                        </a:gs>
                        <a:gs pos="30000">
                          <a:srgbClr val="FFFFFF"/>
                        </a:gs>
                      </a:gsLst>
                      <a:lin ang="5400000" scaled="0"/>
                    </a:gradFill>
                    <a:latin typeface="+mj-lt"/>
                  </a:rPr>
                  <a:t>Azure SQL DB</a:t>
                </a:r>
                <a:endParaRPr lang="en-US" sz="900" b="1" spc="-50" dirty="0">
                  <a:gradFill>
                    <a:gsLst>
                      <a:gs pos="2917">
                        <a:srgbClr val="FFFFFF"/>
                      </a:gs>
                      <a:gs pos="30000">
                        <a:srgbClr val="FFFFFF"/>
                      </a:gs>
                    </a:gsLst>
                    <a:lin ang="5400000" scaled="0"/>
                  </a:gradFill>
                  <a:latin typeface="+mj-lt"/>
                </a:endParaRPr>
              </a:p>
            </p:txBody>
          </p:sp>
        </p:grpSp>
        <p:grpSp>
          <p:nvGrpSpPr>
            <p:cNvPr id="151" name="Group 150"/>
            <p:cNvGrpSpPr/>
            <p:nvPr/>
          </p:nvGrpSpPr>
          <p:grpSpPr>
            <a:xfrm>
              <a:off x="7477091" y="2799901"/>
              <a:ext cx="2544270" cy="1251322"/>
              <a:chOff x="3802971" y="2346487"/>
              <a:chExt cx="2148142" cy="1186663"/>
            </a:xfrm>
          </p:grpSpPr>
          <p:sp>
            <p:nvSpPr>
              <p:cNvPr id="152" name="Freeform 128"/>
              <p:cNvSpPr>
                <a:spLocks noChangeAspect="1"/>
              </p:cNvSpPr>
              <p:nvPr/>
            </p:nvSpPr>
            <p:spPr bwMode="black">
              <a:xfrm>
                <a:off x="3802971" y="2346487"/>
                <a:ext cx="2148142" cy="118666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chemeClr val="bg1">
                    <a:lumMod val="90000"/>
                  </a:schemeClr>
                </a:fgClr>
                <a:bgClr>
                  <a:schemeClr val="bg1"/>
                </a:bgClr>
              </a:pattFill>
              <a:ln w="41275">
                <a:solidFill>
                  <a:schemeClr val="accent1"/>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a:gradFill>
                    <a:gsLst>
                      <a:gs pos="1250">
                        <a:schemeClr val="bg1"/>
                      </a:gs>
                      <a:gs pos="10417">
                        <a:schemeClr val="bg1"/>
                      </a:gs>
                    </a:gsLst>
                    <a:lin ang="5400000" scaled="0"/>
                  </a:gradFill>
                </a:endParaRPr>
              </a:p>
            </p:txBody>
          </p:sp>
          <p:sp>
            <p:nvSpPr>
              <p:cNvPr id="153" name="TextBox 152"/>
              <p:cNvSpPr txBox="1"/>
              <p:nvPr/>
            </p:nvSpPr>
            <p:spPr>
              <a:xfrm>
                <a:off x="3970626" y="3299502"/>
                <a:ext cx="1761560" cy="214867"/>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200" dirty="0" smtClean="0">
                    <a:solidFill>
                      <a:schemeClr val="tx2"/>
                    </a:solidFill>
                  </a:rPr>
                  <a:t>Azure Mobile App</a:t>
                </a:r>
                <a:endParaRPr lang="en-US" sz="1200" dirty="0">
                  <a:solidFill>
                    <a:schemeClr val="tx2"/>
                  </a:solidFill>
                </a:endParaRPr>
              </a:p>
            </p:txBody>
          </p:sp>
        </p:grpSp>
        <p:pic>
          <p:nvPicPr>
            <p:cNvPr id="154" name="Picture 153"/>
            <p:cNvPicPr>
              <a:picLocks noChangeAspect="1"/>
            </p:cNvPicPr>
            <p:nvPr/>
          </p:nvPicPr>
          <p:blipFill>
            <a:blip r:embed="rId7">
              <a:lum bright="-40000"/>
            </a:blip>
            <a:stretch>
              <a:fillRect/>
            </a:stretch>
          </p:blipFill>
          <p:spPr>
            <a:xfrm>
              <a:off x="8180392" y="3041357"/>
              <a:ext cx="462160" cy="749824"/>
            </a:xfrm>
            <a:prstGeom prst="rect">
              <a:avLst/>
            </a:prstGeom>
          </p:spPr>
        </p:pic>
        <p:sp>
          <p:nvSpPr>
            <p:cNvPr id="156" name="TextBox 155"/>
            <p:cNvSpPr txBox="1"/>
            <p:nvPr/>
          </p:nvSpPr>
          <p:spPr>
            <a:xfrm>
              <a:off x="8753814" y="3168510"/>
              <a:ext cx="1346877" cy="683782"/>
            </a:xfrm>
            <a:prstGeom prst="rect">
              <a:avLst/>
            </a:prstGeom>
            <a:noFill/>
          </p:spPr>
          <p:txBody>
            <a:bodyPr wrap="square" lIns="0" tIns="0" rIns="0" bIns="0" rtlCol="0">
              <a:spAutoFit/>
            </a:bodyPr>
            <a:lstStyle/>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Push Notifications</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Database</a:t>
              </a:r>
              <a:r>
                <a:rPr lang="pt-BR" sz="800" dirty="0" smtClean="0">
                  <a:gradFill>
                    <a:gsLst>
                      <a:gs pos="0">
                        <a:schemeClr val="tx1"/>
                      </a:gs>
                      <a:gs pos="100000">
                        <a:schemeClr val="tx1"/>
                      </a:gs>
                    </a:gsLst>
                    <a:lin ang="5400000" scaled="0"/>
                  </a:gradFill>
                </a:rPr>
                <a:t> Connection</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Storage</a:t>
              </a:r>
              <a:r>
                <a:rPr lang="pt-BR" sz="800" dirty="0" smtClean="0">
                  <a:gradFill>
                    <a:gsLst>
                      <a:gs pos="0">
                        <a:schemeClr val="tx1"/>
                      </a:gs>
                      <a:gs pos="100000">
                        <a:schemeClr val="tx1"/>
                      </a:gs>
                    </a:gsLst>
                    <a:lin ang="5400000" scaled="0"/>
                  </a:gradFill>
                </a:rPr>
                <a:t> Connection</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Authentication.</a:t>
              </a:r>
              <a:endParaRPr lang="en-US" sz="800" dirty="0">
                <a:gradFill>
                  <a:gsLst>
                    <a:gs pos="0">
                      <a:schemeClr val="tx1"/>
                    </a:gs>
                    <a:gs pos="100000">
                      <a:schemeClr val="tx1"/>
                    </a:gs>
                  </a:gsLst>
                  <a:lin ang="5400000" scaled="0"/>
                </a:gradFill>
              </a:endParaRPr>
            </a:p>
          </p:txBody>
        </p:sp>
        <p:pic>
          <p:nvPicPr>
            <p:cNvPr id="163" name="Picture 162"/>
            <p:cNvPicPr>
              <a:picLocks noChangeAspect="1"/>
            </p:cNvPicPr>
            <p:nvPr/>
          </p:nvPicPr>
          <p:blipFill>
            <a:blip r:embed="rId8">
              <a:biLevel thresh="25000"/>
            </a:blip>
            <a:stretch>
              <a:fillRect/>
            </a:stretch>
          </p:blipFill>
          <p:spPr>
            <a:xfrm>
              <a:off x="10354668" y="2428770"/>
              <a:ext cx="465430" cy="465932"/>
            </a:xfrm>
            <a:prstGeom prst="rect">
              <a:avLst/>
            </a:prstGeom>
          </p:spPr>
        </p:pic>
        <p:sp>
          <p:nvSpPr>
            <p:cNvPr id="164" name="TextBox 163"/>
            <p:cNvSpPr txBox="1"/>
            <p:nvPr/>
          </p:nvSpPr>
          <p:spPr>
            <a:xfrm>
              <a:off x="9896981" y="2917133"/>
              <a:ext cx="1269056" cy="151051"/>
            </a:xfrm>
            <a:prstGeom prst="rect">
              <a:avLst/>
            </a:prstGeom>
            <a:noFill/>
          </p:spPr>
          <p:txBody>
            <a:bodyPr wrap="square" lIns="0" tIns="0" rIns="0" bIns="0" rtlCol="0">
              <a:spAutoFit/>
            </a:bodyPr>
            <a:lstStyle/>
            <a:p>
              <a:pPr algn="ctr" defTabSz="1218550">
                <a:lnSpc>
                  <a:spcPct val="80000"/>
                </a:lnSpc>
                <a:buSzPct val="80000"/>
              </a:pPr>
              <a:r>
                <a:rPr lang="en-US" sz="900" b="1" spc="-50" dirty="0" smtClean="0">
                  <a:gradFill>
                    <a:gsLst>
                      <a:gs pos="2917">
                        <a:srgbClr val="FFFFFF"/>
                      </a:gs>
                      <a:gs pos="30000">
                        <a:srgbClr val="FFFFFF"/>
                      </a:gs>
                    </a:gsLst>
                    <a:lin ang="5400000" scaled="0"/>
                  </a:gradFill>
                  <a:latin typeface="+mj-lt"/>
                </a:rPr>
                <a:t>Azure</a:t>
              </a:r>
              <a:r>
                <a:rPr lang="en-US" sz="800" b="1" spc="-50" dirty="0" smtClean="0">
                  <a:gradFill>
                    <a:gsLst>
                      <a:gs pos="2917">
                        <a:srgbClr val="FFFFFF"/>
                      </a:gs>
                      <a:gs pos="30000">
                        <a:srgbClr val="FFFFFF"/>
                      </a:gs>
                    </a:gsLst>
                    <a:lin ang="5400000" scaled="0"/>
                  </a:gradFill>
                  <a:latin typeface="+mj-lt"/>
                </a:rPr>
                <a:t> App Service</a:t>
              </a:r>
              <a:endParaRPr lang="en-US" sz="800" b="1" spc="-50" dirty="0">
                <a:gradFill>
                  <a:gsLst>
                    <a:gs pos="2917">
                      <a:srgbClr val="FFFFFF"/>
                    </a:gs>
                    <a:gs pos="30000">
                      <a:srgbClr val="FFFFFF"/>
                    </a:gs>
                  </a:gsLst>
                  <a:lin ang="5400000" scaled="0"/>
                </a:gradFill>
                <a:latin typeface="+mj-lt"/>
              </a:endParaRPr>
            </a:p>
          </p:txBody>
        </p:sp>
      </p:grpSp>
      <p:pic>
        <p:nvPicPr>
          <p:cNvPr id="12" name="Picture 11"/>
          <p:cNvPicPr>
            <a:picLocks noChangeAspect="1"/>
          </p:cNvPicPr>
          <p:nvPr/>
        </p:nvPicPr>
        <p:blipFill rotWithShape="1">
          <a:blip r:embed="rId9"/>
          <a:srcRect l="6207"/>
          <a:stretch/>
        </p:blipFill>
        <p:spPr>
          <a:xfrm>
            <a:off x="8956963" y="3379226"/>
            <a:ext cx="2604469" cy="1237018"/>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93" name="Group 192"/>
          <p:cNvGrpSpPr/>
          <p:nvPr/>
        </p:nvGrpSpPr>
        <p:grpSpPr bwMode="black">
          <a:xfrm>
            <a:off x="933748" y="6206770"/>
            <a:ext cx="464022" cy="457917"/>
            <a:chOff x="2916435" y="3914152"/>
            <a:chExt cx="930763" cy="918513"/>
          </a:xfrm>
        </p:grpSpPr>
        <p:pic>
          <p:nvPicPr>
            <p:cNvPr id="194" name="Picture 19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9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pPr defTabSz="1218401"/>
              <a:endParaRPr lang="en-US" sz="1200" dirty="0">
                <a:solidFill>
                  <a:srgbClr val="FFFFFF"/>
                </a:solidFill>
              </a:endParaRPr>
            </a:p>
          </p:txBody>
        </p:sp>
      </p:grpSp>
      <p:pic>
        <p:nvPicPr>
          <p:cNvPr id="196" name="Picture 195"/>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591314" y="6196224"/>
            <a:ext cx="215792" cy="414595"/>
          </a:xfrm>
          <a:prstGeom prst="rect">
            <a:avLst/>
          </a:prstGeom>
        </p:spPr>
      </p:pic>
      <p:grpSp>
        <p:nvGrpSpPr>
          <p:cNvPr id="197" name="Group 196"/>
          <p:cNvGrpSpPr/>
          <p:nvPr/>
        </p:nvGrpSpPr>
        <p:grpSpPr>
          <a:xfrm>
            <a:off x="2149186" y="5877215"/>
            <a:ext cx="724644" cy="777148"/>
            <a:chOff x="254380" y="4409052"/>
            <a:chExt cx="1781300" cy="1667048"/>
          </a:xfrm>
        </p:grpSpPr>
        <p:sp>
          <p:nvSpPr>
            <p:cNvPr id="198" name="Freeform 197"/>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99" name="Freeform 198"/>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0" name="Freeform 199"/>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1" name="Rectangle 200"/>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2" name="Freeform 201"/>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3" name="Freeform 202"/>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4" name="Freeform 203"/>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5" name="Freeform 204"/>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6" name="Freeform 205"/>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7" name="Freeform 206"/>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8" name="Freeform 207"/>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9" name="Freeform 208"/>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0" name="Freeform 209"/>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1" name="Freeform 210"/>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2" name="Freeform 211"/>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3" name="Freeform 212"/>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4" name="Freeform 213"/>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5" name="Freeform 214"/>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6" name="Freeform 215"/>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7" name="Freeform 216"/>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8" name="Freeform 217"/>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9" name="Oval 218"/>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0" name="Freeform 219"/>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1" name="Freeform 220"/>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2" name="Freeform 221"/>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3" name="Freeform 222"/>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4" name="Freeform 223"/>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5" name="Freeform 224"/>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6" name="Freeform 225"/>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7" name="Freeform 226"/>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8" name="Freeform 227"/>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9" name="Freeform 228"/>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0" name="Freeform 229"/>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1" name="Freeform 230"/>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2" name="Freeform 231"/>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3" name="Freeform 232"/>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4" name="Freeform 233"/>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5" name="Freeform 234"/>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cxnSp>
        <p:nvCxnSpPr>
          <p:cNvPr id="80" name="Straight Arrow Connector 79"/>
          <p:cNvCxnSpPr/>
          <p:nvPr/>
        </p:nvCxnSpPr>
        <p:spPr>
          <a:xfrm flipV="1">
            <a:off x="10083393" y="2034130"/>
            <a:ext cx="161775" cy="255195"/>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p:cNvCxnSpPr/>
          <p:nvPr/>
        </p:nvCxnSpPr>
        <p:spPr>
          <a:xfrm flipV="1">
            <a:off x="10686179" y="2605088"/>
            <a:ext cx="380172" cy="66940"/>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Arrow Connector 154"/>
          <p:cNvCxnSpPr/>
          <p:nvPr/>
        </p:nvCxnSpPr>
        <p:spPr>
          <a:xfrm flipV="1">
            <a:off x="9522981" y="2953744"/>
            <a:ext cx="206336" cy="451209"/>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Arrow Connector 191"/>
          <p:cNvCxnSpPr/>
          <p:nvPr/>
        </p:nvCxnSpPr>
        <p:spPr>
          <a:xfrm flipH="1" flipV="1">
            <a:off x="9983215" y="2946757"/>
            <a:ext cx="193178" cy="433151"/>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Azure Mobile Services </a:t>
            </a:r>
            <a:r>
              <a:rPr lang="en-US" sz="1800" dirty="0"/>
              <a:t>Information </a:t>
            </a:r>
            <a:r>
              <a:rPr lang="en-US" sz="1800" b="1" dirty="0" smtClean="0">
                <a:hlinkClick r:id="rId3"/>
              </a:rPr>
              <a:t>http://azure.microsoft.com/en-us/pricing/details/mobile-services/</a:t>
            </a:r>
            <a:endParaRPr lang="en-US" sz="1800" b="1" dirty="0" smtClean="0"/>
          </a:p>
          <a:p>
            <a:pPr marL="342900" indent="-342900">
              <a:buFont typeface="Arial" panose="020B0604020202020204" pitchFamily="34" charset="0"/>
              <a:buChar char="•"/>
            </a:pPr>
            <a:r>
              <a:rPr lang="en-US" sz="1800" dirty="0"/>
              <a:t>Azure </a:t>
            </a:r>
            <a:r>
              <a:rPr lang="en-US" sz="1800" dirty="0" smtClean="0"/>
              <a:t>App Services Information </a:t>
            </a:r>
            <a:r>
              <a:rPr lang="en-US" sz="1800" b="1" dirty="0" smtClean="0">
                <a:hlinkClick r:id="rId4"/>
              </a:rPr>
              <a:t>http://azure.microsoft.com/en-us/pricing/details/app-service/</a:t>
            </a:r>
            <a:endParaRPr lang="en-US" sz="1800" b="1" dirty="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5"/>
              </a:rPr>
              <a:t>http://</a:t>
            </a:r>
            <a:r>
              <a:rPr lang="en-US" sz="1800" b="1" dirty="0" smtClean="0">
                <a:hlinkClick r:id="rId5"/>
              </a:rPr>
              <a:t>www.microsoft.com/en-us/download/details.aspx?id=43376</a:t>
            </a:r>
            <a:endParaRPr lang="en-US" sz="1800" b="1" dirty="0" smtClean="0"/>
          </a:p>
          <a:p>
            <a:pPr marL="342900" indent="-342900">
              <a:buFont typeface="Arial" panose="020B0604020202020204" pitchFamily="34" charset="0"/>
              <a:buChar char="•"/>
            </a:pPr>
            <a:r>
              <a:rPr lang="en-US" sz="1800" dirty="0">
                <a:solidFill>
                  <a:schemeClr val="tx1"/>
                </a:solidFill>
                <a:latin typeface="+mj-lt"/>
                <a:cs typeface="+mn-cs"/>
              </a:rPr>
              <a:t>Azure App Service and existing Azure services </a:t>
            </a:r>
            <a:r>
              <a:rPr lang="en-US" sz="1800" b="1" dirty="0" smtClean="0">
                <a:hlinkClick r:id="rId6"/>
              </a:rPr>
              <a:t>https://azure.microsoft.com/en-us/documentation/articles/app-service-changes-existing-services/?clcid=0x409</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Props1.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A7D4CEE-4A6E-444C-9F48-154C694282ED}">
  <ds:schemaRefs>
    <ds:schemaRef ds:uri="d998fb76-9a2a-468e-b3b9-73e6011ded53"/>
    <ds:schemaRef ds:uri="http://schemas.microsoft.com/office/2006/documentManagement/types"/>
    <ds:schemaRef ds:uri="http://purl.org/dc/terms/"/>
    <ds:schemaRef ds:uri="http://purl.org/dc/dcmitype/"/>
    <ds:schemaRef ds:uri="1e9946e3-f9a0-41e4-9b22-58e2cc8fa95c"/>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291</TotalTime>
  <Words>660</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Mobile/Client Application with Azure</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43</cp:revision>
  <dcterms:created xsi:type="dcterms:W3CDTF">2015-09-01T15:53:33Z</dcterms:created>
  <dcterms:modified xsi:type="dcterms:W3CDTF">2015-09-11T20:37:58Z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