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
  </p:notesMasterIdLst>
  <p:sldIdLst>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A5A5"/>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77" d="100"/>
          <a:sy n="77" d="100"/>
        </p:scale>
        <p:origin x="22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A5666-4B6A-423A-AB1B-8D7E7E0D4931}" type="datetimeFigureOut">
              <a:rPr lang="en-US" smtClean="0"/>
              <a:t>9/11/2015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FB6DF-D37D-4BF6-ADF6-E5A687D146FA}" type="slidenum">
              <a:rPr lang="en-US" smtClean="0"/>
              <a:t>‹#›</a:t>
            </a:fld>
            <a:endParaRPr lang="en-US"/>
          </a:p>
        </p:txBody>
      </p:sp>
    </p:spTree>
    <p:extLst>
      <p:ext uri="{BB962C8B-B14F-4D97-AF65-F5344CB8AC3E}">
        <p14:creationId xmlns:p14="http://schemas.microsoft.com/office/powerpoint/2010/main" val="307085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a:t>
            </a:r>
            <a:r>
              <a:rPr lang="en-US" b="1" baseline="0" dirty="0" smtClean="0"/>
              <a:t> Notes:</a:t>
            </a:r>
          </a:p>
          <a:p>
            <a:endParaRPr lang="en-US" b="0" baseline="0" dirty="0" smtClean="0"/>
          </a:p>
          <a:p>
            <a:r>
              <a:rPr lang="en-US" b="0" baseline="0" dirty="0" smtClean="0"/>
              <a:t>2-3 minutes</a:t>
            </a:r>
          </a:p>
          <a:p>
            <a:endParaRPr lang="en-US" b="0" baseline="0" dirty="0" smtClean="0"/>
          </a:p>
          <a:p>
            <a:r>
              <a:rPr lang="en-US" b="0" baseline="0" dirty="0" smtClean="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smtClean="0"/>
          </a:p>
          <a:p>
            <a:pPr marL="0" indent="0">
              <a:lnSpc>
                <a:spcPts val="2200"/>
              </a:lnSpc>
              <a:buNone/>
            </a:pPr>
            <a:r>
              <a:rPr lang="en-US" sz="900" b="1" dirty="0" smtClean="0">
                <a:solidFill>
                  <a:srgbClr val="505050"/>
                </a:solidFill>
              </a:rPr>
              <a:t>Contoso</a:t>
            </a:r>
            <a:r>
              <a:rPr lang="en-US" sz="900" dirty="0" smtClean="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smtClean="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smtClean="0">
                <a:solidFill>
                  <a:srgbClr val="505050"/>
                </a:solidFill>
              </a:rPr>
              <a:t>Two servers and operating system: $10,000 per server</a:t>
            </a:r>
          </a:p>
          <a:p>
            <a:pPr>
              <a:lnSpc>
                <a:spcPts val="2200"/>
              </a:lnSpc>
            </a:pPr>
            <a:r>
              <a:rPr lang="en-US" sz="900" b="1" dirty="0" smtClean="0">
                <a:solidFill>
                  <a:srgbClr val="505050"/>
                </a:solidFill>
              </a:rPr>
              <a:t>CALs: $10,000</a:t>
            </a:r>
          </a:p>
          <a:p>
            <a:pPr>
              <a:lnSpc>
                <a:spcPts val="2200"/>
              </a:lnSpc>
            </a:pPr>
            <a:r>
              <a:rPr lang="en-US" sz="900" b="1" dirty="0" smtClean="0">
                <a:solidFill>
                  <a:srgbClr val="505050"/>
                </a:solidFill>
              </a:rPr>
              <a:t>Two years of facility operating costs:  $10,000</a:t>
            </a:r>
          </a:p>
          <a:p>
            <a:pPr>
              <a:lnSpc>
                <a:spcPts val="2200"/>
              </a:lnSpc>
            </a:pPr>
            <a:r>
              <a:rPr lang="en-US" sz="900" b="1" dirty="0" smtClean="0">
                <a:solidFill>
                  <a:srgbClr val="505050"/>
                </a:solidFill>
              </a:rPr>
              <a:t>On-premises backup solution with support for cloud archiving: $2,800 with agents</a:t>
            </a:r>
          </a:p>
          <a:p>
            <a:pPr marL="0" indent="0">
              <a:lnSpc>
                <a:spcPts val="2200"/>
              </a:lnSpc>
              <a:buNone/>
            </a:pPr>
            <a:r>
              <a:rPr lang="en-US" sz="900" dirty="0" smtClean="0">
                <a:solidFill>
                  <a:srgbClr val="505050"/>
                </a:solidFill>
              </a:rPr>
              <a:t>The total procurement and operating costs total about </a:t>
            </a:r>
            <a:r>
              <a:rPr lang="en-US" sz="900" b="1" dirty="0" smtClean="0">
                <a:solidFill>
                  <a:srgbClr val="505050"/>
                </a:solidFill>
              </a:rPr>
              <a:t>$32,800 / 24 months </a:t>
            </a:r>
            <a:r>
              <a:rPr lang="en-US" sz="900" dirty="0" smtClean="0">
                <a:solidFill>
                  <a:srgbClr val="505050"/>
                </a:solidFill>
              </a:rPr>
              <a:t>= </a:t>
            </a:r>
            <a:r>
              <a:rPr lang="en-US" sz="900" b="1" dirty="0" smtClean="0">
                <a:solidFill>
                  <a:srgbClr val="505050"/>
                </a:solidFill>
              </a:rPr>
              <a:t>~$1333.33 /month </a:t>
            </a:r>
            <a:r>
              <a:rPr lang="en-US" sz="900" dirty="0" smtClean="0">
                <a:solidFill>
                  <a:srgbClr val="505050"/>
                </a:solidFill>
              </a:rPr>
              <a:t>for two datacenter caliber servers. With 7 small virtual machines, this comes out to ~ </a:t>
            </a:r>
            <a:r>
              <a:rPr lang="en-US" sz="900" b="1" dirty="0" smtClean="0">
                <a:solidFill>
                  <a:srgbClr val="505050"/>
                </a:solidFill>
              </a:rPr>
              <a:t>$1,90.47 per virtual machine</a:t>
            </a:r>
            <a:r>
              <a:rPr lang="en-US" sz="900" dirty="0" smtClean="0">
                <a:solidFill>
                  <a:srgbClr val="505050"/>
                </a:solidFill>
              </a:rPr>
              <a:t> per month.</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886047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6012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67139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08085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6ptTitle &amp; 24p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0321" y="134484"/>
            <a:ext cx="11655840" cy="744138"/>
          </a:xfrm>
        </p:spPr>
        <p:txBody>
          <a:bodyPr/>
          <a:lstStyle>
            <a:lvl1pPr>
              <a:lnSpc>
                <a:spcPts val="5098"/>
              </a:lnSpc>
              <a:defRPr sz="4509" b="0">
                <a:solidFill>
                  <a:srgbClr val="0078D7"/>
                </a:solidFill>
                <a:latin typeface="Segoe UI Semibold" panose="020B0702040204020203" pitchFamily="34" charset="0"/>
                <a:cs typeface="Segoe UI Semibold" panose="020B0702040204020203" pitchFamily="34" charset="0"/>
              </a:defRPr>
            </a:lvl1pPr>
          </a:lstStyle>
          <a:p>
            <a:r>
              <a:rPr lang="en-US" dirty="0" smtClean="0"/>
              <a:t>Click to edit Master title style</a:t>
            </a:r>
            <a:endParaRPr lang="en-US" dirty="0"/>
          </a:p>
        </p:txBody>
      </p:sp>
      <p:sp>
        <p:nvSpPr>
          <p:cNvPr id="4" name="Footer Placeholder 2"/>
          <p:cNvSpPr>
            <a:spLocks noGrp="1"/>
          </p:cNvSpPr>
          <p:nvPr>
            <p:ph type="ftr" sz="quarter" idx="3"/>
          </p:nvPr>
        </p:nvSpPr>
        <p:spPr>
          <a:xfrm>
            <a:off x="269239"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r>
              <a:rPr smtClean="0">
                <a:gradFill>
                  <a:gsLst>
                    <a:gs pos="2239">
                      <a:srgbClr val="505050"/>
                    </a:gs>
                    <a:gs pos="11940">
                      <a:srgbClr val="505050"/>
                    </a:gs>
                  </a:gsLst>
                  <a:lin ang="5400000" scaled="0"/>
                </a:gradFill>
              </a:rPr>
              <a:t>Microsoft Confidential</a:t>
            </a:r>
            <a:endParaRPr>
              <a:gradFill>
                <a:gsLst>
                  <a:gs pos="2239">
                    <a:srgbClr val="505050"/>
                  </a:gs>
                  <a:gs pos="11940">
                    <a:srgbClr val="505050"/>
                  </a:gs>
                </a:gsLst>
                <a:lin ang="5400000" scaled="0"/>
              </a:gradFill>
            </a:endParaRPr>
          </a:p>
        </p:txBody>
      </p:sp>
      <p:sp>
        <p:nvSpPr>
          <p:cNvPr id="7" name="Text Placeholder 6"/>
          <p:cNvSpPr>
            <a:spLocks noGrp="1"/>
          </p:cNvSpPr>
          <p:nvPr>
            <p:ph type="body" sz="quarter" idx="10"/>
          </p:nvPr>
        </p:nvSpPr>
        <p:spPr>
          <a:xfrm>
            <a:off x="197214" y="932414"/>
            <a:ext cx="11378059" cy="493393"/>
          </a:xfrm>
        </p:spPr>
        <p:txBody>
          <a:bodyPr/>
          <a:lstStyle>
            <a:lvl1pPr marL="0" indent="0">
              <a:lnSpc>
                <a:spcPts val="2451"/>
              </a:lnSpc>
              <a:spcBef>
                <a:spcPts val="0"/>
              </a:spcBef>
              <a:buNone/>
              <a:defRPr sz="2353">
                <a:solidFill>
                  <a:srgbClr val="505050"/>
                </a:solidFill>
                <a:latin typeface="+mn-lt"/>
                <a:cs typeface="Segoe UI Semibold" panose="020B0702040204020203"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23862807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01745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6EF947-8D9F-492B-9CF5-9DCF2EF799ED}"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7622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6EF947-8D9F-492B-9CF5-9DCF2EF799ED}" type="datetimeFigureOut">
              <a:rPr lang="en-US" smtClean="0"/>
              <a:t>9/11/2015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709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6EF947-8D9F-492B-9CF5-9DCF2EF799ED}" type="datetimeFigureOut">
              <a:rPr lang="en-US" smtClean="0"/>
              <a:t>9/11/2015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56898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6EF947-8D9F-492B-9CF5-9DCF2EF799ED}" type="datetimeFigureOut">
              <a:rPr lang="en-US" smtClean="0"/>
              <a:t>9/11/2015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3782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EF947-8D9F-492B-9CF5-9DCF2EF799ED}" type="datetimeFigureOut">
              <a:rPr lang="en-US" smtClean="0"/>
              <a:t>9/11/2015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1157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9/11/2015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883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9/11/2015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40513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EF947-8D9F-492B-9CF5-9DCF2EF799ED}" type="datetimeFigureOut">
              <a:rPr lang="en-US" smtClean="0"/>
              <a:t>9/11/2015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C430B-7DDE-406C-8E5E-D3A3D66F07ED}" type="slidenum">
              <a:rPr lang="en-US" smtClean="0"/>
              <a:t>‹#›</a:t>
            </a:fld>
            <a:endParaRPr lang="en-US"/>
          </a:p>
        </p:txBody>
      </p:sp>
    </p:spTree>
    <p:extLst>
      <p:ext uri="{BB962C8B-B14F-4D97-AF65-F5344CB8AC3E}">
        <p14:creationId xmlns:p14="http://schemas.microsoft.com/office/powerpoint/2010/main" val="7971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hyperlink" Target="http://aka.ms/mysupport" TargetMode="External"/><Relationship Id="rId9" Type="http://schemas.openxmlformats.org/officeDocument/2006/relationships/image" Target="../media/image5.emf"/></Relationships>
</file>

<file path=ppt/slides/_rels/slide2.xml.rels><?xml version="1.0" encoding="UTF-8" standalone="yes"?>
<Relationships xmlns="http://schemas.openxmlformats.org/package/2006/relationships"><Relationship Id="rId3" Type="http://schemas.openxmlformats.org/officeDocument/2006/relationships/hyperlink" Target="https://technet.microsoft.com/library/dn635309(v=office.15).aspx" TargetMode="External"/><Relationship Id="rId2" Type="http://schemas.openxmlformats.org/officeDocument/2006/relationships/hyperlink" Target="http://support.microsoft.com/kb/2973481/en-us" TargetMode="External"/><Relationship Id="rId1" Type="http://schemas.openxmlformats.org/officeDocument/2006/relationships/slideLayout" Target="../slideLayouts/slideLayout12.xml"/><Relationship Id="rId5" Type="http://schemas.openxmlformats.org/officeDocument/2006/relationships/hyperlink" Target="http://www.microsoft.com/en-us/download/details.aspx?id=43376" TargetMode="External"/><Relationship Id="rId4" Type="http://schemas.openxmlformats.org/officeDocument/2006/relationships/hyperlink" Target="https://azure.microsoft.com/en-us/documentation/articles/virtual-machines-sharepoint-infrastructure-servic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535856" y="2521588"/>
            <a:ext cx="5882970" cy="2524383"/>
          </a:xfrm>
          <a:prstGeom prst="rect">
            <a:avLst/>
          </a:prstGeom>
          <a:solidFill>
            <a:srgbClr val="0072C6"/>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48915" y="2655178"/>
            <a:ext cx="1799303" cy="586892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39058" y="1204664"/>
            <a:ext cx="3798994" cy="3070977"/>
          </a:xfrm>
          <a:prstGeom prst="rect">
            <a:avLst/>
          </a:prstGeom>
          <a:solidFill>
            <a:srgbClr val="00827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334358" y="1426032"/>
            <a:ext cx="3775283" cy="2634635"/>
          </a:xfrm>
          <a:prstGeom prst="rect">
            <a:avLst/>
          </a:prstGeom>
          <a:solidFill>
            <a:srgbClr val="DC3C0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14719" y="2504383"/>
            <a:ext cx="5858393" cy="2524383"/>
          </a:xfrm>
          <a:prstGeom prst="rect">
            <a:avLst/>
          </a:prstGeom>
          <a:solidFill>
            <a:srgbClr val="A5A5A5"/>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294349" y="134951"/>
            <a:ext cx="11531812" cy="744033"/>
          </a:xfrm>
        </p:spPr>
        <p:txBody>
          <a:bodyPr/>
          <a:lstStyle/>
          <a:p>
            <a:r>
              <a:rPr lang="en-US" dirty="0" smtClean="0">
                <a:solidFill>
                  <a:srgbClr val="0072C6"/>
                </a:solidFill>
              </a:rPr>
              <a:t>Starter Kit - Sharepoint</a:t>
            </a:r>
            <a:endParaRPr lang="en-US" dirty="0">
              <a:solidFill>
                <a:schemeClr val="tx2"/>
              </a:solidFill>
            </a:endParaRPr>
          </a:p>
        </p:txBody>
      </p:sp>
      <p:sp>
        <p:nvSpPr>
          <p:cNvPr id="32" name="TextBox 31"/>
          <p:cNvSpPr txBox="1"/>
          <p:nvPr/>
        </p:nvSpPr>
        <p:spPr>
          <a:xfrm>
            <a:off x="8649418" y="863825"/>
            <a:ext cx="3001807" cy="566656"/>
          </a:xfrm>
          <a:prstGeom prst="rect">
            <a:avLst/>
          </a:prstGeom>
          <a:noFill/>
        </p:spPr>
        <p:txBody>
          <a:bodyPr wrap="square" lIns="179285" tIns="143428" rIns="179285" bIns="143428" rtlCol="0">
            <a:spAutoFit/>
          </a:bodyPr>
          <a:lstStyle/>
          <a:p>
            <a:pPr>
              <a:lnSpc>
                <a:spcPct val="90000"/>
              </a:lnSpc>
            </a:pPr>
            <a:r>
              <a:rPr lang="en-US" sz="2000" dirty="0" smtClean="0">
                <a:solidFill>
                  <a:srgbClr val="FFFFFF"/>
                </a:solidFill>
                <a:latin typeface="+mj-lt"/>
              </a:rPr>
              <a:t>High Level Architecture* </a:t>
            </a:r>
            <a:endParaRPr lang="en-US" sz="2000" dirty="0">
              <a:solidFill>
                <a:srgbClr val="FFFFFF"/>
              </a:solidFill>
              <a:latin typeface="+mj-lt"/>
            </a:endParaRPr>
          </a:p>
        </p:txBody>
      </p:sp>
      <p:sp>
        <p:nvSpPr>
          <p:cNvPr id="36" name="TextBox 35"/>
          <p:cNvSpPr txBox="1"/>
          <p:nvPr/>
        </p:nvSpPr>
        <p:spPr>
          <a:xfrm>
            <a:off x="5941191" y="4960062"/>
            <a:ext cx="3190336" cy="1259154"/>
          </a:xfrm>
          <a:prstGeom prst="rect">
            <a:avLst/>
          </a:prstGeom>
          <a:noFill/>
        </p:spPr>
        <p:txBody>
          <a:bodyPr wrap="square" lIns="179285" tIns="143428" rIns="179285" bIns="143428" rtlCol="0">
            <a:spAutoFit/>
          </a:bodyPr>
          <a:lstStyle/>
          <a:p>
            <a:pPr>
              <a:lnSpc>
                <a:spcPct val="90000"/>
              </a:lnSpc>
            </a:pPr>
            <a:r>
              <a:rPr lang="en-US" sz="1400" dirty="0" smtClean="0">
                <a:latin typeface="+mj-lt"/>
                <a:hlinkClick r:id="rId3"/>
              </a:rPr>
              <a:t>Pricing and Purchase Guidance Reference</a:t>
            </a:r>
            <a:r>
              <a:rPr lang="en-US" sz="1400" dirty="0" smtClean="0">
                <a:latin typeface="+mj-lt"/>
              </a:rPr>
              <a:t/>
            </a:r>
            <a:br>
              <a:rPr lang="en-US" sz="1400" dirty="0" smtClean="0">
                <a:latin typeface="+mj-lt"/>
              </a:rPr>
            </a:br>
            <a:endParaRPr lang="en-US" sz="1400" dirty="0" smtClean="0">
              <a:latin typeface="+mj-lt"/>
            </a:endParaRPr>
          </a:p>
          <a:p>
            <a:pPr>
              <a:lnSpc>
                <a:spcPct val="90000"/>
              </a:lnSpc>
            </a:pPr>
            <a:r>
              <a:rPr lang="en-US" sz="1400" dirty="0"/>
              <a:t>Request full version of Azure Starter Kits online through </a:t>
            </a:r>
            <a:r>
              <a:rPr lang="en-US" sz="1400" dirty="0">
                <a:hlinkClick r:id="rId4"/>
              </a:rPr>
              <a:t>MPN </a:t>
            </a:r>
            <a:endParaRPr lang="en-US" sz="1400" dirty="0"/>
          </a:p>
        </p:txBody>
      </p:sp>
      <p:sp>
        <p:nvSpPr>
          <p:cNvPr id="39" name="TextBox 38"/>
          <p:cNvSpPr txBox="1"/>
          <p:nvPr/>
        </p:nvSpPr>
        <p:spPr>
          <a:xfrm>
            <a:off x="390915" y="763245"/>
            <a:ext cx="2632504" cy="5523398"/>
          </a:xfrm>
          <a:prstGeom prst="rect">
            <a:avLst/>
          </a:prstGeom>
          <a:noFill/>
        </p:spPr>
        <p:txBody>
          <a:bodyPr wrap="square" lIns="179285" tIns="143428" rIns="179285" bIns="143428" rtlCol="0">
            <a:spAutoFit/>
          </a:bodyPr>
          <a:lstStyle/>
          <a:p>
            <a:pPr>
              <a:lnSpc>
                <a:spcPct val="90000"/>
              </a:lnSpc>
            </a:pPr>
            <a:r>
              <a:rPr lang="en-US" sz="2000" b="1" dirty="0" smtClean="0">
                <a:solidFill>
                  <a:srgbClr val="FFFFFF"/>
                </a:solidFill>
                <a:latin typeface="+mj-lt"/>
              </a:rPr>
              <a:t>The Problem</a:t>
            </a:r>
            <a:endParaRPr lang="en-US" sz="2000" b="1" dirty="0">
              <a:solidFill>
                <a:srgbClr val="FFFFFF"/>
              </a:solidFill>
              <a:latin typeface="+mj-lt"/>
            </a:endParaRPr>
          </a:p>
          <a:p>
            <a:pPr>
              <a:lnSpc>
                <a:spcPct val="90000"/>
              </a:lnSpc>
            </a:pPr>
            <a:endParaRPr lang="en-US" sz="1100" dirty="0">
              <a:solidFill>
                <a:srgbClr val="FFFFFF"/>
              </a:solidFill>
            </a:endParaRPr>
          </a:p>
          <a:p>
            <a:pPr>
              <a:lnSpc>
                <a:spcPct val="90000"/>
              </a:lnSpc>
            </a:pPr>
            <a:r>
              <a:rPr lang="en-US" sz="1400" dirty="0" smtClean="0">
                <a:solidFill>
                  <a:schemeClr val="bg1"/>
                </a:solidFill>
              </a:rPr>
              <a:t>In the majority of scenarios with regards to Sharepoint, first option to consider should be Sharepoint Online as it provides powerful features without the infrastructure management and administration overhead.  </a:t>
            </a:r>
          </a:p>
          <a:p>
            <a:pPr>
              <a:lnSpc>
                <a:spcPct val="90000"/>
              </a:lnSpc>
            </a:pPr>
            <a:r>
              <a:rPr lang="en-US" sz="1400" dirty="0" smtClean="0">
                <a:solidFill>
                  <a:schemeClr val="bg1"/>
                </a:solidFill>
              </a:rPr>
              <a:t>However, for a number of customers that require to deploy Sharepoint for any of the following scenarios:</a:t>
            </a:r>
          </a:p>
          <a:p>
            <a:pPr>
              <a:lnSpc>
                <a:spcPct val="90000"/>
              </a:lnSpc>
            </a:pPr>
            <a:endParaRPr lang="en-US" sz="1400" dirty="0" smtClean="0">
              <a:solidFill>
                <a:schemeClr val="bg1"/>
              </a:solidFill>
            </a:endParaRPr>
          </a:p>
          <a:p>
            <a:pPr marL="285750" indent="-285750">
              <a:lnSpc>
                <a:spcPct val="90000"/>
              </a:lnSpc>
              <a:buFont typeface="Arial" panose="020B0604020202020204" pitchFamily="34" charset="0"/>
              <a:buChar char="•"/>
            </a:pPr>
            <a:r>
              <a:rPr lang="en-US" sz="1400" dirty="0" smtClean="0">
                <a:solidFill>
                  <a:schemeClr val="bg1"/>
                </a:solidFill>
              </a:rPr>
              <a:t>Internet Sites</a:t>
            </a:r>
          </a:p>
          <a:p>
            <a:pPr marL="285750" indent="-285750">
              <a:lnSpc>
                <a:spcPct val="90000"/>
              </a:lnSpc>
              <a:buFont typeface="Arial" panose="020B0604020202020204" pitchFamily="34" charset="0"/>
              <a:buChar char="•"/>
            </a:pPr>
            <a:r>
              <a:rPr lang="en-US" sz="1400" dirty="0" smtClean="0">
                <a:solidFill>
                  <a:schemeClr val="bg1"/>
                </a:solidFill>
              </a:rPr>
              <a:t>Developer, Test, Staging</a:t>
            </a:r>
          </a:p>
          <a:p>
            <a:pPr marL="285750" indent="-285750">
              <a:lnSpc>
                <a:spcPct val="90000"/>
              </a:lnSpc>
              <a:buFont typeface="Arial" panose="020B0604020202020204" pitchFamily="34" charset="0"/>
              <a:buChar char="•"/>
            </a:pPr>
            <a:r>
              <a:rPr lang="en-US" sz="1400" dirty="0" smtClean="0">
                <a:solidFill>
                  <a:schemeClr val="bg1"/>
                </a:solidFill>
              </a:rPr>
              <a:t>Disaster Recovery</a:t>
            </a:r>
          </a:p>
          <a:p>
            <a:pPr marL="285750" indent="-285750">
              <a:lnSpc>
                <a:spcPct val="90000"/>
              </a:lnSpc>
              <a:buFont typeface="Arial" panose="020B0604020202020204" pitchFamily="34" charset="0"/>
              <a:buChar char="•"/>
            </a:pPr>
            <a:r>
              <a:rPr lang="en-US" sz="1400" dirty="0" smtClean="0">
                <a:solidFill>
                  <a:schemeClr val="bg1"/>
                </a:solidFill>
              </a:rPr>
              <a:t>Hybrid applications</a:t>
            </a:r>
            <a:endParaRPr lang="en-US" sz="1400" dirty="0">
              <a:solidFill>
                <a:schemeClr val="bg1"/>
              </a:solidFill>
            </a:endParaRPr>
          </a:p>
          <a:p>
            <a:endParaRPr lang="en-US" sz="1400" dirty="0" smtClean="0">
              <a:solidFill>
                <a:schemeClr val="bg1"/>
              </a:solidFill>
              <a:latin typeface="+mj-lt"/>
            </a:endParaRPr>
          </a:p>
          <a:p>
            <a:r>
              <a:rPr lang="en-US" sz="1400" dirty="0" smtClean="0">
                <a:solidFill>
                  <a:schemeClr val="bg1"/>
                </a:solidFill>
              </a:rPr>
              <a:t>Will most likely run into the following challenges:</a:t>
            </a:r>
          </a:p>
          <a:p>
            <a:pPr marL="285750" indent="-285750">
              <a:buFont typeface="Arial" panose="020B0604020202020204" pitchFamily="34" charset="0"/>
              <a:buChar char="•"/>
            </a:pPr>
            <a:endParaRPr lang="en-US" sz="1400" dirty="0" smtClean="0">
              <a:solidFill>
                <a:schemeClr val="bg1"/>
              </a:solidFill>
            </a:endParaRPr>
          </a:p>
          <a:p>
            <a:pPr marL="285750" indent="-285750">
              <a:buFont typeface="Arial" panose="020B0604020202020204" pitchFamily="34" charset="0"/>
              <a:buChar char="•"/>
            </a:pPr>
            <a:r>
              <a:rPr lang="en-US" sz="1400" dirty="0" smtClean="0">
                <a:solidFill>
                  <a:schemeClr val="bg1"/>
                </a:solidFill>
              </a:rPr>
              <a:t>Maintenance costs</a:t>
            </a:r>
          </a:p>
          <a:p>
            <a:pPr marL="285750" indent="-285750">
              <a:buFont typeface="Arial" panose="020B0604020202020204" pitchFamily="34" charset="0"/>
              <a:buChar char="•"/>
            </a:pPr>
            <a:r>
              <a:rPr lang="en-US" sz="1400" dirty="0" smtClean="0">
                <a:solidFill>
                  <a:schemeClr val="bg1"/>
                </a:solidFill>
              </a:rPr>
              <a:t>Administration overhead</a:t>
            </a:r>
          </a:p>
          <a:p>
            <a:pPr marL="285750" indent="-285750">
              <a:buFont typeface="Arial" panose="020B0604020202020204" pitchFamily="34" charset="0"/>
              <a:buChar char="•"/>
            </a:pPr>
            <a:r>
              <a:rPr lang="en-US" sz="1400" dirty="0" smtClean="0">
                <a:solidFill>
                  <a:schemeClr val="bg1"/>
                </a:solidFill>
              </a:rPr>
              <a:t>Scaling flexibility issues</a:t>
            </a:r>
          </a:p>
        </p:txBody>
      </p:sp>
      <p:sp>
        <p:nvSpPr>
          <p:cNvPr id="44" name="TextBox 43"/>
          <p:cNvSpPr txBox="1"/>
          <p:nvPr/>
        </p:nvSpPr>
        <p:spPr>
          <a:xfrm>
            <a:off x="3219989" y="735213"/>
            <a:ext cx="2546630" cy="556648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latin typeface="+mj-lt"/>
              </a:rPr>
              <a:t>Microsoft Solution</a:t>
            </a:r>
          </a:p>
          <a:p>
            <a:pPr>
              <a:lnSpc>
                <a:spcPct val="90000"/>
              </a:lnSpc>
            </a:pPr>
            <a:endParaRPr lang="en-US" sz="1100" dirty="0">
              <a:solidFill>
                <a:srgbClr val="FFFFFF"/>
              </a:solidFill>
            </a:endParaRPr>
          </a:p>
          <a:p>
            <a:pPr>
              <a:lnSpc>
                <a:spcPct val="90000"/>
              </a:lnSpc>
            </a:pPr>
            <a:r>
              <a:rPr lang="en-US" sz="1400" dirty="0">
                <a:solidFill>
                  <a:schemeClr val="bg1"/>
                </a:solidFill>
              </a:rPr>
              <a:t>Whichever scenario </a:t>
            </a:r>
            <a:r>
              <a:rPr lang="en-US" sz="1400" dirty="0" smtClean="0">
                <a:solidFill>
                  <a:schemeClr val="bg1"/>
                </a:solidFill>
              </a:rPr>
              <a:t>your are planning for </a:t>
            </a:r>
            <a:r>
              <a:rPr lang="en-US" sz="1400" dirty="0">
                <a:solidFill>
                  <a:schemeClr val="bg1"/>
                </a:solidFill>
              </a:rPr>
              <a:t>Microsoft Azure Infrastructure Services can quickly deploy a farm of SharePoint to which you can build and configure your solution scenario. </a:t>
            </a:r>
            <a:r>
              <a:rPr lang="en-US" sz="1400" dirty="0" smtClean="0">
                <a:solidFill>
                  <a:schemeClr val="bg1"/>
                </a:solidFill>
              </a:rPr>
              <a:t>You can provisioning </a:t>
            </a:r>
            <a:r>
              <a:rPr lang="en-US" sz="1400" dirty="0">
                <a:solidFill>
                  <a:schemeClr val="bg1"/>
                </a:solidFill>
              </a:rPr>
              <a:t>Virtual Machines in minutes </a:t>
            </a:r>
            <a:r>
              <a:rPr lang="en-US" sz="1400" dirty="0" smtClean="0">
                <a:solidFill>
                  <a:schemeClr val="bg1"/>
                </a:solidFill>
              </a:rPr>
              <a:t>giving </a:t>
            </a:r>
            <a:r>
              <a:rPr lang="en-US" sz="1400" dirty="0">
                <a:solidFill>
                  <a:schemeClr val="bg1"/>
                </a:solidFill>
              </a:rPr>
              <a:t>you access to </a:t>
            </a:r>
            <a:r>
              <a:rPr lang="en-US" sz="1400" dirty="0" smtClean="0">
                <a:solidFill>
                  <a:schemeClr val="bg1"/>
                </a:solidFill>
              </a:rPr>
              <a:t>a sandbox or lab for your dev and test environments or you can easily scale your Sharepoint farm in Azure according to the number of users accessing a internet site or even spin up a </a:t>
            </a:r>
            <a:r>
              <a:rPr lang="en-US" sz="1400" dirty="0">
                <a:solidFill>
                  <a:schemeClr val="bg1"/>
                </a:solidFill>
              </a:rPr>
              <a:t>d</a:t>
            </a:r>
            <a:r>
              <a:rPr lang="en-US" sz="1400" dirty="0" smtClean="0">
                <a:solidFill>
                  <a:schemeClr val="bg1"/>
                </a:solidFill>
              </a:rPr>
              <a:t>isaster </a:t>
            </a:r>
            <a:r>
              <a:rPr lang="en-US" sz="1400" dirty="0">
                <a:solidFill>
                  <a:schemeClr val="bg1"/>
                </a:solidFill>
              </a:rPr>
              <a:t>r</a:t>
            </a:r>
            <a:r>
              <a:rPr lang="en-US" sz="1400" dirty="0" smtClean="0">
                <a:solidFill>
                  <a:schemeClr val="bg1"/>
                </a:solidFill>
              </a:rPr>
              <a:t>ecovery environment if a catastrophe strikes. </a:t>
            </a:r>
            <a:r>
              <a:rPr lang="en-US" sz="1400" dirty="0">
                <a:solidFill>
                  <a:schemeClr val="bg1"/>
                </a:solidFill>
              </a:rPr>
              <a:t>Most </a:t>
            </a:r>
            <a:r>
              <a:rPr lang="en-US" sz="1400" dirty="0" smtClean="0">
                <a:solidFill>
                  <a:schemeClr val="bg1"/>
                </a:solidFill>
              </a:rPr>
              <a:t>situations you do </a:t>
            </a:r>
            <a:r>
              <a:rPr lang="en-US" sz="1400" dirty="0">
                <a:solidFill>
                  <a:schemeClr val="bg1"/>
                </a:solidFill>
              </a:rPr>
              <a:t>not need </a:t>
            </a:r>
            <a:r>
              <a:rPr lang="en-US" sz="1400" dirty="0" smtClean="0">
                <a:solidFill>
                  <a:schemeClr val="bg1"/>
                </a:solidFill>
              </a:rPr>
              <a:t>to the environment to </a:t>
            </a:r>
            <a:r>
              <a:rPr lang="en-US" sz="1400" dirty="0">
                <a:solidFill>
                  <a:schemeClr val="bg1"/>
                </a:solidFill>
              </a:rPr>
              <a:t>be up and running </a:t>
            </a:r>
            <a:r>
              <a:rPr lang="en-US" sz="1400" dirty="0" smtClean="0">
                <a:solidFill>
                  <a:schemeClr val="bg1"/>
                </a:solidFill>
              </a:rPr>
              <a:t>24x7 or at full scale.  </a:t>
            </a:r>
            <a:r>
              <a:rPr lang="en-US" sz="1400" dirty="0">
                <a:solidFill>
                  <a:schemeClr val="bg1"/>
                </a:solidFill>
              </a:rPr>
              <a:t>When you are done, simply turn your virtual machines off.  You pay for what you use and no </a:t>
            </a:r>
            <a:r>
              <a:rPr lang="en-US" sz="1400" dirty="0" smtClean="0">
                <a:solidFill>
                  <a:schemeClr val="bg1"/>
                </a:solidFill>
              </a:rPr>
              <a:t>more.</a:t>
            </a:r>
            <a:endParaRPr lang="en-US" sz="1400" dirty="0">
              <a:solidFill>
                <a:srgbClr val="FFFFFF"/>
              </a:solidFill>
              <a:latin typeface="+mj-lt"/>
            </a:endParaRPr>
          </a:p>
        </p:txBody>
      </p:sp>
      <p:sp>
        <p:nvSpPr>
          <p:cNvPr id="60" name="TextBox 59"/>
          <p:cNvSpPr txBox="1"/>
          <p:nvPr/>
        </p:nvSpPr>
        <p:spPr>
          <a:xfrm>
            <a:off x="5850117" y="799123"/>
            <a:ext cx="2807186" cy="4181492"/>
          </a:xfrm>
          <a:prstGeom prst="rect">
            <a:avLst/>
          </a:prstGeom>
          <a:noFill/>
        </p:spPr>
        <p:txBody>
          <a:bodyPr wrap="square" lIns="179285" tIns="143428" rIns="179285" bIns="143428" rtlCol="0">
            <a:spAutoFit/>
          </a:bodyPr>
          <a:lstStyle/>
          <a:p>
            <a:pPr>
              <a:lnSpc>
                <a:spcPct val="90000"/>
              </a:lnSpc>
            </a:pPr>
            <a:r>
              <a:rPr lang="en-US" sz="4800" dirty="0" smtClean="0">
                <a:solidFill>
                  <a:srgbClr val="FFFFFF"/>
                </a:solidFill>
              </a:rPr>
              <a:t>$ </a:t>
            </a:r>
            <a:r>
              <a:rPr lang="en-US" sz="2000" dirty="0" smtClean="0">
                <a:solidFill>
                  <a:srgbClr val="FFFFFF"/>
                </a:solidFill>
                <a:latin typeface="+mj-lt"/>
              </a:rPr>
              <a:t>Microsoft Azure Pricing Example:</a:t>
            </a:r>
            <a:endParaRPr lang="en-US" sz="1100" dirty="0">
              <a:solidFill>
                <a:srgbClr val="FFFFFF"/>
              </a:solidFill>
            </a:endParaRPr>
          </a:p>
          <a:p>
            <a:pPr>
              <a:lnSpc>
                <a:spcPct val="90000"/>
              </a:lnSpc>
            </a:pPr>
            <a:r>
              <a:rPr lang="en-US" sz="1100" dirty="0" smtClean="0">
                <a:solidFill>
                  <a:schemeClr val="bg1"/>
                </a:solidFill>
              </a:rPr>
              <a:t>Sharepoint servers, price per month:</a:t>
            </a:r>
          </a:p>
          <a:p>
            <a:pPr marL="171450" indent="-171450">
              <a:lnSpc>
                <a:spcPct val="90000"/>
              </a:lnSpc>
              <a:buFont typeface="Arial" panose="020B0604020202020204" pitchFamily="34" charset="0"/>
              <a:buChar char="•"/>
            </a:pPr>
            <a:r>
              <a:rPr lang="en-US" sz="1100" dirty="0" smtClean="0">
                <a:solidFill>
                  <a:schemeClr val="bg1"/>
                </a:solidFill>
              </a:rPr>
              <a:t>4 </a:t>
            </a:r>
            <a:r>
              <a:rPr lang="en-US" sz="1100" dirty="0">
                <a:solidFill>
                  <a:schemeClr val="bg1"/>
                </a:solidFill>
              </a:rPr>
              <a:t>x A5 (2 Cores, 14GB </a:t>
            </a:r>
            <a:r>
              <a:rPr lang="en-US" sz="1100" dirty="0" smtClean="0">
                <a:solidFill>
                  <a:schemeClr val="bg1"/>
                </a:solidFill>
              </a:rPr>
              <a:t>RAM)= $893</a:t>
            </a:r>
          </a:p>
          <a:p>
            <a:pPr>
              <a:lnSpc>
                <a:spcPct val="90000"/>
              </a:lnSpc>
            </a:pPr>
            <a:r>
              <a:rPr lang="en-US" sz="1100" dirty="0" smtClean="0">
                <a:solidFill>
                  <a:schemeClr val="bg1"/>
                </a:solidFill>
              </a:rPr>
              <a:t>SQL servers, price per month:</a:t>
            </a:r>
          </a:p>
          <a:p>
            <a:pPr marL="171450" indent="-171450">
              <a:lnSpc>
                <a:spcPct val="90000"/>
              </a:lnSpc>
              <a:buFont typeface="Arial" panose="020B0604020202020204" pitchFamily="34" charset="0"/>
              <a:buChar char="•"/>
            </a:pPr>
            <a:r>
              <a:rPr lang="en-US" sz="1100" dirty="0" smtClean="0">
                <a:solidFill>
                  <a:schemeClr val="bg1"/>
                </a:solidFill>
              </a:rPr>
              <a:t>2 x A5 (2 </a:t>
            </a:r>
            <a:r>
              <a:rPr lang="en-US" sz="1100" dirty="0">
                <a:solidFill>
                  <a:schemeClr val="bg1"/>
                </a:solidFill>
              </a:rPr>
              <a:t>Cores, 14GB </a:t>
            </a:r>
            <a:r>
              <a:rPr lang="en-US" sz="1100" dirty="0" smtClean="0">
                <a:solidFill>
                  <a:schemeClr val="bg1"/>
                </a:solidFill>
              </a:rPr>
              <a:t>RAM)=  $2678</a:t>
            </a:r>
          </a:p>
          <a:p>
            <a:pPr>
              <a:lnSpc>
                <a:spcPct val="90000"/>
              </a:lnSpc>
            </a:pPr>
            <a:r>
              <a:rPr lang="en-US" sz="1100" dirty="0" smtClean="0">
                <a:solidFill>
                  <a:schemeClr val="bg1"/>
                </a:solidFill>
              </a:rPr>
              <a:t>AD and DNS:</a:t>
            </a:r>
          </a:p>
          <a:p>
            <a:pPr marL="171450" indent="-171450">
              <a:lnSpc>
                <a:spcPct val="90000"/>
              </a:lnSpc>
              <a:buFont typeface="Arial" panose="020B0604020202020204" pitchFamily="34" charset="0"/>
              <a:buChar char="•"/>
            </a:pPr>
            <a:r>
              <a:rPr lang="en-US" sz="1100" dirty="0" smtClean="0">
                <a:solidFill>
                  <a:schemeClr val="bg1"/>
                </a:solidFill>
              </a:rPr>
              <a:t>2 X A1 (1 Core, 1.75GB RAM) = $134</a:t>
            </a:r>
          </a:p>
          <a:p>
            <a:pPr>
              <a:lnSpc>
                <a:spcPct val="90000"/>
              </a:lnSpc>
            </a:pPr>
            <a:r>
              <a:rPr lang="en-US" sz="1100" dirty="0" smtClean="0">
                <a:solidFill>
                  <a:schemeClr val="bg1"/>
                </a:solidFill>
              </a:rPr>
              <a:t>Storage (Virtual machines and data disks):</a:t>
            </a:r>
          </a:p>
          <a:p>
            <a:pPr marL="171450" indent="-171450">
              <a:lnSpc>
                <a:spcPct val="90000"/>
              </a:lnSpc>
              <a:buFont typeface="Arial" panose="020B0604020202020204" pitchFamily="34" charset="0"/>
              <a:buChar char="•"/>
            </a:pPr>
            <a:r>
              <a:rPr lang="en-US" sz="1100" dirty="0" smtClean="0">
                <a:solidFill>
                  <a:schemeClr val="bg1"/>
                </a:solidFill>
              </a:rPr>
              <a:t>4,240GB (LRS) = $212</a:t>
            </a:r>
            <a:endParaRPr lang="en-US" sz="1100" dirty="0">
              <a:solidFill>
                <a:schemeClr val="bg1"/>
              </a:solidFill>
            </a:endParaRPr>
          </a:p>
          <a:p>
            <a:pPr>
              <a:lnSpc>
                <a:spcPct val="90000"/>
              </a:lnSpc>
            </a:pPr>
            <a:r>
              <a:rPr lang="en-US" sz="1100" dirty="0" smtClean="0">
                <a:solidFill>
                  <a:schemeClr val="bg1"/>
                </a:solidFill>
              </a:rPr>
              <a:t>Data Transfer and VPN:</a:t>
            </a:r>
          </a:p>
          <a:p>
            <a:pPr marL="171450" lvl="1" indent="-171450">
              <a:lnSpc>
                <a:spcPct val="90000"/>
              </a:lnSpc>
              <a:buFont typeface="Arial" panose="020B0604020202020204" pitchFamily="34" charset="0"/>
              <a:buChar char="•"/>
            </a:pPr>
            <a:r>
              <a:rPr lang="en-US" sz="1100" dirty="0">
                <a:solidFill>
                  <a:schemeClr val="bg1"/>
                </a:solidFill>
              </a:rPr>
              <a:t>1,024GB (Outbound) = $88.65</a:t>
            </a:r>
          </a:p>
          <a:p>
            <a:pPr marL="171450" lvl="1" indent="-171450">
              <a:lnSpc>
                <a:spcPct val="90000"/>
              </a:lnSpc>
              <a:buFont typeface="Arial" panose="020B0604020202020204" pitchFamily="34" charset="0"/>
              <a:buChar char="•"/>
            </a:pPr>
            <a:r>
              <a:rPr lang="en-US" sz="1100" dirty="0">
                <a:solidFill>
                  <a:schemeClr val="bg1"/>
                </a:solidFill>
              </a:rPr>
              <a:t>744hours (Basic VPN) = $26.78</a:t>
            </a:r>
          </a:p>
          <a:p>
            <a:pPr>
              <a:lnSpc>
                <a:spcPct val="90000"/>
              </a:lnSpc>
            </a:pPr>
            <a:r>
              <a:rPr lang="en-US" sz="1100" dirty="0" smtClean="0">
                <a:solidFill>
                  <a:schemeClr val="bg1"/>
                </a:solidFill>
              </a:rPr>
              <a:t>Support:</a:t>
            </a:r>
          </a:p>
          <a:p>
            <a:pPr marL="171450" indent="-171450">
              <a:lnSpc>
                <a:spcPct val="90000"/>
              </a:lnSpc>
              <a:buFont typeface="Arial" panose="020B0604020202020204" pitchFamily="34" charset="0"/>
              <a:buChar char="•"/>
            </a:pPr>
            <a:r>
              <a:rPr lang="en-US" sz="1100" dirty="0" smtClean="0">
                <a:solidFill>
                  <a:schemeClr val="bg1"/>
                </a:solidFill>
              </a:rPr>
              <a:t>Standard = $300</a:t>
            </a:r>
          </a:p>
          <a:p>
            <a:pPr marL="171450" indent="-171450">
              <a:lnSpc>
                <a:spcPct val="90000"/>
              </a:lnSpc>
              <a:buFont typeface="Arial" panose="020B0604020202020204" pitchFamily="34" charset="0"/>
              <a:buChar char="•"/>
            </a:pPr>
            <a:endParaRPr lang="en-US" sz="1100" dirty="0" smtClean="0">
              <a:solidFill>
                <a:schemeClr val="bg1"/>
              </a:solidFill>
            </a:endParaRPr>
          </a:p>
          <a:p>
            <a:pPr>
              <a:lnSpc>
                <a:spcPct val="90000"/>
              </a:lnSpc>
            </a:pPr>
            <a:r>
              <a:rPr lang="en-US" sz="1200" b="1" dirty="0" smtClean="0">
                <a:solidFill>
                  <a:schemeClr val="bg1"/>
                </a:solidFill>
              </a:rPr>
              <a:t>TOTAL IN U$/Year: 51,991</a:t>
            </a:r>
          </a:p>
          <a:p>
            <a:pPr>
              <a:lnSpc>
                <a:spcPct val="90000"/>
              </a:lnSpc>
            </a:pPr>
            <a:r>
              <a:rPr lang="en-US" sz="1200" b="1" dirty="0" smtClean="0">
                <a:solidFill>
                  <a:schemeClr val="bg1"/>
                </a:solidFill>
              </a:rPr>
              <a:t>520 </a:t>
            </a:r>
            <a:r>
              <a:rPr lang="en-US" sz="1200" b="1" dirty="0">
                <a:solidFill>
                  <a:schemeClr val="bg1"/>
                </a:solidFill>
              </a:rPr>
              <a:t>Azure </a:t>
            </a:r>
            <a:r>
              <a:rPr lang="en-US" sz="1200" b="1" dirty="0" smtClean="0">
                <a:solidFill>
                  <a:schemeClr val="bg1"/>
                </a:solidFill>
              </a:rPr>
              <a:t>Monetary </a:t>
            </a:r>
            <a:r>
              <a:rPr lang="en-US" sz="1200" b="1" dirty="0">
                <a:solidFill>
                  <a:schemeClr val="bg1"/>
                </a:solidFill>
              </a:rPr>
              <a:t>Commitment in OPEN </a:t>
            </a:r>
            <a:r>
              <a:rPr lang="en-US" sz="1200" b="1" dirty="0" smtClean="0">
                <a:solidFill>
                  <a:schemeClr val="bg1"/>
                </a:solidFill>
              </a:rPr>
              <a:t>SKUs</a:t>
            </a:r>
            <a:endParaRPr lang="en-US" sz="1200" b="1" dirty="0">
              <a:solidFill>
                <a:schemeClr val="bg1"/>
              </a:solidFill>
            </a:endParaRPr>
          </a:p>
          <a:p>
            <a:pPr marL="285750" indent="-285750">
              <a:lnSpc>
                <a:spcPct val="90000"/>
              </a:lnSpc>
              <a:buFont typeface="Arial" panose="020B0604020202020204" pitchFamily="34" charset="0"/>
              <a:buChar char="•"/>
            </a:pPr>
            <a:endParaRPr lang="en-US" sz="1200" dirty="0" smtClean="0">
              <a:solidFill>
                <a:schemeClr val="bg1"/>
              </a:solidFill>
            </a:endParaRPr>
          </a:p>
        </p:txBody>
      </p:sp>
      <p:sp>
        <p:nvSpPr>
          <p:cNvPr id="65" name="Freeform 64"/>
          <p:cNvSpPr/>
          <p:nvPr/>
        </p:nvSpPr>
        <p:spPr bwMode="auto">
          <a:xfrm>
            <a:off x="2559079" y="5942381"/>
            <a:ext cx="342561" cy="282631"/>
          </a:xfrm>
          <a:custGeom>
            <a:avLst/>
            <a:gdLst/>
            <a:ahLst/>
            <a:cxnLst/>
            <a:rect l="l" t="t" r="r" b="b"/>
            <a:pathLst>
              <a:path w="6060276" h="5122001">
                <a:moveTo>
                  <a:pt x="4902250" y="203"/>
                </a:moveTo>
                <a:cubicBezTo>
                  <a:pt x="4954736" y="-969"/>
                  <a:pt x="5009753" y="2901"/>
                  <a:pt x="5067300" y="12426"/>
                </a:cubicBezTo>
                <a:lnTo>
                  <a:pt x="5076825" y="136251"/>
                </a:lnTo>
                <a:lnTo>
                  <a:pt x="4619625" y="479151"/>
                </a:lnTo>
                <a:lnTo>
                  <a:pt x="4810125" y="1431651"/>
                </a:lnTo>
                <a:lnTo>
                  <a:pt x="5591175" y="1593576"/>
                </a:lnTo>
                <a:lnTo>
                  <a:pt x="5962650" y="1126851"/>
                </a:lnTo>
                <a:lnTo>
                  <a:pt x="6057900" y="1184001"/>
                </a:lnTo>
                <a:cubicBezTo>
                  <a:pt x="6089650" y="1628501"/>
                  <a:pt x="5797550" y="1892026"/>
                  <a:pt x="5524500" y="2031726"/>
                </a:cubicBezTo>
                <a:lnTo>
                  <a:pt x="4514850" y="2107926"/>
                </a:lnTo>
                <a:lnTo>
                  <a:pt x="3743325" y="2993751"/>
                </a:lnTo>
                <a:lnTo>
                  <a:pt x="3730284" y="3007303"/>
                </a:lnTo>
                <a:lnTo>
                  <a:pt x="5172075" y="4327252"/>
                </a:lnTo>
                <a:cubicBezTo>
                  <a:pt x="5311775" y="4498702"/>
                  <a:pt x="5226050" y="4603477"/>
                  <a:pt x="5143500" y="4698727"/>
                </a:cubicBezTo>
                <a:cubicBezTo>
                  <a:pt x="4949825" y="4844777"/>
                  <a:pt x="4914900" y="4920977"/>
                  <a:pt x="4800600" y="5032102"/>
                </a:cubicBezTo>
                <a:cubicBezTo>
                  <a:pt x="4616450" y="5174977"/>
                  <a:pt x="4508500" y="5114652"/>
                  <a:pt x="4429125" y="5013052"/>
                </a:cubicBezTo>
                <a:lnTo>
                  <a:pt x="3172464" y="3586998"/>
                </a:lnTo>
                <a:lnTo>
                  <a:pt x="1800225" y="5013051"/>
                </a:lnTo>
                <a:cubicBezTo>
                  <a:pt x="1628775" y="5165451"/>
                  <a:pt x="1514475" y="5141639"/>
                  <a:pt x="1428750" y="5041626"/>
                </a:cubicBezTo>
                <a:lnTo>
                  <a:pt x="1033462" y="4632051"/>
                </a:lnTo>
                <a:cubicBezTo>
                  <a:pt x="984250" y="4462189"/>
                  <a:pt x="1049337" y="4359001"/>
                  <a:pt x="1143000" y="4279626"/>
                </a:cubicBezTo>
                <a:lnTo>
                  <a:pt x="2623832" y="2964413"/>
                </a:lnTo>
                <a:lnTo>
                  <a:pt x="1390650" y="1565002"/>
                </a:lnTo>
                <a:lnTo>
                  <a:pt x="1057275" y="1822177"/>
                </a:lnTo>
                <a:lnTo>
                  <a:pt x="1038225" y="2107927"/>
                </a:lnTo>
                <a:lnTo>
                  <a:pt x="590550" y="2365102"/>
                </a:lnTo>
                <a:lnTo>
                  <a:pt x="0" y="1726927"/>
                </a:lnTo>
                <a:lnTo>
                  <a:pt x="209550" y="1526902"/>
                </a:lnTo>
                <a:lnTo>
                  <a:pt x="676275" y="1384027"/>
                </a:lnTo>
                <a:lnTo>
                  <a:pt x="781050" y="1184002"/>
                </a:lnTo>
                <a:lnTo>
                  <a:pt x="1743075" y="374377"/>
                </a:lnTo>
                <a:cubicBezTo>
                  <a:pt x="1997075" y="209277"/>
                  <a:pt x="2603500" y="244202"/>
                  <a:pt x="2962275" y="564877"/>
                </a:cubicBezTo>
                <a:lnTo>
                  <a:pt x="2924175" y="669652"/>
                </a:lnTo>
                <a:cubicBezTo>
                  <a:pt x="2794000" y="625202"/>
                  <a:pt x="2692400" y="590277"/>
                  <a:pt x="2419350" y="650602"/>
                </a:cubicBezTo>
                <a:cubicBezTo>
                  <a:pt x="2301875" y="710927"/>
                  <a:pt x="2127250" y="704577"/>
                  <a:pt x="1752600" y="1203052"/>
                </a:cubicBezTo>
                <a:lnTo>
                  <a:pt x="3143250" y="2469877"/>
                </a:lnTo>
                <a:lnTo>
                  <a:pt x="3161663" y="2486734"/>
                </a:lnTo>
                <a:lnTo>
                  <a:pt x="4038600" y="1707876"/>
                </a:lnTo>
                <a:lnTo>
                  <a:pt x="4171950" y="555351"/>
                </a:lnTo>
                <a:cubicBezTo>
                  <a:pt x="4291409" y="263648"/>
                  <a:pt x="4534843" y="8408"/>
                  <a:pt x="4902250" y="203"/>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15" name="Freeform 5"/>
          <p:cNvSpPr>
            <a:spLocks noEditPoints="1"/>
          </p:cNvSpPr>
          <p:nvPr/>
        </p:nvSpPr>
        <p:spPr bwMode="auto">
          <a:xfrm>
            <a:off x="2501020" y="5409250"/>
            <a:ext cx="324465" cy="268879"/>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112" name="TextBox 111"/>
          <p:cNvSpPr txBox="1"/>
          <p:nvPr/>
        </p:nvSpPr>
        <p:spPr>
          <a:xfrm>
            <a:off x="5761627" y="6374443"/>
            <a:ext cx="5860102" cy="483557"/>
          </a:xfrm>
          <a:prstGeom prst="rect">
            <a:avLst/>
          </a:prstGeom>
          <a:noFill/>
        </p:spPr>
        <p:txBody>
          <a:bodyPr wrap="square" lIns="179285" tIns="143428" rIns="179285" bIns="143428" rtlCol="0">
            <a:spAutoFit/>
          </a:bodyPr>
          <a:lstStyle/>
          <a:p>
            <a:pPr>
              <a:lnSpc>
                <a:spcPct val="90000"/>
              </a:lnSpc>
            </a:pPr>
            <a:r>
              <a:rPr lang="en-US" sz="1400" dirty="0" smtClean="0"/>
              <a:t>*More Detail &amp; Components – Starter Kit Sharepoint IP</a:t>
            </a:r>
            <a:endParaRPr lang="en-US" sz="1400" dirty="0">
              <a:latin typeface="+mj-lt"/>
            </a:endParaRPr>
          </a:p>
        </p:txBody>
      </p:sp>
      <p:sp>
        <p:nvSpPr>
          <p:cNvPr id="114" name="TextBox 113"/>
          <p:cNvSpPr txBox="1"/>
          <p:nvPr/>
        </p:nvSpPr>
        <p:spPr>
          <a:xfrm>
            <a:off x="9220201" y="5048566"/>
            <a:ext cx="2401528" cy="1190001"/>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r>
              <a:rPr lang="en-US" spc="-69" dirty="0" smtClean="0">
                <a:solidFill>
                  <a:schemeClr val="tx2">
                    <a:lumMod val="40000"/>
                    <a:lumOff val="60000"/>
                  </a:schemeClr>
                </a:solidFill>
                <a:latin typeface="Segoe UI"/>
              </a:rPr>
              <a:t>Space for local promotion</a:t>
            </a:r>
            <a:endParaRPr lang="en-US" spc="-69" dirty="0">
              <a:solidFill>
                <a:schemeClr val="tx2">
                  <a:lumMod val="40000"/>
                  <a:lumOff val="60000"/>
                </a:schemeClr>
              </a:solidFill>
              <a:latin typeface="Segoe UI"/>
            </a:endParaRPr>
          </a:p>
        </p:txBody>
      </p:sp>
      <p:grpSp>
        <p:nvGrpSpPr>
          <p:cNvPr id="10" name="Group 9"/>
          <p:cNvGrpSpPr/>
          <p:nvPr/>
        </p:nvGrpSpPr>
        <p:grpSpPr>
          <a:xfrm>
            <a:off x="9607055" y="2112923"/>
            <a:ext cx="1251697" cy="2374348"/>
            <a:chOff x="9490319" y="1967003"/>
            <a:chExt cx="1251697" cy="2374348"/>
          </a:xfrm>
        </p:grpSpPr>
        <p:pic>
          <p:nvPicPr>
            <p:cNvPr id="5" name="Picture 4"/>
            <p:cNvPicPr>
              <a:picLocks noChangeAspect="1"/>
            </p:cNvPicPr>
            <p:nvPr/>
          </p:nvPicPr>
          <p:blipFill>
            <a:blip r:embed="rId5"/>
            <a:stretch>
              <a:fillRect/>
            </a:stretch>
          </p:blipFill>
          <p:spPr>
            <a:xfrm>
              <a:off x="9490319" y="3725491"/>
              <a:ext cx="372699" cy="372579"/>
            </a:xfrm>
            <a:prstGeom prst="rect">
              <a:avLst/>
            </a:prstGeom>
          </p:spPr>
        </p:pic>
        <p:pic>
          <p:nvPicPr>
            <p:cNvPr id="4" name="Picture 3"/>
            <p:cNvPicPr>
              <a:picLocks noChangeAspect="1"/>
            </p:cNvPicPr>
            <p:nvPr/>
          </p:nvPicPr>
          <p:blipFill>
            <a:blip r:embed="rId6"/>
            <a:stretch>
              <a:fillRect/>
            </a:stretch>
          </p:blipFill>
          <p:spPr>
            <a:xfrm>
              <a:off x="9659107" y="3946884"/>
              <a:ext cx="394594" cy="394467"/>
            </a:xfrm>
            <a:prstGeom prst="rect">
              <a:avLst/>
            </a:prstGeom>
          </p:spPr>
        </p:pic>
        <p:pic>
          <p:nvPicPr>
            <p:cNvPr id="118" name="Picture 117"/>
            <p:cNvPicPr>
              <a:picLocks noChangeAspect="1"/>
            </p:cNvPicPr>
            <p:nvPr/>
          </p:nvPicPr>
          <p:blipFill>
            <a:blip r:embed="rId5"/>
            <a:stretch>
              <a:fillRect/>
            </a:stretch>
          </p:blipFill>
          <p:spPr>
            <a:xfrm>
              <a:off x="10178634" y="3725491"/>
              <a:ext cx="372699" cy="372579"/>
            </a:xfrm>
            <a:prstGeom prst="rect">
              <a:avLst/>
            </a:prstGeom>
          </p:spPr>
        </p:pic>
        <p:pic>
          <p:nvPicPr>
            <p:cNvPr id="119" name="Picture 118"/>
            <p:cNvPicPr>
              <a:picLocks noChangeAspect="1"/>
            </p:cNvPicPr>
            <p:nvPr/>
          </p:nvPicPr>
          <p:blipFill>
            <a:blip r:embed="rId6"/>
            <a:stretch>
              <a:fillRect/>
            </a:stretch>
          </p:blipFill>
          <p:spPr>
            <a:xfrm>
              <a:off x="10347422" y="3946884"/>
              <a:ext cx="394594" cy="394467"/>
            </a:xfrm>
            <a:prstGeom prst="rect">
              <a:avLst/>
            </a:prstGeom>
          </p:spPr>
        </p:pic>
        <p:pic>
          <p:nvPicPr>
            <p:cNvPr id="120" name="Picture 119"/>
            <p:cNvPicPr>
              <a:picLocks noChangeAspect="1"/>
            </p:cNvPicPr>
            <p:nvPr/>
          </p:nvPicPr>
          <p:blipFill>
            <a:blip r:embed="rId5"/>
            <a:stretch>
              <a:fillRect/>
            </a:stretch>
          </p:blipFill>
          <p:spPr>
            <a:xfrm>
              <a:off x="9501074" y="3084972"/>
              <a:ext cx="372699" cy="372579"/>
            </a:xfrm>
            <a:prstGeom prst="rect">
              <a:avLst/>
            </a:prstGeom>
          </p:spPr>
        </p:pic>
        <p:pic>
          <p:nvPicPr>
            <p:cNvPr id="6" name="Picture 5"/>
            <p:cNvPicPr>
              <a:picLocks noChangeAspect="1"/>
            </p:cNvPicPr>
            <p:nvPr/>
          </p:nvPicPr>
          <p:blipFill>
            <a:blip r:embed="rId7"/>
            <a:stretch>
              <a:fillRect/>
            </a:stretch>
          </p:blipFill>
          <p:spPr>
            <a:xfrm>
              <a:off x="9788482" y="3321285"/>
              <a:ext cx="265219" cy="278067"/>
            </a:xfrm>
            <a:prstGeom prst="rect">
              <a:avLst/>
            </a:prstGeom>
          </p:spPr>
        </p:pic>
        <p:pic>
          <p:nvPicPr>
            <p:cNvPr id="121" name="Picture 120"/>
            <p:cNvPicPr>
              <a:picLocks noChangeAspect="1"/>
            </p:cNvPicPr>
            <p:nvPr/>
          </p:nvPicPr>
          <p:blipFill>
            <a:blip r:embed="rId5"/>
            <a:stretch>
              <a:fillRect/>
            </a:stretch>
          </p:blipFill>
          <p:spPr>
            <a:xfrm>
              <a:off x="10173706" y="3082204"/>
              <a:ext cx="372699" cy="372579"/>
            </a:xfrm>
            <a:prstGeom prst="rect">
              <a:avLst/>
            </a:prstGeom>
          </p:spPr>
        </p:pic>
        <p:pic>
          <p:nvPicPr>
            <p:cNvPr id="122" name="Picture 121"/>
            <p:cNvPicPr>
              <a:picLocks noChangeAspect="1"/>
            </p:cNvPicPr>
            <p:nvPr/>
          </p:nvPicPr>
          <p:blipFill>
            <a:blip r:embed="rId7"/>
            <a:stretch>
              <a:fillRect/>
            </a:stretch>
          </p:blipFill>
          <p:spPr>
            <a:xfrm>
              <a:off x="10461114" y="3318517"/>
              <a:ext cx="265219" cy="278067"/>
            </a:xfrm>
            <a:prstGeom prst="rect">
              <a:avLst/>
            </a:prstGeom>
          </p:spPr>
        </p:pic>
        <p:pic>
          <p:nvPicPr>
            <p:cNvPr id="123" name="Picture 122"/>
            <p:cNvPicPr>
              <a:picLocks noChangeAspect="1"/>
            </p:cNvPicPr>
            <p:nvPr/>
          </p:nvPicPr>
          <p:blipFill>
            <a:blip r:embed="rId5"/>
            <a:stretch>
              <a:fillRect/>
            </a:stretch>
          </p:blipFill>
          <p:spPr>
            <a:xfrm>
              <a:off x="9496716" y="2601644"/>
              <a:ext cx="372699" cy="372579"/>
            </a:xfrm>
            <a:prstGeom prst="rect">
              <a:avLst/>
            </a:prstGeom>
          </p:spPr>
        </p:pic>
        <p:pic>
          <p:nvPicPr>
            <p:cNvPr id="124" name="Picture 123"/>
            <p:cNvPicPr>
              <a:picLocks noChangeAspect="1"/>
            </p:cNvPicPr>
            <p:nvPr/>
          </p:nvPicPr>
          <p:blipFill>
            <a:blip r:embed="rId7"/>
            <a:stretch>
              <a:fillRect/>
            </a:stretch>
          </p:blipFill>
          <p:spPr>
            <a:xfrm>
              <a:off x="9784124" y="2837957"/>
              <a:ext cx="265219" cy="278067"/>
            </a:xfrm>
            <a:prstGeom prst="rect">
              <a:avLst/>
            </a:prstGeom>
          </p:spPr>
        </p:pic>
        <p:pic>
          <p:nvPicPr>
            <p:cNvPr id="125" name="Picture 124"/>
            <p:cNvPicPr>
              <a:picLocks noChangeAspect="1"/>
            </p:cNvPicPr>
            <p:nvPr/>
          </p:nvPicPr>
          <p:blipFill>
            <a:blip r:embed="rId5"/>
            <a:stretch>
              <a:fillRect/>
            </a:stretch>
          </p:blipFill>
          <p:spPr>
            <a:xfrm>
              <a:off x="10169348" y="2598876"/>
              <a:ext cx="372699" cy="372579"/>
            </a:xfrm>
            <a:prstGeom prst="rect">
              <a:avLst/>
            </a:prstGeom>
          </p:spPr>
        </p:pic>
        <p:pic>
          <p:nvPicPr>
            <p:cNvPr id="126" name="Picture 125"/>
            <p:cNvPicPr>
              <a:picLocks noChangeAspect="1"/>
            </p:cNvPicPr>
            <p:nvPr/>
          </p:nvPicPr>
          <p:blipFill>
            <a:blip r:embed="rId7"/>
            <a:stretch>
              <a:fillRect/>
            </a:stretch>
          </p:blipFill>
          <p:spPr>
            <a:xfrm>
              <a:off x="10456756" y="2835189"/>
              <a:ext cx="265219" cy="278067"/>
            </a:xfrm>
            <a:prstGeom prst="rect">
              <a:avLst/>
            </a:prstGeom>
          </p:spPr>
        </p:pic>
        <p:pic>
          <p:nvPicPr>
            <p:cNvPr id="7" name="Picture 6"/>
            <p:cNvPicPr>
              <a:picLocks noChangeAspect="1"/>
            </p:cNvPicPr>
            <p:nvPr/>
          </p:nvPicPr>
          <p:blipFill>
            <a:blip r:embed="rId8"/>
            <a:stretch>
              <a:fillRect/>
            </a:stretch>
          </p:blipFill>
          <p:spPr>
            <a:xfrm>
              <a:off x="9719724" y="2173967"/>
              <a:ext cx="329906" cy="329800"/>
            </a:xfrm>
            <a:prstGeom prst="rect">
              <a:avLst/>
            </a:prstGeom>
          </p:spPr>
        </p:pic>
        <p:pic>
          <p:nvPicPr>
            <p:cNvPr id="128" name="Picture 127"/>
            <p:cNvPicPr>
              <a:picLocks noChangeAspect="1"/>
            </p:cNvPicPr>
            <p:nvPr/>
          </p:nvPicPr>
          <p:blipFill>
            <a:blip r:embed="rId5"/>
            <a:stretch>
              <a:fillRect/>
            </a:stretch>
          </p:blipFill>
          <p:spPr>
            <a:xfrm>
              <a:off x="9492360" y="1970268"/>
              <a:ext cx="372699" cy="372579"/>
            </a:xfrm>
            <a:prstGeom prst="rect">
              <a:avLst/>
            </a:prstGeom>
          </p:spPr>
        </p:pic>
        <p:pic>
          <p:nvPicPr>
            <p:cNvPr id="129" name="Picture 128"/>
            <p:cNvPicPr>
              <a:picLocks noChangeAspect="1"/>
            </p:cNvPicPr>
            <p:nvPr/>
          </p:nvPicPr>
          <p:blipFill>
            <a:blip r:embed="rId8"/>
            <a:stretch>
              <a:fillRect/>
            </a:stretch>
          </p:blipFill>
          <p:spPr>
            <a:xfrm>
              <a:off x="10392069" y="2170702"/>
              <a:ext cx="329906" cy="329800"/>
            </a:xfrm>
            <a:prstGeom prst="rect">
              <a:avLst/>
            </a:prstGeom>
          </p:spPr>
        </p:pic>
        <p:pic>
          <p:nvPicPr>
            <p:cNvPr id="130" name="Picture 129"/>
            <p:cNvPicPr>
              <a:picLocks noChangeAspect="1"/>
            </p:cNvPicPr>
            <p:nvPr/>
          </p:nvPicPr>
          <p:blipFill>
            <a:blip r:embed="rId5"/>
            <a:stretch>
              <a:fillRect/>
            </a:stretch>
          </p:blipFill>
          <p:spPr>
            <a:xfrm>
              <a:off x="10164705" y="1967003"/>
              <a:ext cx="372699" cy="372579"/>
            </a:xfrm>
            <a:prstGeom prst="rect">
              <a:avLst/>
            </a:prstGeom>
          </p:spPr>
        </p:pic>
      </p:grpSp>
      <p:cxnSp>
        <p:nvCxnSpPr>
          <p:cNvPr id="9" name="Straight Connector 8"/>
          <p:cNvCxnSpPr/>
          <p:nvPr/>
        </p:nvCxnSpPr>
        <p:spPr>
          <a:xfrm>
            <a:off x="8839200" y="2038819"/>
            <a:ext cx="278252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789957" y="2141251"/>
            <a:ext cx="492443" cy="1466454"/>
          </a:xfrm>
          <a:prstGeom prst="rect">
            <a:avLst/>
          </a:prstGeom>
          <a:noFill/>
        </p:spPr>
        <p:txBody>
          <a:bodyPr vert="vert270" wrap="square" rtlCol="0">
            <a:spAutoFit/>
          </a:bodyPr>
          <a:lstStyle/>
          <a:p>
            <a:r>
              <a:rPr lang="en-US" sz="2000" dirty="0" smtClean="0">
                <a:solidFill>
                  <a:schemeClr val="bg1"/>
                </a:solidFill>
              </a:rPr>
              <a:t>Azure</a:t>
            </a:r>
            <a:endParaRPr lang="en-US" sz="2000" dirty="0">
              <a:solidFill>
                <a:schemeClr val="bg1"/>
              </a:solidFill>
            </a:endParaRPr>
          </a:p>
        </p:txBody>
      </p:sp>
      <p:sp>
        <p:nvSpPr>
          <p:cNvPr id="12" name="TextBox 11"/>
          <p:cNvSpPr txBox="1"/>
          <p:nvPr/>
        </p:nvSpPr>
        <p:spPr>
          <a:xfrm>
            <a:off x="10216771" y="1663926"/>
            <a:ext cx="1047859" cy="338554"/>
          </a:xfrm>
          <a:prstGeom prst="rect">
            <a:avLst/>
          </a:prstGeom>
          <a:noFill/>
        </p:spPr>
        <p:txBody>
          <a:bodyPr wrap="square" rtlCol="0">
            <a:spAutoFit/>
          </a:bodyPr>
          <a:lstStyle/>
          <a:p>
            <a:r>
              <a:rPr lang="en-US" sz="1600" dirty="0" smtClean="0">
                <a:solidFill>
                  <a:schemeClr val="bg1"/>
                </a:solidFill>
              </a:rPr>
              <a:t>VPN</a:t>
            </a:r>
            <a:endParaRPr lang="en-US" sz="1600" dirty="0">
              <a:solidFill>
                <a:schemeClr val="bg1"/>
              </a:solidFill>
            </a:endParaRPr>
          </a:p>
        </p:txBody>
      </p:sp>
      <p:cxnSp>
        <p:nvCxnSpPr>
          <p:cNvPr id="15" name="Straight Arrow Connector 14"/>
          <p:cNvCxnSpPr/>
          <p:nvPr/>
        </p:nvCxnSpPr>
        <p:spPr>
          <a:xfrm>
            <a:off x="10150321" y="1693110"/>
            <a:ext cx="0" cy="3043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8847290" y="1663926"/>
            <a:ext cx="278252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839200" y="1352657"/>
            <a:ext cx="2812025" cy="307777"/>
          </a:xfrm>
          <a:prstGeom prst="rect">
            <a:avLst/>
          </a:prstGeom>
          <a:noFill/>
        </p:spPr>
        <p:txBody>
          <a:bodyPr wrap="square" rtlCol="0">
            <a:spAutoFit/>
          </a:bodyPr>
          <a:lstStyle/>
          <a:p>
            <a:r>
              <a:rPr lang="en-US" sz="1400" dirty="0" smtClean="0">
                <a:solidFill>
                  <a:schemeClr val="bg1"/>
                </a:solidFill>
              </a:rPr>
              <a:t>On-Premises environment</a:t>
            </a:r>
            <a:endParaRPr lang="en-US" sz="1400" dirty="0">
              <a:solidFill>
                <a:schemeClr val="bg1"/>
              </a:solidFill>
            </a:endParaRPr>
          </a:p>
        </p:txBody>
      </p:sp>
      <p:pic>
        <p:nvPicPr>
          <p:cNvPr id="19" name="Picture 18"/>
          <p:cNvPicPr>
            <a:picLocks noChangeAspect="1"/>
          </p:cNvPicPr>
          <p:nvPr/>
        </p:nvPicPr>
        <p:blipFill>
          <a:blip r:embed="rId9"/>
          <a:stretch>
            <a:fillRect/>
          </a:stretch>
        </p:blipFill>
        <p:spPr>
          <a:xfrm>
            <a:off x="4268463" y="5706467"/>
            <a:ext cx="1160725" cy="1160352"/>
          </a:xfrm>
          <a:prstGeom prst="rect">
            <a:avLst/>
          </a:prstGeom>
        </p:spPr>
      </p:pic>
    </p:spTree>
    <p:extLst>
      <p:ext uri="{BB962C8B-B14F-4D97-AF65-F5344CB8AC3E}">
        <p14:creationId xmlns:p14="http://schemas.microsoft.com/office/powerpoint/2010/main" val="385711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More References</a:t>
            </a:r>
            <a:endParaRPr lang="es-MX" dirty="0"/>
          </a:p>
        </p:txBody>
      </p:sp>
      <p:sp>
        <p:nvSpPr>
          <p:cNvPr id="3" name="Text Placeholder 2"/>
          <p:cNvSpPr>
            <a:spLocks noGrp="1"/>
          </p:cNvSpPr>
          <p:nvPr>
            <p:ph type="body" sz="quarter" idx="10"/>
          </p:nvPr>
        </p:nvSpPr>
        <p:spPr>
          <a:xfrm>
            <a:off x="197214" y="932414"/>
            <a:ext cx="11378059" cy="3211883"/>
          </a:xfrm>
        </p:spPr>
        <p:txBody>
          <a:bodyPr>
            <a:noAutofit/>
          </a:bodyPr>
          <a:lstStyle/>
          <a:p>
            <a:pPr marL="342900" indent="-342900">
              <a:buFont typeface="Arial" panose="020B0604020202020204" pitchFamily="34" charset="0"/>
              <a:buChar char="•"/>
            </a:pPr>
            <a:r>
              <a:rPr lang="en-US" sz="1800" dirty="0" smtClean="0"/>
              <a:t>Partner Technical Services – Request Azure Pre-Sales and Deployment support For Partners:</a:t>
            </a:r>
            <a:r>
              <a:rPr lang="en-US" sz="1800" dirty="0"/>
              <a:t>  </a:t>
            </a:r>
            <a:r>
              <a:rPr lang="en-US" sz="1800" dirty="0">
                <a:hlinkClick r:id="rId2"/>
              </a:rPr>
              <a:t>http://support.microsoft.com/kb/2973481/en-us</a:t>
            </a:r>
            <a:endParaRPr lang="en-US" sz="1800" dirty="0"/>
          </a:p>
          <a:p>
            <a:pPr marL="342900" indent="-342900">
              <a:buFont typeface="Arial" panose="020B0604020202020204" pitchFamily="34" charset="0"/>
              <a:buChar char="•"/>
            </a:pPr>
            <a:endParaRPr lang="en-US" sz="1800" dirty="0" smtClean="0"/>
          </a:p>
          <a:p>
            <a:pPr marL="342900" indent="-342900">
              <a:buFont typeface="Arial" panose="020B0604020202020204" pitchFamily="34" charset="0"/>
              <a:buChar char="•"/>
            </a:pPr>
            <a:r>
              <a:rPr lang="en-US" sz="1800" dirty="0"/>
              <a:t>Microsoft Azure Architectures for SharePoint </a:t>
            </a:r>
            <a:r>
              <a:rPr lang="en-US" sz="1800" dirty="0" smtClean="0"/>
              <a:t>2013</a:t>
            </a:r>
          </a:p>
          <a:p>
            <a:pPr marL="457200" lvl="1" indent="0">
              <a:buNone/>
            </a:pPr>
            <a:r>
              <a:rPr lang="en-US" sz="1847" b="1" dirty="0" smtClean="0">
                <a:hlinkClick r:id="rId3"/>
              </a:rPr>
              <a:t>https</a:t>
            </a:r>
            <a:r>
              <a:rPr lang="en-US" sz="1847" b="1" dirty="0">
                <a:hlinkClick r:id="rId3"/>
              </a:rPr>
              <a:t>://technet.microsoft.com/library/dn635309(v=office.15).</a:t>
            </a:r>
            <a:r>
              <a:rPr lang="en-US" sz="1847" b="1" dirty="0" smtClean="0">
                <a:hlinkClick r:id="rId3"/>
              </a:rPr>
              <a:t>aspx</a:t>
            </a:r>
            <a:r>
              <a:rPr lang="en-US" sz="1847" b="1" dirty="0" smtClean="0"/>
              <a:t> </a:t>
            </a:r>
            <a:endParaRPr lang="en-US" sz="1847" b="1" dirty="0"/>
          </a:p>
          <a:p>
            <a:pPr marL="342900" indent="-342900">
              <a:buFont typeface="Arial" panose="020B0604020202020204" pitchFamily="34" charset="0"/>
              <a:buChar char="•"/>
            </a:pPr>
            <a:r>
              <a:rPr lang="en-US" sz="1800" dirty="0" smtClean="0"/>
              <a:t>SharePoint </a:t>
            </a:r>
            <a:r>
              <a:rPr lang="en-US" sz="1800" dirty="0"/>
              <a:t>farms hosted in Azure infrastructure </a:t>
            </a:r>
            <a:r>
              <a:rPr lang="en-US" sz="1800" dirty="0" smtClean="0"/>
              <a:t>services</a:t>
            </a:r>
          </a:p>
          <a:p>
            <a:pPr marL="457200" lvl="1" indent="0">
              <a:buNone/>
            </a:pPr>
            <a:r>
              <a:rPr lang="en-US" sz="1847" b="1" dirty="0" smtClean="0">
                <a:hlinkClick r:id="rId4"/>
              </a:rPr>
              <a:t>https</a:t>
            </a:r>
            <a:r>
              <a:rPr lang="en-US" sz="1847" b="1" dirty="0">
                <a:hlinkClick r:id="rId4"/>
              </a:rPr>
              <a:t>://azure.microsoft.com/en-us/documentation/articles/virtual-machines-sharepoint-infrastructure-services</a:t>
            </a:r>
            <a:r>
              <a:rPr lang="en-US" sz="1847" b="1" dirty="0" smtClean="0">
                <a:hlinkClick r:id="rId4"/>
              </a:rPr>
              <a:t>/</a:t>
            </a:r>
            <a:r>
              <a:rPr lang="en-US" sz="1847" b="1" dirty="0" smtClean="0"/>
              <a:t> </a:t>
            </a:r>
            <a:endParaRPr lang="en-US" sz="1847" b="1" dirty="0"/>
          </a:p>
          <a:p>
            <a:pPr marL="342900" indent="-342900">
              <a:buFont typeface="Arial" panose="020B0604020202020204" pitchFamily="34" charset="0"/>
              <a:buChar char="•"/>
            </a:pPr>
            <a:r>
              <a:rPr lang="en-US" sz="1800" dirty="0"/>
              <a:t>Microsoft Azure Cost Estimator Tool</a:t>
            </a:r>
          </a:p>
          <a:p>
            <a:pPr marL="457200" lvl="1" indent="0">
              <a:buNone/>
            </a:pPr>
            <a:r>
              <a:rPr lang="en-US" sz="1894" b="1" dirty="0">
                <a:hlinkClick r:id="rId5"/>
              </a:rPr>
              <a:t>http://www.microsoft.com/en-us/download/details.aspx?id=43376</a:t>
            </a:r>
            <a:endParaRPr lang="en-US" sz="1894" b="1" dirty="0"/>
          </a:p>
          <a:p>
            <a:endParaRPr lang="es-MX" sz="1800" dirty="0"/>
          </a:p>
        </p:txBody>
      </p:sp>
    </p:spTree>
    <p:extLst>
      <p:ext uri="{BB962C8B-B14F-4D97-AF65-F5344CB8AC3E}">
        <p14:creationId xmlns:p14="http://schemas.microsoft.com/office/powerpoint/2010/main" val="168208471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7F171FDBFD134D9DB5CFD30BF9EBF2" ma:contentTypeVersion="3" ma:contentTypeDescription="Create a new document." ma:contentTypeScope="" ma:versionID="402f8dca69ab7acfac722918f8e9d211">
  <xsd:schema xmlns:xsd="http://www.w3.org/2001/XMLSchema" xmlns:xs="http://www.w3.org/2001/XMLSchema" xmlns:p="http://schemas.microsoft.com/office/2006/metadata/properties" xmlns:ns2="d998fb76-9a2a-468e-b3b9-73e6011ded53" xmlns:ns3="1e9946e3-f9a0-41e4-9b22-58e2cc8fa95c" targetNamespace="http://schemas.microsoft.com/office/2006/metadata/properties" ma:root="true" ma:fieldsID="1be315c11ab3ee19185f326326b6632f" ns2:_="" ns3:_="">
    <xsd:import namespace="d998fb76-9a2a-468e-b3b9-73e6011ded53"/>
    <xsd:import namespace="1e9946e3-f9a0-41e4-9b22-58e2cc8fa95c"/>
    <xsd:element name="properties">
      <xsd:complexType>
        <xsd:sequence>
          <xsd:element name="documentManagement">
            <xsd:complexType>
              <xsd:all>
                <xsd:element ref="ns2:_ShortcutUrl"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98fb76-9a2a-468e-b3b9-73e6011ded53" elementFormDefault="qualified">
    <xsd:import namespace="http://schemas.microsoft.com/office/2006/documentManagement/types"/>
    <xsd:import namespace="http://schemas.microsoft.com/office/infopath/2007/PartnerControls"/>
    <xsd:element name="_ShortcutUrl" ma:index="8" nillable="true" ma:displayName="_ShortcutUrl" ma:hidden="true" ma:internalName="_Shortcut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e9946e3-f9a0-41e4-9b22-58e2cc8fa95c"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1e9946e3-f9a0-41e4-9b22-58e2cc8fa95c">
      <UserInfo>
        <DisplayName>Arturo Vazquez Alvarez</DisplayName>
        <AccountId>791</AccountId>
        <AccountType/>
      </UserInfo>
      <UserInfo>
        <DisplayName>Jonathan Gonzalez Flores</DisplayName>
        <AccountId>1048</AccountId>
        <AccountType/>
      </UserInfo>
      <UserInfo>
        <DisplayName>Jose Miguel Izaguirre Garate (MXP Industrial S.A. DE C.V.)</DisplayName>
        <AccountId>548</AccountId>
        <AccountType/>
      </UserInfo>
      <UserInfo>
        <DisplayName>Alejandro Garcia Sanchez (MXP Industrial S.A. DE C.V.)</DisplayName>
        <AccountId>8223</AccountId>
        <AccountType/>
      </UserInfo>
      <UserInfo>
        <DisplayName>Gabriela Treviño Moreno (MXP Industrial S.A. DE C.V.)</DisplayName>
        <AccountId>1414</AccountId>
        <AccountType/>
      </UserInfo>
      <UserInfo>
        <DisplayName>Fabiola Ochoa Rubalcava</DisplayName>
        <AccountId>8224</AccountId>
        <AccountType/>
      </UserInfo>
      <UserInfo>
        <DisplayName>Marin Irepan Gembe Gonzalez (MXP Industrial S.A. DE C.V.)</DisplayName>
        <AccountId>8225</AccountId>
        <AccountType/>
      </UserInfo>
    </SharedWithUsers>
    <_ShortcutUrl xmlns="d998fb76-9a2a-468e-b3b9-73e6011ded53">
      <Url xsi:nil="true"/>
      <Description xsi:nil="true"/>
    </_ShortcutUrl>
  </documentManagement>
</p:properties>
</file>

<file path=customXml/itemProps1.xml><?xml version="1.0" encoding="utf-8"?>
<ds:datastoreItem xmlns:ds="http://schemas.openxmlformats.org/officeDocument/2006/customXml" ds:itemID="{BF56B8E1-D6BB-4917-95B5-212ED33EC2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98fb76-9a2a-468e-b3b9-73e6011ded53"/>
    <ds:schemaRef ds:uri="1e9946e3-f9a0-41e4-9b22-58e2cc8fa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547E796-3336-4CA3-A039-C51122E80770}">
  <ds:schemaRefs>
    <ds:schemaRef ds:uri="http://schemas.microsoft.com/sharepoint/v3/contenttype/forms"/>
  </ds:schemaRefs>
</ds:datastoreItem>
</file>

<file path=customXml/itemProps3.xml><?xml version="1.0" encoding="utf-8"?>
<ds:datastoreItem xmlns:ds="http://schemas.openxmlformats.org/officeDocument/2006/customXml" ds:itemID="{2A7D4CEE-4A6E-444C-9F48-154C694282ED}">
  <ds:schemaRefs>
    <ds:schemaRef ds:uri="http://purl.org/dc/elements/1.1/"/>
    <ds:schemaRef ds:uri="http://schemas.microsoft.com/office/2006/metadata/properties"/>
    <ds:schemaRef ds:uri="d998fb76-9a2a-468e-b3b9-73e6011ded53"/>
    <ds:schemaRef ds:uri="http://schemas.microsoft.com/office/2006/documentManagement/types"/>
    <ds:schemaRef ds:uri="http://purl.org/dc/dcmitype/"/>
    <ds:schemaRef ds:uri="http://schemas.openxmlformats.org/package/2006/metadata/core-properties"/>
    <ds:schemaRef ds:uri="1e9946e3-f9a0-41e4-9b22-58e2cc8fa95c"/>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795</TotalTime>
  <Words>719</Words>
  <Application>Microsoft Office PowerPoint</Application>
  <PresentationFormat>Widescreen</PresentationFormat>
  <Paragraphs>67</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Segoe UI</vt:lpstr>
      <vt:lpstr>Segoe UI Semibold</vt:lpstr>
      <vt:lpstr>Office Theme</vt:lpstr>
      <vt:lpstr>Starter Kit - Sharepoint</vt:lpstr>
      <vt:lpstr>More 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Eumar Assis</dc:creator>
  <cp:lastModifiedBy>Eumar Assis</cp:lastModifiedBy>
  <cp:revision>44</cp:revision>
  <dcterms:created xsi:type="dcterms:W3CDTF">2015-09-01T15:53:33Z</dcterms:created>
  <dcterms:modified xsi:type="dcterms:W3CDTF">2015-09-11T20:41:50Z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0x010100AB7F171FDBFD134D9DB5CFD30BF9EBF2</vt:lpwstr>
  </property>
</Properties>
</file>