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1"/>
  </p:notesMasterIdLst>
  <p:handoutMasterIdLst>
    <p:handoutMasterId r:id="rId12"/>
  </p:handoutMasterIdLst>
  <p:sldIdLst>
    <p:sldId id="286" r:id="rId3"/>
    <p:sldId id="306" r:id="rId4"/>
    <p:sldId id="308" r:id="rId5"/>
    <p:sldId id="401" r:id="rId6"/>
    <p:sldId id="397" r:id="rId7"/>
    <p:sldId id="398" r:id="rId8"/>
    <p:sldId id="40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21">
          <p15:clr>
            <a:srgbClr val="A4A3A4"/>
          </p15:clr>
        </p15:guide>
        <p15:guide id="2" pos="2574">
          <p15:clr>
            <a:srgbClr val="A4A3A4"/>
          </p15:clr>
        </p15:guide>
        <p15:guide id="3" pos="3047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4"/>
    <a:srgbClr val="BCBCBC"/>
    <a:srgbClr val="3A363A"/>
    <a:srgbClr val="262626"/>
    <a:srgbClr val="4440D2"/>
    <a:srgbClr val="CEE800"/>
    <a:srgbClr val="FC0102"/>
    <a:srgbClr val="242124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252"/>
      </p:cViewPr>
      <p:guideLst>
        <p:guide pos="3821"/>
        <p:guide pos="2574"/>
        <p:guide pos="304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6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9BF6-5C64-4876-BA21-58656BA88F8F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1BBAC-5CC7-49D1-B9DB-A91947864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 userDrawn="1"/>
        </p:nvSpPr>
        <p:spPr>
          <a:xfrm>
            <a:off x="-1" y="6248400"/>
            <a:ext cx="7911587" cy="609600"/>
          </a:xfrm>
          <a:custGeom>
            <a:avLst/>
            <a:gdLst>
              <a:gd name="connsiteX0" fmla="*/ 0 w 8267188"/>
              <a:gd name="connsiteY0" fmla="*/ 0 h 715218"/>
              <a:gd name="connsiteX1" fmla="*/ 6451599 w 8267188"/>
              <a:gd name="connsiteY1" fmla="*/ 0 h 715218"/>
              <a:gd name="connsiteX2" fmla="*/ 6451599 w 8267188"/>
              <a:gd name="connsiteY2" fmla="*/ 171 h 715218"/>
              <a:gd name="connsiteX3" fmla="*/ 6718346 w 8267188"/>
              <a:gd name="connsiteY3" fmla="*/ 11837 h 715218"/>
              <a:gd name="connsiteX4" fmla="*/ 8209623 w 8267188"/>
              <a:gd name="connsiteY4" fmla="*/ 649521 h 715218"/>
              <a:gd name="connsiteX5" fmla="*/ 8267188 w 8267188"/>
              <a:gd name="connsiteY5" fmla="*/ 715218 h 715218"/>
              <a:gd name="connsiteX6" fmla="*/ 4628267 w 8267188"/>
              <a:gd name="connsiteY6" fmla="*/ 715218 h 715218"/>
              <a:gd name="connsiteX7" fmla="*/ 4628268 w 8267188"/>
              <a:gd name="connsiteY7" fmla="*/ 715217 h 715218"/>
              <a:gd name="connsiteX8" fmla="*/ 0 w 8267188"/>
              <a:gd name="connsiteY8" fmla="*/ 715217 h 71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7188" h="715218">
                <a:moveTo>
                  <a:pt x="0" y="0"/>
                </a:moveTo>
                <a:lnTo>
                  <a:pt x="6451599" y="0"/>
                </a:lnTo>
                <a:lnTo>
                  <a:pt x="6451599" y="171"/>
                </a:lnTo>
                <a:lnTo>
                  <a:pt x="6718346" y="11837"/>
                </a:lnTo>
                <a:cubicBezTo>
                  <a:pt x="7338673" y="66510"/>
                  <a:pt x="7875516" y="306632"/>
                  <a:pt x="8209623" y="649521"/>
                </a:cubicBezTo>
                <a:lnTo>
                  <a:pt x="8267188" y="715218"/>
                </a:lnTo>
                <a:lnTo>
                  <a:pt x="4628267" y="715218"/>
                </a:lnTo>
                <a:lnTo>
                  <a:pt x="4628268" y="715217"/>
                </a:lnTo>
                <a:lnTo>
                  <a:pt x="0" y="715217"/>
                </a:lnTo>
                <a:close/>
              </a:path>
            </a:pathLst>
          </a:custGeom>
          <a:solidFill>
            <a:srgbClr val="FF4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686" y="5838148"/>
            <a:ext cx="2365813" cy="115106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感谢您下载网平台上提供的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作品，为了您和网以及原创作者的利益，请勿复制、传播、销售，否则将承担法律责任！网将对作品进行维权，按照传播下载次数进行十倍的索取赔偿！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375430"/>
            <a:ext cx="12204526" cy="4482569"/>
          </a:xfrm>
          <a:custGeom>
            <a:avLst/>
            <a:gdLst>
              <a:gd name="connsiteX0" fmla="*/ 0 w 12192000"/>
              <a:gd name="connsiteY0" fmla="*/ 0 h 1659699"/>
              <a:gd name="connsiteX1" fmla="*/ 12192000 w 12192000"/>
              <a:gd name="connsiteY1" fmla="*/ 0 h 1659699"/>
              <a:gd name="connsiteX2" fmla="*/ 12192000 w 12192000"/>
              <a:gd name="connsiteY2" fmla="*/ 1659699 h 1659699"/>
              <a:gd name="connsiteX3" fmla="*/ 0 w 12192000"/>
              <a:gd name="connsiteY3" fmla="*/ 1659699 h 1659699"/>
              <a:gd name="connsiteX4" fmla="*/ 0 w 12192000"/>
              <a:gd name="connsiteY4" fmla="*/ 0 h 1659699"/>
              <a:gd name="connsiteX0-1" fmla="*/ 6901841 w 12192000"/>
              <a:gd name="connsiteY0-2" fmla="*/ 889348 h 1659699"/>
              <a:gd name="connsiteX1-3" fmla="*/ 12192000 w 12192000"/>
              <a:gd name="connsiteY1-4" fmla="*/ 0 h 1659699"/>
              <a:gd name="connsiteX2-5" fmla="*/ 12192000 w 12192000"/>
              <a:gd name="connsiteY2-6" fmla="*/ 1659699 h 1659699"/>
              <a:gd name="connsiteX3-7" fmla="*/ 0 w 12192000"/>
              <a:gd name="connsiteY3-8" fmla="*/ 1659699 h 1659699"/>
              <a:gd name="connsiteX4-9" fmla="*/ 6901841 w 12192000"/>
              <a:gd name="connsiteY4-10" fmla="*/ 889348 h 1659699"/>
              <a:gd name="connsiteX0-11" fmla="*/ 6901841 w 12204526"/>
              <a:gd name="connsiteY0-12" fmla="*/ 4459265 h 5229616"/>
              <a:gd name="connsiteX1-13" fmla="*/ 12204526 w 12204526"/>
              <a:gd name="connsiteY1-14" fmla="*/ 0 h 5229616"/>
              <a:gd name="connsiteX2-15" fmla="*/ 12192000 w 12204526"/>
              <a:gd name="connsiteY2-16" fmla="*/ 5229616 h 5229616"/>
              <a:gd name="connsiteX3-17" fmla="*/ 0 w 12204526"/>
              <a:gd name="connsiteY3-18" fmla="*/ 5229616 h 5229616"/>
              <a:gd name="connsiteX4-19" fmla="*/ 6901841 w 12204526"/>
              <a:gd name="connsiteY4-20" fmla="*/ 4459265 h 5229616"/>
              <a:gd name="connsiteX0-21" fmla="*/ 6839211 w 12204526"/>
              <a:gd name="connsiteY0-22" fmla="*/ 4321479 h 5229616"/>
              <a:gd name="connsiteX1-23" fmla="*/ 12204526 w 12204526"/>
              <a:gd name="connsiteY1-24" fmla="*/ 0 h 5229616"/>
              <a:gd name="connsiteX2-25" fmla="*/ 12192000 w 12204526"/>
              <a:gd name="connsiteY2-26" fmla="*/ 5229616 h 5229616"/>
              <a:gd name="connsiteX3-27" fmla="*/ 0 w 12204526"/>
              <a:gd name="connsiteY3-28" fmla="*/ 5229616 h 5229616"/>
              <a:gd name="connsiteX4-29" fmla="*/ 6839211 w 12204526"/>
              <a:gd name="connsiteY4-30" fmla="*/ 4321479 h 52296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4526" h="5229616">
                <a:moveTo>
                  <a:pt x="6839211" y="4321479"/>
                </a:moveTo>
                <a:lnTo>
                  <a:pt x="12204526" y="0"/>
                </a:lnTo>
                <a:cubicBezTo>
                  <a:pt x="12200351" y="1743205"/>
                  <a:pt x="12196175" y="3486411"/>
                  <a:pt x="12192000" y="5229616"/>
                </a:cubicBezTo>
                <a:lnTo>
                  <a:pt x="0" y="5229616"/>
                </a:lnTo>
                <a:lnTo>
                  <a:pt x="6839211" y="4321479"/>
                </a:lnTo>
                <a:close/>
              </a:path>
            </a:pathLst>
          </a:custGeom>
          <a:solidFill>
            <a:srgbClr val="FF43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213065"/>
            <a:ext cx="12192000" cy="6858000"/>
          </a:xfrm>
          <a:custGeom>
            <a:avLst/>
            <a:gdLst>
              <a:gd name="connsiteX0" fmla="*/ 0 w 7778663"/>
              <a:gd name="connsiteY0" fmla="*/ 0 h 6858000"/>
              <a:gd name="connsiteX1" fmla="*/ 7778663 w 7778663"/>
              <a:gd name="connsiteY1" fmla="*/ 0 h 6858000"/>
              <a:gd name="connsiteX2" fmla="*/ 7778663 w 7778663"/>
              <a:gd name="connsiteY2" fmla="*/ 6858000 h 6858000"/>
              <a:gd name="connsiteX3" fmla="*/ 0 w 7778663"/>
              <a:gd name="connsiteY3" fmla="*/ 6858000 h 6858000"/>
              <a:gd name="connsiteX4" fmla="*/ 0 w 7778663"/>
              <a:gd name="connsiteY4" fmla="*/ 0 h 6858000"/>
              <a:gd name="connsiteX0-1" fmla="*/ 0 w 9469677"/>
              <a:gd name="connsiteY0-2" fmla="*/ 0 h 6858000"/>
              <a:gd name="connsiteX1-3" fmla="*/ 9469677 w 9469677"/>
              <a:gd name="connsiteY1-4" fmla="*/ 0 h 6858000"/>
              <a:gd name="connsiteX2-5" fmla="*/ 7778663 w 9469677"/>
              <a:gd name="connsiteY2-6" fmla="*/ 6858000 h 6858000"/>
              <a:gd name="connsiteX3-7" fmla="*/ 0 w 9469677"/>
              <a:gd name="connsiteY3-8" fmla="*/ 6858000 h 6858000"/>
              <a:gd name="connsiteX4-9" fmla="*/ 0 w 9469677"/>
              <a:gd name="connsiteY4-10" fmla="*/ 0 h 6858000"/>
              <a:gd name="connsiteX0-11" fmla="*/ 0 w 9469677"/>
              <a:gd name="connsiteY0-12" fmla="*/ 0 h 6858000"/>
              <a:gd name="connsiteX1-13" fmla="*/ 9469677 w 9469677"/>
              <a:gd name="connsiteY1-14" fmla="*/ 0 h 6858000"/>
              <a:gd name="connsiteX2-15" fmla="*/ 5999967 w 9469677"/>
              <a:gd name="connsiteY2-16" fmla="*/ 5467611 h 6858000"/>
              <a:gd name="connsiteX3-17" fmla="*/ 0 w 9469677"/>
              <a:gd name="connsiteY3-18" fmla="*/ 6858000 h 6858000"/>
              <a:gd name="connsiteX4-19" fmla="*/ 0 w 9469677"/>
              <a:gd name="connsiteY4-20" fmla="*/ 0 h 6858000"/>
              <a:gd name="connsiteX0-21" fmla="*/ 0 w 9469677"/>
              <a:gd name="connsiteY0-22" fmla="*/ 0 h 6858000"/>
              <a:gd name="connsiteX1-23" fmla="*/ 9469677 w 9469677"/>
              <a:gd name="connsiteY1-24" fmla="*/ 0 h 6858000"/>
              <a:gd name="connsiteX2-25" fmla="*/ 5536678 w 9469677"/>
              <a:gd name="connsiteY2-26" fmla="*/ 5625266 h 6858000"/>
              <a:gd name="connsiteX3-27" fmla="*/ 0 w 9469677"/>
              <a:gd name="connsiteY3-28" fmla="*/ 6858000 h 6858000"/>
              <a:gd name="connsiteX4-29" fmla="*/ 0 w 9469677"/>
              <a:gd name="connsiteY4-30" fmla="*/ 0 h 6858000"/>
              <a:gd name="connsiteX0-31" fmla="*/ 0 w 9469677"/>
              <a:gd name="connsiteY0-32" fmla="*/ 0 h 6858000"/>
              <a:gd name="connsiteX1-33" fmla="*/ 9469677 w 9469677"/>
              <a:gd name="connsiteY1-34" fmla="*/ 0 h 6858000"/>
              <a:gd name="connsiteX2-35" fmla="*/ 5597548 w 9469677"/>
              <a:gd name="connsiteY2-36" fmla="*/ 5761901 h 6858000"/>
              <a:gd name="connsiteX3-37" fmla="*/ 0 w 9469677"/>
              <a:gd name="connsiteY3-38" fmla="*/ 6858000 h 6858000"/>
              <a:gd name="connsiteX4-39" fmla="*/ 0 w 9469677"/>
              <a:gd name="connsiteY4-40" fmla="*/ 0 h 6858000"/>
              <a:gd name="connsiteX0-41" fmla="*/ 0 w 9469677"/>
              <a:gd name="connsiteY0-42" fmla="*/ 0 h 6858000"/>
              <a:gd name="connsiteX1-43" fmla="*/ 9469677 w 9469677"/>
              <a:gd name="connsiteY1-44" fmla="*/ 0 h 6858000"/>
              <a:gd name="connsiteX2-45" fmla="*/ 5449721 w 9469677"/>
              <a:gd name="connsiteY2-46" fmla="*/ 5698839 h 6858000"/>
              <a:gd name="connsiteX3-47" fmla="*/ 0 w 9469677"/>
              <a:gd name="connsiteY3-48" fmla="*/ 6858000 h 6858000"/>
              <a:gd name="connsiteX4-49" fmla="*/ 0 w 9469677"/>
              <a:gd name="connsiteY4-50" fmla="*/ 0 h 6858000"/>
              <a:gd name="connsiteX0-51" fmla="*/ 0 w 9469677"/>
              <a:gd name="connsiteY0-52" fmla="*/ 0 h 6858000"/>
              <a:gd name="connsiteX1-53" fmla="*/ 9469677 w 9469677"/>
              <a:gd name="connsiteY1-54" fmla="*/ 0 h 6858000"/>
              <a:gd name="connsiteX2-55" fmla="*/ 5336676 w 9469677"/>
              <a:gd name="connsiteY2-56" fmla="*/ 5698839 h 6858000"/>
              <a:gd name="connsiteX3-57" fmla="*/ 0 w 9469677"/>
              <a:gd name="connsiteY3-58" fmla="*/ 6858000 h 6858000"/>
              <a:gd name="connsiteX4-59" fmla="*/ 0 w 9469677"/>
              <a:gd name="connsiteY4-60" fmla="*/ 0 h 6858000"/>
              <a:gd name="connsiteX0-61" fmla="*/ 0 w 9469677"/>
              <a:gd name="connsiteY0-62" fmla="*/ 0 h 6858000"/>
              <a:gd name="connsiteX1-63" fmla="*/ 9469677 w 9469677"/>
              <a:gd name="connsiteY1-64" fmla="*/ 0 h 6858000"/>
              <a:gd name="connsiteX2-65" fmla="*/ 5319285 w 9469677"/>
              <a:gd name="connsiteY2-66" fmla="*/ 5740881 h 6858000"/>
              <a:gd name="connsiteX3-67" fmla="*/ 0 w 9469677"/>
              <a:gd name="connsiteY3-68" fmla="*/ 6858000 h 6858000"/>
              <a:gd name="connsiteX4-69" fmla="*/ 0 w 9469677"/>
              <a:gd name="connsiteY4-70" fmla="*/ 0 h 6858000"/>
              <a:gd name="connsiteX0-71" fmla="*/ 0 w 9469677"/>
              <a:gd name="connsiteY0-72" fmla="*/ 0 h 6858000"/>
              <a:gd name="connsiteX1-73" fmla="*/ 9469677 w 9469677"/>
              <a:gd name="connsiteY1-74" fmla="*/ 0 h 6858000"/>
              <a:gd name="connsiteX2-75" fmla="*/ 5181186 w 9469677"/>
              <a:gd name="connsiteY2-76" fmla="*/ 5791681 h 6858000"/>
              <a:gd name="connsiteX3-77" fmla="*/ 0 w 9469677"/>
              <a:gd name="connsiteY3-78" fmla="*/ 6858000 h 6858000"/>
              <a:gd name="connsiteX4-79" fmla="*/ 0 w 9469677"/>
              <a:gd name="connsiteY4-8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469677" h="6858000">
                <a:moveTo>
                  <a:pt x="0" y="0"/>
                </a:moveTo>
                <a:lnTo>
                  <a:pt x="9469677" y="0"/>
                </a:lnTo>
                <a:lnTo>
                  <a:pt x="5181186" y="57916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168853" y="4298088"/>
            <a:ext cx="2166793" cy="461665"/>
            <a:chOff x="1038225" y="4904896"/>
            <a:chExt cx="2166793" cy="461665"/>
          </a:xfrm>
          <a:solidFill>
            <a:srgbClr val="FF4344"/>
          </a:solidFill>
        </p:grpSpPr>
        <p:sp>
          <p:nvSpPr>
            <p:cNvPr id="11" name="矩形: 圆角 10"/>
            <p:cNvSpPr/>
            <p:nvPr/>
          </p:nvSpPr>
          <p:spPr>
            <a:xfrm>
              <a:off x="1038225" y="4904896"/>
              <a:ext cx="2166793" cy="46166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04900" y="4937684"/>
              <a:ext cx="2016992" cy="39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汇报人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：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Airy</a:t>
              </a:r>
              <a:endPara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399488" y="5368093"/>
            <a:ext cx="875226" cy="673136"/>
            <a:chOff x="8712200" y="1144588"/>
            <a:chExt cx="1200150" cy="1608495"/>
          </a:xfrm>
        </p:grpSpPr>
        <p:sp>
          <p:nvSpPr>
            <p:cNvPr id="10" name="图文框 9"/>
            <p:cNvSpPr/>
            <p:nvPr/>
          </p:nvSpPr>
          <p:spPr>
            <a:xfrm>
              <a:off x="8712200" y="1144588"/>
              <a:ext cx="1200150" cy="1608495"/>
            </a:xfrm>
            <a:prstGeom prst="frame">
              <a:avLst>
                <a:gd name="adj1" fmla="val 839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97543" y="1508795"/>
              <a:ext cx="1017017" cy="88007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2021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334" y="5520837"/>
            <a:ext cx="2936666" cy="142881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12340" y="182499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BI</a:t>
            </a:r>
            <a:r>
              <a:rPr lang="zh-CN" altLang="en-US" sz="4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建设一期汇报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66059" y="233861"/>
            <a:ext cx="292735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rgbClr val="262626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BCBCBC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CONTENT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9" y="1579179"/>
            <a:ext cx="860474" cy="8604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6" y="2964332"/>
            <a:ext cx="676275" cy="676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84" y="4324914"/>
            <a:ext cx="860474" cy="86047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40840" y="1640840"/>
            <a:ext cx="10800715" cy="66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BI</a:t>
            </a:r>
            <a:r>
              <a:rPr lang="zh-CN" altLang="en-US" sz="2800" b="1" dirty="0" smtClean="0"/>
              <a:t>一期进度</a:t>
            </a:r>
            <a:endParaRPr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758950" y="3122295"/>
            <a:ext cx="9643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ym typeface="+mn-ea"/>
              </a:rPr>
              <a:t>现有</a:t>
            </a:r>
            <a:r>
              <a:rPr lang="zh-CN" altLang="en-US" sz="2800" b="1" dirty="0" smtClean="0">
                <a:sym typeface="+mn-ea"/>
              </a:rPr>
              <a:t>问题及待开发报表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20545" y="45935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 smtClean="0"/>
              <a:t>二期规划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0965" y="130175"/>
            <a:ext cx="10800715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BI</a:t>
            </a:r>
            <a:r>
              <a:rPr lang="zh-CN" altLang="en-US" sz="2800" b="1" dirty="0" smtClean="0"/>
              <a:t>一期进度</a:t>
            </a:r>
            <a:endParaRPr lang="en-US" altLang="zh-CN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00965" y="1035673"/>
            <a:ext cx="12253595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ym typeface="+mn-ea"/>
              </a:rPr>
              <a:t>1.</a:t>
            </a:r>
            <a:r>
              <a:rPr lang="zh-CN" altLang="en-US" sz="2000" dirty="0" smtClean="0">
                <a:sym typeface="+mn-ea"/>
              </a:rPr>
              <a:t>采购端数据呈现</a:t>
            </a:r>
            <a:endParaRPr lang="en-US" altLang="zh-CN" sz="20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53" y="1730636"/>
            <a:ext cx="5573160" cy="31609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852" y="1730636"/>
            <a:ext cx="5621407" cy="3160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0965" y="130175"/>
            <a:ext cx="10800715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/>
              <a:t>BI</a:t>
            </a:r>
            <a:r>
              <a:rPr lang="zh-CN" altLang="en-US" sz="2800" b="1" dirty="0" smtClean="0"/>
              <a:t>一期进度</a:t>
            </a:r>
            <a:endParaRPr lang="en-US" altLang="zh-CN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00965" y="1035673"/>
            <a:ext cx="12253595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ym typeface="+mn-ea"/>
              </a:rPr>
              <a:t>2.</a:t>
            </a:r>
            <a:r>
              <a:rPr lang="zh-CN" altLang="en-US" sz="2000" dirty="0">
                <a:sym typeface="+mn-ea"/>
              </a:rPr>
              <a:t>业务</a:t>
            </a:r>
            <a:r>
              <a:rPr lang="zh-CN" altLang="en-US" sz="2000" dirty="0" smtClean="0">
                <a:sym typeface="+mn-ea"/>
              </a:rPr>
              <a:t>端数据呈现</a:t>
            </a:r>
            <a:endParaRPr lang="en-US" altLang="zh-CN" sz="20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7" y="1793290"/>
            <a:ext cx="5608723" cy="31349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62" y="1793290"/>
            <a:ext cx="5602642" cy="313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0965" y="130175"/>
            <a:ext cx="10800715" cy="66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ym typeface="+mn-ea"/>
              </a:rPr>
              <a:t>现有问题及待开发报表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965" y="969645"/>
            <a:ext cx="10079355" cy="38318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 smtClean="0">
                <a:sym typeface="+mn-ea"/>
              </a:rPr>
              <a:t>1.Office  365</a:t>
            </a:r>
            <a:r>
              <a:rPr lang="zh-CN" altLang="en-US" dirty="0" smtClean="0">
                <a:sym typeface="+mn-ea"/>
              </a:rPr>
              <a:t>企业账号问题                       </a:t>
            </a:r>
            <a:endParaRPr lang="zh-CN" altLang="en-US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dirty="0"/>
              <a:t>当前测试版本，未添加组织内其他用户，测试账号为个人企业账号，无相关管理权限，需获取</a:t>
            </a:r>
            <a:r>
              <a:rPr lang="en-US" altLang="zh-CN" dirty="0"/>
              <a:t>office 365 </a:t>
            </a:r>
            <a:r>
              <a:rPr lang="zh-CN" altLang="zh-CN" dirty="0"/>
              <a:t>管理中心账号进行角色分配设置。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dirty="0">
                <a:sym typeface="+mn-ea"/>
              </a:rPr>
              <a:t>待</a:t>
            </a:r>
            <a:r>
              <a:rPr lang="zh-CN" altLang="en-US" dirty="0" smtClean="0">
                <a:sym typeface="+mn-ea"/>
              </a:rPr>
              <a:t>开发报表</a:t>
            </a:r>
            <a:endParaRPr lang="en-US" altLang="zh-CN" dirty="0" smtClean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/>
              <a:t>阶段性复盘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   已部分完成，未完成数据由于接口未开通，已对接开发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业绩日报（进行中，预计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月</a:t>
            </a:r>
            <a:r>
              <a:rPr lang="en-US" altLang="zh-CN" dirty="0" smtClean="0">
                <a:sym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日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）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sym typeface="+mn-ea"/>
              </a:rPr>
              <a:t>电商重点产品（进行中，库存数据接口还未开通）</a:t>
            </a:r>
            <a:endParaRPr lang="en-US" altLang="zh-CN" dirty="0" smtClean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电商日报（电商数据接口未开通）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0965" y="130175"/>
            <a:ext cx="10800715" cy="66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二期规划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00965" y="985421"/>
            <a:ext cx="11963788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sym typeface="+mn-ea"/>
              </a:rPr>
              <a:t>1.</a:t>
            </a:r>
            <a:r>
              <a:rPr lang="zh-CN" altLang="en-US" dirty="0" smtClean="0">
                <a:sym typeface="+mn-ea"/>
              </a:rPr>
              <a:t>渠道加单评估（</a:t>
            </a:r>
            <a:r>
              <a:rPr lang="en-US" altLang="zh-CN" dirty="0" smtClean="0">
                <a:sym typeface="+mn-ea"/>
              </a:rPr>
              <a:t>Q4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	1.1</a:t>
            </a:r>
            <a:r>
              <a:rPr lang="zh-CN" altLang="en-US" dirty="0" smtClean="0">
                <a:sym typeface="+mn-ea"/>
              </a:rPr>
              <a:t>库存</a:t>
            </a:r>
            <a:r>
              <a:rPr lang="zh-CN" altLang="en-US" dirty="0">
                <a:sym typeface="+mn-ea"/>
              </a:rPr>
              <a:t>预警</a:t>
            </a:r>
            <a:r>
              <a:rPr lang="zh-CN" altLang="en-US" dirty="0" smtClean="0">
                <a:sym typeface="+mn-ea"/>
              </a:rPr>
              <a:t>功能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11.23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产品</a:t>
            </a:r>
            <a:r>
              <a:rPr lang="zh-CN" altLang="en-US" dirty="0">
                <a:sym typeface="+mn-ea"/>
              </a:rPr>
              <a:t>库销比（当前库存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最近</a:t>
            </a:r>
            <a:r>
              <a:rPr lang="en-US" altLang="zh-CN" dirty="0">
                <a:sym typeface="+mn-ea"/>
              </a:rPr>
              <a:t>30</a:t>
            </a:r>
            <a:r>
              <a:rPr lang="zh-CN" altLang="en-US" dirty="0">
                <a:sym typeface="+mn-ea"/>
              </a:rPr>
              <a:t>天的总销量）到达规定比值的产品展示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 smtClean="0">
                <a:sym typeface="+mn-ea"/>
              </a:rPr>
              <a:t>1.2</a:t>
            </a:r>
            <a:r>
              <a:rPr lang="zh-CN" altLang="en-US" dirty="0" smtClean="0">
                <a:sym typeface="+mn-ea"/>
              </a:rPr>
              <a:t>销量</a:t>
            </a:r>
            <a:r>
              <a:rPr lang="zh-CN" altLang="en-US" dirty="0">
                <a:sym typeface="+mn-ea"/>
              </a:rPr>
              <a:t>预测</a:t>
            </a:r>
            <a:r>
              <a:rPr lang="zh-CN" altLang="en-US" dirty="0" smtClean="0">
                <a:sym typeface="+mn-ea"/>
              </a:rPr>
              <a:t>功能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en-US" altLang="zh-CN" dirty="0" smtClean="0">
                <a:sym typeface="Wingdings" panose="05000000000000000000" pitchFamily="2" charset="2"/>
              </a:rPr>
              <a:t>12.17)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产品</a:t>
            </a:r>
            <a:r>
              <a:rPr lang="zh-CN" altLang="en-US" dirty="0">
                <a:sym typeface="+mn-ea"/>
              </a:rPr>
              <a:t>小类的日销预测或月销预测（具体需对数据模型训练后进行选择，该功能实现预计周期较长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 smtClean="0">
                <a:sym typeface="+mn-ea"/>
              </a:rPr>
              <a:t>1.3</a:t>
            </a:r>
            <a:r>
              <a:rPr lang="zh-CN" altLang="en-US" dirty="0" smtClean="0">
                <a:sym typeface="+mn-ea"/>
              </a:rPr>
              <a:t>备货</a:t>
            </a:r>
            <a:r>
              <a:rPr lang="zh-CN" altLang="en-US" dirty="0">
                <a:sym typeface="+mn-ea"/>
              </a:rPr>
              <a:t>模型问题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备货</a:t>
            </a:r>
            <a:r>
              <a:rPr lang="zh-CN" altLang="en-US" dirty="0">
                <a:sym typeface="+mn-ea"/>
              </a:rPr>
              <a:t>模型最基本的思路在于总成本最小，其包含的指标囊括了采购成本、仓储成本、运输成本、订货量、订货批次等，由于实际成本是不断变动的，所以赋予总成本的定义可以指定在一段时间内，比如一年。则该备货模型指导的是动态的订货量及订货时间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sym typeface="+mn-ea"/>
              </a:rPr>
              <a:t>2.</a:t>
            </a:r>
            <a:r>
              <a:rPr lang="zh-CN" altLang="en-US" dirty="0" smtClean="0">
                <a:sym typeface="+mn-ea"/>
              </a:rPr>
              <a:t>电商数据</a:t>
            </a:r>
            <a:r>
              <a:rPr lang="en-US" altLang="zh-CN" dirty="0" smtClean="0">
                <a:sym typeface="+mn-ea"/>
              </a:rPr>
              <a:t>(11.30)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由于</a:t>
            </a:r>
            <a:r>
              <a:rPr lang="zh-CN" altLang="en-US" dirty="0">
                <a:sym typeface="+mn-ea"/>
              </a:rPr>
              <a:t>产品目前在拼多多、天猫、京东等多平台售卖，其访客、转化率等数据只能在各平台的后台展示，后期可开通各平台数据接口，汇总</a:t>
            </a:r>
            <a:r>
              <a:rPr lang="zh-CN" altLang="en-US" dirty="0" smtClean="0">
                <a:sym typeface="+mn-ea"/>
              </a:rPr>
              <a:t>呈现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0965" y="130175"/>
            <a:ext cx="10800715" cy="66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二期规划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00965" y="985421"/>
            <a:ext cx="11963788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sym typeface="+mn-ea"/>
              </a:rPr>
              <a:t>3</a:t>
            </a:r>
            <a:r>
              <a:rPr lang="en-US" altLang="zh-CN" dirty="0" smtClean="0">
                <a:sym typeface="+mn-ea"/>
              </a:rPr>
              <a:t>.</a:t>
            </a:r>
            <a:r>
              <a:rPr lang="zh-CN" altLang="en-US" dirty="0"/>
              <a:t>定价策略</a:t>
            </a:r>
            <a:r>
              <a:rPr lang="zh-CN" altLang="en-US" dirty="0" smtClean="0"/>
              <a:t>分析（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Q1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3.1</a:t>
            </a:r>
            <a:r>
              <a:rPr lang="zh-CN" altLang="en-US" dirty="0" smtClean="0"/>
              <a:t>渠道定价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3.2</a:t>
            </a:r>
            <a:r>
              <a:rPr lang="zh-CN" altLang="en-US" dirty="0" smtClean="0"/>
              <a:t>电商定价</a:t>
            </a:r>
            <a:r>
              <a:rPr lang="en-US" altLang="zh-CN" dirty="0">
                <a:sym typeface="+mn-ea"/>
              </a:rPr>
              <a:t>	</a:t>
            </a:r>
            <a:endParaRPr lang="en-US" altLang="zh-CN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设置价格</a:t>
            </a:r>
            <a:r>
              <a:rPr lang="zh-CN" altLang="en-US" dirty="0"/>
              <a:t>建议</a:t>
            </a:r>
            <a:r>
              <a:rPr lang="zh-CN" altLang="en-US" dirty="0" smtClean="0"/>
              <a:t>区间，参考市场同品类产品价格划分价格区域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sym typeface="+mn-ea"/>
              </a:rPr>
              <a:t>4.</a:t>
            </a:r>
            <a:r>
              <a:rPr lang="zh-CN" altLang="en-US" dirty="0" smtClean="0"/>
              <a:t>渠道</a:t>
            </a:r>
            <a:r>
              <a:rPr lang="zh-CN" altLang="en-US" dirty="0"/>
              <a:t>优化促销政策（活动及年度返利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Q1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客户分析（核心、普通、客户库存）</a:t>
            </a:r>
            <a:endParaRPr lang="en-US" altLang="zh-CN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产品分析（老品、新品）</a:t>
            </a:r>
            <a:endParaRPr lang="en-US" altLang="zh-CN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渠道分析（结构、盈利、产出、渠道质量）</a:t>
            </a:r>
            <a:endParaRPr lang="en-US" altLang="zh-CN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促销目标（投入产出分析、目标设定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 smtClean="0">
                <a:sym typeface="+mn-ea"/>
              </a:rPr>
              <a:t>销量）</a:t>
            </a:r>
            <a:endParaRPr lang="en-US" altLang="zh-CN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促销</a:t>
            </a:r>
            <a:r>
              <a:rPr lang="zh-CN" altLang="en-US" dirty="0">
                <a:sym typeface="+mn-ea"/>
              </a:rPr>
              <a:t>方法</a:t>
            </a:r>
            <a:endParaRPr lang="en-US" altLang="zh-CN" dirty="0" smtClean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875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: 形状 34"/>
          <p:cNvSpPr/>
          <p:nvPr/>
        </p:nvSpPr>
        <p:spPr>
          <a:xfrm>
            <a:off x="2711450" y="2868555"/>
            <a:ext cx="6769100" cy="1450720"/>
          </a:xfrm>
          <a:custGeom>
            <a:avLst/>
            <a:gdLst>
              <a:gd name="connsiteX0" fmla="*/ 0 w 6769100"/>
              <a:gd name="connsiteY0" fmla="*/ 0 h 1450720"/>
              <a:gd name="connsiteX1" fmla="*/ 1541237 w 6769100"/>
              <a:gd name="connsiteY1" fmla="*/ 0 h 1450720"/>
              <a:gd name="connsiteX2" fmla="*/ 1541237 w 6769100"/>
              <a:gd name="connsiteY2" fmla="*/ 49774 h 1450720"/>
              <a:gd name="connsiteX3" fmla="*/ 49774 w 6769100"/>
              <a:gd name="connsiteY3" fmla="*/ 49774 h 1450720"/>
              <a:gd name="connsiteX4" fmla="*/ 49774 w 6769100"/>
              <a:gd name="connsiteY4" fmla="*/ 1400946 h 1450720"/>
              <a:gd name="connsiteX5" fmla="*/ 6719326 w 6769100"/>
              <a:gd name="connsiteY5" fmla="*/ 1400946 h 1450720"/>
              <a:gd name="connsiteX6" fmla="*/ 6719326 w 6769100"/>
              <a:gd name="connsiteY6" fmla="*/ 49774 h 1450720"/>
              <a:gd name="connsiteX7" fmla="*/ 5503637 w 6769100"/>
              <a:gd name="connsiteY7" fmla="*/ 49774 h 1450720"/>
              <a:gd name="connsiteX8" fmla="*/ 5503637 w 6769100"/>
              <a:gd name="connsiteY8" fmla="*/ 0 h 1450720"/>
              <a:gd name="connsiteX9" fmla="*/ 6769100 w 6769100"/>
              <a:gd name="connsiteY9" fmla="*/ 0 h 1450720"/>
              <a:gd name="connsiteX10" fmla="*/ 6769100 w 6769100"/>
              <a:gd name="connsiteY10" fmla="*/ 1450720 h 1450720"/>
              <a:gd name="connsiteX11" fmla="*/ 0 w 6769100"/>
              <a:gd name="connsiteY11" fmla="*/ 1450720 h 14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69100" h="1450720">
                <a:moveTo>
                  <a:pt x="0" y="0"/>
                </a:moveTo>
                <a:lnTo>
                  <a:pt x="1541237" y="0"/>
                </a:lnTo>
                <a:lnTo>
                  <a:pt x="1541237" y="49774"/>
                </a:lnTo>
                <a:lnTo>
                  <a:pt x="49774" y="49774"/>
                </a:lnTo>
                <a:lnTo>
                  <a:pt x="49774" y="1400946"/>
                </a:lnTo>
                <a:lnTo>
                  <a:pt x="6719326" y="1400946"/>
                </a:lnTo>
                <a:lnTo>
                  <a:pt x="6719326" y="49774"/>
                </a:lnTo>
                <a:lnTo>
                  <a:pt x="5503637" y="49774"/>
                </a:lnTo>
                <a:lnTo>
                  <a:pt x="5503637" y="0"/>
                </a:lnTo>
                <a:lnTo>
                  <a:pt x="6769100" y="0"/>
                </a:lnTo>
                <a:lnTo>
                  <a:pt x="6769100" y="1450720"/>
                </a:lnTo>
                <a:lnTo>
                  <a:pt x="0" y="1450720"/>
                </a:lnTo>
                <a:close/>
              </a:path>
            </a:pathLst>
          </a:custGeom>
          <a:solidFill>
            <a:srgbClr val="3A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11596" y="2361152"/>
            <a:ext cx="283028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14675" y="2357718"/>
            <a:ext cx="4276724" cy="1015663"/>
          </a:xfrm>
          <a:prstGeom prst="rect">
            <a:avLst/>
          </a:prstGeom>
          <a:solidFill>
            <a:srgbClr val="262626"/>
          </a:solidFill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b="1" dirty="0">
                <a:solidFill>
                  <a:srgbClr val="FF4344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THANK YOU</a:t>
            </a:r>
            <a:endParaRPr lang="zh-CN" altLang="en-US" sz="6000" b="1" dirty="0">
              <a:solidFill>
                <a:srgbClr val="FF4344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15" y="3252562"/>
            <a:ext cx="2574335" cy="1252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4" grpId="0"/>
      <p:bldP spid="7" grpId="0" animBg="1"/>
    </p:bld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464</Words>
  <Application>Microsoft Office PowerPoint</Application>
  <PresentationFormat>宽屏</PresentationFormat>
  <Paragraphs>47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黑体</vt:lpstr>
      <vt:lpstr>微软雅黑</vt:lpstr>
      <vt:lpstr>Arial</vt:lpstr>
      <vt:lpstr>Arial Narrow</vt:lpstr>
      <vt:lpstr>Century Gothic</vt:lpstr>
      <vt:lpstr>Wingdings</vt:lpstr>
      <vt:lpstr>webwppDefTheme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游卡桌游汇报模板</dc:title>
  <dc:subject>RP</dc:subject>
  <dc:creator>徐楹榀</dc:creator>
  <cp:keywords>无</cp:keywords>
  <dc:description>RP</dc:description>
  <cp:lastModifiedBy>刘瑾</cp:lastModifiedBy>
  <cp:revision>14</cp:revision>
  <dcterms:created xsi:type="dcterms:W3CDTF">2021-09-08T02:57:22Z</dcterms:created>
  <dcterms:modified xsi:type="dcterms:W3CDTF">2021-10-26T02:19:47Z</dcterms:modified>
  <cp:category>汇报模板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58200D6EB4CD45A5823F73FCD1C65513</vt:lpwstr>
  </property>
</Properties>
</file>