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0" r:id="rId25"/>
  </p:sldIdLst>
  <p:sldSz cx="9144000" cy="6858000" type="screen4x3"/>
  <p:notesSz cx="6858000" cy="9144000"/>
  <p:defaultTextStyle>
    <a:defPPr>
      <a:defRPr lang="sr-Latn-R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/>
    <p:restoredTop sz="94660"/>
  </p:normalViewPr>
  <p:slideViewPr>
    <p:cSldViewPr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46449"/>
            <a:ext cx="7772400" cy="1470025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50405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Lucida Handwriting" pitchFamily="66" charset="0"/>
                <a:cs typeface="Microsoft New Tai Lue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s-Latn-BA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65138" y="64992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eaLnBrk="1" hangingPunct="1"/>
            <a:endParaRPr lang="bs-Latn-BA" altLang="zh-CN" dirty="0">
              <a:solidFill>
                <a:schemeClr val="bg1"/>
              </a:solidFill>
              <a:latin typeface="Microsoft New Tai Lue" panose="020B0502040204020203" pitchFamily="34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2138" y="649922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ctr" eaLnBrk="1" hangingPunct="1"/>
            <a:endParaRPr lang="bs-Latn-BA" altLang="zh-CN" dirty="0">
              <a:solidFill>
                <a:schemeClr val="bg1"/>
              </a:solidFill>
              <a:latin typeface="Microsoft New Tai Lue" panose="020B0502040204020203" pitchFamily="34" charset="0"/>
              <a:ea typeface="Microsoft New Tai Lue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1138" y="64992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bs-Latn-BA" altLang="zh-CN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</a:fld>
            <a:endParaRPr lang="bs-Latn-BA" altLang="zh-CN" dirty="0">
              <a:solidFill>
                <a:schemeClr val="bg1"/>
              </a:solidFill>
              <a:latin typeface="Microsoft New Tai Lue" panose="020B0502040204020203" pitchFamily="34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61048"/>
            <a:ext cx="7772400" cy="432048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New Tai Lue" panose="020B0502040204020203" pitchFamily="34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Click icon to add picture</a:t>
            </a:r>
            <a:endParaRPr kumimoji="0" lang="bs-Latn-BA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New Tai Lue" panose="020B0502040204020203" pitchFamily="34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bs-Latn-BA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7338"/>
            <a:ext cx="8229600" cy="4568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bs-Latn-BA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59595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842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59595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bs-Latn-BA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595959"/>
                </a:solidFill>
                <a:ea typeface="SimSun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bs-Latn-BA" altLang="zh-CN" dirty="0">
                <a:latin typeface="Calibri" panose="020F0502020204030204" pitchFamily="34" charset="0"/>
              </a:rPr>
            </a:fld>
            <a:endParaRPr lang="bs-Latn-BA" altLang="zh-CN" dirty="0">
              <a:latin typeface="Calibri" panose="020F0502020204030204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 rot="16200000">
            <a:off x="-3686175" y="3228975"/>
            <a:ext cx="68580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© free-ppt-templates.com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5400" kern="1200">
          <a:solidFill>
            <a:schemeClr val="bg1"/>
          </a:solidFill>
          <a:latin typeface="Lucida Handwriting" pitchFamily="66" charset="0"/>
          <a:ea typeface="Microsoft New Tai Lue" panose="020B0502040204020203" pitchFamily="34" charset="0"/>
          <a:cs typeface="Microsoft New Tai Lue" panose="020B0502040204020203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itchFamily="66" charset="0"/>
          <a:ea typeface="Microsoft New Tai Lue" panose="020B0502040204020203" pitchFamily="34" charset="0"/>
          <a:cs typeface="Microsoft New Tai Lue" panose="020B0502040204020203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itchFamily="66" charset="0"/>
          <a:ea typeface="Microsoft New Tai Lue" panose="020B0502040204020203" pitchFamily="34" charset="0"/>
          <a:cs typeface="Microsoft New Tai Lue" panose="020B0502040204020203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itchFamily="66" charset="0"/>
          <a:ea typeface="Microsoft New Tai Lue" panose="020B0502040204020203" pitchFamily="34" charset="0"/>
          <a:cs typeface="Microsoft New Tai Lue" panose="020B0502040204020203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itchFamily="66" charset="0"/>
          <a:ea typeface="Microsoft New Tai Lue" panose="020B0502040204020203" pitchFamily="34" charset="0"/>
          <a:cs typeface="Microsoft New Tai Lue" panose="020B0502040204020203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itchFamily="66" charset="0"/>
          <a:ea typeface="Microsoft New Tai Lue" panose="020B0502040204020203" pitchFamily="34" charset="0"/>
          <a:cs typeface="Microsoft New Tai Lue" panose="020B0502040204020203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itchFamily="66" charset="0"/>
          <a:ea typeface="Microsoft New Tai Lue" panose="020B0502040204020203" pitchFamily="34" charset="0"/>
          <a:cs typeface="Microsoft New Tai Lue" panose="020B0502040204020203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itchFamily="66" charset="0"/>
          <a:ea typeface="Microsoft New Tai Lue" panose="020B0502040204020203" pitchFamily="34" charset="0"/>
          <a:cs typeface="Microsoft New Tai Lue" panose="020B0502040204020203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Lucida Handwriting" pitchFamily="66" charset="0"/>
          <a:ea typeface="Microsoft New Tai Lue" panose="020B0502040204020203" pitchFamily="34" charset="0"/>
          <a:cs typeface="Microsoft New Tai Lue" panose="020B0502040204020203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Microsoft New Tai Lue" panose="020B0502040204020203" pitchFamily="34" charset="0"/>
          <a:ea typeface="Microsoft New Tai Lue" panose="020B0502040204020203" pitchFamily="34" charset="0"/>
          <a:cs typeface="Microsoft New Tai Lue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bs-Latn-BA" kern="1200" dirty="0">
                <a:latin typeface="Lucida Handwriting" pitchFamily="66" charset="0"/>
                <a:ea typeface="Microsoft New Tai Lue" panose="020B0502040204020203" pitchFamily="34" charset="0"/>
                <a:cs typeface="Microsoft New Tai Lue" panose="020B0502040204020203" pitchFamily="34" charset="0"/>
              </a:rPr>
              <a:t>What is SQL?</a:t>
            </a:r>
            <a:endParaRPr lang="en-US" altLang="bs-Latn-BA" kern="1200" dirty="0">
              <a:latin typeface="Lucida Handwriting" pitchFamily="66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bs-Latn-BA" sz="2800" b="1" kern="1200" dirty="0">
                <a:latin typeface="+mj-lt"/>
                <a:ea typeface="Microsoft New Tai Lue" panose="020B0502040204020203" pitchFamily="34" charset="0"/>
                <a:cs typeface="Microsoft New Tai Lue" panose="020B0502040204020203" pitchFamily="34" charset="0"/>
              </a:rPr>
              <a:t>Structured Query Language</a:t>
            </a:r>
            <a:endParaRPr lang="en-US" altLang="bs-Latn-BA" sz="2800" b="1" kern="1200" dirty="0">
              <a:latin typeface="+mj-lt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eaLnBrk="1" hangingPunct="1"/>
            <a:r>
              <a:rPr lang="en-US" altLang="bs-Latn-BA" sz="2800" b="1" kern="1200" dirty="0">
                <a:latin typeface="+mj-lt"/>
                <a:ea typeface="Microsoft New Tai Lue" panose="020B0502040204020203" pitchFamily="34" charset="0"/>
                <a:cs typeface="Microsoft New Tai Lue" panose="020B0502040204020203" pitchFamily="34" charset="0"/>
              </a:rPr>
              <a:t>Manipulate relational DataBases</a:t>
            </a:r>
            <a:endParaRPr lang="en-US" altLang="bs-Latn-BA" sz="2800" b="1" kern="1200" dirty="0">
              <a:latin typeface="+mj-lt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eaLnBrk="1" hangingPunct="1"/>
            <a:r>
              <a:rPr lang="en-US" altLang="bs-Latn-BA" sz="2800" b="1" kern="1200" dirty="0">
                <a:latin typeface="+mj-lt"/>
                <a:ea typeface="Microsoft New Tai Lue" panose="020B0502040204020203" pitchFamily="34" charset="0"/>
                <a:cs typeface="Microsoft New Tai Lue" panose="020B0502040204020203" pitchFamily="34" charset="0"/>
              </a:rPr>
              <a:t>ANSI </a:t>
            </a:r>
            <a:r>
              <a:rPr lang="en-US" altLang="bs-Latn-BA" sz="2800" kern="1200" dirty="0">
                <a:latin typeface="+mj-lt"/>
                <a:ea typeface="Microsoft New Tai Lue" panose="020B0502040204020203" pitchFamily="34" charset="0"/>
                <a:cs typeface="Microsoft New Tai Lue" panose="020B0502040204020203" pitchFamily="34" charset="0"/>
              </a:rPr>
              <a:t>(American National Standards Institute)</a:t>
            </a:r>
            <a:r>
              <a:rPr lang="en-US" altLang="bs-Latn-BA" sz="2800" b="1" kern="1200" dirty="0">
                <a:latin typeface="+mj-lt"/>
                <a:ea typeface="Microsoft New Tai Lue" panose="020B0502040204020203" pitchFamily="34" charset="0"/>
                <a:cs typeface="Microsoft New Tai Lue" panose="020B0502040204020203" pitchFamily="34" charset="0"/>
              </a:rPr>
              <a:t> and ISO standarts</a:t>
            </a:r>
            <a:endParaRPr lang="en-US" altLang="bs-Latn-BA" sz="2800" b="1" kern="1200" dirty="0">
              <a:latin typeface="+mj-lt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eaLnBrk="1" hangingPunct="1"/>
            <a:endParaRPr lang="en-US" altLang="bs-Latn-BA" kern="1200" dirty="0">
              <a:latin typeface="Microsoft New Tai Lue" panose="020B0502040204020203" pitchFamily="34" charset="0"/>
              <a:ea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8965" cy="1087755"/>
          </a:xfrm>
        </p:spPr>
        <p:txBody>
          <a:bodyPr/>
          <a:p>
            <a:r>
              <a:rPr lang="en-US"/>
              <a:t>WHERE clause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457200" y="1557338"/>
          <a:ext cx="8229600" cy="2944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Operator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Equal to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&lt;&gt;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Not equal to</a:t>
                      </a: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Geater than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&lt;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Less than</a:t>
                      </a:r>
                      <a:endParaRPr lang="en-US"/>
                    </a:p>
                  </a:txBody>
                  <a:tcPr/>
                </a:tc>
              </a:tr>
              <a:tr h="3994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&gt;=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Greater than or equal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&lt;=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Less than or equal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457200" y="5008245"/>
            <a:ext cx="69259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bg1"/>
                </a:solidFill>
                <a:latin typeface="+mj-lt"/>
              </a:rPr>
              <a:t>Each boolean expression can be combined with other</a:t>
            </a:r>
            <a:endParaRPr lang="en-US" sz="2400" b="1">
              <a:solidFill>
                <a:schemeClr val="bg1"/>
              </a:solidFill>
              <a:latin typeface="+mj-lt"/>
            </a:endParaRPr>
          </a:p>
          <a:p>
            <a:r>
              <a:rPr lang="en-US" sz="2400" b="1">
                <a:solidFill>
                  <a:schemeClr val="bg1"/>
                </a:solidFill>
                <a:latin typeface="+mj-lt"/>
              </a:rPr>
              <a:t>boolean expressions using AND and OR. </a:t>
            </a:r>
            <a:endParaRPr lang="en-US" sz="2400" b="1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More Operators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 b="1">
                <a:latin typeface="+mj-lt"/>
              </a:rPr>
              <a:t>BETWEEN ... AND ...</a:t>
            </a:r>
            <a:endParaRPr lang="en-US" sz="2800" b="1">
              <a:latin typeface="+mj-lt"/>
            </a:endParaRPr>
          </a:p>
          <a:p>
            <a:pPr lvl="1"/>
            <a:r>
              <a:rPr lang="en-US" sz="2400">
                <a:latin typeface="+mj-lt"/>
              </a:rPr>
              <a:t>is equivalent to &gt;= ... AND &lt;= ...</a:t>
            </a:r>
            <a:endParaRPr lang="en-US" altLang="en-US" sz="2400">
              <a:latin typeface="+mj-lt"/>
            </a:endParaRPr>
          </a:p>
          <a:p>
            <a:r>
              <a:rPr lang="en-US" sz="2800" b="1">
                <a:latin typeface="+mj-lt"/>
              </a:rPr>
              <a:t>LIKE</a:t>
            </a:r>
            <a:endParaRPr lang="en-US" sz="2800" b="1">
              <a:latin typeface="+mj-lt"/>
            </a:endParaRPr>
          </a:p>
          <a:p>
            <a:pPr lvl="1"/>
            <a:r>
              <a:rPr lang="en-US" sz="2400">
                <a:latin typeface="+mj-lt"/>
              </a:rPr>
              <a:t>is a special operator just for strings</a:t>
            </a:r>
            <a:endParaRPr lang="en-US" sz="2400">
              <a:latin typeface="+mj-lt"/>
            </a:endParaRPr>
          </a:p>
          <a:p>
            <a:r>
              <a:rPr lang="en-US" sz="2800" b="1">
                <a:latin typeface="+mj-lt"/>
              </a:rPr>
              <a:t>IN</a:t>
            </a:r>
            <a:endParaRPr lang="en-US" sz="2800" b="1">
              <a:latin typeface="+mj-lt"/>
            </a:endParaRPr>
          </a:p>
          <a:p>
            <a:pPr lvl="1"/>
            <a:r>
              <a:rPr lang="en-US" sz="2400">
                <a:latin typeface="+mj-lt"/>
              </a:rPr>
              <a:t>Values can be numeric, string or date</a:t>
            </a:r>
            <a:endParaRPr lang="en-US" sz="2400">
              <a:latin typeface="+mj-lt"/>
            </a:endParaRPr>
          </a:p>
          <a:p>
            <a:r>
              <a:rPr lang="en-US" sz="2800" b="1">
                <a:latin typeface="+mj-lt"/>
              </a:rPr>
              <a:t>IS and IS NOT</a:t>
            </a:r>
            <a:endParaRPr lang="en-US" sz="2800" b="1">
              <a:latin typeface="+mj-lt"/>
            </a:endParaRPr>
          </a:p>
          <a:p>
            <a:pPr lvl="1"/>
            <a:r>
              <a:rPr lang="en-US" sz="2400">
                <a:latin typeface="+mj-lt"/>
              </a:rPr>
              <a:t>is a special operator that helps address when a value in a column might be NULL</a:t>
            </a:r>
            <a:endParaRPr lang="en-US" sz="2400">
              <a:latin typeface="+mj-lt"/>
            </a:endParaRPr>
          </a:p>
          <a:p>
            <a:pPr lvl="1"/>
            <a:r>
              <a:rPr lang="en-US" sz="2400">
                <a:latin typeface="+mj-lt"/>
              </a:rPr>
              <a:t>NULL is special in SQL and it doesn't work with the equality (=) operator</a:t>
            </a:r>
            <a:endParaRPr lang="en-US" sz="240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ORDER BY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 b="1">
                <a:latin typeface="+mj-lt"/>
              </a:rPr>
              <a:t>The ORDER BY clause allows you to sort the result set</a:t>
            </a:r>
            <a:endParaRPr lang="en-US" sz="2800" b="1">
              <a:latin typeface="+mj-lt"/>
            </a:endParaRPr>
          </a:p>
          <a:p>
            <a:pPr lvl="1"/>
            <a:r>
              <a:rPr lang="en-US" sz="2400">
                <a:latin typeface="+mj-lt"/>
              </a:rPr>
              <a:t>ORDER BY cames after the WHERE clause, but the WHERE clause isn't required</a:t>
            </a:r>
            <a:endParaRPr lang="en-US" sz="2400">
              <a:latin typeface="+mj-lt"/>
            </a:endParaRPr>
          </a:p>
          <a:p>
            <a:r>
              <a:rPr lang="en-US" sz="2800" b="1">
                <a:latin typeface="+mj-lt"/>
              </a:rPr>
              <a:t>You specify one or more of the columns from the result set</a:t>
            </a:r>
            <a:endParaRPr lang="en-US" sz="2800" b="1">
              <a:latin typeface="+mj-lt"/>
            </a:endParaRPr>
          </a:p>
          <a:p>
            <a:pPr lvl="1"/>
            <a:r>
              <a:rPr lang="en-US" sz="2400">
                <a:latin typeface="+mj-lt"/>
              </a:rPr>
              <a:t>Multiple columns are separted by commas</a:t>
            </a:r>
            <a:endParaRPr lang="en-US" sz="2400">
              <a:latin typeface="+mj-lt"/>
            </a:endParaRPr>
          </a:p>
          <a:p>
            <a:r>
              <a:rPr lang="en-US" sz="2800" b="1">
                <a:latin typeface="+mj-lt"/>
              </a:rPr>
              <a:t>Ascending (ASC) order is the default</a:t>
            </a:r>
            <a:endParaRPr lang="en-US" sz="2800" b="1">
              <a:latin typeface="+mj-lt"/>
            </a:endParaRPr>
          </a:p>
          <a:p>
            <a:pPr lvl="1"/>
            <a:r>
              <a:rPr lang="en-US" sz="2400">
                <a:latin typeface="+mj-lt"/>
              </a:rPr>
              <a:t>add keyword DESC to cause the ordering to be descending </a:t>
            </a:r>
            <a:endParaRPr lang="en-US" sz="240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Computational Functions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457200" y="1557338"/>
          <a:ext cx="82296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245"/>
                <a:gridCol w="67773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/>
                        <a:t>Operator</a:t>
                      </a:r>
                      <a:endParaRPr lang="en-US" altLang="ru-RU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/>
                        <a:t>COUNT</a:t>
                      </a:r>
                      <a:endParaRPr lang="en-US" altLang="ru-RU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Returns the count of the column specified - note that COUNT includes NULL values when used with *</a:t>
                      </a: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Returns the maximum value of the column specified - does not include NULL values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Returns the minimum value of the column specified - does not include NULL values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AVG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Returns the average value for the column specified - does not include NULL values and only works on numeric columns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Returns the sum of the values for the column specified - does not include NULL vaues and only works on numeric columns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Qualifiers and Set Functions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 b="1">
                <a:latin typeface="+mj-lt"/>
              </a:rPr>
              <a:t>You can add the DISTINCT or ALL qualifier to a column passed to a Set Function</a:t>
            </a:r>
            <a:endParaRPr lang="en-US" sz="2800" b="1">
              <a:latin typeface="+mj-lt"/>
            </a:endParaRPr>
          </a:p>
          <a:p>
            <a:pPr lvl="1"/>
            <a:r>
              <a:rPr lang="en-US" sz="2400">
                <a:latin typeface="+mj-lt"/>
              </a:rPr>
              <a:t>All is the implicit default here, as it is when it is at the beginning of the select list</a:t>
            </a:r>
            <a:endParaRPr lang="en-US" sz="2400">
              <a:latin typeface="+mj-lt"/>
            </a:endParaRPr>
          </a:p>
          <a:p>
            <a:r>
              <a:rPr lang="en-US" sz="2800" b="1">
                <a:latin typeface="+mj-lt"/>
              </a:rPr>
              <a:t>The Set Function is run agains the DISTINCT result set of that column rather than all values</a:t>
            </a:r>
            <a:endParaRPr lang="en-US" sz="2800" b="1"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GROUP BY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 b="1">
                <a:latin typeface="+mj-lt"/>
              </a:rPr>
              <a:t>Normally, a Set Function has to be the only item in the select list</a:t>
            </a:r>
            <a:endParaRPr lang="en-US" sz="2800" b="1">
              <a:latin typeface="+mj-lt"/>
            </a:endParaRPr>
          </a:p>
          <a:p>
            <a:pPr lvl="1"/>
            <a:r>
              <a:rPr lang="en-US" sz="2400">
                <a:latin typeface="+mj-lt"/>
              </a:rPr>
              <a:t>Including other columns wouldn't make sense anyway</a:t>
            </a:r>
            <a:endParaRPr lang="en-US" sz="2400">
              <a:latin typeface="+mj-lt"/>
            </a:endParaRPr>
          </a:p>
          <a:p>
            <a:r>
              <a:rPr lang="en-US" sz="2800" b="1">
                <a:latin typeface="+mj-lt"/>
              </a:rPr>
              <a:t>If you could run the function against a subset of the set, you could get a “sub” result</a:t>
            </a:r>
            <a:endParaRPr lang="en-US" sz="2800" b="1">
              <a:latin typeface="+mj-lt"/>
            </a:endParaRPr>
          </a:p>
          <a:p>
            <a:r>
              <a:rPr lang="en-US" sz="2800" b="1">
                <a:latin typeface="+mj-lt"/>
              </a:rPr>
              <a:t>GROUP BY lets you put all the subsets together, and link those subsets up to the column(s) specified in the GROUP BY clause</a:t>
            </a:r>
            <a:endParaRPr lang="en-US" sz="2800" b="1">
              <a:latin typeface="+mj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HAVING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 b="1">
                <a:latin typeface="+mj-lt"/>
              </a:rPr>
              <a:t>The HAVING clause works against the result set returned with a GROUP BY clause in the same way that the WHERE clause works against the result set returned from a simple SELECT</a:t>
            </a:r>
            <a:endParaRPr lang="en-US" sz="2800" b="1"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Joins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1565"/>
            <a:ext cx="8218805" cy="3410585"/>
          </a:xfrm>
        </p:spPr>
        <p:txBody>
          <a:bodyPr/>
          <a:p>
            <a:r>
              <a:rPr lang="en-US" sz="2000" b="1">
                <a:latin typeface="+mj-lt"/>
              </a:rPr>
              <a:t>(INNER) JOIN</a:t>
            </a:r>
            <a:endParaRPr lang="en-US" sz="2000" b="1">
              <a:latin typeface="+mj-lt"/>
            </a:endParaRPr>
          </a:p>
          <a:p>
            <a:pPr lvl="1"/>
            <a:r>
              <a:rPr lang="en-US" sz="1800">
                <a:latin typeface="+mj-lt"/>
              </a:rPr>
              <a:t>Returns records that have matching values in both tables</a:t>
            </a:r>
            <a:endParaRPr lang="en-US" sz="1800">
              <a:latin typeface="+mj-lt"/>
            </a:endParaRPr>
          </a:p>
          <a:p>
            <a:r>
              <a:rPr lang="en-US" sz="2000" b="1">
                <a:latin typeface="+mj-lt"/>
              </a:rPr>
              <a:t>LEFT (OUTER) JOIN</a:t>
            </a:r>
            <a:endParaRPr lang="en-US" sz="2000" b="1">
              <a:latin typeface="+mj-lt"/>
            </a:endParaRPr>
          </a:p>
          <a:p>
            <a:pPr lvl="1"/>
            <a:r>
              <a:rPr lang="en-US" sz="1800">
                <a:latin typeface="+mj-lt"/>
              </a:rPr>
              <a:t>Return all records from the left table, and the matched records from the right table</a:t>
            </a:r>
            <a:endParaRPr lang="en-US" sz="1800">
              <a:latin typeface="+mj-lt"/>
            </a:endParaRPr>
          </a:p>
          <a:p>
            <a:r>
              <a:rPr lang="en-US" sz="2000" b="1">
                <a:latin typeface="+mj-lt"/>
              </a:rPr>
              <a:t>RIGHT (OUTER) JOIN</a:t>
            </a:r>
            <a:endParaRPr lang="en-US" sz="2000" b="1">
              <a:latin typeface="+mj-lt"/>
            </a:endParaRPr>
          </a:p>
          <a:p>
            <a:pPr lvl="1"/>
            <a:r>
              <a:rPr lang="en-US" sz="1800">
                <a:latin typeface="+mj-lt"/>
              </a:rPr>
              <a:t>Return all records from the right table, and the matched records from the left table</a:t>
            </a:r>
            <a:endParaRPr lang="en-US" sz="1800">
              <a:latin typeface="+mj-lt"/>
            </a:endParaRPr>
          </a:p>
          <a:p>
            <a:r>
              <a:rPr lang="en-US" sz="2000" b="1">
                <a:latin typeface="+mj-lt"/>
              </a:rPr>
              <a:t>FULL (OUTER) JOIN</a:t>
            </a:r>
            <a:endParaRPr lang="en-US" sz="2000" b="1">
              <a:latin typeface="+mj-lt"/>
            </a:endParaRPr>
          </a:p>
          <a:p>
            <a:pPr lvl="1"/>
            <a:r>
              <a:rPr lang="en-US" sz="1800">
                <a:latin typeface="+mj-lt"/>
              </a:rPr>
              <a:t>Return all records when there is a match in either left or right table</a:t>
            </a:r>
            <a:endParaRPr lang="en-US" sz="1800">
              <a:latin typeface="+mj-lt"/>
            </a:endParaRPr>
          </a:p>
        </p:txBody>
      </p:sp>
      <p:pic>
        <p:nvPicPr>
          <p:cNvPr id="7" name="Content Placeholder 6" descr="Screenshot_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4620" y="4502150"/>
            <a:ext cx="8874760" cy="19742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More joins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 b="1">
                <a:latin typeface="+mj-lt"/>
              </a:rPr>
              <a:t>Cross join</a:t>
            </a:r>
            <a:endParaRPr lang="en-US" sz="2800" b="1">
              <a:latin typeface="+mj-lt"/>
            </a:endParaRPr>
          </a:p>
          <a:p>
            <a:pPr lvl="1"/>
            <a:r>
              <a:rPr lang="en-US" sz="2400">
                <a:latin typeface="+mj-lt"/>
              </a:rPr>
              <a:t>All to all</a:t>
            </a:r>
            <a:endParaRPr lang="en-US" sz="2400">
              <a:latin typeface="+mj-lt"/>
            </a:endParaRPr>
          </a:p>
          <a:p>
            <a:r>
              <a:rPr lang="en-US" sz="2800" b="1">
                <a:latin typeface="+mj-lt"/>
              </a:rPr>
              <a:t>Self join</a:t>
            </a:r>
            <a:endParaRPr lang="en-US" sz="2800" b="1">
              <a:latin typeface="+mj-lt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CRUD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 b="1">
                <a:latin typeface="+mj-lt"/>
              </a:rPr>
              <a:t>INSERT INTO</a:t>
            </a:r>
            <a:endParaRPr lang="en-US" sz="2800" b="1">
              <a:latin typeface="+mj-lt"/>
            </a:endParaRPr>
          </a:p>
          <a:p>
            <a:pPr lvl="1"/>
            <a:r>
              <a:rPr lang="en-US" sz="2400">
                <a:latin typeface="+mj-lt"/>
              </a:rPr>
              <a:t>To insert multiple rows use comma</a:t>
            </a:r>
            <a:endParaRPr lang="en-US" sz="2400">
              <a:latin typeface="+mj-lt"/>
            </a:endParaRPr>
          </a:p>
          <a:p>
            <a:pPr lvl="1"/>
            <a:r>
              <a:rPr lang="en-US" sz="2400">
                <a:latin typeface="+mj-lt"/>
              </a:rPr>
              <a:t>You can insert selected values</a:t>
            </a:r>
            <a:endParaRPr lang="en-US" sz="2400">
              <a:latin typeface="+mj-lt"/>
            </a:endParaRPr>
          </a:p>
          <a:p>
            <a:r>
              <a:rPr lang="en-US" sz="2800" b="1">
                <a:latin typeface="+mj-lt"/>
              </a:rPr>
              <a:t>UPDATE</a:t>
            </a:r>
            <a:endParaRPr lang="en-US" sz="2800" b="1">
              <a:latin typeface="+mj-lt"/>
            </a:endParaRPr>
          </a:p>
          <a:p>
            <a:pPr lvl="1"/>
            <a:r>
              <a:rPr lang="en-US" sz="2400">
                <a:latin typeface="+mj-lt"/>
              </a:rPr>
              <a:t>Without a WHERE clause, UPDATE (like DELETE) will affect all the rows in the Table</a:t>
            </a:r>
            <a:endParaRPr lang="en-US" sz="2400">
              <a:latin typeface="+mj-lt"/>
            </a:endParaRPr>
          </a:p>
          <a:p>
            <a:r>
              <a:rPr lang="en-US" sz="2800" b="1">
                <a:latin typeface="+mj-lt"/>
              </a:rPr>
              <a:t>DELETE</a:t>
            </a:r>
            <a:endParaRPr lang="en-US" sz="2800" b="1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Relational DataBases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 b="1">
                <a:latin typeface="+mj-lt"/>
              </a:rPr>
              <a:t>Data is stored in a construct known as a Table</a:t>
            </a:r>
            <a:endParaRPr lang="en-US" sz="2800" b="1">
              <a:latin typeface="+mj-lt"/>
            </a:endParaRPr>
          </a:p>
          <a:p>
            <a:pPr lvl="1"/>
            <a:r>
              <a:rPr lang="en-US" sz="2400">
                <a:solidFill>
                  <a:schemeClr val="bg1"/>
                </a:solidFill>
                <a:latin typeface="+mj-lt"/>
                <a:sym typeface="+mn-ea"/>
              </a:rPr>
              <a:t>A Table has a name and a collection of Columns</a:t>
            </a:r>
            <a:endParaRPr lang="en-US" sz="2400">
              <a:solidFill>
                <a:schemeClr val="bg1"/>
              </a:solidFill>
              <a:latin typeface="+mj-lt"/>
              <a:sym typeface="+mn-ea"/>
            </a:endParaRPr>
          </a:p>
          <a:p>
            <a:r>
              <a:rPr lang="en-US" sz="2800" b="1">
                <a:latin typeface="+mj-lt"/>
              </a:rPr>
              <a:t>Each Column also has:</a:t>
            </a:r>
            <a:endParaRPr lang="en-US" sz="2800" b="1">
              <a:latin typeface="+mj-lt"/>
            </a:endParaRPr>
          </a:p>
          <a:p>
            <a:pPr lvl="1"/>
            <a:r>
              <a:rPr lang="en-US" sz="2400">
                <a:latin typeface="+mj-lt"/>
                <a:sym typeface="+mn-ea"/>
              </a:rPr>
              <a:t>name</a:t>
            </a:r>
            <a:endParaRPr lang="en-US" sz="2400">
              <a:latin typeface="+mj-lt"/>
            </a:endParaRPr>
          </a:p>
          <a:p>
            <a:pPr lvl="1"/>
            <a:r>
              <a:rPr lang="en-US" sz="2400">
                <a:latin typeface="+mj-lt"/>
                <a:sym typeface="+mn-ea"/>
              </a:rPr>
              <a:t>size restriction</a:t>
            </a:r>
            <a:endParaRPr lang="en-US" sz="2400">
              <a:latin typeface="+mj-lt"/>
            </a:endParaRPr>
          </a:p>
          <a:p>
            <a:pPr lvl="1"/>
            <a:r>
              <a:rPr lang="en-US" sz="2400">
                <a:latin typeface="+mj-lt"/>
                <a:sym typeface="+mn-ea"/>
              </a:rPr>
              <a:t>data type that can be stored in that Column</a:t>
            </a:r>
            <a:endParaRPr lang="en-US" sz="2800" b="1">
              <a:latin typeface="+mj-lt"/>
            </a:endParaRPr>
          </a:p>
          <a:p>
            <a:pPr lvl="1"/>
            <a:endParaRPr lang="en-US">
              <a:latin typeface="+mj-lt"/>
            </a:endParaRPr>
          </a:p>
          <a:p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/>
              <a:t>Creating Things with SQL</a:t>
            </a: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 b="1">
                <a:latin typeface="+mj-lt"/>
              </a:rPr>
              <a:t>There is a whole set of SQL commands that relate to creating and modifying constructs in a database</a:t>
            </a:r>
            <a:endParaRPr lang="en-US" sz="2800" b="1">
              <a:latin typeface="+mj-lt"/>
            </a:endParaRPr>
          </a:p>
          <a:p>
            <a:r>
              <a:rPr lang="en-US" sz="2800" b="1">
                <a:latin typeface="+mj-lt"/>
              </a:rPr>
              <a:t>These are classified as DDL</a:t>
            </a:r>
            <a:endParaRPr lang="en-US" sz="2800" b="1">
              <a:latin typeface="+mj-lt"/>
            </a:endParaRPr>
          </a:p>
          <a:p>
            <a:pPr lvl="1"/>
            <a:r>
              <a:rPr lang="en-US" sz="2400">
                <a:latin typeface="+mj-lt"/>
              </a:rPr>
              <a:t>Data Definition Language</a:t>
            </a:r>
            <a:endParaRPr lang="en-US" sz="2400">
              <a:latin typeface="+mj-lt"/>
            </a:endParaRPr>
          </a:p>
          <a:p>
            <a:pPr lvl="1"/>
            <a:r>
              <a:rPr lang="en-US" sz="2400">
                <a:latin typeface="+mj-lt"/>
              </a:rPr>
              <a:t>Formally, it is a subset of SQL</a:t>
            </a:r>
            <a:endParaRPr lang="en-US" sz="2400"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Creating Tables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 b="1">
                <a:latin typeface="+mj-lt"/>
              </a:rPr>
              <a:t>CREATE TABLE</a:t>
            </a:r>
            <a:endParaRPr lang="en-US" sz="2800" b="1">
              <a:latin typeface="+mj-lt"/>
            </a:endParaRPr>
          </a:p>
          <a:p>
            <a:r>
              <a:rPr lang="en-US" sz="2800" b="1">
                <a:latin typeface="+mj-lt"/>
              </a:rPr>
              <a:t>PRIMARY KEY &amp; CONSTRAINT</a:t>
            </a:r>
            <a:endParaRPr lang="en-US" sz="2800" b="1">
              <a:latin typeface="+mj-lt"/>
            </a:endParaRPr>
          </a:p>
          <a:p>
            <a:r>
              <a:rPr lang="en-US" sz="2800" b="1">
                <a:latin typeface="+mj-lt"/>
              </a:rPr>
              <a:t>ALTER TABLE</a:t>
            </a:r>
            <a:endParaRPr lang="en-US" sz="2800" b="1">
              <a:latin typeface="+mj-lt"/>
            </a:endParaRPr>
          </a:p>
          <a:p>
            <a:pPr lvl="1"/>
            <a:r>
              <a:rPr lang="en-US" sz="2400">
                <a:latin typeface="+mj-lt"/>
              </a:rPr>
              <a:t>Allows you to do anything that you could do in CREATE TABLE definition</a:t>
            </a:r>
            <a:endParaRPr lang="en-US" sz="2400">
              <a:latin typeface="+mj-lt"/>
            </a:endParaRPr>
          </a:p>
          <a:p>
            <a:pPr lvl="1"/>
            <a:r>
              <a:rPr lang="en-US" sz="2400">
                <a:latin typeface="+mj-lt"/>
              </a:rPr>
              <a:t>Warning - doesn't work if Table already has data in it that conflicts with the change</a:t>
            </a:r>
            <a:endParaRPr lang="en-US" sz="2400">
              <a:latin typeface="+mj-lt"/>
            </a:endParaRPr>
          </a:p>
          <a:p>
            <a:r>
              <a:rPr lang="en-US" sz="2800" b="1">
                <a:latin typeface="+mj-lt"/>
              </a:rPr>
              <a:t>DROP TABLE</a:t>
            </a:r>
            <a:endParaRPr lang="en-US" sz="2800" b="1">
              <a:latin typeface="+mj-lt"/>
            </a:endParaRPr>
          </a:p>
          <a:p>
            <a:pPr lvl="1"/>
            <a:r>
              <a:rPr lang="en-US" sz="2400">
                <a:latin typeface="+mj-lt"/>
              </a:rPr>
              <a:t>Also removes all the data</a:t>
            </a:r>
            <a:endParaRPr lang="en-US" sz="2400">
              <a:latin typeface="+mj-lt"/>
            </a:endParaRPr>
          </a:p>
          <a:p>
            <a:pPr lvl="1"/>
            <a:r>
              <a:rPr lang="en-US" sz="2400">
                <a:latin typeface="+mj-lt"/>
              </a:rPr>
              <a:t>Can't delete Table that has a column referenced by another Table as a foreign key</a:t>
            </a:r>
            <a:endParaRPr lang="en-US" sz="2400"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Relationships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One to many (1-M)</a:t>
            </a:r>
            <a:endParaRPr lang="en-US"/>
          </a:p>
          <a:p>
            <a:r>
              <a:rPr lang="en-US"/>
              <a:t>Many to many (M-M)</a:t>
            </a:r>
            <a:endParaRPr lang="en-US"/>
          </a:p>
          <a:p>
            <a:r>
              <a:rPr lang="en-US"/>
              <a:t>One to one (1-1)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Thanks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Tasks</a:t>
            </a:r>
            <a:endParaRPr lang="en-US"/>
          </a:p>
          <a:p>
            <a:r>
              <a:rPr lang="en-US"/>
              <a:t>Q&amp;A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" y="105410"/>
            <a:ext cx="8219440" cy="1405890"/>
          </a:xfrm>
        </p:spPr>
        <p:txBody>
          <a:bodyPr/>
          <a:p>
            <a:r>
              <a:rPr lang="en-US" sz="4400"/>
              <a:t>Keys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4588"/>
            <a:ext cx="8229600" cy="4568825"/>
          </a:xfrm>
        </p:spPr>
        <p:txBody>
          <a:bodyPr/>
          <a:p>
            <a:r>
              <a:rPr lang="en-US" sz="2800" b="1">
                <a:latin typeface="+mj-lt"/>
              </a:rPr>
              <a:t>Each Table must have one column that can uniquely identify a row</a:t>
            </a:r>
            <a:endParaRPr lang="en-US" sz="2800" b="1">
              <a:latin typeface="+mj-lt"/>
            </a:endParaRPr>
          </a:p>
          <a:p>
            <a:pPr lvl="1"/>
            <a:r>
              <a:rPr lang="en-US" sz="2000">
                <a:latin typeface="+mj-lt"/>
              </a:rPr>
              <a:t>This column is known as the Primary Key</a:t>
            </a:r>
            <a:endParaRPr lang="en-US" sz="2000">
              <a:latin typeface="+mj-lt"/>
            </a:endParaRPr>
          </a:p>
          <a:p>
            <a:r>
              <a:rPr lang="en-US" sz="2800" b="1">
                <a:latin typeface="+mj-lt"/>
              </a:rPr>
              <a:t>A table can also have a column that is classified as a Foreign Key</a:t>
            </a:r>
            <a:endParaRPr lang="en-US" sz="2800" b="1">
              <a:latin typeface="+mj-lt"/>
            </a:endParaRPr>
          </a:p>
          <a:p>
            <a:pPr lvl="1"/>
            <a:r>
              <a:rPr lang="en-US" sz="2000">
                <a:latin typeface="+mj-lt"/>
              </a:rPr>
              <a:t>A Foreign Key links that table to another Table's Primary Key</a:t>
            </a:r>
            <a:endParaRPr lang="en-US" sz="2000">
              <a:latin typeface="+mj-lt"/>
            </a:endParaRPr>
          </a:p>
          <a:p>
            <a:r>
              <a:rPr lang="en-US" sz="2800" b="1">
                <a:latin typeface="+mj-lt"/>
              </a:rPr>
              <a:t>Sometimes keys are “natural”</a:t>
            </a:r>
            <a:endParaRPr lang="en-US" sz="2800" b="1">
              <a:latin typeface="+mj-lt"/>
            </a:endParaRPr>
          </a:p>
          <a:p>
            <a:pPr lvl="1"/>
            <a:r>
              <a:rPr lang="en-US" sz="2000">
                <a:latin typeface="+mj-lt"/>
              </a:rPr>
              <a:t>Like an ISBN number for a book - unique across all published books on the planet</a:t>
            </a:r>
            <a:endParaRPr lang="en-US" sz="2000">
              <a:latin typeface="+mj-lt"/>
            </a:endParaRPr>
          </a:p>
          <a:p>
            <a:r>
              <a:rPr lang="en-US" sz="2800" b="1">
                <a:latin typeface="+mj-lt"/>
              </a:rPr>
              <a:t>Sometimes you have to “intent” keys</a:t>
            </a:r>
            <a:endParaRPr lang="en-US" sz="2800" b="1">
              <a:latin typeface="+mj-lt"/>
            </a:endParaRPr>
          </a:p>
          <a:p>
            <a:pPr lvl="1"/>
            <a:r>
              <a:rPr lang="en-US" sz="2000">
                <a:latin typeface="+mj-lt"/>
              </a:rPr>
              <a:t>Usually an integer is sufficient</a:t>
            </a:r>
            <a:endParaRPr lang="en-US" sz="2000">
              <a:latin typeface="+mj-lt"/>
            </a:endParaRPr>
          </a:p>
          <a:p>
            <a:pPr lvl="1"/>
            <a:r>
              <a:rPr lang="en-US" sz="2000">
                <a:latin typeface="+mj-lt"/>
              </a:rPr>
              <a:t>Often a database will add this data in each row automatically for you - often called an “identity” column</a:t>
            </a:r>
            <a:endParaRPr lang="en-US" sz="2000">
              <a:latin typeface="+mj-lt"/>
            </a:endParaRPr>
          </a:p>
          <a:p>
            <a:endParaRPr lang="en-US" sz="2800"/>
          </a:p>
          <a:p>
            <a:pPr lvl="1"/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 DB for Contacts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b="1">
                <a:latin typeface="+mj-lt"/>
              </a:rPr>
              <a:t>Why not just have</a:t>
            </a:r>
            <a:endParaRPr lang="en-US" b="1">
              <a:latin typeface="+mj-lt"/>
            </a:endParaRPr>
          </a:p>
          <a:p>
            <a:pPr marL="0" indent="0">
              <a:buNone/>
            </a:pPr>
            <a:r>
              <a:rPr lang="en-US" b="1">
                <a:latin typeface="+mj-lt"/>
              </a:rPr>
              <a:t>one table?</a:t>
            </a:r>
            <a:endParaRPr lang="en-US" b="1">
              <a:latin typeface="+mj-lt"/>
            </a:endParaRPr>
          </a:p>
        </p:txBody>
      </p:sp>
      <p:pic>
        <p:nvPicPr>
          <p:cNvPr id="9" name="Content Placeholder 8" descr="Screenshot_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121785" y="1600200"/>
            <a:ext cx="3217545" cy="978535"/>
          </a:xfrm>
          <a:prstGeom prst="rect">
            <a:avLst/>
          </a:prstGeom>
        </p:spPr>
      </p:pic>
      <p:pic>
        <p:nvPicPr>
          <p:cNvPr id="10" name="Picture 9" descr="Screenshot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785" y="3079750"/>
            <a:ext cx="4725035" cy="1121410"/>
          </a:xfrm>
          <a:prstGeom prst="rect">
            <a:avLst/>
          </a:prstGeom>
        </p:spPr>
      </p:pic>
      <p:pic>
        <p:nvPicPr>
          <p:cNvPr id="11" name="Picture 10" descr="Screenshot_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785" y="4702810"/>
            <a:ext cx="3084195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 Better Solution</a:t>
            </a:r>
            <a:endParaRPr lang="en-US"/>
          </a:p>
        </p:txBody>
      </p:sp>
      <p:pic>
        <p:nvPicPr>
          <p:cNvPr id="5" name="Content Placeholder 4" descr="Screenshot_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19505" y="1626235"/>
            <a:ext cx="2788285" cy="1003300"/>
          </a:xfrm>
          <a:prstGeom prst="rect">
            <a:avLst/>
          </a:prstGeom>
        </p:spPr>
      </p:pic>
      <p:pic>
        <p:nvPicPr>
          <p:cNvPr id="6" name="Content Placeholder 5" descr="Screenshot_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73650" y="2957830"/>
            <a:ext cx="3053715" cy="14465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7200" y="5285740"/>
            <a:ext cx="77552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solidFill>
                  <a:schemeClr val="bg1"/>
                </a:solidFill>
                <a:latin typeface="+mj-lt"/>
              </a:rPr>
              <a:t>This is a design process in DB design known as Normalization</a:t>
            </a:r>
            <a:r>
              <a:rPr lang="en-US" sz="2400">
                <a:solidFill>
                  <a:schemeClr val="bg1"/>
                </a:solidFill>
              </a:rPr>
              <a:t> 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80" y="-225107"/>
            <a:ext cx="8219256" cy="1143000"/>
          </a:xfrm>
        </p:spPr>
        <p:txBody>
          <a:bodyPr/>
          <a:p>
            <a:r>
              <a:rPr lang="en-US" sz="2000"/>
              <a:t>Data Types (not exhaustive)</a:t>
            </a:r>
            <a:endParaRPr lang="en-US" sz="2000"/>
          </a:p>
        </p:txBody>
      </p:sp>
      <p:graphicFrame>
        <p:nvGraphicFramePr>
          <p:cNvPr id="7" name="Content Placeholder 6"/>
          <p:cNvGraphicFramePr/>
          <p:nvPr>
            <p:ph idx="1"/>
          </p:nvPr>
        </p:nvGraphicFramePr>
        <p:xfrm>
          <a:off x="452120" y="579438"/>
          <a:ext cx="82296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 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Value Space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CHARACTER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Can hold N character values - set to N statically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CHARACTER VARYING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Can hold N character values - set to N dynamically - storage can be less than 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BINARY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Hexadecimal data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SMALLINT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-2^15 (-32,768) to 2^15-1 (32,767)</a:t>
                      </a: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INTEGER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-2^31 (-2,147,483,648) to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2^31-1 (2,147,483,647)</a:t>
                      </a: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BIGINT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-2^63 (-9,223,372,036,854,775,808) to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2^63 (-9,223,372,036,854,775,807)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BOOLEAN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TRUE or FALSE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YEAR, MONTH and DAY in the format YYYY-MM-DD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TIME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HOUR, MINUTE and DAY in the format HH:MM:SS[.sF] where F is the fractional part of the SECOND value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TIMESTAMP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Both DATE and TIME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RDMS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 b="1">
                <a:latin typeface="+mj-lt"/>
              </a:rPr>
              <a:t>Relational Database Management System</a:t>
            </a:r>
            <a:endParaRPr lang="en-US" sz="2800" b="1">
              <a:latin typeface="+mj-lt"/>
            </a:endParaRPr>
          </a:p>
          <a:p>
            <a:pPr lvl="1"/>
            <a:r>
              <a:rPr lang="en-US" sz="2400">
                <a:latin typeface="+mj-lt"/>
              </a:rPr>
              <a:t>More than just Database</a:t>
            </a:r>
            <a:endParaRPr lang="en-US" sz="2400">
              <a:latin typeface="+mj-lt"/>
            </a:endParaRPr>
          </a:p>
          <a:p>
            <a:pPr lvl="1"/>
            <a:r>
              <a:rPr lang="en-US" sz="2400">
                <a:latin typeface="+mj-lt"/>
              </a:rPr>
              <a:t>Also includes tools and applications to help manage larger-scale database installations</a:t>
            </a:r>
            <a:endParaRPr lang="en-US" sz="2400">
              <a:latin typeface="+mj-lt"/>
            </a:endParaRPr>
          </a:p>
          <a:p>
            <a:r>
              <a:rPr lang="en-US" sz="2800" b="1">
                <a:latin typeface="+mj-lt"/>
              </a:rPr>
              <a:t>Most extends the ANSI SQL language with vendor-specific extensions</a:t>
            </a:r>
            <a:endParaRPr lang="en-US" sz="2800" b="1">
              <a:latin typeface="+mj-lt"/>
            </a:endParaRPr>
          </a:p>
          <a:p>
            <a:pPr lvl="1"/>
            <a:r>
              <a:rPr lang="en-US" sz="2400">
                <a:latin typeface="+mj-lt"/>
              </a:rPr>
              <a:t>Oracle has PL/SQL</a:t>
            </a:r>
            <a:endParaRPr lang="en-US" sz="2400">
              <a:latin typeface="+mj-lt"/>
            </a:endParaRPr>
          </a:p>
          <a:p>
            <a:pPr lvl="1"/>
            <a:r>
              <a:rPr lang="en-US" sz="2400">
                <a:latin typeface="+mj-lt"/>
              </a:rPr>
              <a:t>SQL Server has T-SQL</a:t>
            </a:r>
            <a:endParaRPr lang="en-US" sz="2400">
              <a:latin typeface="+mj-lt"/>
            </a:endParaRPr>
          </a:p>
          <a:p>
            <a:r>
              <a:rPr lang="en-US" sz="2800" b="1">
                <a:latin typeface="+mj-lt"/>
              </a:rPr>
              <a:t>Most ANSI SQL will work with any RDMS</a:t>
            </a:r>
            <a:endParaRPr lang="en-US" sz="2800" b="1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/>
              <a:t>The SELECT Statement</a:t>
            </a: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 b="1">
                <a:latin typeface="+mj-lt"/>
              </a:rPr>
              <a:t>SELECT static values</a:t>
            </a:r>
            <a:endParaRPr lang="en-US" sz="2800" b="1">
              <a:latin typeface="+mj-lt"/>
            </a:endParaRPr>
          </a:p>
          <a:p>
            <a:r>
              <a:rPr lang="en-US" sz="2800" b="1">
                <a:latin typeface="+mj-lt"/>
              </a:rPr>
              <a:t>SELECT from a table</a:t>
            </a:r>
            <a:endParaRPr lang="en-US" sz="2800" b="1">
              <a:latin typeface="+mj-lt"/>
            </a:endParaRPr>
          </a:p>
          <a:p>
            <a:r>
              <a:rPr lang="en-US" sz="2800" b="1">
                <a:latin typeface="+mj-lt"/>
              </a:rPr>
              <a:t>You can output data in SELECT statement</a:t>
            </a:r>
            <a:endParaRPr lang="en-US" sz="2800" b="1">
              <a:latin typeface="+mj-lt"/>
            </a:endParaRPr>
          </a:p>
          <a:p>
            <a:r>
              <a:rPr lang="en-US" sz="2800" b="1">
                <a:latin typeface="+mj-lt"/>
                <a:sym typeface="+mn-ea"/>
              </a:rPr>
              <a:t>You can add the DISTINCT or ALL qualifier to a SELECT statement</a:t>
            </a:r>
            <a:endParaRPr lang="en-US" sz="2800" b="1">
              <a:latin typeface="+mj-lt"/>
              <a:sym typeface="+mn-ea"/>
            </a:endParaRPr>
          </a:p>
          <a:p>
            <a:pPr lvl="1"/>
            <a:r>
              <a:rPr lang="en-US" sz="2450">
                <a:latin typeface="+mj-lt"/>
                <a:sym typeface="+mn-ea"/>
              </a:rPr>
              <a:t>ALL is default</a:t>
            </a:r>
            <a:endParaRPr lang="en-US" sz="2450">
              <a:latin typeface="+mj-lt"/>
              <a:sym typeface="+mn-ea"/>
            </a:endParaRPr>
          </a:p>
          <a:p>
            <a:endParaRPr lang="en-US" sz="2800" b="1">
              <a:latin typeface="+mj-lt"/>
              <a:sym typeface="+mn-ea"/>
            </a:endParaRPr>
          </a:p>
          <a:p>
            <a:endParaRPr lang="en-US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Just give me all the Columns!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 b="1">
                <a:latin typeface="+mj-lt"/>
              </a:rPr>
              <a:t>If you want all the columns from a table, you can use the character (*)</a:t>
            </a:r>
            <a:endParaRPr lang="en-US" sz="2800" b="1">
              <a:latin typeface="+mj-lt"/>
            </a:endParaRPr>
          </a:p>
          <a:p>
            <a:pPr lvl="1"/>
            <a:r>
              <a:rPr lang="en-US" sz="2800">
                <a:latin typeface="+mj-lt"/>
              </a:rPr>
              <a:t>This is useful, but inefficient</a:t>
            </a:r>
            <a:endParaRPr lang="en-US" sz="2800">
              <a:latin typeface="+mj-lt"/>
            </a:endParaRPr>
          </a:p>
          <a:p>
            <a:pPr lvl="1"/>
            <a:r>
              <a:rPr lang="en-US" sz="2800">
                <a:latin typeface="+mj-lt"/>
              </a:rPr>
              <a:t>Inefficient, because when you SELECT *, you're often retrieving more columns from the database than your application really needs</a:t>
            </a:r>
            <a:endParaRPr lang="en-US" sz="280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pple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5667</Words>
  <Application>WPS Presentation</Application>
  <PresentationFormat>全屏显示(4:3)</PresentationFormat>
  <Paragraphs>268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SimSun</vt:lpstr>
      <vt:lpstr>Wingdings</vt:lpstr>
      <vt:lpstr>Calibri</vt:lpstr>
      <vt:lpstr>Lucida Handwriting</vt:lpstr>
      <vt:lpstr>Microsoft New Tai Lue</vt:lpstr>
      <vt:lpstr>Segoe Print</vt:lpstr>
      <vt:lpstr>Microsoft YaHei</vt:lpstr>
      <vt:lpstr/>
      <vt:lpstr>Arial Unicode MS</vt:lpstr>
      <vt:lpstr>Apple-PowerPoint-Template</vt:lpstr>
      <vt:lpstr>What is SQL?</vt:lpstr>
      <vt:lpstr>Relational DataBases</vt:lpstr>
      <vt:lpstr>Keys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PC2</cp:lastModifiedBy>
  <cp:revision>127</cp:revision>
  <dcterms:created xsi:type="dcterms:W3CDTF">2014-08-22T21:40:00Z</dcterms:created>
  <dcterms:modified xsi:type="dcterms:W3CDTF">2017-09-03T20:47:55Z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PinZ1qoiwQ46833.ppt</vt:lpwstr>
  </property>
  <property fmtid="{D5CDD505-2E9C-101B-9397-08002B2CF9AE}" pid="3" name="fileid">
    <vt:lpwstr>508795</vt:lpwstr>
  </property>
  <property fmtid="{D5CDD505-2E9C-101B-9397-08002B2CF9AE}" pid="4" name="KSOProductBuildVer">
    <vt:lpwstr>1033-10.2.0.5934</vt:lpwstr>
  </property>
</Properties>
</file>