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Чи да" initials="Чд" lastIdx="1" clrIdx="0">
    <p:extLst>
      <p:ext uri="{19B8F6BF-5375-455C-9EA6-DF929625EA0E}">
        <p15:presenceInfo xmlns:p15="http://schemas.microsoft.com/office/powerpoint/2012/main" userId="Чи д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D1F0-CF5F-437A-ABB7-439560902960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21E6-8C5D-4CEA-847A-B126FE449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17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D1F0-CF5F-437A-ABB7-439560902960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21E6-8C5D-4CEA-847A-B126FE449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0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D1F0-CF5F-437A-ABB7-439560902960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21E6-8C5D-4CEA-847A-B126FE449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551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D1F0-CF5F-437A-ABB7-439560902960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21E6-8C5D-4CEA-847A-B126FE449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63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D1F0-CF5F-437A-ABB7-439560902960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21E6-8C5D-4CEA-847A-B126FE449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9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D1F0-CF5F-437A-ABB7-439560902960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21E6-8C5D-4CEA-847A-B126FE449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78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D1F0-CF5F-437A-ABB7-439560902960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21E6-8C5D-4CEA-847A-B126FE449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377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D1F0-CF5F-437A-ABB7-439560902960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21E6-8C5D-4CEA-847A-B126FE449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310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D1F0-CF5F-437A-ABB7-439560902960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21E6-8C5D-4CEA-847A-B126FE449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73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D1F0-CF5F-437A-ABB7-439560902960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21E6-8C5D-4CEA-847A-B126FE449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60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D1F0-CF5F-437A-ABB7-439560902960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21E6-8C5D-4CEA-847A-B126FE449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41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D1F0-CF5F-437A-ABB7-439560902960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21E6-8C5D-4CEA-847A-B126FE449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02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D1F0-CF5F-437A-ABB7-439560902960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21E6-8C5D-4CEA-847A-B126FE449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D1F0-CF5F-437A-ABB7-439560902960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21E6-8C5D-4CEA-847A-B126FE449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D1F0-CF5F-437A-ABB7-439560902960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21E6-8C5D-4CEA-847A-B126FE449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63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D1F0-CF5F-437A-ABB7-439560902960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21E6-8C5D-4CEA-847A-B126FE449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82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350D1F0-CF5F-437A-ABB7-439560902960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4C421E6-8C5D-4CEA-847A-B126FE449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69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350D1F0-CF5F-437A-ABB7-439560902960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4C421E6-8C5D-4CEA-847A-B126FE449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585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055" y="70340"/>
            <a:ext cx="116732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i="1" dirty="0" smtClean="0">
                <a:latin typeface="CentSchbkCyrill BT" panose="02040603050705020303" pitchFamily="18" charset="-52"/>
              </a:rPr>
              <a:t>Презентация по разделу </a:t>
            </a:r>
            <a:r>
              <a:rPr lang="ru-RU" sz="6000" i="1" dirty="0" err="1" smtClean="0">
                <a:latin typeface="CentSchbkCyrill BT" panose="02040603050705020303" pitchFamily="18" charset="-52"/>
              </a:rPr>
              <a:t>мультимедии</a:t>
            </a:r>
            <a:r>
              <a:rPr lang="ru-RU" sz="6000" i="1" dirty="0" smtClean="0">
                <a:latin typeface="CentSchbkCyrill BT" panose="02040603050705020303" pitchFamily="18" charset="-52"/>
              </a:rPr>
              <a:t> - видео</a:t>
            </a:r>
            <a:endParaRPr lang="ru-RU" sz="6000" i="1" dirty="0">
              <a:latin typeface="CentSchbkCyrill BT" panose="02040603050705020303" pitchFamily="18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38592" y="5776546"/>
            <a:ext cx="2353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Подготовил Тарасов Владимир</a:t>
            </a:r>
            <a:r>
              <a:rPr lang="en-US" dirty="0" smtClean="0"/>
              <a:t> is 202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66093" y="2813236"/>
            <a:ext cx="69986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ru-RU" sz="2400" i="1" dirty="0" smtClean="0"/>
              <a:t>Основные определения.</a:t>
            </a:r>
          </a:p>
          <a:p>
            <a:pPr marL="400050" indent="-400050">
              <a:buFont typeface="+mj-lt"/>
              <a:buAutoNum type="romanUcPeriod"/>
            </a:pPr>
            <a:r>
              <a:rPr lang="ru-RU" sz="2400" i="1" dirty="0" smtClean="0"/>
              <a:t>Характеристики видеосигнала.</a:t>
            </a:r>
          </a:p>
          <a:p>
            <a:pPr marL="400050" indent="-400050">
              <a:buFont typeface="+mj-lt"/>
              <a:buAutoNum type="romanUcPeriod"/>
            </a:pPr>
            <a:r>
              <a:rPr lang="ru-RU" sz="2400" i="1" dirty="0" smtClean="0"/>
              <a:t>Цифровая видеозапись.</a:t>
            </a:r>
          </a:p>
          <a:p>
            <a:pPr marL="400050" indent="-400050">
              <a:buFont typeface="+mj-lt"/>
              <a:buAutoNum type="romanUcPeriod"/>
            </a:pPr>
            <a:r>
              <a:rPr lang="ru-RU" sz="2400" i="1" dirty="0" smtClean="0"/>
              <a:t>Форматы видео.</a:t>
            </a:r>
          </a:p>
          <a:p>
            <a:pPr marL="400050" indent="-400050">
              <a:buFont typeface="+mj-lt"/>
              <a:buAutoNum type="romanUcPeriod"/>
            </a:pPr>
            <a:r>
              <a:rPr lang="ru-RU" sz="2400" i="1" dirty="0" smtClean="0"/>
              <a:t>Сравнение технических характеристик форматов видеозаписи.</a:t>
            </a:r>
          </a:p>
          <a:p>
            <a:pPr marL="400050" indent="-400050">
              <a:buFont typeface="+mj-lt"/>
              <a:buAutoNum type="romanU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4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638" y="140677"/>
            <a:ext cx="3385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4"/>
            </a:pPr>
            <a:r>
              <a:rPr lang="ru-RU" sz="2400" i="1" dirty="0" smtClean="0">
                <a:latin typeface="CentSchbkCyrill BT" panose="02040603050705020303" pitchFamily="18" charset="-52"/>
              </a:rPr>
              <a:t> Форматы видео.</a:t>
            </a:r>
            <a:endParaRPr lang="ru-RU" sz="2400" i="1" dirty="0">
              <a:latin typeface="CentSchbkCyrill BT" panose="02040603050705020303" pitchFamily="18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638" y="602342"/>
            <a:ext cx="84669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Видеоматериалы могут быть аналоговыми или цифровыми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	Аналоговый сигнал </a:t>
            </a:r>
            <a:r>
              <a:rPr lang="ru-RU" dirty="0"/>
              <a:t>— сигнал данных, у которого каждый из </a:t>
            </a:r>
            <a:r>
              <a:rPr lang="ru-RU" dirty="0" smtClean="0"/>
              <a:t>	представляющих </a:t>
            </a:r>
            <a:r>
              <a:rPr lang="ru-RU" dirty="0"/>
              <a:t>параметров описывается функцией </a:t>
            </a:r>
            <a:r>
              <a:rPr lang="ru-RU" dirty="0" smtClean="0"/>
              <a:t>	</a:t>
            </a:r>
          </a:p>
          <a:p>
            <a:r>
              <a:rPr lang="ru-RU" dirty="0"/>
              <a:t>	</a:t>
            </a:r>
            <a:r>
              <a:rPr lang="ru-RU" dirty="0" smtClean="0"/>
              <a:t>времени </a:t>
            </a:r>
            <a:r>
              <a:rPr lang="ru-RU" dirty="0"/>
              <a:t>и непрерывным множеством возможных значений</a:t>
            </a:r>
            <a:r>
              <a:rPr lang="ru-RU" dirty="0" smtClean="0"/>
              <a:t>.</a:t>
            </a:r>
          </a:p>
          <a:p>
            <a:r>
              <a:rPr lang="ru-RU" dirty="0"/>
              <a:t>	</a:t>
            </a:r>
          </a:p>
          <a:p>
            <a:r>
              <a:rPr lang="ru-RU" dirty="0" smtClean="0"/>
              <a:t>	</a:t>
            </a:r>
            <a:r>
              <a:rPr lang="ru-RU" dirty="0"/>
              <a:t>Цифровой сигнал — сигнал, который можно представить в </a:t>
            </a:r>
            <a:r>
              <a:rPr lang="ru-RU" dirty="0" smtClean="0"/>
              <a:t>	виде </a:t>
            </a:r>
            <a:r>
              <a:rPr lang="ru-RU" dirty="0"/>
              <a:t>последовательности дискретных (цифровых) значений.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4638" y="2976650"/>
            <a:ext cx="1099038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Телевизионные вещательные стандарты </a:t>
            </a:r>
            <a:r>
              <a:rPr lang="ru-RU" sz="1400" dirty="0" smtClean="0"/>
              <a:t>изображения</a:t>
            </a:r>
          </a:p>
          <a:p>
            <a:endParaRPr lang="ru-RU" sz="1400" dirty="0"/>
          </a:p>
          <a:p>
            <a:r>
              <a:rPr lang="ru-RU" sz="1400" dirty="0"/>
              <a:t>Новые цифровые: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ATSC (Advanced Television Systems Committee; США, </a:t>
            </a:r>
            <a:r>
              <a:rPr lang="en-US" sz="1400" dirty="0" err="1"/>
              <a:t>Канада</a:t>
            </a:r>
            <a:r>
              <a:rPr lang="en-US" sz="1400" dirty="0"/>
              <a:t> и </a:t>
            </a:r>
            <a:r>
              <a:rPr lang="en-US" sz="1400" dirty="0" err="1"/>
              <a:t>др</a:t>
            </a:r>
            <a:r>
              <a:rPr lang="en-US" sz="1400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DVB (Digital Video Broadcasting; </a:t>
            </a:r>
            <a:r>
              <a:rPr lang="ru-RU" sz="1400" dirty="0"/>
              <a:t>Европа)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ISDB (Integrated Services Digital Broadcasting; </a:t>
            </a:r>
            <a:r>
              <a:rPr lang="en-US" sz="1400" dirty="0" err="1"/>
              <a:t>Япония</a:t>
            </a:r>
            <a:r>
              <a:rPr lang="en-US" sz="1400" dirty="0" smtClean="0"/>
              <a:t>)</a:t>
            </a:r>
            <a:endParaRPr lang="ru-RU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ru-RU" sz="1400" dirty="0"/>
              <a:t>Старые аналоговые: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MAC (Multiplexed Analogue Components; </a:t>
            </a:r>
            <a:r>
              <a:rPr lang="ru-RU" sz="1400" dirty="0"/>
              <a:t>Европа, устаревший стандарт)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MUSE (Multiple sub-</a:t>
            </a:r>
            <a:r>
              <a:rPr lang="en-US" sz="1400" dirty="0" err="1"/>
              <a:t>nyquist</a:t>
            </a:r>
            <a:r>
              <a:rPr lang="en-US" sz="1400" dirty="0"/>
              <a:t> sampling Encoding; </a:t>
            </a:r>
            <a:r>
              <a:rPr lang="ru-RU" sz="1400" dirty="0"/>
              <a:t>Япония)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NTSC (США, Канада, Япония и др.)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PAL (Европа, Азия, Австралия и др.)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/>
              <a:t>PALplus</a:t>
            </a:r>
            <a:r>
              <a:rPr lang="ru-RU" sz="1400" dirty="0"/>
              <a:t> (расширение PAL, только Европа)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SÉCAM (</a:t>
            </a:r>
            <a:r>
              <a:rPr lang="ru-RU" sz="1400" dirty="0"/>
              <a:t>иногда пишется </a:t>
            </a:r>
            <a:r>
              <a:rPr lang="en-US" sz="1400" dirty="0"/>
              <a:t>«SECAM»; </a:t>
            </a:r>
            <a:r>
              <a:rPr lang="ru-RU" sz="1400" dirty="0"/>
              <a:t>Франция, СССР, Центральная Африка)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296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692" y="351692"/>
            <a:ext cx="48445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Аналоговые форматы </a:t>
            </a:r>
            <a:r>
              <a:rPr lang="ru-RU" dirty="0" smtClean="0"/>
              <a:t>видеозаписи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VERA (BBC)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U-</a:t>
            </a:r>
            <a:r>
              <a:rPr lang="en-US" dirty="0" err="1"/>
              <a:t>matic</a:t>
            </a:r>
            <a:r>
              <a:rPr lang="en-US" dirty="0"/>
              <a:t> (Sony)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Betamax (Sony)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Betacam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Betacam</a:t>
            </a:r>
            <a:r>
              <a:rPr lang="en-US" dirty="0"/>
              <a:t> 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Betacam</a:t>
            </a:r>
            <a:r>
              <a:rPr lang="en-US" dirty="0"/>
              <a:t> 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2" </a:t>
            </a:r>
            <a:r>
              <a:rPr lang="en-US" dirty="0" err="1"/>
              <a:t>Quadruplex</a:t>
            </a:r>
            <a:r>
              <a:rPr lang="en-US" dirty="0"/>
              <a:t> (</a:t>
            </a:r>
            <a:r>
              <a:rPr lang="en-US" dirty="0" err="1"/>
              <a:t>Ampex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1" Type C (Ampex и Sony)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VCR, VCR-LP, SVR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VHS (JVC)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S-VHS (JVC)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VHS-C (JVC)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 2000 (Philips)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13938" y="351692"/>
            <a:ext cx="50555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Цифровые </a:t>
            </a:r>
            <a:r>
              <a:rPr lang="ru-RU" dirty="0"/>
              <a:t>форматы </a:t>
            </a:r>
            <a:r>
              <a:rPr lang="ru-RU" dirty="0" smtClean="0"/>
              <a:t>видеозаписи</a:t>
            </a:r>
          </a:p>
          <a:p>
            <a:endParaRPr lang="ru-RU" dirty="0"/>
          </a:p>
          <a:p>
            <a:r>
              <a:rPr lang="en-US" dirty="0"/>
              <a:t>D1 (Sony)</a:t>
            </a:r>
          </a:p>
          <a:p>
            <a:r>
              <a:rPr lang="en-US" dirty="0"/>
              <a:t>D2 (</a:t>
            </a:r>
            <a:r>
              <a:rPr lang="en-US" dirty="0" err="1"/>
              <a:t>Ampex</a:t>
            </a:r>
            <a:r>
              <a:rPr lang="en-US" dirty="0"/>
              <a:t>)</a:t>
            </a:r>
          </a:p>
          <a:p>
            <a:r>
              <a:rPr lang="en-US" dirty="0"/>
              <a:t>D3</a:t>
            </a:r>
          </a:p>
          <a:p>
            <a:r>
              <a:rPr lang="en-US" dirty="0"/>
              <a:t>DCT (</a:t>
            </a:r>
            <a:r>
              <a:rPr lang="en-US" dirty="0" err="1"/>
              <a:t>Ampex</a:t>
            </a:r>
            <a:r>
              <a:rPr lang="en-US" dirty="0"/>
              <a:t>)</a:t>
            </a:r>
          </a:p>
          <a:p>
            <a:r>
              <a:rPr lang="en-US" dirty="0"/>
              <a:t>D5 HD</a:t>
            </a:r>
          </a:p>
          <a:p>
            <a:r>
              <a:rPr lang="en-US" dirty="0"/>
              <a:t>Digital </a:t>
            </a:r>
            <a:r>
              <a:rPr lang="en-US" dirty="0" err="1"/>
              <a:t>Betacam</a:t>
            </a:r>
            <a:r>
              <a:rPr lang="en-US" dirty="0"/>
              <a:t> (Sony)</a:t>
            </a:r>
          </a:p>
          <a:p>
            <a:r>
              <a:rPr lang="en-US" dirty="0"/>
              <a:t>Digital-S</a:t>
            </a:r>
          </a:p>
          <a:p>
            <a:r>
              <a:rPr lang="en-US" dirty="0"/>
              <a:t>MPEG IMX (Sony)</a:t>
            </a:r>
          </a:p>
          <a:p>
            <a:r>
              <a:rPr lang="en-US" dirty="0"/>
              <a:t>HDV</a:t>
            </a:r>
          </a:p>
          <a:p>
            <a:r>
              <a:rPr lang="en-US" dirty="0" err="1"/>
              <a:t>ProHD</a:t>
            </a:r>
            <a:r>
              <a:rPr lang="en-US" dirty="0"/>
              <a:t> (JVC)</a:t>
            </a:r>
          </a:p>
          <a:p>
            <a:r>
              <a:rPr lang="en-US" dirty="0"/>
              <a:t>D-VHS (JVC)</a:t>
            </a:r>
          </a:p>
          <a:p>
            <a:r>
              <a:rPr lang="en-US" dirty="0"/>
              <a:t>DV</a:t>
            </a:r>
          </a:p>
          <a:p>
            <a:r>
              <a:rPr lang="en-US" dirty="0" err="1"/>
              <a:t>miniDV</a:t>
            </a:r>
            <a:endParaRPr lang="en-US" dirty="0"/>
          </a:p>
          <a:p>
            <a:r>
              <a:rPr lang="en-US" dirty="0" err="1"/>
              <a:t>MicroMV</a:t>
            </a:r>
            <a:endParaRPr lang="en-US" dirty="0"/>
          </a:p>
          <a:p>
            <a:r>
              <a:rPr lang="en-US" dirty="0"/>
              <a:t>Digital8 (Sony)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06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5" y="184638"/>
            <a:ext cx="10647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5"/>
            </a:pPr>
            <a:r>
              <a:rPr lang="ru-RU" sz="2400" i="1" dirty="0">
                <a:latin typeface="CentSchbkCyrill BT" panose="02040603050705020303" pitchFamily="18" charset="-52"/>
              </a:rPr>
              <a:t>Сравнение технических характеристик форматов видеозаписи</a:t>
            </a:r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39" y="684701"/>
            <a:ext cx="94392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quisite-kmenco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857" y="3051785"/>
            <a:ext cx="3428143" cy="342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0144" y="1178082"/>
            <a:ext cx="84737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Видео — электронная технология формирования, записи, обработки, передачи, хранения и воспроизведения подвижного изображения, основанная на принципах телевидения, а также аудиовизуальное произведение, записанное на физическом носителе.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0144" y="211015"/>
            <a:ext cx="4334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ru-RU" sz="2400" i="1" dirty="0" smtClean="0">
                <a:latin typeface="CentSchbkCyrill BT" panose="02040603050705020303" pitchFamily="18" charset="-52"/>
              </a:rPr>
              <a:t>Основные определения.</a:t>
            </a:r>
            <a:endParaRPr lang="ru-RU" sz="2400" i="1" dirty="0">
              <a:latin typeface="CentSchbkCyrill BT" panose="02040603050705020303" pitchFamily="18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0144" y="3314700"/>
            <a:ext cx="78691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Видеозапись </a:t>
            </a:r>
            <a:r>
              <a:rPr lang="ru-RU" dirty="0"/>
              <a:t>— электронная технология записи визуальной информации, представленной в форме видеосигнала или цифрового потока видеоданных, на физический носитель с целью сохранения этой информации и возможности последующего её воспроизведения и отображения на устройстве вывода (монитора, экрана или дисплея). Результатом видеозаписи является </a:t>
            </a:r>
            <a:r>
              <a:rPr lang="ru-RU" dirty="0" err="1"/>
              <a:t>видеограмма</a:t>
            </a:r>
            <a:r>
              <a:rPr lang="ru-RU" dirty="0"/>
              <a:t> или видеофонограмма.</a:t>
            </a:r>
            <a:endParaRPr lang="e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8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445" y="316523"/>
            <a:ext cx="539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ru-RU" sz="2400" i="1" dirty="0" smtClean="0">
                <a:latin typeface="CentSchbkCyrill BT" panose="02040603050705020303" pitchFamily="18" charset="-52"/>
              </a:rPr>
              <a:t>Характеристика видеосигнала.</a:t>
            </a:r>
            <a:endParaRPr lang="ru-RU" sz="2400" i="1" dirty="0">
              <a:latin typeface="CentSchbkCyrill BT" panose="02040603050705020303" pitchFamily="18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423" y="949569"/>
            <a:ext cx="108760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Количество (частота) кадров в </a:t>
            </a:r>
            <a:r>
              <a:rPr lang="ru-RU" dirty="0" smtClean="0"/>
              <a:t>секунду.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 Это </a:t>
            </a:r>
            <a:r>
              <a:rPr lang="ru-RU" dirty="0"/>
              <a:t>число неподвижных изображений, сменяющих друг друга при показе 1 </a:t>
            </a:r>
            <a:r>
              <a:rPr lang="ru-RU" dirty="0" smtClean="0"/>
              <a:t>	секунды </a:t>
            </a:r>
            <a:r>
              <a:rPr lang="ru-RU" dirty="0"/>
              <a:t>видеозаписи и создающих эффект движения объектов на экране. Чем </a:t>
            </a:r>
            <a:r>
              <a:rPr lang="ru-RU" dirty="0" smtClean="0"/>
              <a:t>	больше </a:t>
            </a:r>
            <a:r>
              <a:rPr lang="ru-RU" dirty="0"/>
              <a:t>частота кадров, тем более плавным и естественным будет казаться </a:t>
            </a:r>
            <a:r>
              <a:rPr lang="ru-RU" dirty="0" smtClean="0"/>
              <a:t>	движение</a:t>
            </a:r>
            <a:r>
              <a:rPr lang="ru-RU" dirty="0"/>
              <a:t>. Минимальный показатель, при котором движение будет </a:t>
            </a:r>
            <a:r>
              <a:rPr lang="ru-RU" dirty="0" smtClean="0"/>
              <a:t>	восприниматься </a:t>
            </a:r>
            <a:r>
              <a:rPr lang="ru-RU" dirty="0"/>
              <a:t>однородным — примерно 16 кадров в секунду (это значение </a:t>
            </a:r>
            <a:r>
              <a:rPr lang="ru-RU" dirty="0" smtClean="0"/>
              <a:t>	индивидуально </a:t>
            </a:r>
            <a:r>
              <a:rPr lang="ru-RU" dirty="0"/>
              <a:t>для каждого человека). В звуковом </a:t>
            </a:r>
            <a:r>
              <a:rPr lang="ru-RU" dirty="0" smtClean="0"/>
              <a:t>кинематографе</a:t>
            </a:r>
            <a:r>
              <a:rPr lang="ru-RU" dirty="0"/>
              <a:t> частота съёмки </a:t>
            </a:r>
            <a:r>
              <a:rPr lang="ru-RU" dirty="0" smtClean="0"/>
              <a:t>	и </a:t>
            </a:r>
            <a:r>
              <a:rPr lang="ru-RU" dirty="0"/>
              <a:t>проекции стандартизирована с 1932 года и составляет 24 кадра в </a:t>
            </a:r>
            <a:r>
              <a:rPr lang="ru-RU" dirty="0" smtClean="0"/>
              <a:t>секунду.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59423" y="3982915"/>
            <a:ext cx="10260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Стандарт разложения 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r>
              <a:rPr lang="ru-RU" dirty="0" smtClean="0"/>
              <a:t>	Определяет </a:t>
            </a:r>
            <a:r>
              <a:rPr lang="ru-RU" dirty="0"/>
              <a:t>параметры </a:t>
            </a:r>
            <a:r>
              <a:rPr lang="ru-RU" dirty="0" smtClean="0"/>
              <a:t>телевизионной развёртки, </a:t>
            </a:r>
            <a:r>
              <a:rPr lang="ru-RU" dirty="0"/>
              <a:t>применяемой для </a:t>
            </a:r>
            <a:r>
              <a:rPr lang="ru-RU" dirty="0" smtClean="0"/>
              <a:t>	преобразования </a:t>
            </a:r>
            <a:r>
              <a:rPr lang="ru-RU" dirty="0"/>
              <a:t>двумерного изображения в одномерный </a:t>
            </a:r>
            <a:r>
              <a:rPr lang="ru-RU" dirty="0" smtClean="0"/>
              <a:t>видеосигнал</a:t>
            </a:r>
            <a:r>
              <a:rPr lang="ru-RU" dirty="0"/>
              <a:t> или </a:t>
            </a:r>
            <a:r>
              <a:rPr lang="ru-RU" dirty="0" smtClean="0"/>
              <a:t>	поток </a:t>
            </a:r>
            <a:r>
              <a:rPr lang="ru-RU" dirty="0"/>
              <a:t>данных. В конечном счёте от стандарта разложения зависит количество </a:t>
            </a:r>
            <a:r>
              <a:rPr lang="ru-RU" dirty="0" smtClean="0"/>
              <a:t>	элементов </a:t>
            </a:r>
            <a:r>
              <a:rPr lang="ru-RU" dirty="0"/>
              <a:t>изображения и кадровая частота.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093" y="228600"/>
            <a:ext cx="7974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Соотношение сторон </a:t>
            </a:r>
            <a:r>
              <a:rPr lang="ru-RU" dirty="0" smtClean="0"/>
              <a:t>экрана.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 smtClean="0"/>
              <a:t>Соотношение </a:t>
            </a:r>
            <a:r>
              <a:rPr lang="ru-RU" dirty="0"/>
              <a:t>ширины и высоты кадра </a:t>
            </a:r>
            <a:r>
              <a:rPr lang="ru-RU" dirty="0" smtClean="0"/>
              <a:t>— важнейший параметр </a:t>
            </a:r>
            <a:r>
              <a:rPr lang="ru-RU" dirty="0"/>
              <a:t>любой </a:t>
            </a:r>
            <a:r>
              <a:rPr lang="ru-RU" dirty="0" smtClean="0"/>
              <a:t>видеозаписи</a:t>
            </a:r>
            <a:r>
              <a:rPr lang="ru-RU" dirty="0"/>
              <a:t>. С конца XIX века </a:t>
            </a:r>
            <a:r>
              <a:rPr lang="ru-RU" dirty="0" smtClean="0"/>
              <a:t>немые </a:t>
            </a:r>
            <a:r>
              <a:rPr lang="ru-RU" dirty="0"/>
              <a:t>кинофильмы и, в </a:t>
            </a:r>
            <a:r>
              <a:rPr lang="ru-RU" dirty="0" smtClean="0"/>
              <a:t>последующем</a:t>
            </a:r>
            <a:r>
              <a:rPr lang="ru-RU" dirty="0"/>
              <a:t>, фильмы </a:t>
            </a:r>
            <a:r>
              <a:rPr lang="ru-RU" dirty="0" smtClean="0"/>
              <a:t>	</a:t>
            </a:r>
            <a:r>
              <a:rPr lang="en-US" dirty="0" smtClean="0"/>
              <a:t>«</a:t>
            </a:r>
            <a:r>
              <a:rPr lang="ru-RU" dirty="0"/>
              <a:t>классического</a:t>
            </a:r>
            <a:r>
              <a:rPr lang="en-US" dirty="0"/>
              <a:t>» </a:t>
            </a:r>
            <a:r>
              <a:rPr lang="ru-RU" dirty="0"/>
              <a:t>формата, имели соотношение </a:t>
            </a:r>
            <a:r>
              <a:rPr lang="ru-RU" dirty="0" smtClean="0"/>
              <a:t>сторон экрана 4:3. Считалось</a:t>
            </a:r>
            <a:r>
              <a:rPr lang="ru-RU" dirty="0"/>
              <a:t>, что </a:t>
            </a:r>
            <a:r>
              <a:rPr lang="ru-RU" dirty="0" smtClean="0"/>
              <a:t>экран </a:t>
            </a:r>
            <a:r>
              <a:rPr lang="ru-RU" dirty="0"/>
              <a:t>с таким соотношением сторон </a:t>
            </a:r>
            <a:r>
              <a:rPr lang="ru-RU" dirty="0" smtClean="0"/>
              <a:t>близок </a:t>
            </a:r>
            <a:r>
              <a:rPr lang="ru-RU" dirty="0"/>
              <a:t>к полю зрения </a:t>
            </a:r>
            <a:r>
              <a:rPr lang="ru-RU" dirty="0" smtClean="0"/>
              <a:t>человеческого </a:t>
            </a:r>
            <a:r>
              <a:rPr lang="ru-RU" dirty="0"/>
              <a:t>глаза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 сегодняшний день нормой считается соотношение 16</a:t>
            </a:r>
            <a:r>
              <a:rPr lang="en-US" dirty="0" smtClean="0"/>
              <a:t>:9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3093" y="2767708"/>
            <a:ext cx="85109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Композитное и компонентное </a:t>
            </a:r>
            <a:r>
              <a:rPr lang="ru-RU" dirty="0" smtClean="0"/>
              <a:t>видео.</a:t>
            </a:r>
          </a:p>
          <a:p>
            <a:endParaRPr lang="ru-RU" dirty="0"/>
          </a:p>
          <a:p>
            <a:r>
              <a:rPr lang="ru-RU" dirty="0" smtClean="0"/>
              <a:t>	</a:t>
            </a:r>
            <a:r>
              <a:rPr lang="ru-RU" dirty="0"/>
              <a:t>Цветной видеосигнал может передаваться и записываться </a:t>
            </a:r>
            <a:r>
              <a:rPr lang="ru-RU" dirty="0" smtClean="0"/>
              <a:t>	двумя </a:t>
            </a:r>
            <a:r>
              <a:rPr lang="ru-RU" dirty="0"/>
              <a:t>различными </a:t>
            </a:r>
            <a:r>
              <a:rPr lang="ru-RU" dirty="0" smtClean="0"/>
              <a:t>способами</a:t>
            </a:r>
            <a:r>
              <a:rPr lang="ru-RU" dirty="0"/>
              <a:t>: без разделения цветной и </a:t>
            </a:r>
            <a:r>
              <a:rPr lang="ru-RU" dirty="0" smtClean="0"/>
              <a:t>	монохромной </a:t>
            </a:r>
            <a:r>
              <a:rPr lang="ru-RU" dirty="0"/>
              <a:t>составляющих и раздельно. </a:t>
            </a:r>
            <a:r>
              <a:rPr lang="ru-RU" dirty="0" smtClean="0"/>
              <a:t>Исторически 	первым </a:t>
            </a:r>
            <a:r>
              <a:rPr lang="ru-RU" dirty="0"/>
              <a:t>появилось композитное видео, называемое Полным </a:t>
            </a:r>
            <a:r>
              <a:rPr lang="ru-RU" dirty="0" smtClean="0"/>
              <a:t>	цветным телевизионным </a:t>
            </a:r>
            <a:r>
              <a:rPr lang="ru-RU" dirty="0"/>
              <a:t>сигналом и содержащее </a:t>
            </a:r>
            <a:r>
              <a:rPr lang="ru-RU" dirty="0" smtClean="0"/>
              <a:t>чёрно-	белый </a:t>
            </a:r>
            <a:r>
              <a:rPr lang="ru-RU" dirty="0"/>
              <a:t>видеосигнал, цветовую </a:t>
            </a:r>
            <a:r>
              <a:rPr lang="ru-RU" dirty="0" err="1" smtClean="0"/>
              <a:t>поднесущую</a:t>
            </a:r>
            <a:r>
              <a:rPr lang="ru-RU" dirty="0" smtClean="0"/>
              <a:t> </a:t>
            </a:r>
            <a:r>
              <a:rPr lang="ru-RU" dirty="0"/>
              <a:t>и сигналы </a:t>
            </a:r>
            <a:r>
              <a:rPr lang="ru-RU" dirty="0" smtClean="0"/>
              <a:t>	синхронизации</a:t>
            </a:r>
            <a:r>
              <a:rPr lang="ru-RU" dirty="0"/>
              <a:t>. Однако такой способ хранения и передачи </a:t>
            </a:r>
            <a:r>
              <a:rPr lang="ru-RU" dirty="0" smtClean="0"/>
              <a:t>	сопряжён </a:t>
            </a:r>
            <a:r>
              <a:rPr lang="ru-RU" dirty="0"/>
              <a:t>с неизбежным накоплением перекрёстных помех </a:t>
            </a:r>
            <a:r>
              <a:rPr lang="ru-RU" dirty="0" smtClean="0"/>
              <a:t>	между </a:t>
            </a:r>
            <a:r>
              <a:rPr lang="ru-RU" dirty="0"/>
              <a:t>сигналами </a:t>
            </a:r>
            <a:r>
              <a:rPr lang="ru-RU" dirty="0" smtClean="0"/>
              <a:t>яркости </a:t>
            </a:r>
            <a:r>
              <a:rPr lang="ru-RU" dirty="0"/>
              <a:t>и цветности, поэтому в наиболее </a:t>
            </a:r>
            <a:r>
              <a:rPr lang="ru-RU" dirty="0" smtClean="0"/>
              <a:t>	совершенных </a:t>
            </a:r>
            <a:r>
              <a:rPr lang="ru-RU" dirty="0"/>
              <a:t>устройствах эти </a:t>
            </a:r>
            <a:r>
              <a:rPr lang="ru-RU" dirty="0" smtClean="0"/>
              <a:t>составляющие </a:t>
            </a:r>
            <a:r>
              <a:rPr lang="ru-RU" dirty="0"/>
              <a:t>видео </a:t>
            </a:r>
            <a:r>
              <a:rPr lang="ru-RU" dirty="0" smtClean="0"/>
              <a:t>	передаются </a:t>
            </a:r>
            <a:r>
              <a:rPr lang="ru-RU" dirty="0"/>
              <a:t>и записываются раздельно.</a:t>
            </a:r>
            <a:endParaRPr lang="ru-RU" dirty="0" smtClean="0"/>
          </a:p>
          <a:p>
            <a:r>
              <a:rPr lang="ru-RU" dirty="0" smtClean="0"/>
              <a:t>	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 descr="https://upload.wikimedia.org/wikipedia/commons/thumb/0/0f/Aspect_ratios.svg/220px-Aspect_ratio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959" y="844061"/>
            <a:ext cx="3572320" cy="152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омпонентное видео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46" y="3661221"/>
            <a:ext cx="3163233" cy="246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5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92" y="211015"/>
            <a:ext cx="6471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ru-RU" sz="2400" i="1" dirty="0" smtClean="0">
                <a:latin typeface="CentSchbkCyrill BT" panose="02040603050705020303" pitchFamily="18" charset="-52"/>
              </a:rPr>
              <a:t> Цифровая видеозапись.</a:t>
            </a:r>
            <a:endParaRPr lang="ru-RU" sz="2400" i="1" dirty="0">
              <a:latin typeface="CentSchbkCyrill BT" panose="02040603050705020303" pitchFamily="18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9084" y="958361"/>
            <a:ext cx="11430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Основное отличие от аналоговой видеозаписи в том, что вместо аналогового видеосигнала записываются цифровые данные. Цифровое видео может распространяться на различных </a:t>
            </a:r>
            <a:r>
              <a:rPr lang="ru-RU" dirty="0" err="1"/>
              <a:t>видеоносителях</a:t>
            </a:r>
            <a:r>
              <a:rPr lang="ru-RU" dirty="0"/>
              <a:t>, посредством цифровых </a:t>
            </a:r>
            <a:r>
              <a:rPr lang="ru-RU" dirty="0" err="1"/>
              <a:t>видеоинтерфейсов</a:t>
            </a:r>
            <a:r>
              <a:rPr lang="ru-RU" dirty="0"/>
              <a:t> в виде потока данных или файлов.</a:t>
            </a:r>
          </a:p>
        </p:txBody>
      </p:sp>
      <p:pic>
        <p:nvPicPr>
          <p:cNvPr id="3074" name="Picture 2" descr="2.Цифровая видеозапись - Технологии современных кам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84" y="2167372"/>
            <a:ext cx="66675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7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8262"/>
            <a:ext cx="466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Разрешающая способность.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764986"/>
            <a:ext cx="112189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Любой </a:t>
            </a:r>
            <a:r>
              <a:rPr lang="ru-RU" dirty="0"/>
              <a:t>цифровой видеосигнал, по аналогии с разрешением компьютерных мониторов, также характеризуется </a:t>
            </a:r>
            <a:r>
              <a:rPr lang="ru-RU" dirty="0" smtClean="0"/>
              <a:t>разрешением, </a:t>
            </a:r>
            <a:r>
              <a:rPr lang="ru-RU" dirty="0"/>
              <a:t>горизонтальным и вертикальным, измеряемым в пикселях. При оцифровке аналогового видео стандартной чёткости разрешение составляет 720</a:t>
            </a:r>
            <a:r>
              <a:rPr lang="en-US" dirty="0"/>
              <a:t>×576 </a:t>
            </a:r>
            <a:r>
              <a:rPr lang="ru-RU" dirty="0"/>
              <a:t>пикселей для европейского стандарта разложения </a:t>
            </a:r>
            <a:r>
              <a:rPr lang="ru-RU" dirty="0" smtClean="0"/>
              <a:t>625/50</a:t>
            </a:r>
            <a:r>
              <a:rPr lang="en-US" dirty="0" smtClean="0"/>
              <a:t>, </a:t>
            </a:r>
            <a:r>
              <a:rPr lang="ru-RU" dirty="0"/>
              <a:t>при частоте кадров 50 Гц </a:t>
            </a:r>
            <a:r>
              <a:rPr lang="ru-RU" dirty="0" smtClean="0"/>
              <a:t>и </a:t>
            </a:r>
            <a:r>
              <a:rPr lang="ru-RU" dirty="0"/>
              <a:t>720</a:t>
            </a:r>
            <a:r>
              <a:rPr lang="en-US" dirty="0"/>
              <a:t>×480 </a:t>
            </a:r>
            <a:r>
              <a:rPr lang="ru-RU" dirty="0"/>
              <a:t>пикселей для американского стандарта разложения </a:t>
            </a:r>
            <a:r>
              <a:rPr lang="ru-RU" dirty="0" smtClean="0"/>
              <a:t>525/60, </a:t>
            </a:r>
            <a:r>
              <a:rPr lang="ru-RU" dirty="0"/>
              <a:t>при частоте 59,94 </a:t>
            </a:r>
            <a:r>
              <a:rPr lang="ru-RU" dirty="0" smtClean="0"/>
              <a:t>Гц</a:t>
            </a:r>
            <a:r>
              <a:rPr lang="en-US" dirty="0" smtClean="0"/>
              <a:t>. </a:t>
            </a:r>
            <a:r>
              <a:rPr lang="ru-RU" dirty="0"/>
              <a:t>В выражении 720</a:t>
            </a:r>
            <a:r>
              <a:rPr lang="en-US" dirty="0"/>
              <a:t>×480 </a:t>
            </a:r>
            <a:r>
              <a:rPr lang="ru-RU" dirty="0"/>
              <a:t>первым числом обозначается количество точек в </a:t>
            </a:r>
            <a:r>
              <a:rPr lang="ru-RU" dirty="0" smtClean="0"/>
              <a:t>строке, </a:t>
            </a:r>
            <a:r>
              <a:rPr lang="ru-RU" dirty="0"/>
              <a:t>а вторым числом — количество активных строк, участвующих в построении </a:t>
            </a:r>
            <a:r>
              <a:rPr lang="ru-RU" dirty="0" smtClean="0"/>
              <a:t>изображения. </a:t>
            </a:r>
            <a:r>
              <a:rPr lang="ru-RU" dirty="0"/>
              <a:t>Новый стандарт цифрового телевидения HDTV высокого разрешения </a:t>
            </a:r>
            <a:r>
              <a:rPr lang="ru-RU" dirty="0" smtClean="0"/>
              <a:t>предполагает </a:t>
            </a:r>
            <a:r>
              <a:rPr lang="ru-RU" dirty="0"/>
              <a:t>разрешения до 1920</a:t>
            </a:r>
            <a:r>
              <a:rPr lang="en-US" dirty="0"/>
              <a:t>×1080 </a:t>
            </a:r>
            <a:r>
              <a:rPr lang="ru-RU" dirty="0"/>
              <a:t>при частоте обновления 50 Гц (60 Гц для США) с прогрессивной развёрткой. То есть 1080 строк с 1920 пикселями на строку. Для телевидения стандартной чёткости цифровое разрешение не совпадает с обозначением стандарта разложения, поскольку не учитывает избыточную информацию, передаваемую только в аналоговом </a:t>
            </a:r>
            <a:r>
              <a:rPr lang="ru-RU" dirty="0" smtClean="0"/>
              <a:t>телевидении. </a:t>
            </a:r>
          </a:p>
          <a:p>
            <a:endParaRPr lang="ru-RU" dirty="0" smtClean="0"/>
          </a:p>
          <a:p>
            <a:r>
              <a:rPr lang="ru-RU" dirty="0" smtClean="0"/>
              <a:t>	Разрешение </a:t>
            </a:r>
            <a:r>
              <a:rPr lang="ru-RU" dirty="0"/>
              <a:t>в случае трёхмерного видео измеряется в </a:t>
            </a:r>
            <a:r>
              <a:rPr lang="ru-RU" dirty="0" err="1"/>
              <a:t>вокселях</a:t>
            </a:r>
            <a:r>
              <a:rPr lang="ru-RU" dirty="0"/>
              <a:t> — элементах изображения, представляющих точки (кубики) в трёхмерном пространстве. Например, для простого трёхмерного видео сейчас используется в основном разрешение 512</a:t>
            </a:r>
            <a:r>
              <a:rPr lang="en-US" dirty="0"/>
              <a:t>×512×512, </a:t>
            </a:r>
            <a:r>
              <a:rPr lang="ru-RU" dirty="0"/>
              <a:t>демонстрационные примеры такого видео доступны сегодня даже на КПК.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2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Разрешение (компьютерная графика)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0" y="208865"/>
            <a:ext cx="7851531" cy="62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0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261" y="272562"/>
            <a:ext cx="5539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Количество цветов и цветовое </a:t>
            </a:r>
            <a:r>
              <a:rPr lang="ru-RU" dirty="0" smtClean="0"/>
              <a:t>разрешение.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50630" y="813386"/>
            <a:ext cx="982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Описывается </a:t>
            </a:r>
            <a:r>
              <a:rPr lang="ru-RU" dirty="0"/>
              <a:t>цветовыми моделями. Для стандарта PAL применяется цветовая модель YUV, для S</a:t>
            </a:r>
            <a:r>
              <a:rPr lang="en-US" dirty="0"/>
              <a:t>ÉCAM </a:t>
            </a:r>
            <a:r>
              <a:rPr lang="ru-RU" dirty="0"/>
              <a:t>модель </a:t>
            </a:r>
            <a:r>
              <a:rPr lang="ru-RU" dirty="0" err="1"/>
              <a:t>YDbDr</a:t>
            </a:r>
            <a:r>
              <a:rPr lang="ru-RU" dirty="0"/>
              <a:t>, для NTSC модель YIQ, в компьютерной технике применяется в основном RGB (и </a:t>
            </a:r>
            <a:r>
              <a:rPr lang="el-GR" dirty="0"/>
              <a:t>α</a:t>
            </a:r>
            <a:r>
              <a:rPr lang="en-US" dirty="0"/>
              <a:t>RGB), </a:t>
            </a:r>
            <a:r>
              <a:rPr lang="ru-RU" dirty="0"/>
              <a:t>реже HSV, а в печатной технике — CMYK.</a:t>
            </a:r>
          </a:p>
        </p:txBody>
      </p:sp>
      <p:pic>
        <p:nvPicPr>
          <p:cNvPr id="5122" name="Picture 2" descr="RGB против CMYK: в чем разница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52" y="2170234"/>
            <a:ext cx="8311417" cy="41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785" y="272562"/>
            <a:ext cx="96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Битрейт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00100" y="923193"/>
            <a:ext cx="11139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Ширина (иначе говорят скорость) видеопотока </a:t>
            </a:r>
            <a:r>
              <a:rPr lang="ru-RU" dirty="0" smtClean="0"/>
              <a:t>— </a:t>
            </a:r>
            <a:r>
              <a:rPr lang="ru-RU" dirty="0"/>
              <a:t>это количество обрабатываемых бит видеоинформации за секунду (измеряется </a:t>
            </a:r>
            <a:r>
              <a:rPr lang="en-US" dirty="0"/>
              <a:t>«</a:t>
            </a:r>
            <a:r>
              <a:rPr lang="ru-RU" dirty="0"/>
              <a:t>бит/с</a:t>
            </a:r>
            <a:r>
              <a:rPr lang="en-US" dirty="0"/>
              <a:t>» — </a:t>
            </a:r>
            <a:r>
              <a:rPr lang="ru-RU" dirty="0"/>
              <a:t>бит в секунду или, чаще, </a:t>
            </a:r>
            <a:r>
              <a:rPr lang="en-US" dirty="0"/>
              <a:t>«</a:t>
            </a:r>
            <a:r>
              <a:rPr lang="ru-RU" dirty="0"/>
              <a:t>Мбит/с</a:t>
            </a:r>
            <a:r>
              <a:rPr lang="en-US" dirty="0"/>
              <a:t>» — </a:t>
            </a:r>
            <a:r>
              <a:rPr lang="ru-RU" dirty="0"/>
              <a:t>мегабит в секунду; в английском обозначении </a:t>
            </a:r>
            <a:r>
              <a:rPr lang="ru-RU" dirty="0" err="1"/>
              <a:t>bit</a:t>
            </a:r>
            <a:r>
              <a:rPr lang="ru-RU" dirty="0"/>
              <a:t>/s и </a:t>
            </a:r>
            <a:r>
              <a:rPr lang="ru-RU" dirty="0" err="1" smtClean="0"/>
              <a:t>Mbit</a:t>
            </a:r>
            <a:r>
              <a:rPr lang="ru-RU" dirty="0" smtClean="0"/>
              <a:t>/s соответственно</a:t>
            </a:r>
            <a:r>
              <a:rPr lang="ru-RU" dirty="0"/>
              <a:t>). Чем больше ширина видеопотока, тем, как правило, лучше качество видео.</a:t>
            </a:r>
            <a:endParaRPr lang="en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2558562"/>
            <a:ext cx="10858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Различают два вида управления шириной потока в видеокодеке — постоянный </a:t>
            </a:r>
            <a:r>
              <a:rPr lang="ru-RU" dirty="0" err="1"/>
              <a:t>битрейт</a:t>
            </a:r>
            <a:r>
              <a:rPr lang="ru-RU" dirty="0"/>
              <a:t> (англ. </a:t>
            </a:r>
            <a:r>
              <a:rPr lang="ru-RU" dirty="0" err="1"/>
              <a:t>constant</a:t>
            </a:r>
            <a:r>
              <a:rPr lang="ru-RU" dirty="0"/>
              <a:t> </a:t>
            </a:r>
            <a:r>
              <a:rPr lang="ru-RU" dirty="0" err="1"/>
              <a:t>bit</a:t>
            </a:r>
            <a:r>
              <a:rPr lang="ru-RU" dirty="0"/>
              <a:t> </a:t>
            </a:r>
            <a:r>
              <a:rPr lang="ru-RU" dirty="0" err="1"/>
              <a:t>rate</a:t>
            </a:r>
            <a:r>
              <a:rPr lang="ru-RU" dirty="0"/>
              <a:t>, CBR) и переменный </a:t>
            </a:r>
            <a:r>
              <a:rPr lang="ru-RU" dirty="0" err="1"/>
              <a:t>битрейт</a:t>
            </a:r>
            <a:r>
              <a:rPr lang="ru-RU" dirty="0"/>
              <a:t> (англ. </a:t>
            </a:r>
            <a:r>
              <a:rPr lang="ru-RU" dirty="0" err="1"/>
              <a:t>variable</a:t>
            </a:r>
            <a:r>
              <a:rPr lang="ru-RU" dirty="0"/>
              <a:t> </a:t>
            </a:r>
            <a:r>
              <a:rPr lang="ru-RU" dirty="0" err="1"/>
              <a:t>bit</a:t>
            </a:r>
            <a:r>
              <a:rPr lang="ru-RU" dirty="0"/>
              <a:t> </a:t>
            </a:r>
            <a:r>
              <a:rPr lang="ru-RU" dirty="0" err="1"/>
              <a:t>rate</a:t>
            </a:r>
            <a:r>
              <a:rPr lang="ru-RU" dirty="0"/>
              <a:t>, VBR). Концепция VBR, ныне очень популярная, призвана максимально сохранить качество видео, уменьшая при этом суммарный объём передаваемого видеопотока. При этом на быстрых сценах движения ширина видеопотока возрастает, а на медленных сценах, где картинка меняется медленно, ширина потока падает. Это очень удобно для буферизованных видеотрансляций и передачи сохранённого видеоматериала по компьютерным сетям. Но для </a:t>
            </a:r>
            <a:r>
              <a:rPr lang="ru-RU" dirty="0" err="1"/>
              <a:t>безбуферных</a:t>
            </a:r>
            <a:r>
              <a:rPr lang="ru-RU" dirty="0"/>
              <a:t> систем реального времени и для прямого эфира (например, для телеконференций) это не подходит — в таких случаях необходимо использовать постоянную скорость видеопотока.</a:t>
            </a:r>
          </a:p>
        </p:txBody>
      </p:sp>
    </p:spTree>
    <p:extLst>
      <p:ext uri="{BB962C8B-B14F-4D97-AF65-F5344CB8AC3E}">
        <p14:creationId xmlns:p14="http://schemas.microsoft.com/office/powerpoint/2010/main" val="387161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67</TotalTime>
  <Words>656</Words>
  <Application>Microsoft Office PowerPoint</Application>
  <PresentationFormat>Широкоэкранный</PresentationFormat>
  <Paragraphs>96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CentSchbkCyrill BT</vt:lpstr>
      <vt:lpstr>Century Gothic</vt:lpstr>
      <vt:lpstr>Сетка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Чи да</dc:creator>
  <cp:lastModifiedBy>Чи да</cp:lastModifiedBy>
  <cp:revision>8</cp:revision>
  <dcterms:created xsi:type="dcterms:W3CDTF">2021-09-09T18:15:07Z</dcterms:created>
  <dcterms:modified xsi:type="dcterms:W3CDTF">2021-09-09T19:22:33Z</dcterms:modified>
</cp:coreProperties>
</file>