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0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92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018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1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712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54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0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87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0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4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9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26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05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27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3A058B-BA7C-49E8-9F11-B329D74B71BE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C9360B-D5FC-4AC3-8985-72079D7880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001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на тему </a:t>
            </a:r>
            <a:r>
              <a:rPr lang="en-US" dirty="0" smtClean="0"/>
              <a:t>“</a:t>
            </a:r>
            <a:r>
              <a:rPr lang="ru-RU" dirty="0" smtClean="0"/>
              <a:t>Характеристика потребителей</a:t>
            </a:r>
            <a:r>
              <a:rPr lang="en-US" dirty="0" smtClean="0"/>
              <a:t>”.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Тарасова владимира </a:t>
            </a:r>
            <a:r>
              <a:rPr lang="en-US" dirty="0" smtClean="0"/>
              <a:t>is202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2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369" y="118381"/>
            <a:ext cx="115296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b="0" i="0" dirty="0" smtClean="0">
                <a:effectLst/>
                <a:latin typeface="Roboto"/>
              </a:rPr>
              <a:t>2. Второй эшелон высшего слоя (топ-менеджеры, управляющие, </a:t>
            </a:r>
            <a:r>
              <a:rPr lang="ru-RU" b="0" i="0" dirty="0" err="1" smtClean="0">
                <a:effectLst/>
                <a:latin typeface="Roboto"/>
              </a:rPr>
              <a:t>executives</a:t>
            </a:r>
            <a:r>
              <a:rPr lang="ru-RU" b="0" i="0" dirty="0" smtClean="0">
                <a:effectLst/>
                <a:latin typeface="Roboto"/>
              </a:rPr>
              <a:t>) — немногочисленная, но быстро растущая группа относительно молодых (28—42 года), высокообразованных в области управления специалистов, осуществляющих фактическое руководство ведущими компаниями. Годовой доход 30—60 тыс. долл. Предельная численность в 2001 г. — миллион семей (2%).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Это потребители дорогих автомобилей, коттеджей и квартир, платных медицинских и образовательных услуг, персональных компьютеров и программного обеспечения, финансовых и деловых изданий, видеоаппаратуры, туристических услуг, ресторанов, ночных клубов, дискотек, престижных напитков, услуг портных и помощников по хозяйству.</a:t>
            </a:r>
            <a:endParaRPr lang="ru-RU" b="0" i="0" dirty="0">
              <a:effectLst/>
              <a:latin typeface="Roboto"/>
            </a:endParaRPr>
          </a:p>
        </p:txBody>
      </p:sp>
      <p:pic>
        <p:nvPicPr>
          <p:cNvPr id="7170" name="Picture 2" descr="Сколько получает менеджер и топ-менеджер: зарплата в Москве и России в цело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1241"/>
            <a:ext cx="7737231" cy="43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82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0251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b="0" i="0" dirty="0" smtClean="0">
                <a:effectLst/>
                <a:latin typeface="Roboto"/>
              </a:rPr>
              <a:t>3. Предприниматели — владельцы средних и небольших (по сути, семейных) предприятий. Годовой доход 10—40 тыс. долл. Численность — 2 млн семей (4%).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Являются потребителями недорогих легковых автомобилей и малотоннажных грузовиков, услуг на рынках квартир и дачных участков, платных медицинских и образовательных услуг, аудио- и видеоаппаратуры и бытовой техники, юридической и бухгалтерской литературы, туристических услуг, относительно дорогой одежды, качественных продуктов питания, дорогих напитков.</a:t>
            </a:r>
            <a:endParaRPr lang="ru-RU" b="0" i="0" dirty="0">
              <a:effectLst/>
              <a:latin typeface="Roboto"/>
            </a:endParaRPr>
          </a:p>
        </p:txBody>
      </p:sp>
      <p:pic>
        <p:nvPicPr>
          <p:cNvPr id="8198" name="Picture 6" descr="Предприниматель. Образ предпринимателя: кто это? Портрет предпринимателя.  Индивидуальный предприниматель, риски и правила работы. Права  индивидуального предпринимателя. Защита прав индивидуальных предпринимателей.  (24 июня 201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71151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9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330" y="212918"/>
            <a:ext cx="89622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b="0" i="0" dirty="0" smtClean="0">
                <a:effectLst/>
                <a:latin typeface="Roboto"/>
              </a:rPr>
              <a:t>4. Средний слой управления (менеджеры, руководители направлений, начальники отделов, бригадиры, старший офицерский состав, главврачи). Годовой семейный доход — 5—15 тыс. долл. Численность — 2 млн семей (4%).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Являются потребителями недорогих легковых автомобилей, услуг по ремонту квартир, ограниченного круга платных медицинских услуг, железнодорожных и авиабилетов, туристических путевок, аудио-видеоаппаратуры и бытовой техники, специальной и деловой литературы, добротной одежды, качественных продуктов питания, крепких напитков.</a:t>
            </a:r>
            <a:endParaRPr lang="ru-RU" b="0" i="0" dirty="0">
              <a:effectLst/>
              <a:latin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5330" y="2521242"/>
            <a:ext cx="60032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b="0" i="0" dirty="0" smtClean="0">
                <a:effectLst/>
                <a:latin typeface="Roboto"/>
              </a:rPr>
              <a:t>5. Независимые работники (интеллектуалы и мастера: юристы, экономисты, бухгалтеры, преподаватели, журналисты, программисты, водители, слесари, портные, маклеры). Годовой семейный доход 6—20 тыс. долл. Численность — 3,5 млн семей (7%).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Являются потребителями легковых автомобилей средней стоимости, услуг по ремонту квартир, ограниченного круга платных медицинских услуг, авиабилетов и турпутевок, аудио-, видеоаппаратуры и бытовой техники, аналитических еженедельников, книг и журналов, одежды строгого стиля, хозяйственных принадлежностей, товаров типа «собери сам», качественных продуктов питания и алкогольных напитков.</a:t>
            </a:r>
            <a:endParaRPr lang="ru-RU" b="0" i="0" dirty="0">
              <a:effectLst/>
              <a:latin typeface="Roboto"/>
            </a:endParaRPr>
          </a:p>
        </p:txBody>
      </p:sp>
      <p:pic>
        <p:nvPicPr>
          <p:cNvPr id="9218" name="Picture 2" descr="Каждый должен стать интеллектуалом – Vesp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169" y="-1"/>
            <a:ext cx="2986831" cy="215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Роль специалиста в уголовном процессе - стать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123" y="2725615"/>
            <a:ext cx="5945877" cy="41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3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783" y="236623"/>
            <a:ext cx="117142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b="0" i="0" dirty="0" smtClean="0">
                <a:effectLst/>
                <a:latin typeface="Roboto"/>
              </a:rPr>
              <a:t>6. Квалифицированные работники (рабочие, служащие, работники торговли и сервиса). Годовой семейный доход — 4—10 тыс. долл. Численность — 5 млн семей (10%).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Являются потребителями дешевых (подержанных) автомобилей, ж/д билетов, аудио-, видеоаппаратуры и бытовой техники, рабочей (джинсы и кожа) и спортивной одежды, хозяйственных принадлежностей, товаров типа «сделай сам», недорогих продуктов питания, качественных алкогольных напитков.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7. Работающие или имеющие другой дополнительный источник дохода пенсионеры. Годовой семейный доход — от 3—6 долл. Численность — 2,5 млн семей (5%).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Являются потребителями бесплатных медицинских услуг и недорогих лекарств, газет, бытовых услуг, недорогой одежды, дешевых продуктов питания и напитков.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Нижний слой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8. Неработающие пенсионеры. Годовой семейный доход от 0,5—2,0 </a:t>
            </a:r>
            <a:r>
              <a:rPr lang="ru-RU" b="0" i="0" dirty="0" err="1" smtClean="0">
                <a:effectLst/>
                <a:latin typeface="Roboto"/>
              </a:rPr>
              <a:t>тыс</a:t>
            </a:r>
            <a:r>
              <a:rPr lang="ru-RU" b="0" i="0" dirty="0" smtClean="0">
                <a:effectLst/>
                <a:latin typeface="Roboto"/>
              </a:rPr>
              <a:t> долл. Численность — 10 млн семей (20%).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Являются потребителями бесплатных медицинских услуг и лекарств, ежедневных газет, «мыльных </a:t>
            </a:r>
            <a:r>
              <a:rPr lang="ru-RU" b="0" i="0" dirty="0" err="1" smtClean="0">
                <a:effectLst/>
                <a:latin typeface="Roboto"/>
              </a:rPr>
              <a:t>телеопер</a:t>
            </a:r>
            <a:r>
              <a:rPr lang="ru-RU" b="0" i="0" dirty="0" smtClean="0">
                <a:effectLst/>
                <a:latin typeface="Roboto"/>
              </a:rPr>
              <a:t>», самой дешевой одежды и продуктов питания, напитков.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9. Рабочие (промышленности и сельского хозяйства). Годовой семейный доход от 1,5—2,5 тыс. долл. Численность — 15 млн. семей (30%).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Являются потребителями товаров первой необходимости, развлекательных программ и изданий, крепких дешевых напитков.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10. Безработные («по статусу», «по факту», «скрытые», нетрезвые и потерявшие квалификацию, спорадически занятые, дипломированные бездельники, праздношатающиеся, лица без определенных занятий).</a:t>
            </a:r>
            <a:endParaRPr lang="ru-RU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6609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1708" y="98372"/>
            <a:ext cx="95865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0" dirty="0" smtClean="0">
                <a:effectLst/>
                <a:latin typeface="inherit"/>
              </a:rPr>
              <a:t>Некоторые исследователи отмечают, что в России разделение на классы производится не так, как в Америке или Европе: принадлежность к классу определяется не «на экономических индикаторах», а «на основе образа жизни и потребительских тенденций». Так, отмечается, что в России имеется «реальный» и «объявленный» средний класс4. «Реальный средний класс» объединяет людей с вполне официальными заработками в 500-1000 долл. и работающих в основном в «сырьевых» регионах - нефтяных, газовых, металлургических. Положение этого социального слоя сравнительно стабильно: динамика благосостояния здесь определяется разве что колебаниями цен на мировом рынке. Так называемый «объявленный средний класс» включает в себя «черную» олигархическую прислугу (управляющие капиталами, создающие имидж, работающие с недвижимостью, развлекающие, лечащие, стригущие и бреющие), прислугу, получающую «черным налом» 1,5 тыс. </a:t>
            </a:r>
            <a:r>
              <a:rPr lang="ru-RU" b="0" dirty="0" err="1" smtClean="0">
                <a:effectLst/>
                <a:latin typeface="inherit"/>
              </a:rPr>
              <a:t>долл</a:t>
            </a:r>
            <a:r>
              <a:rPr lang="ru-RU" b="0" dirty="0" smtClean="0">
                <a:effectLst/>
                <a:latin typeface="inherit"/>
              </a:rPr>
              <a:t> в месяц и не имеющую ни контрактов, ни социальной защиты. Большинство «объявленных» потеряли работу в первые же недели кризиса 1998 г.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18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7054" y="56175"/>
            <a:ext cx="11227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Определяют пять типов потребителей:</a:t>
            </a:r>
          </a:p>
          <a:p>
            <a:r>
              <a:rPr lang="ru-RU" dirty="0"/>
              <a:t>1. Индивидуальные – это потребители, приобретающие товары только для своих личных нужд. Например, одинокие люди или живущие самостоятельно граждане. Предметами индивидуального пользования является одежда, обувь, личные вещи (за исключением покупок в подарок). В первую очередь данных потребителей интересуют потребительские качества товара: полезность, цена, внешний вид, упаковка, сервис, гарантии. </a:t>
            </a:r>
            <a:r>
              <a:rPr lang="ru-RU" dirty="0"/>
              <a:t>Однако на данный момент рынок индивидуальных </a:t>
            </a:r>
            <a:r>
              <a:rPr lang="ru-RU" dirty="0" smtClean="0"/>
              <a:t>потребителей.</a:t>
            </a:r>
            <a:endParaRPr lang="ru-RU" dirty="0"/>
          </a:p>
        </p:txBody>
      </p:sp>
      <p:pic>
        <p:nvPicPr>
          <p:cNvPr id="1028" name="Picture 4" descr="Можно ли класть в гроб личные вещи покойного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7620"/>
            <a:ext cx="7432187" cy="489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514492" y="3879065"/>
            <a:ext cx="3827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 половины «индивидуалов» — это пожилые женщины, треть — молодые люди, преимущественно мужчины, до 30 лет.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514492" y="1967620"/>
            <a:ext cx="36282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Прежде всего, индивидуальные потребители интересуются потребительскими качествами товара: полезностью, относительной ценой, внешними данными, внутренней упаковкой.</a:t>
            </a:r>
          </a:p>
        </p:txBody>
      </p:sp>
    </p:spTree>
    <p:extLst>
      <p:ext uri="{BB962C8B-B14F-4D97-AF65-F5344CB8AC3E}">
        <p14:creationId xmlns:p14="http://schemas.microsoft.com/office/powerpoint/2010/main" val="15015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954" y="202113"/>
            <a:ext cx="1206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2. Семьи или домохозяйства – это группа покупателей продуктов питания и непродовольственных товаров, за исключением личных вещей. Решения принимаются совместно супругами, либо главой семьи.</a:t>
            </a:r>
          </a:p>
        </p:txBody>
      </p:sp>
      <p:pic>
        <p:nvPicPr>
          <p:cNvPr id="2050" name="Picture 2" descr="Насколько изменились цены на продукты за «карантинные» месяц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8406"/>
            <a:ext cx="7124456" cy="53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8953" y="780228"/>
            <a:ext cx="11740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Родители принимают решения о покупке за детей, не достигших 12 лет. Мнения детей в возрасте 12—18 лет учитываются, а по отдельным вопросам даже могут стать решающими.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238757" y="1538406"/>
            <a:ext cx="48504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аналогии с западными странами можно предположить, что мнение женщин является решающим при осуществлении повседневных покупок, приобретении бытовой техники, одежды. Мужчины в большей степени принимают решения о покупке инструментов, компьютеров и автомобилей. Решения относительно приобретения жилья, мебели, отдыха, аудио, видеоаппаратуры принимаются совместно. Выбор магазина и конкретной модели: за мужем — около 60%, за женой — 20%, решают вместе — более 20%. В хорошо обеспеченных семьях (с доходом более 2000 долл. в месяц) муж принимает решения о 85% покупок.</a:t>
            </a:r>
          </a:p>
        </p:txBody>
      </p:sp>
    </p:spTree>
    <p:extLst>
      <p:ext uri="{BB962C8B-B14F-4D97-AF65-F5344CB8AC3E}">
        <p14:creationId xmlns:p14="http://schemas.microsoft.com/office/powerpoint/2010/main" val="39074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784" y="109671"/>
            <a:ext cx="12098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3. </a:t>
            </a:r>
            <a:r>
              <a:rPr lang="ru-RU" dirty="0"/>
              <a:t>Посредники – это тип потребителей, приобретающих </a:t>
            </a:r>
            <a:r>
              <a:rPr lang="ru-RU" dirty="0" smtClean="0"/>
              <a:t>товар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/>
              <a:t>последующей перепродажи. </a:t>
            </a:r>
            <a:r>
              <a:rPr lang="ru-RU" dirty="0"/>
              <a:t>Посредников не интересуют потребительские качества товара, их заботят меновые характеристики – цена, предъявляемый спрос, рентабельность, быстрота обращения, срок хранения и т. п. Посредники – это более профессиональные покупатели в отличие от семей и индивидуальных потребителей. Предъявляемый ими спрос может быть как достаточно широким, так и достаточно узким.</a:t>
            </a:r>
          </a:p>
        </p:txBody>
      </p:sp>
      <p:pic>
        <p:nvPicPr>
          <p:cNvPr id="3074" name="Picture 2" descr="Как работают перекупщики: основные прие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4238"/>
            <a:ext cx="9126688" cy="513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1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Снабжение и поставка равновеликое Infographics Иллюстрация вектора -  иллюстрации насчитывающей конспектов, парцелла: 79480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27" y="0"/>
            <a:ext cx="7170473" cy="766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28954" y="184637"/>
            <a:ext cx="4484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4. Снабженцы или представители фирм принимают решения о закупке товаров промышленного назначения. Это, как правило, большие профессионалы узкого профиля, знающие товар не хуже, а, возможно, даже лучше самих производителей. Обычно процесс покупки, начиная с осознания проблемы и заканчивая оценкой работы поставщика, подвергается четкой формализации.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8954" y="3046959"/>
            <a:ext cx="48123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этом учитывается все, что только может быть учтено: цена и качественные характеристики каждого изделия, оперативность поставок и транспортные расходы, полнота ассортимента, репутация производителя, квалификация персонала, консультации и справочная литература, быстрота реакции на пожелания клиента, возможность получения кредита или рассрочки платежа.</a:t>
            </a:r>
          </a:p>
        </p:txBody>
      </p:sp>
    </p:spTree>
    <p:extLst>
      <p:ext uri="{BB962C8B-B14F-4D97-AF65-F5344CB8AC3E}">
        <p14:creationId xmlns:p14="http://schemas.microsoft.com/office/powerpoint/2010/main" val="406374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3381"/>
            <a:ext cx="536330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sz="1600" dirty="0"/>
              <a:t>5. Чиновники или ответственные лица государственных и общественных</a:t>
            </a:r>
          </a:p>
          <a:p>
            <a:pPr algn="just" fontAlgn="base"/>
            <a:r>
              <a:rPr lang="ru-RU" sz="1600" dirty="0"/>
              <a:t>учреждений, как правило, - профессионалы широкого профиля. Особенность этого рынка заключается в том, что чиновники расходуют не собственные, а общественные средства, и процедура эта формализована и бюрократизирована .</a:t>
            </a:r>
          </a:p>
          <a:p>
            <a:pPr algn="just" fontAlgn="base"/>
            <a:r>
              <a:rPr lang="ru-RU" sz="1600" dirty="0"/>
              <a:t>К числу важнейших </a:t>
            </a:r>
            <a:r>
              <a:rPr lang="ru-RU" sz="1600" dirty="0" smtClean="0"/>
              <a:t>критериев</a:t>
            </a:r>
            <a:r>
              <a:rPr lang="en-US" sz="1600" dirty="0" smtClean="0"/>
              <a:t> </a:t>
            </a:r>
            <a:r>
              <a:rPr lang="ru-RU" sz="1600" dirty="0" smtClean="0"/>
              <a:t>выбора </a:t>
            </a:r>
            <a:r>
              <a:rPr lang="ru-RU" sz="1600" dirty="0"/>
              <a:t>производителя или поставщика чиновниками относятся: надежность, лояльность, личные связи, наличие влиятельных лоббистов и т.п. </a:t>
            </a:r>
            <a:r>
              <a:rPr lang="ru-RU" sz="1600" dirty="0"/>
              <a:t>Хотя российское федеральное правительство и не является сверхнадежным плательщиком, сотрудничество с ним является достаточно привлекательным по ряду причин:</a:t>
            </a:r>
          </a:p>
          <a:p>
            <a:pPr algn="just" fontAlgn="base"/>
            <a:r>
              <a:rPr lang="ru-RU" sz="1600" dirty="0"/>
              <a:t>• во-первых, правительство через несколько десятков министерств и фондов распоряжается примерно 15% валового внутреннего продукта (ВВП), а это в текущих ценах составляет от 30 до 50 млрд долл.;</a:t>
            </a:r>
          </a:p>
          <a:p>
            <a:pPr algn="just" fontAlgn="base"/>
            <a:r>
              <a:rPr lang="ru-RU" sz="1600" dirty="0"/>
              <a:t>• во-вторых, правительство является крупнейшим работодателем;</a:t>
            </a:r>
          </a:p>
          <a:p>
            <a:pPr algn="just" fontAlgn="base"/>
            <a:r>
              <a:rPr lang="ru-RU" sz="1600" dirty="0"/>
              <a:t>• в-третьих, правительство может оказать поддержку своим контрагентам в конкурентной борьбе, которая в переходный период имеет весьма жесткий характер.</a:t>
            </a:r>
          </a:p>
          <a:p>
            <a:pPr algn="just" fontAlgn="base"/>
            <a:r>
              <a:rPr lang="ru-RU" sz="1600" dirty="0"/>
              <a:t>Международный рынок в каждой стране включает в себя все перечисленные типы потребителей, но условия его функционирования настолько специфичны, что иногда (не без оснований) выделяют шестой тип потребителей — иностранные физические и юридические лица.</a:t>
            </a:r>
          </a:p>
        </p:txBody>
      </p:sp>
      <p:pic>
        <p:nvPicPr>
          <p:cNvPr id="5124" name="Picture 4" descr="Чиновник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08" y="-3381"/>
            <a:ext cx="6913229" cy="68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3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678" y="87923"/>
            <a:ext cx="11922368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b="0" i="0" dirty="0" smtClean="0">
                <a:effectLst/>
                <a:latin typeface="Roboto"/>
              </a:rPr>
              <a:t>Существует множество подходов к возрастному делению. Наиболее разработаны, значимы и полезны четыре из них: статистический, содержательный, классический и </a:t>
            </a:r>
            <a:r>
              <a:rPr lang="ru-RU" b="0" i="0" dirty="0" err="1" smtClean="0">
                <a:effectLst/>
                <a:latin typeface="Roboto"/>
              </a:rPr>
              <a:t>когортный</a:t>
            </a:r>
            <a:r>
              <a:rPr lang="ru-RU" b="0" i="0" dirty="0" smtClean="0">
                <a:effectLst/>
                <a:latin typeface="Roboto"/>
              </a:rPr>
              <a:t>.«Статистический подход». В России, как и во многих других странах, принято при публикации результатов переписей населения, которые, как правило, осуществляются раз в 10 лет, объединять граждан в пяти- или десятилетние возрастные группы — когорты: до 5 лет, 5—9, 10— 14, 15-19, 20-29, 30-39, 40-49, 50-59, 60-69, 70-74, 75-79, 80-84, 85 лети старше.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По данным Госкомстата РФ, на 1 января 2001 г. население России составляло 145 185 тыс. человек. По сравнению с данными последней полномасштабной переписи, проведенной в 1989 г., оно сократилось на 2,2 млн человек, хотя есть все основания утверждать, что нелегальная иммиграция учтена здесь далеко не полностью. Одна из наиболее тревожных тенденций последних лет — увеличение показателя естественной убыли населения. В целом естественная убыль населения выросла с 3 тыс. человек в 1998 г. до 12,1 тыс. в 2001 г. Основные причины — превышение смертности над рождаемостью и снижение темпов миграционного процесса.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Число умерших в 2001 г. выросло на 2,5% в сравнении с предыдущим годом и составило 54 тыс. 900 человек. На первом месте среди причин смертности — болезни системы кровообращения: более 50% смертей в 2000 г. было вызвано именно этими заболеваниями. Несчастные случаи, отравления и травмы унесли жизни 14%. Доброкачественные и злокачественные новообразования повлекли за собой 11% летальных исходов.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Родившихся же было в 1,3 раза меньше, чем умерших, поэтому, несмотря на некоторое увеличение рождаемости, отмечавшееся в 15 городах и 30 районах республики, естественная убыль населения сохранилась на уровне 2000 г.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Еще один тревожный демографический показатель — продолжительность жизни как свидетельство социально-экономического состояния общества. В самые трудные годы реформ — с 1991 по 1994 г. — продолжительность жизни резко снизилась — с 70 до 66,8 лет.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6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368" y="1529862"/>
            <a:ext cx="117142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b="0" i="0" dirty="0" smtClean="0">
                <a:effectLst/>
                <a:latin typeface="Roboto"/>
              </a:rPr>
              <a:t>Доход является одной из самых важных характеристик любого потребителя. Казалось бы, наиболее просто разделить потребителей по доходам на «богатых», «бедных» и «средний» слой. При этом обычно предполагается, что доля богатых в любом обществе должна составлять от 2 до 5% населения, бедных — от 15 до 25%, а средний слой должен объединять от 65 до 80% всего населения. Но весьма непросто определить четкие границы между «богатством», «бедностью» и «средним уровнем обеспеченности», поскольку разные исследователи трактуют эти термины по-разному. Различаются границы «богатства» и «бедности» и в зависимости от рынка конкретного товара.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Большинство населения экономически развитых стран достаточно «богато» для того, чтобы приобрести легковой автомобиль. И само по себе владение автомобилем не является в этих странах критерием отнесения к тому или иному социально-доходному слою. В современной России владение новым иностранным автомобилем достаточно четко указывает па принадлежность к высоко обеспеченной части общества, а наличие приобретенного па вторичном рынке автомобиля российского производства указывает скорее всего па принадлежность данной семьи к нижней части «среднего класса».</a:t>
            </a:r>
            <a:endParaRPr lang="ru-RU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54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330" y="164355"/>
            <a:ext cx="596411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b="0" i="0" dirty="0" smtClean="0">
                <a:effectLst/>
                <a:latin typeface="Roboto"/>
              </a:rPr>
              <a:t>1. Высший слой («хай-класс», истеблишмент, элита, хозяева) — небольшая группа формальных и (или) фактических владельцев предприятий с годовым оборотом более миллиона долларов, позволяющим извлекать ежегодный доход более 60 тыс. долл. на одну семью. На долю этой группы приходится более 10% общих доходов населения страны. Это весьма компактная, практически сформированная группа, в общей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сложности — не более 250 тыс. семей (0,5% общего числа российских семей). За 15 перестроечных и переходных лет они преобразовали власть в собственность, или успешно прошли через период первоначального накопления капитала.</a:t>
            </a:r>
          </a:p>
          <a:p>
            <a:pPr algn="just" fontAlgn="base"/>
            <a:r>
              <a:rPr lang="ru-RU" b="0" i="0" dirty="0" smtClean="0">
                <a:effectLst/>
                <a:latin typeface="Roboto"/>
              </a:rPr>
              <a:t>Это потребители дорогих автомобилей, загородных домов и квартир «улучшенной планировки», «игровых» компьютеров и мультимедийных систем, драгоценностей, антиквариата, картин, круизов, платных медицинских и образовательных (для детей) услуг, иллюстрированных журналов, закрытых клубов, казино, ресторанов, услуг персональных секретарей, водителей, телохранителей, модельеров и помощников по хозяйству.</a:t>
            </a:r>
            <a:endParaRPr lang="ru-RU" b="0" i="0" dirty="0">
              <a:effectLst/>
              <a:latin typeface="Roboto"/>
            </a:endParaRPr>
          </a:p>
        </p:txBody>
      </p:sp>
      <p:sp>
        <p:nvSpPr>
          <p:cNvPr id="3" name="AutoShape 2" descr="Виды и типы элит в обществе. Современные теории элитизм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Элитология и политическая элита в России | PhD в Росс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6" y="0"/>
            <a:ext cx="6096000" cy="790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5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48</TotalTime>
  <Words>1998</Words>
  <Application>Microsoft Office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Roboto</vt:lpstr>
      <vt:lpstr>Небеса</vt:lpstr>
      <vt:lpstr>Презентация на тему “Характеристика потребителей”.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“Характеристика потребителей”.</dc:title>
  <dc:creator>Чи да</dc:creator>
  <cp:lastModifiedBy>Чи да</cp:lastModifiedBy>
  <cp:revision>6</cp:revision>
  <dcterms:created xsi:type="dcterms:W3CDTF">2022-04-27T20:55:51Z</dcterms:created>
  <dcterms:modified xsi:type="dcterms:W3CDTF">2022-04-27T21:44:33Z</dcterms:modified>
</cp:coreProperties>
</file>