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iWeliuuieV65+8zCOrB8pJVNiX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98450" lvl="0" marL="457200" algn="ctr">
              <a:lnSpc>
                <a:spcPct val="115000"/>
              </a:lnSpc>
              <a:spcBef>
                <a:spcPts val="0"/>
              </a:spcBef>
              <a:spcAft>
                <a:spcPts val="0"/>
              </a:spcAft>
              <a:buSzPts val="11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5"/>
          <p:cNvSpPr txBox="1"/>
          <p:nvPr>
            <p:ph type="ctrTitle"/>
          </p:nvPr>
        </p:nvSpPr>
        <p:spPr>
          <a:xfrm>
            <a:off x="311700" y="779800"/>
            <a:ext cx="8520600" cy="56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16C98"/>
              </a:buClr>
              <a:buSzPts val="2400"/>
              <a:buFont typeface="Roboto"/>
              <a:buNone/>
              <a:defRPr sz="2400">
                <a:solidFill>
                  <a:srgbClr val="316C98"/>
                </a:solidFill>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5"/>
          <p:cNvSpPr txBox="1"/>
          <p:nvPr>
            <p:ph idx="1" type="subTitle"/>
          </p:nvPr>
        </p:nvSpPr>
        <p:spPr>
          <a:xfrm>
            <a:off x="311700" y="1359925"/>
            <a:ext cx="8520600" cy="31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363F48"/>
              </a:buClr>
              <a:buSzPts val="1400"/>
              <a:buNone/>
              <a:defRPr sz="1400">
                <a:solidFill>
                  <a:srgbClr val="363F48"/>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27"/>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28"/>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3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sp>
        <p:nvSpPr>
          <p:cNvPr id="39" name="Google Shape;3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100"/>
              <a:buNone/>
              <a:defRPr/>
            </a:lvl1pPr>
          </a:lstStyle>
          <a:p/>
        </p:txBody>
      </p:sp>
      <p:sp>
        <p:nvSpPr>
          <p:cNvPr id="42" name="Google Shape;4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316C98"/>
              </a:buClr>
              <a:buSzPts val="2400"/>
              <a:buFont typeface="Roboto"/>
              <a:buNone/>
              <a:defRPr b="0" i="0" sz="2400" u="none" cap="none" strike="noStrike">
                <a:solidFill>
                  <a:srgbClr val="316C98"/>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363F48"/>
              </a:buClr>
              <a:buSzPts val="1100"/>
              <a:buFont typeface="Arial"/>
              <a:buChar char="●"/>
              <a:defRPr b="0" i="0" sz="1100" u="none" cap="none" strike="noStrike">
                <a:solidFill>
                  <a:srgbClr val="363F48"/>
                </a:solidFill>
                <a:latin typeface="Arial"/>
                <a:ea typeface="Arial"/>
                <a:cs typeface="Arial"/>
                <a:sym typeface="Arial"/>
              </a:defRPr>
            </a:lvl1pPr>
            <a:lvl2pPr indent="-298450" lvl="1" marL="914400" marR="0" rtl="0" algn="l">
              <a:lnSpc>
                <a:spcPct val="115000"/>
              </a:lnSpc>
              <a:spcBef>
                <a:spcPts val="1600"/>
              </a:spcBef>
              <a:spcAft>
                <a:spcPts val="0"/>
              </a:spcAft>
              <a:buClr>
                <a:srgbClr val="363F48"/>
              </a:buClr>
              <a:buSzPts val="1100"/>
              <a:buFont typeface="Arial"/>
              <a:buChar char="○"/>
              <a:defRPr b="0" i="0" sz="1100" u="none" cap="none" strike="noStrike">
                <a:solidFill>
                  <a:srgbClr val="363F48"/>
                </a:solidFill>
                <a:latin typeface="Arial"/>
                <a:ea typeface="Arial"/>
                <a:cs typeface="Arial"/>
                <a:sym typeface="Arial"/>
              </a:defRPr>
            </a:lvl2pPr>
            <a:lvl3pPr indent="-298450" lvl="2" marL="1371600" marR="0" rtl="0" algn="l">
              <a:lnSpc>
                <a:spcPct val="115000"/>
              </a:lnSpc>
              <a:spcBef>
                <a:spcPts val="1600"/>
              </a:spcBef>
              <a:spcAft>
                <a:spcPts val="0"/>
              </a:spcAft>
              <a:buClr>
                <a:srgbClr val="363F48"/>
              </a:buClr>
              <a:buSzPts val="1100"/>
              <a:buFont typeface="Arial"/>
              <a:buChar char="■"/>
              <a:defRPr b="0" i="0" sz="1100" u="none" cap="none" strike="noStrike">
                <a:solidFill>
                  <a:srgbClr val="363F48"/>
                </a:solidFill>
                <a:latin typeface="Arial"/>
                <a:ea typeface="Arial"/>
                <a:cs typeface="Arial"/>
                <a:sym typeface="Arial"/>
              </a:defRPr>
            </a:lvl3pPr>
            <a:lvl4pPr indent="-298450" lvl="3" marL="1828800" marR="0" rtl="0" algn="l">
              <a:lnSpc>
                <a:spcPct val="115000"/>
              </a:lnSpc>
              <a:spcBef>
                <a:spcPts val="1600"/>
              </a:spcBef>
              <a:spcAft>
                <a:spcPts val="0"/>
              </a:spcAft>
              <a:buClr>
                <a:srgbClr val="363F48"/>
              </a:buClr>
              <a:buSzPts val="1100"/>
              <a:buFont typeface="Arial"/>
              <a:buChar char="●"/>
              <a:defRPr b="0" i="0" sz="1100" u="none" cap="none" strike="noStrike">
                <a:solidFill>
                  <a:srgbClr val="363F48"/>
                </a:solidFill>
                <a:latin typeface="Arial"/>
                <a:ea typeface="Arial"/>
                <a:cs typeface="Arial"/>
                <a:sym typeface="Arial"/>
              </a:defRPr>
            </a:lvl4pPr>
            <a:lvl5pPr indent="-298450" lvl="4" marL="2286000" marR="0" rtl="0" algn="l">
              <a:lnSpc>
                <a:spcPct val="115000"/>
              </a:lnSpc>
              <a:spcBef>
                <a:spcPts val="1600"/>
              </a:spcBef>
              <a:spcAft>
                <a:spcPts val="0"/>
              </a:spcAft>
              <a:buClr>
                <a:srgbClr val="363F48"/>
              </a:buClr>
              <a:buSzPts val="1100"/>
              <a:buFont typeface="Arial"/>
              <a:buChar char="○"/>
              <a:defRPr b="0" i="0" sz="1100" u="none" cap="none" strike="noStrike">
                <a:solidFill>
                  <a:srgbClr val="363F48"/>
                </a:solidFill>
                <a:latin typeface="Arial"/>
                <a:ea typeface="Arial"/>
                <a:cs typeface="Arial"/>
                <a:sym typeface="Arial"/>
              </a:defRPr>
            </a:lvl5pPr>
            <a:lvl6pPr indent="-298450" lvl="5" marL="2743200" marR="0" rtl="0" algn="l">
              <a:lnSpc>
                <a:spcPct val="115000"/>
              </a:lnSpc>
              <a:spcBef>
                <a:spcPts val="1600"/>
              </a:spcBef>
              <a:spcAft>
                <a:spcPts val="0"/>
              </a:spcAft>
              <a:buClr>
                <a:srgbClr val="363F48"/>
              </a:buClr>
              <a:buSzPts val="1100"/>
              <a:buFont typeface="Arial"/>
              <a:buChar char="■"/>
              <a:defRPr b="0" i="0" sz="1100" u="none" cap="none" strike="noStrike">
                <a:solidFill>
                  <a:srgbClr val="363F48"/>
                </a:solidFill>
                <a:latin typeface="Arial"/>
                <a:ea typeface="Arial"/>
                <a:cs typeface="Arial"/>
                <a:sym typeface="Arial"/>
              </a:defRPr>
            </a:lvl6pPr>
            <a:lvl7pPr indent="-298450" lvl="6" marL="3200400" marR="0" rtl="0" algn="l">
              <a:lnSpc>
                <a:spcPct val="115000"/>
              </a:lnSpc>
              <a:spcBef>
                <a:spcPts val="1600"/>
              </a:spcBef>
              <a:spcAft>
                <a:spcPts val="0"/>
              </a:spcAft>
              <a:buClr>
                <a:srgbClr val="363F48"/>
              </a:buClr>
              <a:buSzPts val="1100"/>
              <a:buFont typeface="Arial"/>
              <a:buChar char="●"/>
              <a:defRPr b="0" i="0" sz="1100" u="none" cap="none" strike="noStrike">
                <a:solidFill>
                  <a:srgbClr val="363F48"/>
                </a:solidFill>
                <a:latin typeface="Arial"/>
                <a:ea typeface="Arial"/>
                <a:cs typeface="Arial"/>
                <a:sym typeface="Arial"/>
              </a:defRPr>
            </a:lvl7pPr>
            <a:lvl8pPr indent="-298450" lvl="7" marL="3657600" marR="0" rtl="0" algn="l">
              <a:lnSpc>
                <a:spcPct val="115000"/>
              </a:lnSpc>
              <a:spcBef>
                <a:spcPts val="1600"/>
              </a:spcBef>
              <a:spcAft>
                <a:spcPts val="0"/>
              </a:spcAft>
              <a:buClr>
                <a:srgbClr val="363F48"/>
              </a:buClr>
              <a:buSzPts val="1100"/>
              <a:buFont typeface="Arial"/>
              <a:buChar char="○"/>
              <a:defRPr b="0" i="0" sz="1100" u="none" cap="none" strike="noStrike">
                <a:solidFill>
                  <a:srgbClr val="363F48"/>
                </a:solidFill>
                <a:latin typeface="Arial"/>
                <a:ea typeface="Arial"/>
                <a:cs typeface="Arial"/>
                <a:sym typeface="Arial"/>
              </a:defRPr>
            </a:lvl8pPr>
            <a:lvl9pPr indent="-298450" lvl="8" marL="4114800" marR="0" rtl="0" algn="l">
              <a:lnSpc>
                <a:spcPct val="115000"/>
              </a:lnSpc>
              <a:spcBef>
                <a:spcPts val="1600"/>
              </a:spcBef>
              <a:spcAft>
                <a:spcPts val="1600"/>
              </a:spcAft>
              <a:buClr>
                <a:srgbClr val="363F48"/>
              </a:buClr>
              <a:buSzPts val="1100"/>
              <a:buFont typeface="Arial"/>
              <a:buChar char="■"/>
              <a:defRPr b="0" i="0" sz="1100" u="none" cap="none" strike="noStrike">
                <a:solidFill>
                  <a:srgbClr val="363F48"/>
                </a:solidFill>
                <a:latin typeface="Arial"/>
                <a:ea typeface="Arial"/>
                <a:cs typeface="Arial"/>
                <a:sym typeface="Arial"/>
              </a:defRPr>
            </a:lvl9pPr>
          </a:lstStyle>
          <a:p/>
        </p:txBody>
      </p:sp>
      <p:sp>
        <p:nvSpPr>
          <p:cNvPr id="8" name="Google Shape;8;p23"/>
          <p:cNvSpPr txBox="1"/>
          <p:nvPr/>
        </p:nvSpPr>
        <p:spPr>
          <a:xfrm>
            <a:off x="7133650" y="-23100"/>
            <a:ext cx="2111400" cy="20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uk" sz="1100" u="none" cap="none" strike="noStrike">
                <a:solidFill>
                  <a:schemeClr val="accent2"/>
                </a:solidFill>
                <a:latin typeface="Roboto Mono"/>
                <a:ea typeface="Roboto Mono"/>
                <a:cs typeface="Roboto Mono"/>
                <a:sym typeface="Roboto Mono"/>
              </a:rPr>
              <a:t>DRUPAL 8</a:t>
            </a:r>
            <a:r>
              <a:rPr b="0" i="0" lang="uk" sz="1100" u="none" cap="none" strike="noStrike">
                <a:solidFill>
                  <a:schemeClr val="accent2"/>
                </a:solidFill>
                <a:latin typeface="Roboto Mono"/>
                <a:ea typeface="Roboto Mono"/>
                <a:cs typeface="Roboto Mono"/>
                <a:sym typeface="Roboto Mono"/>
              </a:rPr>
              <a:t> БАЗОВИЙ КУРС</a:t>
            </a:r>
            <a:endParaRPr b="0" i="0" sz="1100" u="none" cap="none" strike="noStrike">
              <a:solidFill>
                <a:schemeClr val="accent2"/>
              </a:solidFill>
              <a:latin typeface="Roboto Mono"/>
              <a:ea typeface="Roboto Mono"/>
              <a:cs typeface="Roboto Mono"/>
              <a:sym typeface="Roboto Mono"/>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rive.google.com/file/d/1YfcLTjSl80q8-MnqdjHTgBRKhGLap5jT/vi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watch?v=r2JNo-lNirs&amp;index=9&amp;list=PLtaXuX0nEZk9MKY_ClWcPkGtOEGyLTyCO" TargetMode="External"/><Relationship Id="rId4" Type="http://schemas.openxmlformats.org/officeDocument/2006/relationships/hyperlink" Target="https://www.youtube.com/watch?v=qMuUVHQwQbk&amp;list=PLtaXuX0nEZk9MKY_ClWcPkGtOEGyLTyCO&amp;index=16" TargetMode="External"/><Relationship Id="rId5" Type="http://schemas.openxmlformats.org/officeDocument/2006/relationships/hyperlink" Target="https://www.youtube.com/watch?v=G9fDF47SkuM&amp;list=PLtaXuX0nEZk9MKY_ClWcPkGtOEGyLTyCO&amp;index=17" TargetMode="External"/><Relationship Id="rId6" Type="http://schemas.openxmlformats.org/officeDocument/2006/relationships/hyperlink" Target="https://www.youtube.com/watch?v=zfku5Kh-hN8&amp;list=PLtaXuX0nEZk9MKY_ClWcPkGtOEGyLTyCO&amp;index=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file/d/1YfcLTjSl80q8-MnqdjHTgBRKhGLap5jT/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drupal.org/docs/8/configuration-manage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 name="Shape 52"/>
        <p:cNvGrpSpPr/>
        <p:nvPr/>
      </p:nvGrpSpPr>
      <p:grpSpPr>
        <a:xfrm>
          <a:off x="0" y="0"/>
          <a:ext cx="0" cy="0"/>
          <a:chOff x="0" y="0"/>
          <a:chExt cx="0" cy="0"/>
        </a:xfrm>
      </p:grpSpPr>
      <p:sp>
        <p:nvSpPr>
          <p:cNvPr id="53" name="Google Shape;53;p1"/>
          <p:cNvSpPr txBox="1"/>
          <p:nvPr/>
        </p:nvSpPr>
        <p:spPr>
          <a:xfrm>
            <a:off x="1592550" y="1178050"/>
            <a:ext cx="5805000" cy="262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uk" sz="3600" u="none" cap="none" strike="noStrike">
                <a:solidFill>
                  <a:srgbClr val="316C98"/>
                </a:solidFill>
                <a:latin typeface="Arial"/>
                <a:ea typeface="Arial"/>
                <a:cs typeface="Arial"/>
                <a:sym typeface="Arial"/>
              </a:rPr>
              <a:t>DRUPAL </a:t>
            </a:r>
            <a:r>
              <a:rPr b="1" lang="uk" sz="3600">
                <a:solidFill>
                  <a:srgbClr val="316C98"/>
                </a:solidFill>
              </a:rPr>
              <a:t>9</a:t>
            </a:r>
            <a:endParaRPr b="1" i="0" sz="3600" u="none" cap="none" strike="noStrike">
              <a:solidFill>
                <a:srgbClr val="316C98"/>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316C98"/>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600"/>
              <a:buFont typeface="Arial"/>
              <a:buNone/>
            </a:pPr>
            <a:r>
              <a:rPr b="1" i="0" lang="uk" sz="2600" u="none" cap="none" strike="noStrike">
                <a:solidFill>
                  <a:srgbClr val="316C98"/>
                </a:solidFill>
                <a:latin typeface="Arial"/>
                <a:ea typeface="Arial"/>
                <a:cs typeface="Arial"/>
                <a:sym typeface="Arial"/>
              </a:rPr>
              <a:t>Початок роботи над проектом. Аналіз проекту. Створення типів контенту. Таксономія</a:t>
            </a:r>
            <a:endParaRPr b="1" i="0" sz="2600" u="none" cap="none" strike="noStrike">
              <a:solidFill>
                <a:srgbClr val="316C9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Налаштування форми створення контенту</a:t>
            </a:r>
            <a:endParaRPr/>
          </a:p>
        </p:txBody>
      </p:sp>
      <p:sp>
        <p:nvSpPr>
          <p:cNvPr id="114" name="Google Shape;114;p15"/>
          <p:cNvSpPr txBox="1"/>
          <p:nvPr>
            <p:ph idx="1" type="body"/>
          </p:nvPr>
        </p:nvSpPr>
        <p:spPr>
          <a:xfrm>
            <a:off x="5818575" y="1152475"/>
            <a:ext cx="3013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sz="1400">
                <a:solidFill>
                  <a:srgbClr val="595959"/>
                </a:solidFill>
                <a:latin typeface="Roboto"/>
                <a:ea typeface="Roboto"/>
                <a:cs typeface="Roboto"/>
                <a:sym typeface="Roboto"/>
              </a:rPr>
              <a:t>Сторінка “Manage form display” призначена для налаштування вигляду форми створення контенту.</a:t>
            </a:r>
            <a:endParaRPr sz="1400">
              <a:solidFill>
                <a:srgbClr val="595959"/>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1400">
              <a:solidFill>
                <a:srgbClr val="595959"/>
              </a:solidFill>
              <a:latin typeface="Roboto"/>
              <a:ea typeface="Roboto"/>
              <a:cs typeface="Roboto"/>
              <a:sym typeface="Roboto"/>
            </a:endParaRPr>
          </a:p>
          <a:p>
            <a:pPr indent="0" lvl="0" marL="0" rtl="0" algn="l">
              <a:lnSpc>
                <a:spcPct val="115000"/>
              </a:lnSpc>
              <a:spcBef>
                <a:spcPts val="0"/>
              </a:spcBef>
              <a:spcAft>
                <a:spcPts val="0"/>
              </a:spcAft>
              <a:buSzPts val="1100"/>
              <a:buNone/>
            </a:pPr>
            <a:r>
              <a:rPr lang="uk" sz="1400">
                <a:solidFill>
                  <a:srgbClr val="595959"/>
                </a:solidFill>
                <a:latin typeface="Roboto"/>
                <a:ea typeface="Roboto"/>
                <a:cs typeface="Roboto"/>
                <a:sym typeface="Roboto"/>
              </a:rPr>
              <a:t>Тут ви можете налаштувати типи віджетів та змінити налаштування для всіх полів, які будуть відображатися при створенні типу контенту.</a:t>
            </a:r>
            <a:endParaRPr>
              <a:latin typeface="Roboto"/>
              <a:ea typeface="Roboto"/>
              <a:cs typeface="Roboto"/>
              <a:sym typeface="Roboto"/>
            </a:endParaRPr>
          </a:p>
        </p:txBody>
      </p:sp>
      <p:pic>
        <p:nvPicPr>
          <p:cNvPr descr="801x505-screenshot_17_10_2016_008.png" id="115" name="Google Shape;115;p15"/>
          <p:cNvPicPr preferRelativeResize="0"/>
          <p:nvPr/>
        </p:nvPicPr>
        <p:blipFill rotWithShape="1">
          <a:blip r:embed="rId3">
            <a:alphaModFix/>
          </a:blip>
          <a:srcRect b="0" l="0" r="0" t="0"/>
          <a:stretch/>
        </p:blipFill>
        <p:spPr>
          <a:xfrm>
            <a:off x="399688" y="1169275"/>
            <a:ext cx="5418887" cy="3416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Налаштування відображення контенту</a:t>
            </a:r>
            <a:endParaRPr/>
          </a:p>
        </p:txBody>
      </p:sp>
      <p:pic>
        <p:nvPicPr>
          <p:cNvPr descr="799x774-screenshot_17_10_2016_009.png" id="121" name="Google Shape;121;p16"/>
          <p:cNvPicPr preferRelativeResize="0"/>
          <p:nvPr/>
        </p:nvPicPr>
        <p:blipFill rotWithShape="1">
          <a:blip r:embed="rId3">
            <a:alphaModFix/>
          </a:blip>
          <a:srcRect b="31118" l="0" r="0" t="0"/>
          <a:stretch/>
        </p:blipFill>
        <p:spPr>
          <a:xfrm>
            <a:off x="421075" y="1213025"/>
            <a:ext cx="5244726" cy="3499575"/>
          </a:xfrm>
          <a:prstGeom prst="rect">
            <a:avLst/>
          </a:prstGeom>
          <a:noFill/>
          <a:ln>
            <a:noFill/>
          </a:ln>
        </p:spPr>
      </p:pic>
      <p:sp>
        <p:nvSpPr>
          <p:cNvPr id="122" name="Google Shape;122;p16"/>
          <p:cNvSpPr txBox="1"/>
          <p:nvPr/>
        </p:nvSpPr>
        <p:spPr>
          <a:xfrm>
            <a:off x="5849425" y="1148200"/>
            <a:ext cx="3038400" cy="294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uk" sz="1400" u="none" cap="none" strike="noStrike">
                <a:solidFill>
                  <a:srgbClr val="595959"/>
                </a:solidFill>
                <a:latin typeface="Roboto"/>
                <a:ea typeface="Roboto"/>
                <a:cs typeface="Roboto"/>
                <a:sym typeface="Roboto"/>
              </a:rPr>
              <a:t>Сторінка “Manage display” призначена для налаштування того як контент буде відображатися після його створення.</a:t>
            </a:r>
            <a:endParaRPr b="0" i="0" sz="1400" u="none" cap="none" strike="noStrike">
              <a:solidFill>
                <a:srgbClr val="595959"/>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595959"/>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uk" sz="1400" u="none" cap="none" strike="noStrike">
                <a:solidFill>
                  <a:srgbClr val="595959"/>
                </a:solidFill>
                <a:latin typeface="Roboto"/>
                <a:ea typeface="Roboto"/>
                <a:cs typeface="Roboto"/>
                <a:sym typeface="Roboto"/>
              </a:rPr>
              <a:t>Тут можна налаштувати як, та в якому порядку повинен в результаті  відображатися контент для кожного поля.</a:t>
            </a:r>
            <a:endParaRPr b="0" i="0" sz="1400" u="none" cap="none" strike="noStrike">
              <a:solidFill>
                <a:srgbClr val="595959"/>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Терміни таксономії</a:t>
            </a:r>
            <a:endParaRPr/>
          </a:p>
        </p:txBody>
      </p:sp>
      <p:sp>
        <p:nvSpPr>
          <p:cNvPr id="128" name="Google Shape;12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sz="1400">
                <a:latin typeface="Roboto"/>
                <a:ea typeface="Roboto"/>
                <a:cs typeface="Roboto"/>
                <a:sym typeface="Roboto"/>
              </a:rPr>
              <a:t>Що таке Таксономія? Якщо поглянути в вікіпедію, то там знайдете точне визначення цього поняття. Таксономія - вчення про принципи та практики класифікації та систематизації. Саме ці принципи закладені в основу Drupal. Багато, хто знайомлячись із структурою Drupal, не розуміють її, і в результаті дуже ускладнюють своє життя. Найпростіший приклад, який показує принципи таксономії - це додавання тегів до контенту. Тобто ви можете помітити частину сторінок тегом - «новинка» і надалі знайти всі матеріали, що відносяться до даного терміну.</a:t>
            </a:r>
            <a:endParaRPr sz="1400">
              <a:latin typeface="Roboto"/>
              <a:ea typeface="Roboto"/>
              <a:cs typeface="Roboto"/>
              <a:sym typeface="Roboto"/>
            </a:endParaRPr>
          </a:p>
          <a:p>
            <a:pPr indent="0" lvl="0" marL="0" rtl="0" algn="l">
              <a:lnSpc>
                <a:spcPct val="115000"/>
              </a:lnSpc>
              <a:spcBef>
                <a:spcPts val="1600"/>
              </a:spcBef>
              <a:spcAft>
                <a:spcPts val="0"/>
              </a:spcAft>
              <a:buSzPts val="1100"/>
              <a:buNone/>
            </a:pPr>
            <a:r>
              <a:rPr lang="uk" sz="1400">
                <a:latin typeface="Roboto"/>
                <a:ea typeface="Roboto"/>
                <a:cs typeface="Roboto"/>
                <a:sym typeface="Roboto"/>
              </a:rPr>
              <a:t>В Drupal таксономія складається з двох елементів - це словники і терміни. Щоб стало зрозуміліше, словник можна представити у вигляді сірникової коробки, а терміни у вигляді сірників що зберігаються в ньому. Наприклад можна створити словник - велосипеди, в якому в якості термінів можуть виступати: гірські велосипеди, гоночні велосипеди, дитячі велосипеди і т.д.</a:t>
            </a:r>
            <a:endParaRPr sz="1400">
              <a:latin typeface="Roboto"/>
              <a:ea typeface="Roboto"/>
              <a:cs typeface="Roboto"/>
              <a:sym typeface="Roboto"/>
            </a:endParaRPr>
          </a:p>
          <a:p>
            <a:pPr indent="0" lvl="0" marL="0" rtl="0" algn="l">
              <a:lnSpc>
                <a:spcPct val="115000"/>
              </a:lnSpc>
              <a:spcBef>
                <a:spcPts val="1600"/>
              </a:spcBef>
              <a:spcAft>
                <a:spcPts val="1600"/>
              </a:spcAft>
              <a:buSzPts val="1100"/>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Створення словників та термінів</a:t>
            </a:r>
            <a:endParaRPr/>
          </a:p>
        </p:txBody>
      </p:sp>
      <p:sp>
        <p:nvSpPr>
          <p:cNvPr id="134" name="Google Shape;134;p18"/>
          <p:cNvSpPr txBox="1"/>
          <p:nvPr/>
        </p:nvSpPr>
        <p:spPr>
          <a:xfrm>
            <a:off x="311700" y="1170125"/>
            <a:ext cx="8520600" cy="97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uk" sz="1400" u="none" cap="none" strike="noStrike">
                <a:solidFill>
                  <a:srgbClr val="595959"/>
                </a:solidFill>
                <a:latin typeface="Roboto"/>
                <a:ea typeface="Roboto"/>
                <a:cs typeface="Roboto"/>
                <a:sym typeface="Roboto"/>
              </a:rPr>
              <a:t>Створити словник таксономії дуже просто. Для цього потрібно перейти на сторінку </a:t>
            </a:r>
            <a:r>
              <a:rPr b="1" i="0" lang="uk" sz="1400" u="none" cap="none" strike="noStrike">
                <a:solidFill>
                  <a:srgbClr val="595959"/>
                </a:solidFill>
                <a:latin typeface="Roboto"/>
                <a:ea typeface="Roboto"/>
                <a:cs typeface="Roboto"/>
                <a:sym typeface="Roboto"/>
              </a:rPr>
              <a:t>Structure</a:t>
            </a:r>
            <a:r>
              <a:rPr b="0" i="0" lang="uk" sz="1400" u="none" cap="none" strike="noStrike">
                <a:solidFill>
                  <a:srgbClr val="595959"/>
                </a:solidFill>
                <a:latin typeface="Roboto"/>
                <a:ea typeface="Roboto"/>
                <a:cs typeface="Roboto"/>
                <a:sym typeface="Roboto"/>
              </a:rPr>
              <a:t> &gt; </a:t>
            </a:r>
            <a:r>
              <a:rPr b="1" i="0" lang="uk" sz="1400" u="none" cap="none" strike="noStrike">
                <a:solidFill>
                  <a:srgbClr val="595959"/>
                </a:solidFill>
                <a:latin typeface="Roboto"/>
                <a:ea typeface="Roboto"/>
                <a:cs typeface="Roboto"/>
                <a:sym typeface="Roboto"/>
              </a:rPr>
              <a:t>Taxonomy</a:t>
            </a:r>
            <a:r>
              <a:rPr b="0" i="0" lang="uk" sz="1400" u="none" cap="none" strike="noStrike">
                <a:solidFill>
                  <a:srgbClr val="595959"/>
                </a:solidFill>
                <a:latin typeface="Roboto"/>
                <a:ea typeface="Roboto"/>
                <a:cs typeface="Roboto"/>
                <a:sym typeface="Roboto"/>
              </a:rPr>
              <a:t> &gt; </a:t>
            </a:r>
            <a:r>
              <a:rPr b="1" i="0" lang="uk" sz="1400" u="none" cap="none" strike="noStrike">
                <a:solidFill>
                  <a:srgbClr val="595959"/>
                </a:solidFill>
                <a:latin typeface="Roboto"/>
                <a:ea typeface="Roboto"/>
                <a:cs typeface="Roboto"/>
                <a:sym typeface="Roboto"/>
              </a:rPr>
              <a:t>Add vocabulary</a:t>
            </a:r>
            <a:r>
              <a:rPr b="0" i="0" lang="uk" sz="1400" u="none" cap="none" strike="noStrike">
                <a:solidFill>
                  <a:srgbClr val="000000"/>
                </a:solidFill>
                <a:latin typeface="Roboto"/>
                <a:ea typeface="Roboto"/>
                <a:cs typeface="Roboto"/>
                <a:sym typeface="Roboto"/>
              </a:rPr>
              <a:t> </a:t>
            </a:r>
            <a:r>
              <a:rPr b="0" i="0" lang="uk" sz="1400" u="none" cap="none" strike="noStrike">
                <a:solidFill>
                  <a:srgbClr val="434343"/>
                </a:solidFill>
                <a:latin typeface="Roboto"/>
                <a:ea typeface="Roboto"/>
                <a:cs typeface="Roboto"/>
                <a:sym typeface="Roboto"/>
              </a:rPr>
              <a:t>та заповнити лише одне поле “</a:t>
            </a:r>
            <a:r>
              <a:rPr b="1" i="0" lang="uk" sz="1400" u="none" cap="none" strike="noStrike">
                <a:solidFill>
                  <a:srgbClr val="434343"/>
                </a:solidFill>
                <a:latin typeface="Roboto"/>
                <a:ea typeface="Roboto"/>
                <a:cs typeface="Roboto"/>
                <a:sym typeface="Roboto"/>
              </a:rPr>
              <a:t>Name</a:t>
            </a:r>
            <a:r>
              <a:rPr b="0" i="0" lang="uk" sz="1400" u="none" cap="none" strike="noStrike">
                <a:solidFill>
                  <a:srgbClr val="434343"/>
                </a:solidFill>
                <a:latin typeface="Roboto"/>
                <a:ea typeface="Roboto"/>
                <a:cs typeface="Roboto"/>
                <a:sym typeface="Roboto"/>
              </a:rPr>
              <a:t>” (Зверніть увагу, що як і в випадку з контент типами “Machine name” заповнюється автоматично)</a:t>
            </a:r>
            <a:endParaRPr b="0" i="0" sz="14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595959"/>
              </a:solidFill>
              <a:latin typeface="Roboto"/>
              <a:ea typeface="Roboto"/>
              <a:cs typeface="Roboto"/>
              <a:sym typeface="Roboto"/>
            </a:endParaRPr>
          </a:p>
        </p:txBody>
      </p:sp>
      <p:pic>
        <p:nvPicPr>
          <p:cNvPr descr="776x241-screenshot_17_10_2016_011.png" id="135" name="Google Shape;135;p18"/>
          <p:cNvPicPr preferRelativeResize="0"/>
          <p:nvPr/>
        </p:nvPicPr>
        <p:blipFill rotWithShape="1">
          <a:blip r:embed="rId3">
            <a:alphaModFix/>
          </a:blip>
          <a:srcRect b="0" l="0" r="0" t="0"/>
          <a:stretch/>
        </p:blipFill>
        <p:spPr>
          <a:xfrm>
            <a:off x="383675" y="2140925"/>
            <a:ext cx="4564224" cy="1417475"/>
          </a:xfrm>
          <a:prstGeom prst="rect">
            <a:avLst/>
          </a:prstGeom>
          <a:noFill/>
          <a:ln>
            <a:noFill/>
          </a:ln>
        </p:spPr>
      </p:pic>
      <p:sp>
        <p:nvSpPr>
          <p:cNvPr id="136" name="Google Shape;136;p18"/>
          <p:cNvSpPr txBox="1"/>
          <p:nvPr/>
        </p:nvSpPr>
        <p:spPr>
          <a:xfrm>
            <a:off x="311700" y="3669650"/>
            <a:ext cx="8222100" cy="48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uk" sz="1400" u="none" cap="none" strike="noStrike">
                <a:solidFill>
                  <a:srgbClr val="434343"/>
                </a:solidFill>
                <a:latin typeface="Roboto"/>
                <a:ea typeface="Roboto"/>
                <a:cs typeface="Roboto"/>
                <a:sym typeface="Roboto"/>
              </a:rPr>
              <a:t>Тепер у цей словник можна додавати терміни натиснувши кнопку </a:t>
            </a:r>
            <a:endParaRPr b="0" i="0" sz="1400" u="none" cap="none" strike="noStrike">
              <a:solidFill>
                <a:srgbClr val="434343"/>
              </a:solidFill>
              <a:latin typeface="Roboto"/>
              <a:ea typeface="Roboto"/>
              <a:cs typeface="Roboto"/>
              <a:sym typeface="Roboto"/>
            </a:endParaRPr>
          </a:p>
        </p:txBody>
      </p:sp>
      <p:pic>
        <p:nvPicPr>
          <p:cNvPr descr="125x48-screenshot_17_10_2016_012.png" id="137" name="Google Shape;137;p18"/>
          <p:cNvPicPr preferRelativeResize="0"/>
          <p:nvPr/>
        </p:nvPicPr>
        <p:blipFill rotWithShape="1">
          <a:blip r:embed="rId4">
            <a:alphaModFix/>
          </a:blip>
          <a:srcRect b="0" l="0" r="0" t="0"/>
          <a:stretch/>
        </p:blipFill>
        <p:spPr>
          <a:xfrm>
            <a:off x="6170575" y="3720150"/>
            <a:ext cx="1004950" cy="38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Прив'язка словників до типів контенту</a:t>
            </a:r>
            <a:endParaRPr/>
          </a:p>
        </p:txBody>
      </p:sp>
      <p:sp>
        <p:nvSpPr>
          <p:cNvPr id="143" name="Google Shape;143;p19"/>
          <p:cNvSpPr txBox="1"/>
          <p:nvPr/>
        </p:nvSpPr>
        <p:spPr>
          <a:xfrm>
            <a:off x="311700" y="1228675"/>
            <a:ext cx="8520600" cy="216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uk" sz="1200" u="none" cap="none" strike="noStrike">
                <a:solidFill>
                  <a:srgbClr val="434343"/>
                </a:solidFill>
                <a:latin typeface="Roboto"/>
                <a:ea typeface="Roboto"/>
                <a:cs typeface="Roboto"/>
                <a:sym typeface="Roboto"/>
              </a:rPr>
              <a:t>Перед тим, як словник можна буде використовувати, його потрібно зв'язати з типом контенту в якому він повинен використовуватися. Це можна зробити на сторінці налаштування типу контенту, перейшовши на вкладку «Поля» і додавши поле “</a:t>
            </a:r>
            <a:r>
              <a:rPr b="1" i="0" lang="uk" sz="1200" u="none" cap="none" strike="noStrike">
                <a:solidFill>
                  <a:srgbClr val="434343"/>
                </a:solidFill>
                <a:latin typeface="Roboto"/>
                <a:ea typeface="Roboto"/>
                <a:cs typeface="Roboto"/>
                <a:sym typeface="Roboto"/>
              </a:rPr>
              <a:t>Taxonomy term</a:t>
            </a:r>
            <a:r>
              <a:rPr b="0" i="0" lang="uk" sz="1200" u="none" cap="none" strike="noStrike">
                <a:solidFill>
                  <a:srgbClr val="434343"/>
                </a:solidFill>
                <a:latin typeface="Roboto"/>
                <a:ea typeface="Roboto"/>
                <a:cs typeface="Roboto"/>
                <a:sym typeface="Roboto"/>
              </a:rPr>
              <a:t>”. При додаванні поля таксономії можна вибрати </a:t>
            </a:r>
            <a:r>
              <a:rPr b="1" i="0" lang="uk" sz="1200" u="none" cap="none" strike="noStrike">
                <a:solidFill>
                  <a:srgbClr val="434343"/>
                </a:solidFill>
                <a:latin typeface="Roboto"/>
                <a:ea typeface="Roboto"/>
                <a:cs typeface="Roboto"/>
                <a:sym typeface="Roboto"/>
              </a:rPr>
              <a:t>віджет</a:t>
            </a:r>
            <a:r>
              <a:rPr b="0" i="0" lang="uk" sz="1200" u="none" cap="none" strike="noStrike">
                <a:solidFill>
                  <a:srgbClr val="434343"/>
                </a:solidFill>
                <a:latin typeface="Roboto"/>
                <a:ea typeface="Roboto"/>
                <a:cs typeface="Roboto"/>
                <a:sym typeface="Roboto"/>
              </a:rPr>
              <a:t>, який буде використовуватися </a:t>
            </a:r>
            <a:r>
              <a:rPr b="1" i="0" lang="uk" sz="1200" u="none" cap="none" strike="noStrike">
                <a:solidFill>
                  <a:srgbClr val="434343"/>
                </a:solidFill>
                <a:latin typeface="Roboto"/>
                <a:ea typeface="Roboto"/>
                <a:cs typeface="Roboto"/>
                <a:sym typeface="Roboto"/>
              </a:rPr>
              <a:t>для роботи з термінами словника</a:t>
            </a:r>
            <a:r>
              <a:rPr b="0" i="0" lang="uk" sz="1200" u="none" cap="none" strike="noStrike">
                <a:solidFill>
                  <a:srgbClr val="434343"/>
                </a:solidFill>
                <a:latin typeface="Roboto"/>
                <a:ea typeface="Roboto"/>
                <a:cs typeface="Roboto"/>
                <a:sym typeface="Roboto"/>
              </a:rPr>
              <a:t>: випадаючий список, прапорці, радіокнопки або поле з автозавершенням введення (для створення словника з вільним введенням тегів). Після вибору типу поля і віджету, потрібно визначити деякі інші параметри поля та зберегти його.</a:t>
            </a:r>
            <a:endParaRPr b="0" i="0" sz="12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rPr b="0" i="0" lang="uk" sz="1200" u="none" cap="none" strike="noStrike">
                <a:solidFill>
                  <a:srgbClr val="434343"/>
                </a:solidFill>
                <a:latin typeface="Roboto"/>
                <a:ea typeface="Roboto"/>
                <a:cs typeface="Roboto"/>
                <a:sym typeface="Roboto"/>
              </a:rPr>
              <a:t>Один і той же словник може бути пов'язаний з різними типами документів додаючи поле як “</a:t>
            </a:r>
            <a:r>
              <a:rPr b="1" i="0" lang="uk" sz="1200" u="none" cap="none" strike="noStrike">
                <a:solidFill>
                  <a:srgbClr val="434343"/>
                </a:solidFill>
                <a:latin typeface="Roboto"/>
                <a:ea typeface="Roboto"/>
                <a:cs typeface="Roboto"/>
                <a:sym typeface="Roboto"/>
              </a:rPr>
              <a:t>Re-use an existing field</a:t>
            </a:r>
            <a:r>
              <a:rPr b="0" i="0" lang="uk" sz="1200" u="none" cap="none" strike="noStrike">
                <a:solidFill>
                  <a:srgbClr val="434343"/>
                </a:solidFill>
                <a:latin typeface="Roboto"/>
                <a:ea typeface="Roboto"/>
                <a:cs typeface="Roboto"/>
                <a:sym typeface="Roboto"/>
              </a:rPr>
              <a:t>” (Додати існуюче), замість створення нового поля.</a:t>
            </a:r>
            <a:endParaRPr b="0" i="0" sz="1200" u="none" cap="none" strike="noStrike">
              <a:solidFill>
                <a:srgbClr val="434343"/>
              </a:solidFill>
              <a:latin typeface="Roboto"/>
              <a:ea typeface="Roboto"/>
              <a:cs typeface="Roboto"/>
              <a:sym typeface="Roboto"/>
            </a:endParaRPr>
          </a:p>
        </p:txBody>
      </p:sp>
      <p:pic>
        <p:nvPicPr>
          <p:cNvPr descr="628x168-screenshot_17_10_2016_013.png" id="144" name="Google Shape;144;p19"/>
          <p:cNvPicPr preferRelativeResize="0"/>
          <p:nvPr/>
        </p:nvPicPr>
        <p:blipFill rotWithShape="1">
          <a:blip r:embed="rId3">
            <a:alphaModFix/>
          </a:blip>
          <a:srcRect b="0" l="0" r="0" t="0"/>
          <a:stretch/>
        </p:blipFill>
        <p:spPr>
          <a:xfrm>
            <a:off x="2379800" y="3398475"/>
            <a:ext cx="4384399" cy="117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Практичне завдання</a:t>
            </a:r>
            <a:endParaRPr/>
          </a:p>
        </p:txBody>
      </p:sp>
      <p:sp>
        <p:nvSpPr>
          <p:cNvPr id="150" name="Google Shape;150;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434343"/>
              </a:buClr>
              <a:buSzPts val="1400"/>
              <a:buAutoNum type="arabicPeriod"/>
            </a:pPr>
            <a:r>
              <a:rPr lang="uk" sz="1400">
                <a:solidFill>
                  <a:srgbClr val="434343"/>
                </a:solidFill>
              </a:rPr>
              <a:t>Створити ноду типу “</a:t>
            </a:r>
            <a:r>
              <a:rPr b="1" lang="uk" sz="1400">
                <a:solidFill>
                  <a:srgbClr val="595959"/>
                </a:solidFill>
              </a:rPr>
              <a:t>Basic page</a:t>
            </a:r>
            <a:r>
              <a:rPr lang="uk" sz="1400">
                <a:solidFill>
                  <a:srgbClr val="595959"/>
                </a:solidFill>
              </a:rPr>
              <a:t>” - “</a:t>
            </a:r>
            <a:r>
              <a:rPr b="1" lang="uk" sz="1400">
                <a:solidFill>
                  <a:srgbClr val="595959"/>
                </a:solidFill>
              </a:rPr>
              <a:t>About</a:t>
            </a:r>
            <a:r>
              <a:rPr lang="uk" sz="1400">
                <a:solidFill>
                  <a:srgbClr val="595959"/>
                </a:solidFill>
              </a:rPr>
              <a:t>”.  Добавити цю сторінки у “</a:t>
            </a:r>
            <a:r>
              <a:rPr b="1" lang="uk" sz="1400">
                <a:solidFill>
                  <a:srgbClr val="595959"/>
                </a:solidFill>
              </a:rPr>
              <a:t>Main menu</a:t>
            </a:r>
            <a:r>
              <a:rPr lang="uk" sz="1400">
                <a:solidFill>
                  <a:srgbClr val="595959"/>
                </a:solidFill>
              </a:rPr>
              <a:t>” та зробити для неї аліас.</a:t>
            </a:r>
            <a:endParaRPr sz="1400">
              <a:solidFill>
                <a:srgbClr val="595959"/>
              </a:solidFill>
            </a:endParaRPr>
          </a:p>
          <a:p>
            <a:pPr indent="-317500" lvl="0" marL="457200" rtl="0" algn="l">
              <a:lnSpc>
                <a:spcPct val="100000"/>
              </a:lnSpc>
              <a:spcBef>
                <a:spcPts val="0"/>
              </a:spcBef>
              <a:spcAft>
                <a:spcPts val="0"/>
              </a:spcAft>
              <a:buClr>
                <a:srgbClr val="595959"/>
              </a:buClr>
              <a:buSzPts val="1400"/>
              <a:buAutoNum type="arabicPeriod"/>
            </a:pPr>
            <a:r>
              <a:rPr lang="uk" sz="1400">
                <a:solidFill>
                  <a:srgbClr val="434343"/>
                </a:solidFill>
              </a:rPr>
              <a:t>Створити новий тип контенту </a:t>
            </a:r>
            <a:r>
              <a:rPr b="1" lang="uk" sz="1400">
                <a:solidFill>
                  <a:srgbClr val="434343"/>
                </a:solidFill>
              </a:rPr>
              <a:t>Blog </a:t>
            </a:r>
            <a:r>
              <a:rPr lang="uk" sz="1400">
                <a:solidFill>
                  <a:srgbClr val="434343"/>
                </a:solidFill>
              </a:rPr>
              <a:t>та додайте такі поля:</a:t>
            </a:r>
            <a:endParaRPr sz="1400">
              <a:solidFill>
                <a:srgbClr val="434343"/>
              </a:solidFill>
            </a:endParaRPr>
          </a:p>
          <a:p>
            <a:pPr indent="-317500" lvl="1" marL="914400" rtl="0" algn="l">
              <a:lnSpc>
                <a:spcPct val="100000"/>
              </a:lnSpc>
              <a:spcBef>
                <a:spcPts val="0"/>
              </a:spcBef>
              <a:spcAft>
                <a:spcPts val="0"/>
              </a:spcAft>
              <a:buClr>
                <a:srgbClr val="363F48"/>
              </a:buClr>
              <a:buSzPts val="1400"/>
              <a:buChar char="○"/>
            </a:pPr>
            <a:r>
              <a:rPr lang="uk" sz="1400">
                <a:solidFill>
                  <a:srgbClr val="363F48"/>
                </a:solidFill>
              </a:rPr>
              <a:t>Image</a:t>
            </a:r>
            <a:endParaRPr sz="1400">
              <a:solidFill>
                <a:srgbClr val="363F48"/>
              </a:solidFill>
            </a:endParaRPr>
          </a:p>
          <a:p>
            <a:pPr indent="-317500" lvl="1" marL="914400" rtl="0" algn="l">
              <a:lnSpc>
                <a:spcPct val="100000"/>
              </a:lnSpc>
              <a:spcBef>
                <a:spcPts val="0"/>
              </a:spcBef>
              <a:spcAft>
                <a:spcPts val="0"/>
              </a:spcAft>
              <a:buClr>
                <a:srgbClr val="363F48"/>
              </a:buClr>
              <a:buSzPts val="1400"/>
              <a:buChar char="○"/>
            </a:pPr>
            <a:r>
              <a:rPr lang="uk" sz="1400">
                <a:solidFill>
                  <a:srgbClr val="363F48"/>
                </a:solidFill>
              </a:rPr>
              <a:t>Priority - список цілих чисел (1 2 3). Поле не повинно відображатися для користувача.</a:t>
            </a:r>
            <a:endParaRPr sz="1400">
              <a:solidFill>
                <a:srgbClr val="363F48"/>
              </a:solidFill>
            </a:endParaRPr>
          </a:p>
          <a:p>
            <a:pPr indent="-317500" lvl="1" marL="914400" rtl="0" algn="l">
              <a:lnSpc>
                <a:spcPct val="100000"/>
              </a:lnSpc>
              <a:spcBef>
                <a:spcPts val="0"/>
              </a:spcBef>
              <a:spcAft>
                <a:spcPts val="0"/>
              </a:spcAft>
              <a:buClr>
                <a:srgbClr val="434343"/>
              </a:buClr>
              <a:buSzPts val="1400"/>
              <a:buChar char="○"/>
            </a:pPr>
            <a:r>
              <a:rPr lang="uk" sz="1400">
                <a:solidFill>
                  <a:srgbClr val="363F48"/>
                </a:solidFill>
              </a:rPr>
              <a:t>Comments</a:t>
            </a:r>
            <a:r>
              <a:rPr lang="uk" sz="1400">
                <a:solidFill>
                  <a:srgbClr val="434343"/>
                </a:solidFill>
              </a:rPr>
              <a:t> - поле повинно виводитися без мітки в самому низу</a:t>
            </a:r>
            <a:endParaRPr sz="1400">
              <a:solidFill>
                <a:srgbClr val="434343"/>
              </a:solidFill>
            </a:endParaRPr>
          </a:p>
          <a:p>
            <a:pPr indent="-317500" lvl="0" marL="457200" rtl="0" algn="l">
              <a:lnSpc>
                <a:spcPct val="100000"/>
              </a:lnSpc>
              <a:spcBef>
                <a:spcPts val="0"/>
              </a:spcBef>
              <a:spcAft>
                <a:spcPts val="0"/>
              </a:spcAft>
              <a:buClr>
                <a:srgbClr val="595959"/>
              </a:buClr>
              <a:buSzPts val="1400"/>
              <a:buAutoNum type="arabicPeriod"/>
            </a:pPr>
            <a:r>
              <a:rPr lang="uk" sz="1400">
                <a:solidFill>
                  <a:srgbClr val="434343"/>
                </a:solidFill>
              </a:rPr>
              <a:t>Проаналізувати сторінку FAQ - створити відповідний тип контенту з відповідними полями.</a:t>
            </a:r>
            <a:endParaRPr sz="1400">
              <a:solidFill>
                <a:srgbClr val="434343"/>
              </a:solidFill>
            </a:endParaRPr>
          </a:p>
          <a:p>
            <a:pPr indent="-317500" lvl="0" marL="457200" rtl="0" algn="l">
              <a:lnSpc>
                <a:spcPct val="100000"/>
              </a:lnSpc>
              <a:spcBef>
                <a:spcPts val="0"/>
              </a:spcBef>
              <a:spcAft>
                <a:spcPts val="0"/>
              </a:spcAft>
              <a:buClr>
                <a:srgbClr val="434343"/>
              </a:buClr>
              <a:buSzPts val="1400"/>
              <a:buAutoNum type="arabicPeriod"/>
            </a:pPr>
            <a:r>
              <a:rPr lang="uk" sz="1400">
                <a:solidFill>
                  <a:srgbClr val="434343"/>
                </a:solidFill>
              </a:rPr>
              <a:t>Закінчити тип контенту Cars.</a:t>
            </a:r>
            <a:endParaRPr sz="1400">
              <a:solidFill>
                <a:srgbClr val="434343"/>
              </a:solidFill>
            </a:endParaRPr>
          </a:p>
          <a:p>
            <a:pPr indent="-317500" lvl="1" marL="914400" rtl="0" algn="l">
              <a:lnSpc>
                <a:spcPct val="100000"/>
              </a:lnSpc>
              <a:spcBef>
                <a:spcPts val="0"/>
              </a:spcBef>
              <a:spcAft>
                <a:spcPts val="0"/>
              </a:spcAft>
              <a:buClr>
                <a:srgbClr val="434343"/>
              </a:buClr>
              <a:buSzPts val="1400"/>
              <a:buChar char="○"/>
            </a:pPr>
            <a:r>
              <a:rPr lang="uk" sz="1400">
                <a:solidFill>
                  <a:srgbClr val="434343"/>
                </a:solidFill>
              </a:rPr>
              <a:t>Визначити яких полів не вистачає</a:t>
            </a:r>
            <a:endParaRPr sz="1400">
              <a:solidFill>
                <a:srgbClr val="434343"/>
              </a:solidFill>
            </a:endParaRPr>
          </a:p>
          <a:p>
            <a:pPr indent="-317500" lvl="1" marL="914400" rtl="0" algn="l">
              <a:lnSpc>
                <a:spcPct val="100000"/>
              </a:lnSpc>
              <a:spcBef>
                <a:spcPts val="0"/>
              </a:spcBef>
              <a:spcAft>
                <a:spcPts val="0"/>
              </a:spcAft>
              <a:buClr>
                <a:srgbClr val="434343"/>
              </a:buClr>
              <a:buSzPts val="1400"/>
              <a:buChar char="○"/>
            </a:pPr>
            <a:r>
              <a:rPr lang="uk" sz="1400">
                <a:solidFill>
                  <a:srgbClr val="434343"/>
                </a:solidFill>
              </a:rPr>
              <a:t>Додати відповідні словники таксономії</a:t>
            </a:r>
            <a:endParaRPr sz="1400">
              <a:solidFill>
                <a:srgbClr val="434343"/>
              </a:solidFill>
            </a:endParaRPr>
          </a:p>
          <a:p>
            <a:pPr indent="-317500" lvl="1" marL="914400" rtl="0" algn="l">
              <a:lnSpc>
                <a:spcPct val="100000"/>
              </a:lnSpc>
              <a:spcBef>
                <a:spcPts val="0"/>
              </a:spcBef>
              <a:spcAft>
                <a:spcPts val="0"/>
              </a:spcAft>
              <a:buClr>
                <a:srgbClr val="434343"/>
              </a:buClr>
              <a:buSzPts val="1400"/>
              <a:buChar char="○"/>
            </a:pPr>
            <a:r>
              <a:rPr lang="uk" sz="1400">
                <a:solidFill>
                  <a:srgbClr val="434343"/>
                </a:solidFill>
              </a:rPr>
              <a:t>Зв’язати ці словники з відповідними полями.</a:t>
            </a:r>
            <a:endParaRPr sz="1400">
              <a:solidFill>
                <a:srgbClr val="434343"/>
              </a:solidFill>
            </a:endParaRPr>
          </a:p>
          <a:p>
            <a:pPr indent="-317500" lvl="0" marL="457200" rtl="0" algn="l">
              <a:lnSpc>
                <a:spcPct val="100000"/>
              </a:lnSpc>
              <a:spcBef>
                <a:spcPts val="0"/>
              </a:spcBef>
              <a:spcAft>
                <a:spcPts val="0"/>
              </a:spcAft>
              <a:buClr>
                <a:srgbClr val="434343"/>
              </a:buClr>
              <a:buSzPts val="1400"/>
              <a:buAutoNum type="arabicPeriod"/>
            </a:pPr>
            <a:r>
              <a:rPr lang="uk" sz="1400">
                <a:solidFill>
                  <a:srgbClr val="CC0000"/>
                </a:solidFill>
              </a:rPr>
              <a:t>*</a:t>
            </a:r>
            <a:r>
              <a:rPr lang="uk" sz="1400">
                <a:solidFill>
                  <a:srgbClr val="434343"/>
                </a:solidFill>
              </a:rPr>
              <a:t>Вивести знизу під основним контентом блок зі списком останніх доданих нод і відображати його тільки на сторінках контент типу “</a:t>
            </a:r>
            <a:r>
              <a:rPr b="1" lang="uk" sz="1400">
                <a:solidFill>
                  <a:srgbClr val="434343"/>
                </a:solidFill>
              </a:rPr>
              <a:t>Blog</a:t>
            </a:r>
            <a:r>
              <a:rPr lang="uk" sz="1400">
                <a:solidFill>
                  <a:srgbClr val="434343"/>
                </a:solidFill>
              </a:rPr>
              <a:t>”</a:t>
            </a:r>
            <a:endParaRPr sz="1400">
              <a:solidFill>
                <a:srgbClr val="434343"/>
              </a:solidFill>
            </a:endParaRPr>
          </a:p>
          <a:p>
            <a:pPr indent="0" lvl="0" marL="457200" rtl="0" algn="l">
              <a:lnSpc>
                <a:spcPct val="100000"/>
              </a:lnSpc>
              <a:spcBef>
                <a:spcPts val="0"/>
              </a:spcBef>
              <a:spcAft>
                <a:spcPts val="0"/>
              </a:spcAft>
              <a:buSzPts val="1100"/>
              <a:buNone/>
            </a:pPr>
            <a:r>
              <a:t/>
            </a:r>
            <a:endParaRPr sz="1400">
              <a:solidFill>
                <a:srgbClr val="434343"/>
              </a:solidFill>
            </a:endParaRPr>
          </a:p>
          <a:p>
            <a:pPr indent="0" lvl="0" marL="0" rtl="0" algn="l">
              <a:lnSpc>
                <a:spcPct val="100000"/>
              </a:lnSpc>
              <a:spcBef>
                <a:spcPts val="0"/>
              </a:spcBef>
              <a:spcAft>
                <a:spcPts val="0"/>
              </a:spcAft>
              <a:buSzPts val="1100"/>
              <a:buNone/>
            </a:pPr>
            <a:r>
              <a:t/>
            </a:r>
            <a:endParaRPr sz="1400">
              <a:solidFill>
                <a:srgbClr val="434343"/>
              </a:solidFill>
            </a:endParaRPr>
          </a:p>
          <a:p>
            <a:pPr indent="0" lvl="0" marL="457200" rtl="0" algn="l">
              <a:lnSpc>
                <a:spcPct val="100000"/>
              </a:lnSpc>
              <a:spcBef>
                <a:spcPts val="0"/>
              </a:spcBef>
              <a:spcAft>
                <a:spcPts val="0"/>
              </a:spcAft>
              <a:buSzPts val="1100"/>
              <a:buNone/>
            </a:pPr>
            <a:r>
              <a:t/>
            </a:r>
            <a:endParaRPr sz="14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311700" y="779800"/>
            <a:ext cx="8520600" cy="56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uk"/>
              <a:t>Додаткові матеріали</a:t>
            </a:r>
            <a:endParaRPr/>
          </a:p>
        </p:txBody>
      </p:sp>
      <p:sp>
        <p:nvSpPr>
          <p:cNvPr id="156" name="Google Shape;156;p21"/>
          <p:cNvSpPr txBox="1"/>
          <p:nvPr>
            <p:ph idx="1" type="subTitle"/>
          </p:nvPr>
        </p:nvSpPr>
        <p:spPr>
          <a:xfrm>
            <a:off x="311700" y="1359925"/>
            <a:ext cx="8520600" cy="31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uk"/>
              <a:t>Специфікації - </a:t>
            </a:r>
            <a:r>
              <a:rPr lang="uk" sz="1000" u="sng">
                <a:solidFill>
                  <a:srgbClr val="0B5394"/>
                </a:solidFill>
                <a:latin typeface="Roboto"/>
                <a:ea typeface="Roboto"/>
                <a:cs typeface="Roboto"/>
                <a:sym typeface="Roboto"/>
                <a:hlinkClick r:id="rId3">
                  <a:extLst>
                    <a:ext uri="{A12FA001-AC4F-418D-AE19-62706E023703}">
                      <ahyp:hlinkClr val="tx"/>
                    </a:ext>
                  </a:extLst>
                </a:hlinkClick>
              </a:rPr>
              <a:t>https://drive.google.com/file/d/1YfcLTjSl80q8-MnqdjHTgBRKhGLap5jT/view</a:t>
            </a:r>
            <a:endParaRPr sz="1000">
              <a:solidFill>
                <a:srgbClr val="0737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ctrTitle"/>
          </p:nvPr>
        </p:nvSpPr>
        <p:spPr>
          <a:xfrm>
            <a:off x="311700" y="779800"/>
            <a:ext cx="8520600" cy="56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uk"/>
              <a:t>Додаткові матеріали</a:t>
            </a:r>
            <a:endParaRPr/>
          </a:p>
        </p:txBody>
      </p:sp>
      <p:sp>
        <p:nvSpPr>
          <p:cNvPr id="162" name="Google Shape;162;p22"/>
          <p:cNvSpPr txBox="1"/>
          <p:nvPr/>
        </p:nvSpPr>
        <p:spPr>
          <a:xfrm>
            <a:off x="310425" y="1277250"/>
            <a:ext cx="8445600" cy="327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uk" sz="1200" u="sng" cap="none" strike="noStrike">
                <a:solidFill>
                  <a:srgbClr val="0074BD"/>
                </a:solidFill>
                <a:latin typeface="Arial"/>
                <a:ea typeface="Arial"/>
                <a:cs typeface="Arial"/>
                <a:sym typeface="Arial"/>
                <a:hlinkClick r:id="rId3">
                  <a:extLst>
                    <a:ext uri="{A12FA001-AC4F-418D-AE19-62706E023703}">
                      <ahyp:hlinkClr val="tx"/>
                    </a:ext>
                  </a:extLst>
                </a:hlinkClick>
              </a:rPr>
              <a:t>https://www.youtube.com/watch?v=r2JNo-lNirs&amp;index=9&amp;list=PLtaXuX0nEZk9MKY_ClWcPkGtOEGyLTyCO</a:t>
            </a:r>
            <a:endParaRPr b="0" i="0" sz="1800" u="none" cap="none" strike="noStrike">
              <a:solidFill>
                <a:srgbClr val="0074B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uk" sz="1200" u="sng" cap="none" strike="noStrike">
                <a:solidFill>
                  <a:srgbClr val="0074BD"/>
                </a:solidFill>
                <a:latin typeface="Arial"/>
                <a:ea typeface="Arial"/>
                <a:cs typeface="Arial"/>
                <a:sym typeface="Arial"/>
                <a:hlinkClick r:id="rId4">
                  <a:extLst>
                    <a:ext uri="{A12FA001-AC4F-418D-AE19-62706E023703}">
                      <ahyp:hlinkClr val="tx"/>
                    </a:ext>
                  </a:extLst>
                </a:hlinkClick>
              </a:rPr>
              <a:t>https://www.youtube.com/watch?v=qMuUVHQwQbk&amp;list=PLtaXuX0nEZk9MKY_ClWcPkGtOEGyLTyCO&amp;index=16</a:t>
            </a:r>
            <a:endParaRPr b="0" i="0" sz="1200" u="none" cap="none" strike="noStrike">
              <a:solidFill>
                <a:srgbClr val="0074B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uk" sz="1200" u="sng" cap="none" strike="noStrike">
                <a:solidFill>
                  <a:srgbClr val="0074BD"/>
                </a:solidFill>
                <a:latin typeface="Arial"/>
                <a:ea typeface="Arial"/>
                <a:cs typeface="Arial"/>
                <a:sym typeface="Arial"/>
                <a:hlinkClick r:id="rId5">
                  <a:extLst>
                    <a:ext uri="{A12FA001-AC4F-418D-AE19-62706E023703}">
                      <ahyp:hlinkClr val="tx"/>
                    </a:ext>
                  </a:extLst>
                </a:hlinkClick>
              </a:rPr>
              <a:t>https://www.youtube.com/watch?v=G9fDF47SkuM&amp;list=PLtaXuX0nEZk9MKY_ClWcPkGtOEGyLTyCO&amp;index=17</a:t>
            </a:r>
            <a:endParaRPr b="0" i="0" sz="1200" u="none" cap="none" strike="noStrike">
              <a:solidFill>
                <a:srgbClr val="0074B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uk" sz="1200" u="sng" cap="none" strike="noStrike">
                <a:solidFill>
                  <a:srgbClr val="0074BD"/>
                </a:solidFill>
                <a:latin typeface="Arial"/>
                <a:ea typeface="Arial"/>
                <a:cs typeface="Arial"/>
                <a:sym typeface="Arial"/>
                <a:hlinkClick r:id="rId6">
                  <a:extLst>
                    <a:ext uri="{A12FA001-AC4F-418D-AE19-62706E023703}">
                      <ahyp:hlinkClr val="tx"/>
                    </a:ext>
                  </a:extLst>
                </a:hlinkClick>
              </a:rPr>
              <a:t>https://www.youtube.com/watch?v=zfku5Kh-hN8&amp;list=PLtaXuX0nEZk9MKY_ClWcPkGtOEGyLTyCO&amp;index=18</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Початок роботи</a:t>
            </a:r>
            <a:endParaRPr/>
          </a:p>
        </p:txBody>
      </p:sp>
      <p:sp>
        <p:nvSpPr>
          <p:cNvPr id="59" name="Google Shape;59;p2"/>
          <p:cNvSpPr txBox="1"/>
          <p:nvPr>
            <p:ph idx="1" type="body"/>
          </p:nvPr>
        </p:nvSpPr>
        <p:spPr>
          <a:xfrm>
            <a:off x="311700" y="1152475"/>
            <a:ext cx="8520600" cy="31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t>Перш ніж приступати до будь якої роботи потрібно чітко розуміти, що саме ви повинні зробити. Тому спочатку приступаємо до аналізу наданих матеріалів </a:t>
            </a:r>
            <a:r>
              <a:rPr lang="uk" sz="1000" u="sng">
                <a:solidFill>
                  <a:srgbClr val="0B5394"/>
                </a:solidFill>
                <a:latin typeface="Roboto"/>
                <a:ea typeface="Roboto"/>
                <a:cs typeface="Roboto"/>
                <a:sym typeface="Roboto"/>
                <a:hlinkClick r:id="rId3">
                  <a:extLst>
                    <a:ext uri="{A12FA001-AC4F-418D-AE19-62706E023703}">
                      <ahyp:hlinkClr val="tx"/>
                    </a:ext>
                  </a:extLst>
                </a:hlinkClick>
              </a:rPr>
              <a:t>https://drive.google.com/file/d/1YfcLTjSl80q8-MnqdjHTgBRKhGLap5jT/view</a:t>
            </a:r>
            <a:r>
              <a:rPr lang="uk"/>
              <a:t> і потім базуючись на своєму досвіді і знаннях плануємо, що і як ми будемо робити.</a:t>
            </a:r>
            <a:endParaRPr/>
          </a:p>
          <a:p>
            <a:pPr indent="-298450" lvl="0" marL="457200" rtl="0" algn="l">
              <a:lnSpc>
                <a:spcPct val="115000"/>
              </a:lnSpc>
              <a:spcBef>
                <a:spcPts val="1600"/>
              </a:spcBef>
              <a:spcAft>
                <a:spcPts val="0"/>
              </a:spcAft>
              <a:buSzPts val="1100"/>
              <a:buAutoNum type="arabicParenR"/>
            </a:pPr>
            <a:r>
              <a:rPr lang="uk"/>
              <a:t>Визначаємо основні сторінки які потрібно зробити.</a:t>
            </a:r>
            <a:endParaRPr/>
          </a:p>
          <a:p>
            <a:pPr indent="-298450" lvl="0" marL="457200" rtl="0" algn="l">
              <a:lnSpc>
                <a:spcPct val="115000"/>
              </a:lnSpc>
              <a:spcBef>
                <a:spcPts val="0"/>
              </a:spcBef>
              <a:spcAft>
                <a:spcPts val="0"/>
              </a:spcAft>
              <a:buSzPts val="1100"/>
              <a:buAutoNum type="arabicParenR"/>
            </a:pPr>
            <a:r>
              <a:rPr lang="uk"/>
              <a:t>Визнаємо які типи контенту потрібно створити.</a:t>
            </a:r>
            <a:endParaRPr/>
          </a:p>
          <a:p>
            <a:pPr indent="-298450" lvl="0" marL="457200" rtl="0" algn="l">
              <a:lnSpc>
                <a:spcPct val="115000"/>
              </a:lnSpc>
              <a:spcBef>
                <a:spcPts val="0"/>
              </a:spcBef>
              <a:spcAft>
                <a:spcPts val="0"/>
              </a:spcAft>
              <a:buSzPts val="1100"/>
              <a:buAutoNum type="arabicParenR"/>
            </a:pPr>
            <a:r>
              <a:rPr lang="uk"/>
              <a:t>Визначаємо статичні блоки.</a:t>
            </a:r>
            <a:endParaRPr/>
          </a:p>
          <a:p>
            <a:pPr indent="-298450" lvl="0" marL="457200" rtl="0" algn="l">
              <a:lnSpc>
                <a:spcPct val="115000"/>
              </a:lnSpc>
              <a:spcBef>
                <a:spcPts val="0"/>
              </a:spcBef>
              <a:spcAft>
                <a:spcPts val="0"/>
              </a:spcAft>
              <a:buSzPts val="1100"/>
              <a:buAutoNum type="arabicParenR"/>
            </a:pPr>
            <a:r>
              <a:rPr lang="uk"/>
              <a:t>Визначаємо динамічні блоки.</a:t>
            </a:r>
            <a:endParaRPr/>
          </a:p>
          <a:p>
            <a:pPr indent="-298450" lvl="0" marL="457200" rtl="0" algn="l">
              <a:lnSpc>
                <a:spcPct val="115000"/>
              </a:lnSpc>
              <a:spcBef>
                <a:spcPts val="0"/>
              </a:spcBef>
              <a:spcAft>
                <a:spcPts val="0"/>
              </a:spcAft>
              <a:buSzPts val="1100"/>
              <a:buAutoNum type="arabicParenR"/>
            </a:pPr>
            <a:r>
              <a:rPr lang="uk"/>
              <a:t>Вирішуємо які модулі буде використано. (Зазвичай цей етап триває протягом усієї розробки проекту)</a:t>
            </a:r>
            <a:endParaRPr/>
          </a:p>
          <a:p>
            <a:pPr indent="-298450" lvl="0" marL="457200" rtl="0" algn="l">
              <a:lnSpc>
                <a:spcPct val="115000"/>
              </a:lnSpc>
              <a:spcBef>
                <a:spcPts val="0"/>
              </a:spcBef>
              <a:spcAft>
                <a:spcPts val="0"/>
              </a:spcAft>
              <a:buSzPts val="1100"/>
              <a:buAutoNum type="arabicParenR"/>
            </a:pPr>
            <a:r>
              <a:rPr lang="uk"/>
              <a:t>Описуємо ролі та права користувачів.</a:t>
            </a:r>
            <a:endParaRPr/>
          </a:p>
          <a:p>
            <a:pPr indent="-298450" lvl="0" marL="457200" rtl="0" algn="l">
              <a:lnSpc>
                <a:spcPct val="115000"/>
              </a:lnSpc>
              <a:spcBef>
                <a:spcPts val="0"/>
              </a:spcBef>
              <a:spcAft>
                <a:spcPts val="0"/>
              </a:spcAft>
              <a:buSzPts val="1100"/>
              <a:buAutoNum type="arabicParenR"/>
            </a:pPr>
            <a:r>
              <a:rPr lang="uk"/>
              <a:t>Підбираємо базову тему для оформлення сайту.</a:t>
            </a:r>
            <a:endParaRPr/>
          </a:p>
          <a:p>
            <a:pPr indent="-298450" lvl="0" marL="457200" rtl="0" algn="l">
              <a:lnSpc>
                <a:spcPct val="115000"/>
              </a:lnSpc>
              <a:spcBef>
                <a:spcPts val="0"/>
              </a:spcBef>
              <a:spcAft>
                <a:spcPts val="0"/>
              </a:spcAft>
              <a:buSzPts val="1100"/>
              <a:buAutoNum type="arabicParenR"/>
            </a:pPr>
            <a:r>
              <a:rPr lang="uk"/>
              <a:t>Вирішуємо який функціонал доведеться робити кастомно.</a:t>
            </a:r>
            <a:endParaRPr/>
          </a:p>
          <a:p>
            <a:pPr indent="-298450" lvl="0" marL="457200" rtl="0" algn="l">
              <a:lnSpc>
                <a:spcPct val="115000"/>
              </a:lnSpc>
              <a:spcBef>
                <a:spcPts val="0"/>
              </a:spcBef>
              <a:spcAft>
                <a:spcPts val="0"/>
              </a:spcAft>
              <a:buSzPts val="1100"/>
              <a:buAutoNum type="arabicParenR"/>
            </a:pPr>
            <a:r>
              <a:rPr lang="uk"/>
              <a:t>Додаткові умови ...</a:t>
            </a:r>
            <a:endParaRPr/>
          </a:p>
          <a:p>
            <a:pPr indent="0" lvl="0" marL="0" rtl="0" algn="l">
              <a:lnSpc>
                <a:spcPct val="115000"/>
              </a:lnSpc>
              <a:spcBef>
                <a:spcPts val="1600"/>
              </a:spcBef>
              <a:spcAft>
                <a:spcPts val="1600"/>
              </a:spcAft>
              <a:buSzPts val="1100"/>
              <a:buNone/>
            </a:pPr>
            <a:r>
              <a:rPr lang="uk"/>
              <a:t>Важливо розуміти що Drupal це не готове рішення а набір інструментів і від того наскільки вправно ви володієте цими інструментами визначається ваш рівень як розробника.</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Базові налаштування</a:t>
            </a:r>
            <a:endParaRPr/>
          </a:p>
        </p:txBody>
      </p:sp>
      <p:sp>
        <p:nvSpPr>
          <p:cNvPr id="65" name="Google Shape;65;p3"/>
          <p:cNvSpPr txBox="1"/>
          <p:nvPr>
            <p:ph idx="1" type="body"/>
          </p:nvPr>
        </p:nvSpPr>
        <p:spPr>
          <a:xfrm>
            <a:off x="311700" y="1152475"/>
            <a:ext cx="8520600" cy="24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latin typeface="Roboto"/>
                <a:ea typeface="Roboto"/>
                <a:cs typeface="Roboto"/>
                <a:sym typeface="Roboto"/>
              </a:rPr>
              <a:t>Будь якій проект на друпал слід розпочини з певних базових налаштувань.</a:t>
            </a:r>
            <a:endParaRPr>
              <a:latin typeface="Roboto"/>
              <a:ea typeface="Roboto"/>
              <a:cs typeface="Roboto"/>
              <a:sym typeface="Roboto"/>
            </a:endParaRPr>
          </a:p>
          <a:p>
            <a:pPr indent="-317500" lvl="0" marL="457200" rtl="0" algn="l">
              <a:lnSpc>
                <a:spcPct val="115000"/>
              </a:lnSpc>
              <a:spcBef>
                <a:spcPts val="1600"/>
              </a:spcBef>
              <a:spcAft>
                <a:spcPts val="0"/>
              </a:spcAft>
              <a:buSzPts val="1400"/>
              <a:buFont typeface="Roboto"/>
              <a:buAutoNum type="arabicParenR"/>
            </a:pPr>
            <a:r>
              <a:rPr lang="uk" sz="1400">
                <a:solidFill>
                  <a:srgbClr val="000000"/>
                </a:solidFill>
                <a:latin typeface="Roboto"/>
                <a:ea typeface="Roboto"/>
                <a:cs typeface="Roboto"/>
                <a:sym typeface="Roboto"/>
              </a:rPr>
              <a:t>Відключаєм кеш</a:t>
            </a:r>
            <a:r>
              <a:rPr lang="uk" sz="1400">
                <a:latin typeface="Roboto"/>
                <a:ea typeface="Roboto"/>
                <a:cs typeface="Roboto"/>
                <a:sym typeface="Roboto"/>
              </a:rPr>
              <a:t>. Заходимо на сторінку </a:t>
            </a:r>
            <a:r>
              <a:rPr lang="uk" sz="1400">
                <a:solidFill>
                  <a:srgbClr val="000000"/>
                </a:solidFill>
                <a:latin typeface="Roboto"/>
                <a:ea typeface="Roboto"/>
                <a:cs typeface="Roboto"/>
                <a:sym typeface="Roboto"/>
              </a:rPr>
              <a:t>/admin/config/development/performance </a:t>
            </a:r>
            <a:r>
              <a:rPr lang="uk" sz="1400">
                <a:solidFill>
                  <a:srgbClr val="363F48"/>
                </a:solidFill>
                <a:latin typeface="Roboto"/>
                <a:ea typeface="Roboto"/>
                <a:cs typeface="Roboto"/>
                <a:sym typeface="Roboto"/>
              </a:rPr>
              <a:t>і знімаємо відмічені галочки.</a:t>
            </a:r>
            <a:endParaRPr sz="1400">
              <a:solidFill>
                <a:srgbClr val="363F48"/>
              </a:solidFill>
              <a:latin typeface="Roboto"/>
              <a:ea typeface="Roboto"/>
              <a:cs typeface="Roboto"/>
              <a:sym typeface="Roboto"/>
            </a:endParaRPr>
          </a:p>
          <a:p>
            <a:pPr indent="-317500" lvl="0" marL="457200" rtl="0" algn="l">
              <a:lnSpc>
                <a:spcPct val="115000"/>
              </a:lnSpc>
              <a:spcBef>
                <a:spcPts val="0"/>
              </a:spcBef>
              <a:spcAft>
                <a:spcPts val="0"/>
              </a:spcAft>
              <a:buClr>
                <a:srgbClr val="363F48"/>
              </a:buClr>
              <a:buSzPts val="1400"/>
              <a:buFont typeface="Roboto"/>
              <a:buAutoNum type="arabicParenR"/>
            </a:pPr>
            <a:r>
              <a:rPr lang="uk" sz="1400">
                <a:solidFill>
                  <a:srgbClr val="363F48"/>
                </a:solidFill>
                <a:latin typeface="Roboto"/>
                <a:ea typeface="Roboto"/>
                <a:cs typeface="Roboto"/>
                <a:sym typeface="Roboto"/>
              </a:rPr>
              <a:t>Міняємо назву сайту згідно потреб проекту на сторінці </a:t>
            </a:r>
            <a:r>
              <a:rPr lang="uk" sz="1400">
                <a:solidFill>
                  <a:srgbClr val="000000"/>
                </a:solidFill>
                <a:latin typeface="Roboto"/>
                <a:ea typeface="Roboto"/>
                <a:cs typeface="Roboto"/>
                <a:sym typeface="Roboto"/>
              </a:rPr>
              <a:t>/admin/config/system/site-information </a:t>
            </a:r>
            <a:r>
              <a:rPr lang="uk" sz="1400">
                <a:solidFill>
                  <a:srgbClr val="363F48"/>
                </a:solidFill>
                <a:latin typeface="Roboto"/>
                <a:ea typeface="Roboto"/>
                <a:cs typeface="Roboto"/>
                <a:sym typeface="Roboto"/>
              </a:rPr>
              <a:t>згодом ні цій же сторінці міняємо шлях до головної сторінки (по замовчуванню /node) та до сторінок </a:t>
            </a:r>
            <a:r>
              <a:rPr lang="uk" sz="1400">
                <a:solidFill>
                  <a:srgbClr val="000000"/>
                </a:solidFill>
                <a:latin typeface="Roboto"/>
                <a:ea typeface="Roboto"/>
                <a:cs typeface="Roboto"/>
                <a:sym typeface="Roboto"/>
              </a:rPr>
              <a:t>403</a:t>
            </a:r>
            <a:r>
              <a:rPr lang="uk" sz="1400">
                <a:solidFill>
                  <a:srgbClr val="363F48"/>
                </a:solidFill>
                <a:latin typeface="Roboto"/>
                <a:ea typeface="Roboto"/>
                <a:cs typeface="Roboto"/>
                <a:sym typeface="Roboto"/>
              </a:rPr>
              <a:t> та </a:t>
            </a:r>
            <a:r>
              <a:rPr lang="uk" sz="1400">
                <a:solidFill>
                  <a:srgbClr val="000000"/>
                </a:solidFill>
                <a:latin typeface="Roboto"/>
                <a:ea typeface="Roboto"/>
                <a:cs typeface="Roboto"/>
                <a:sym typeface="Roboto"/>
              </a:rPr>
              <a:t>404,</a:t>
            </a:r>
            <a:r>
              <a:rPr lang="uk" sz="1400">
                <a:solidFill>
                  <a:srgbClr val="363F48"/>
                </a:solidFill>
                <a:latin typeface="Roboto"/>
                <a:ea typeface="Roboto"/>
                <a:cs typeface="Roboto"/>
                <a:sym typeface="Roboto"/>
              </a:rPr>
              <a:t> якщо потрібно.</a:t>
            </a:r>
            <a:endParaRPr sz="1400">
              <a:solidFill>
                <a:srgbClr val="363F48"/>
              </a:solidFill>
              <a:latin typeface="Roboto"/>
              <a:ea typeface="Roboto"/>
              <a:cs typeface="Roboto"/>
              <a:sym typeface="Roboto"/>
            </a:endParaRPr>
          </a:p>
          <a:p>
            <a:pPr indent="-317500" lvl="0" marL="457200" rtl="0" algn="l">
              <a:lnSpc>
                <a:spcPct val="115000"/>
              </a:lnSpc>
              <a:spcBef>
                <a:spcPts val="0"/>
              </a:spcBef>
              <a:spcAft>
                <a:spcPts val="0"/>
              </a:spcAft>
              <a:buClr>
                <a:srgbClr val="363F48"/>
              </a:buClr>
              <a:buSzPts val="1400"/>
              <a:buFont typeface="Roboto"/>
              <a:buAutoNum type="arabicParenR"/>
            </a:pPr>
            <a:r>
              <a:rPr lang="uk" sz="1400">
                <a:solidFill>
                  <a:srgbClr val="363F48"/>
                </a:solidFill>
                <a:latin typeface="Roboto"/>
                <a:ea typeface="Roboto"/>
                <a:cs typeface="Roboto"/>
                <a:sym typeface="Roboto"/>
              </a:rPr>
              <a:t>Включаємо модулі </a:t>
            </a:r>
            <a:r>
              <a:rPr lang="uk" sz="1400">
                <a:solidFill>
                  <a:srgbClr val="000000"/>
                </a:solidFill>
                <a:latin typeface="Roboto"/>
                <a:ea typeface="Roboto"/>
                <a:cs typeface="Roboto"/>
                <a:sym typeface="Roboto"/>
              </a:rPr>
              <a:t>Admin Toolbar</a:t>
            </a:r>
            <a:r>
              <a:rPr lang="uk" sz="1400">
                <a:solidFill>
                  <a:srgbClr val="363F48"/>
                </a:solidFill>
                <a:latin typeface="Roboto"/>
                <a:ea typeface="Roboto"/>
                <a:cs typeface="Roboto"/>
                <a:sym typeface="Roboto"/>
              </a:rPr>
              <a:t> та </a:t>
            </a:r>
            <a:r>
              <a:rPr lang="uk" sz="1400">
                <a:solidFill>
                  <a:srgbClr val="000000"/>
                </a:solidFill>
                <a:latin typeface="Roboto"/>
                <a:ea typeface="Roboto"/>
                <a:cs typeface="Roboto"/>
                <a:sym typeface="Roboto"/>
              </a:rPr>
              <a:t>Admin Toolbar Extra Tools</a:t>
            </a:r>
            <a:r>
              <a:rPr lang="uk" sz="1400">
                <a:solidFill>
                  <a:srgbClr val="363F48"/>
                </a:solidFill>
                <a:latin typeface="Roboto"/>
                <a:ea typeface="Roboto"/>
                <a:cs typeface="Roboto"/>
                <a:sym typeface="Roboto"/>
              </a:rPr>
              <a:t>. Це значно спростить навігацію по сайту і пришвидшить розробку.</a:t>
            </a:r>
            <a:endParaRPr sz="1400">
              <a:solidFill>
                <a:srgbClr val="363F48"/>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673625"/>
            <a:ext cx="8520600" cy="5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sz="2800">
                <a:latin typeface="Arial"/>
                <a:ea typeface="Arial"/>
                <a:cs typeface="Arial"/>
                <a:sym typeface="Arial"/>
              </a:rPr>
              <a:t>Збереження налаштувань сайту</a:t>
            </a:r>
            <a:endParaRPr/>
          </a:p>
        </p:txBody>
      </p:sp>
      <p:sp>
        <p:nvSpPr>
          <p:cNvPr id="71" name="Google Shape;71;p4"/>
          <p:cNvSpPr txBox="1"/>
          <p:nvPr>
            <p:ph idx="1" type="body"/>
          </p:nvPr>
        </p:nvSpPr>
        <p:spPr>
          <a:xfrm>
            <a:off x="311700" y="1228675"/>
            <a:ext cx="8520600" cy="243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uk">
                <a:solidFill>
                  <a:srgbClr val="434343"/>
                </a:solidFill>
              </a:rPr>
              <a:t>Після того, як усі необхідні зміни та налаштування Drupal 9 були зроблені, ми можемо їх зберегти на сторінці експорту налаштувань сайту.</a:t>
            </a:r>
            <a:endParaRPr>
              <a:solidFill>
                <a:srgbClr val="434343"/>
              </a:solidFill>
            </a:endParaRPr>
          </a:p>
          <a:p>
            <a:pPr indent="0" lvl="0" marL="0" rtl="0" algn="l">
              <a:lnSpc>
                <a:spcPct val="100000"/>
              </a:lnSpc>
              <a:spcBef>
                <a:spcPts val="0"/>
              </a:spcBef>
              <a:spcAft>
                <a:spcPts val="0"/>
              </a:spcAft>
              <a:buSzPts val="1100"/>
              <a:buNone/>
            </a:pPr>
            <a:r>
              <a:t/>
            </a:r>
            <a:endParaRPr>
              <a:solidFill>
                <a:srgbClr val="434343"/>
              </a:solidFill>
            </a:endParaRPr>
          </a:p>
          <a:p>
            <a:pPr indent="0" lvl="0" marL="0" rtl="0" algn="l">
              <a:lnSpc>
                <a:spcPct val="100000"/>
              </a:lnSpc>
              <a:spcBef>
                <a:spcPts val="0"/>
              </a:spcBef>
              <a:spcAft>
                <a:spcPts val="0"/>
              </a:spcAft>
              <a:buSzPts val="1100"/>
              <a:buNone/>
            </a:pPr>
            <a:r>
              <a:rPr lang="uk">
                <a:solidFill>
                  <a:srgbClr val="434343"/>
                </a:solidFill>
              </a:rPr>
              <a:t>Configuration &gt; Development &gt; Configuration synchronization &gt;  Export</a:t>
            </a:r>
            <a:endParaRPr>
              <a:solidFill>
                <a:srgbClr val="434343"/>
              </a:solidFill>
            </a:endParaRPr>
          </a:p>
          <a:p>
            <a:pPr indent="0" lvl="0" marL="0" rtl="0" algn="l">
              <a:lnSpc>
                <a:spcPct val="100000"/>
              </a:lnSpc>
              <a:spcBef>
                <a:spcPts val="0"/>
              </a:spcBef>
              <a:spcAft>
                <a:spcPts val="0"/>
              </a:spcAft>
              <a:buSzPts val="1100"/>
              <a:buNone/>
            </a:pPr>
            <a:r>
              <a:t/>
            </a:r>
            <a:endParaRPr>
              <a:solidFill>
                <a:srgbClr val="434343"/>
              </a:solidFill>
            </a:endParaRPr>
          </a:p>
          <a:p>
            <a:pPr indent="0" lvl="0" marL="0" rtl="0" algn="l">
              <a:lnSpc>
                <a:spcPct val="100000"/>
              </a:lnSpc>
              <a:spcBef>
                <a:spcPts val="0"/>
              </a:spcBef>
              <a:spcAft>
                <a:spcPts val="0"/>
              </a:spcAft>
              <a:buSzPts val="1100"/>
              <a:buNone/>
            </a:pPr>
            <a:r>
              <a:rPr lang="uk">
                <a:solidFill>
                  <a:srgbClr val="434343"/>
                </a:solidFill>
              </a:rPr>
              <a:t>Де є 2 варіанти для експорту.</a:t>
            </a:r>
            <a:endParaRPr>
              <a:solidFill>
                <a:srgbClr val="434343"/>
              </a:solidFill>
            </a:endParaRPr>
          </a:p>
          <a:p>
            <a:pPr indent="-298450" lvl="0" marL="457200" rtl="0" algn="l">
              <a:lnSpc>
                <a:spcPct val="100000"/>
              </a:lnSpc>
              <a:spcBef>
                <a:spcPts val="0"/>
              </a:spcBef>
              <a:spcAft>
                <a:spcPts val="0"/>
              </a:spcAft>
              <a:buClr>
                <a:srgbClr val="434343"/>
              </a:buClr>
              <a:buSzPts val="1100"/>
              <a:buAutoNum type="arabicParenR"/>
            </a:pPr>
            <a:r>
              <a:rPr lang="uk">
                <a:solidFill>
                  <a:srgbClr val="434343"/>
                </a:solidFill>
              </a:rPr>
              <a:t>Експортувати весь проект. Клонувати сайт “Full archive” </a:t>
            </a:r>
            <a:endParaRPr>
              <a:solidFill>
                <a:srgbClr val="434343"/>
              </a:solidFill>
            </a:endParaRPr>
          </a:p>
          <a:p>
            <a:pPr indent="-298450" lvl="0" marL="457200" rtl="0" algn="l">
              <a:lnSpc>
                <a:spcPct val="100000"/>
              </a:lnSpc>
              <a:spcBef>
                <a:spcPts val="0"/>
              </a:spcBef>
              <a:spcAft>
                <a:spcPts val="0"/>
              </a:spcAft>
              <a:buClr>
                <a:srgbClr val="434343"/>
              </a:buClr>
              <a:buSzPts val="1100"/>
              <a:buAutoNum type="arabicParenR"/>
            </a:pPr>
            <a:r>
              <a:rPr lang="uk">
                <a:solidFill>
                  <a:srgbClr val="434343"/>
                </a:solidFill>
              </a:rPr>
              <a:t>Експортувати вибрану частину проекту. “Single item”</a:t>
            </a:r>
            <a:endParaRPr>
              <a:solidFill>
                <a:srgbClr val="434343"/>
              </a:solidFill>
            </a:endParaRPr>
          </a:p>
          <a:p>
            <a:pPr indent="0" lvl="0" marL="0" rtl="0" algn="l">
              <a:lnSpc>
                <a:spcPct val="100000"/>
              </a:lnSpc>
              <a:spcBef>
                <a:spcPts val="0"/>
              </a:spcBef>
              <a:spcAft>
                <a:spcPts val="0"/>
              </a:spcAft>
              <a:buSzPts val="1100"/>
              <a:buNone/>
            </a:pPr>
            <a:r>
              <a:t/>
            </a:r>
            <a:endParaRPr>
              <a:solidFill>
                <a:srgbClr val="434343"/>
              </a:solidFill>
            </a:endParaRPr>
          </a:p>
          <a:p>
            <a:pPr indent="0" lvl="0" marL="0" rtl="0" algn="l">
              <a:lnSpc>
                <a:spcPct val="100000"/>
              </a:lnSpc>
              <a:spcBef>
                <a:spcPts val="0"/>
              </a:spcBef>
              <a:spcAft>
                <a:spcPts val="0"/>
              </a:spcAft>
              <a:buSzPts val="1100"/>
              <a:buNone/>
            </a:pPr>
            <a:r>
              <a:rPr lang="uk">
                <a:solidFill>
                  <a:srgbClr val="434343"/>
                </a:solidFill>
              </a:rPr>
              <a:t>Докладніше про це ви можете прочитати на офіційному сайті.</a:t>
            </a:r>
            <a:endParaRPr>
              <a:solidFill>
                <a:srgbClr val="434343"/>
              </a:solidFill>
            </a:endParaRPr>
          </a:p>
          <a:p>
            <a:pPr indent="0" lvl="0" marL="0" rtl="0" algn="l">
              <a:lnSpc>
                <a:spcPct val="100000"/>
              </a:lnSpc>
              <a:spcBef>
                <a:spcPts val="0"/>
              </a:spcBef>
              <a:spcAft>
                <a:spcPts val="0"/>
              </a:spcAft>
              <a:buSzPts val="1100"/>
              <a:buNone/>
            </a:pPr>
            <a:r>
              <a:t/>
            </a:r>
            <a:endParaRPr>
              <a:solidFill>
                <a:srgbClr val="434343"/>
              </a:solidFill>
            </a:endParaRPr>
          </a:p>
          <a:p>
            <a:pPr indent="0" lvl="0" marL="0" rtl="0" algn="l">
              <a:lnSpc>
                <a:spcPct val="100000"/>
              </a:lnSpc>
              <a:spcBef>
                <a:spcPts val="0"/>
              </a:spcBef>
              <a:spcAft>
                <a:spcPts val="0"/>
              </a:spcAft>
              <a:buSzPts val="1100"/>
              <a:buNone/>
            </a:pPr>
            <a:r>
              <a:rPr lang="uk" u="sng">
                <a:solidFill>
                  <a:srgbClr val="073763"/>
                </a:solidFill>
                <a:hlinkClick r:id="rId3">
                  <a:extLst>
                    <a:ext uri="{A12FA001-AC4F-418D-AE19-62706E023703}">
                      <ahyp:hlinkClr val="tx"/>
                    </a:ext>
                  </a:extLst>
                </a:hlinkClick>
              </a:rPr>
              <a:t>https://www.drupal.org/docs/8/configuration-management</a:t>
            </a:r>
            <a:endParaRPr>
              <a:solidFill>
                <a:srgbClr val="0737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0"/>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Типи контенту</a:t>
            </a:r>
            <a:endParaRPr/>
          </a:p>
        </p:txBody>
      </p:sp>
      <p:sp>
        <p:nvSpPr>
          <p:cNvPr id="77" name="Google Shape;7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latin typeface="Roboto"/>
                <a:ea typeface="Roboto"/>
                <a:cs typeface="Roboto"/>
                <a:sym typeface="Roboto"/>
              </a:rPr>
              <a:t>У друпалі контент ділитися на типи. Кожна одиниця контенту зветься НОДОЮ. Кожен тип контенту містить певний набір полів. Можна створити свій тип контенту або користуватися вже існуючим. Ми можемо виводити контент як є або використовуючи наприклад модуль “Views” (про який будемо говорити пізніше) ми можемо вказати кому і де показувати певний тип контенту, а також визначати нові поля і в якому порядку вони будуть виводитися.</a:t>
            </a:r>
            <a:endParaRPr>
              <a:latin typeface="Roboto"/>
              <a:ea typeface="Roboto"/>
              <a:cs typeface="Roboto"/>
              <a:sym typeface="Roboto"/>
            </a:endParaRPr>
          </a:p>
          <a:p>
            <a:pPr indent="0" lvl="0" marL="0" rtl="0" algn="l">
              <a:lnSpc>
                <a:spcPct val="115000"/>
              </a:lnSpc>
              <a:spcBef>
                <a:spcPts val="1600"/>
              </a:spcBef>
              <a:spcAft>
                <a:spcPts val="1600"/>
              </a:spcAft>
              <a:buSzPts val="1100"/>
              <a:buNone/>
            </a:pPr>
            <a:r>
              <a:t/>
            </a:r>
            <a:endParaRPr>
              <a:latin typeface="Roboto"/>
              <a:ea typeface="Roboto"/>
              <a:cs typeface="Roboto"/>
              <a:sym typeface="Roboto"/>
            </a:endParaRPr>
          </a:p>
        </p:txBody>
      </p:sp>
      <p:pic>
        <p:nvPicPr>
          <p:cNvPr descr="ct.png" id="78" name="Google Shape;78;p10"/>
          <p:cNvPicPr preferRelativeResize="0"/>
          <p:nvPr/>
        </p:nvPicPr>
        <p:blipFill rotWithShape="1">
          <a:blip r:embed="rId3">
            <a:alphaModFix/>
          </a:blip>
          <a:srcRect b="0" l="0" r="0" t="0"/>
          <a:stretch/>
        </p:blipFill>
        <p:spPr>
          <a:xfrm>
            <a:off x="1738313" y="2995613"/>
            <a:ext cx="5667375" cy="159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1"/>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Створення контенту</a:t>
            </a:r>
            <a:endParaRPr/>
          </a:p>
        </p:txBody>
      </p:sp>
      <p:sp>
        <p:nvSpPr>
          <p:cNvPr id="84" name="Google Shape;84;p11"/>
          <p:cNvSpPr txBox="1"/>
          <p:nvPr>
            <p:ph idx="1" type="body"/>
          </p:nvPr>
        </p:nvSpPr>
        <p:spPr>
          <a:xfrm>
            <a:off x="4209025" y="1152475"/>
            <a:ext cx="4623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uk" sz="1400">
                <a:latin typeface="Roboto"/>
                <a:ea typeface="Roboto"/>
                <a:cs typeface="Roboto"/>
                <a:sym typeface="Roboto"/>
              </a:rPr>
              <a:t>Перейдіть до </a:t>
            </a:r>
            <a:r>
              <a:rPr lang="uk" sz="1400">
                <a:solidFill>
                  <a:srgbClr val="000000"/>
                </a:solidFill>
                <a:latin typeface="Roboto"/>
                <a:ea typeface="Roboto"/>
                <a:cs typeface="Roboto"/>
                <a:sym typeface="Roboto"/>
              </a:rPr>
              <a:t>Content &gt; Add content</a:t>
            </a:r>
            <a:r>
              <a:rPr lang="uk" sz="1400">
                <a:latin typeface="Roboto"/>
                <a:ea typeface="Roboto"/>
                <a:cs typeface="Roboto"/>
                <a:sym typeface="Roboto"/>
              </a:rPr>
              <a:t>. Як ви бачите, після установки Drupal 9 вам пропонується створити контент двох типів - Article і Basic page. Контент типу Article пропонується для вмісту, залежного від часу, наприклад новин. А Basic page сторінка для статичного вмісту, тобто якщо у вас сайт-візитка, то такі сторінки як "Про компанію", "Контакти" ви можете створити за допомогою цього типу матеріалу. Крім того можна самим створювати свої власні типи контенту про, що ми поговоримо далі.</a:t>
            </a:r>
            <a:endParaRPr sz="1400">
              <a:latin typeface="Roboto"/>
              <a:ea typeface="Roboto"/>
              <a:cs typeface="Roboto"/>
              <a:sym typeface="Roboto"/>
            </a:endParaRPr>
          </a:p>
        </p:txBody>
      </p:sp>
      <p:pic>
        <p:nvPicPr>
          <p:cNvPr id="85" name="Google Shape;85;p11"/>
          <p:cNvPicPr preferRelativeResize="0"/>
          <p:nvPr/>
        </p:nvPicPr>
        <p:blipFill rotWithShape="1">
          <a:blip r:embed="rId3">
            <a:alphaModFix/>
          </a:blip>
          <a:srcRect b="0" l="0" r="0" t="0"/>
          <a:stretch/>
        </p:blipFill>
        <p:spPr>
          <a:xfrm>
            <a:off x="311700" y="1304875"/>
            <a:ext cx="3644151" cy="314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Створення контенту</a:t>
            </a:r>
            <a:endParaRPr/>
          </a:p>
        </p:txBody>
      </p:sp>
      <p:sp>
        <p:nvSpPr>
          <p:cNvPr id="91" name="Google Shape;91;p12"/>
          <p:cNvSpPr txBox="1"/>
          <p:nvPr/>
        </p:nvSpPr>
        <p:spPr>
          <a:xfrm>
            <a:off x="4344650" y="1192325"/>
            <a:ext cx="4563900" cy="334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uk" sz="1400" u="none" cap="none" strike="noStrike">
                <a:solidFill>
                  <a:srgbClr val="595959"/>
                </a:solidFill>
                <a:latin typeface="Roboto"/>
                <a:ea typeface="Roboto"/>
                <a:cs typeface="Roboto"/>
                <a:sym typeface="Roboto"/>
              </a:rPr>
              <a:t>Для того щоб створити новий контент потрібно лише заповнити обов’язкові поля (позначені “*”) Та натиснути “Save and publish”</a:t>
            </a:r>
            <a:endParaRPr b="0" i="0" sz="1400" u="none" cap="none" strike="noStrike">
              <a:solidFill>
                <a:srgbClr val="595959"/>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uk" sz="1400" u="none" cap="none" strike="noStrike">
                <a:solidFill>
                  <a:srgbClr val="595959"/>
                </a:solidFill>
                <a:latin typeface="Roboto"/>
                <a:ea typeface="Roboto"/>
                <a:cs typeface="Roboto"/>
                <a:sym typeface="Roboto"/>
              </a:rPr>
              <a:t>Налаштування: </a:t>
            </a:r>
            <a:endParaRPr b="0" i="0" sz="1400" u="none" cap="none" strike="noStrike">
              <a:solidFill>
                <a:srgbClr val="595959"/>
              </a:solidFill>
              <a:latin typeface="Roboto"/>
              <a:ea typeface="Roboto"/>
              <a:cs typeface="Roboto"/>
              <a:sym typeface="Roboto"/>
            </a:endParaRPr>
          </a:p>
          <a:p>
            <a:pPr indent="-317500" lvl="0" marL="457200" marR="0" rtl="0" algn="l">
              <a:lnSpc>
                <a:spcPct val="100000"/>
              </a:lnSpc>
              <a:spcBef>
                <a:spcPts val="0"/>
              </a:spcBef>
              <a:spcAft>
                <a:spcPts val="0"/>
              </a:spcAft>
              <a:buClr>
                <a:srgbClr val="595959"/>
              </a:buClr>
              <a:buSzPts val="1400"/>
              <a:buFont typeface="Arial"/>
              <a:buChar char="●"/>
            </a:pPr>
            <a:r>
              <a:rPr b="1" i="0" lang="uk" sz="1400" u="none" cap="none" strike="noStrike">
                <a:solidFill>
                  <a:srgbClr val="595959"/>
                </a:solidFill>
                <a:latin typeface="Roboto"/>
                <a:ea typeface="Roboto"/>
                <a:cs typeface="Roboto"/>
                <a:sym typeface="Roboto"/>
              </a:rPr>
              <a:t>Revision</a:t>
            </a:r>
            <a:r>
              <a:rPr b="0" i="0" lang="uk" sz="1400" u="none" cap="none" strike="noStrike">
                <a:solidFill>
                  <a:srgbClr val="595959"/>
                </a:solidFill>
                <a:latin typeface="Roboto"/>
                <a:ea typeface="Roboto"/>
                <a:cs typeface="Roboto"/>
                <a:sym typeface="Roboto"/>
              </a:rPr>
              <a:t> - копія контенту на випадок якщо потрібно відновити більш стару версію.</a:t>
            </a:r>
            <a:endParaRPr b="0" i="0" sz="1400" u="none" cap="none" strike="noStrike">
              <a:solidFill>
                <a:srgbClr val="595959"/>
              </a:solidFill>
              <a:latin typeface="Roboto"/>
              <a:ea typeface="Roboto"/>
              <a:cs typeface="Roboto"/>
              <a:sym typeface="Roboto"/>
            </a:endParaRPr>
          </a:p>
          <a:p>
            <a:pPr indent="-317500" lvl="0" marL="457200" marR="0" rtl="0" algn="l">
              <a:lnSpc>
                <a:spcPct val="100000"/>
              </a:lnSpc>
              <a:spcBef>
                <a:spcPts val="0"/>
              </a:spcBef>
              <a:spcAft>
                <a:spcPts val="0"/>
              </a:spcAft>
              <a:buClr>
                <a:srgbClr val="595959"/>
              </a:buClr>
              <a:buSzPts val="1400"/>
              <a:buFont typeface="Arial"/>
              <a:buChar char="●"/>
            </a:pPr>
            <a:r>
              <a:rPr b="1" i="0" lang="uk" sz="1400" u="none" cap="none" strike="noStrike">
                <a:solidFill>
                  <a:srgbClr val="595959"/>
                </a:solidFill>
                <a:latin typeface="Roboto"/>
                <a:ea typeface="Roboto"/>
                <a:cs typeface="Roboto"/>
                <a:sym typeface="Roboto"/>
              </a:rPr>
              <a:t>Menu settings</a:t>
            </a:r>
            <a:r>
              <a:rPr b="0" i="0" lang="uk" sz="1400" u="none" cap="none" strike="noStrike">
                <a:solidFill>
                  <a:srgbClr val="595959"/>
                </a:solidFill>
                <a:latin typeface="Roboto"/>
                <a:ea typeface="Roboto"/>
                <a:cs typeface="Roboto"/>
                <a:sym typeface="Roboto"/>
              </a:rPr>
              <a:t> - налаштування меню.</a:t>
            </a:r>
            <a:endParaRPr b="0" i="0" sz="1400" u="none" cap="none" strike="noStrike">
              <a:solidFill>
                <a:srgbClr val="595959"/>
              </a:solidFill>
              <a:latin typeface="Roboto"/>
              <a:ea typeface="Roboto"/>
              <a:cs typeface="Roboto"/>
              <a:sym typeface="Roboto"/>
            </a:endParaRPr>
          </a:p>
          <a:p>
            <a:pPr indent="-317500" lvl="0" marL="457200" marR="0" rtl="0" algn="l">
              <a:lnSpc>
                <a:spcPct val="100000"/>
              </a:lnSpc>
              <a:spcBef>
                <a:spcPts val="0"/>
              </a:spcBef>
              <a:spcAft>
                <a:spcPts val="0"/>
              </a:spcAft>
              <a:buClr>
                <a:srgbClr val="595959"/>
              </a:buClr>
              <a:buSzPts val="1400"/>
              <a:buFont typeface="Arial"/>
              <a:buChar char="●"/>
            </a:pPr>
            <a:r>
              <a:rPr b="1" i="0" lang="uk" sz="1400" u="none" cap="none" strike="noStrike">
                <a:solidFill>
                  <a:srgbClr val="595959"/>
                </a:solidFill>
                <a:latin typeface="Roboto"/>
                <a:ea typeface="Roboto"/>
                <a:cs typeface="Roboto"/>
                <a:sym typeface="Roboto"/>
              </a:rPr>
              <a:t>Comment settings</a:t>
            </a:r>
            <a:r>
              <a:rPr b="0" i="0" lang="uk" sz="1400" u="none" cap="none" strike="noStrike">
                <a:solidFill>
                  <a:srgbClr val="595959"/>
                </a:solidFill>
                <a:latin typeface="Roboto"/>
                <a:ea typeface="Roboto"/>
                <a:cs typeface="Roboto"/>
                <a:sym typeface="Roboto"/>
              </a:rPr>
              <a:t> - налаштування коментарів.</a:t>
            </a:r>
            <a:endParaRPr b="0" i="0" sz="1400" u="none" cap="none" strike="noStrike">
              <a:solidFill>
                <a:srgbClr val="595959"/>
              </a:solidFill>
              <a:latin typeface="Roboto"/>
              <a:ea typeface="Roboto"/>
              <a:cs typeface="Roboto"/>
              <a:sym typeface="Roboto"/>
            </a:endParaRPr>
          </a:p>
          <a:p>
            <a:pPr indent="-317500" lvl="0" marL="457200" marR="0" rtl="0" algn="l">
              <a:lnSpc>
                <a:spcPct val="100000"/>
              </a:lnSpc>
              <a:spcBef>
                <a:spcPts val="0"/>
              </a:spcBef>
              <a:spcAft>
                <a:spcPts val="0"/>
              </a:spcAft>
              <a:buClr>
                <a:srgbClr val="595959"/>
              </a:buClr>
              <a:buSzPts val="1400"/>
              <a:buFont typeface="Arial"/>
              <a:buChar char="●"/>
            </a:pPr>
            <a:r>
              <a:rPr b="1" i="0" lang="uk" sz="1400" u="none" cap="none" strike="noStrike">
                <a:solidFill>
                  <a:srgbClr val="595959"/>
                </a:solidFill>
                <a:latin typeface="Roboto"/>
                <a:ea typeface="Roboto"/>
                <a:cs typeface="Roboto"/>
                <a:sym typeface="Roboto"/>
              </a:rPr>
              <a:t>URL </a:t>
            </a:r>
            <a:r>
              <a:rPr b="1" lang="uk">
                <a:solidFill>
                  <a:srgbClr val="595959"/>
                </a:solidFill>
                <a:latin typeface="Roboto"/>
                <a:ea typeface="Roboto"/>
                <a:cs typeface="Roboto"/>
                <a:sym typeface="Roboto"/>
              </a:rPr>
              <a:t>alias</a:t>
            </a:r>
            <a:r>
              <a:rPr b="0" i="0" lang="uk" sz="1400" u="none" cap="none" strike="noStrike">
                <a:solidFill>
                  <a:srgbClr val="595959"/>
                </a:solidFill>
                <a:latin typeface="Roboto"/>
                <a:ea typeface="Roboto"/>
                <a:cs typeface="Roboto"/>
                <a:sym typeface="Roboto"/>
              </a:rPr>
              <a:t> - аліас (альтернативний лінк)</a:t>
            </a:r>
            <a:endParaRPr b="0" i="0" sz="1400" u="none" cap="none" strike="noStrike">
              <a:solidFill>
                <a:srgbClr val="595959"/>
              </a:solidFill>
              <a:latin typeface="Roboto"/>
              <a:ea typeface="Roboto"/>
              <a:cs typeface="Roboto"/>
              <a:sym typeface="Roboto"/>
            </a:endParaRPr>
          </a:p>
          <a:p>
            <a:pPr indent="-317500" lvl="0" marL="457200" marR="0" rtl="0" algn="l">
              <a:lnSpc>
                <a:spcPct val="100000"/>
              </a:lnSpc>
              <a:spcBef>
                <a:spcPts val="0"/>
              </a:spcBef>
              <a:spcAft>
                <a:spcPts val="0"/>
              </a:spcAft>
              <a:buClr>
                <a:srgbClr val="595959"/>
              </a:buClr>
              <a:buSzPts val="1400"/>
              <a:buFont typeface="Arial"/>
              <a:buChar char="●"/>
            </a:pPr>
            <a:r>
              <a:rPr b="1" i="0" lang="uk" sz="1400" u="none" cap="none" strike="noStrike">
                <a:solidFill>
                  <a:srgbClr val="595959"/>
                </a:solidFill>
                <a:latin typeface="Roboto"/>
                <a:ea typeface="Roboto"/>
                <a:cs typeface="Roboto"/>
                <a:sym typeface="Roboto"/>
              </a:rPr>
              <a:t>Authoring information</a:t>
            </a:r>
            <a:r>
              <a:rPr b="0" i="0" lang="uk" sz="1400" u="none" cap="none" strike="noStrike">
                <a:solidFill>
                  <a:srgbClr val="595959"/>
                </a:solidFill>
                <a:latin typeface="Roboto"/>
                <a:ea typeface="Roboto"/>
                <a:cs typeface="Roboto"/>
                <a:sym typeface="Roboto"/>
              </a:rPr>
              <a:t> - інформація про автора та дата публікації</a:t>
            </a:r>
            <a:endParaRPr b="0" i="0" sz="1400" u="none" cap="none" strike="noStrike">
              <a:solidFill>
                <a:srgbClr val="595959"/>
              </a:solidFill>
              <a:latin typeface="Roboto"/>
              <a:ea typeface="Roboto"/>
              <a:cs typeface="Roboto"/>
              <a:sym typeface="Roboto"/>
            </a:endParaRPr>
          </a:p>
          <a:p>
            <a:pPr indent="-317500" lvl="0" marL="457200" marR="0" rtl="0" algn="l">
              <a:lnSpc>
                <a:spcPct val="100000"/>
              </a:lnSpc>
              <a:spcBef>
                <a:spcPts val="0"/>
              </a:spcBef>
              <a:spcAft>
                <a:spcPts val="0"/>
              </a:spcAft>
              <a:buClr>
                <a:srgbClr val="595959"/>
              </a:buClr>
              <a:buSzPts val="1400"/>
              <a:buFont typeface="Arial"/>
              <a:buChar char="●"/>
            </a:pPr>
            <a:r>
              <a:rPr b="1" i="0" lang="uk" sz="1400" u="none" cap="none" strike="noStrike">
                <a:solidFill>
                  <a:srgbClr val="595959"/>
                </a:solidFill>
                <a:latin typeface="Roboto"/>
                <a:ea typeface="Roboto"/>
                <a:cs typeface="Roboto"/>
                <a:sym typeface="Roboto"/>
              </a:rPr>
              <a:t>Promotion options</a:t>
            </a:r>
            <a:r>
              <a:rPr b="0" i="0" lang="uk" sz="1400" u="none" cap="none" strike="noStrike">
                <a:solidFill>
                  <a:srgbClr val="595959"/>
                </a:solidFill>
                <a:latin typeface="Roboto"/>
                <a:ea typeface="Roboto"/>
                <a:cs typeface="Roboto"/>
                <a:sym typeface="Roboto"/>
              </a:rPr>
              <a:t> - налаштування відображення контенту.</a:t>
            </a:r>
            <a:endParaRPr b="0" i="0" sz="1400" u="none" cap="none" strike="noStrike">
              <a:solidFill>
                <a:srgbClr val="595959"/>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pic>
        <p:nvPicPr>
          <p:cNvPr id="92" name="Google Shape;92;p12"/>
          <p:cNvPicPr preferRelativeResize="0"/>
          <p:nvPr/>
        </p:nvPicPr>
        <p:blipFill>
          <a:blip r:embed="rId3">
            <a:alphaModFix/>
          </a:blip>
          <a:stretch>
            <a:fillRect/>
          </a:stretch>
        </p:blipFill>
        <p:spPr>
          <a:xfrm>
            <a:off x="201000" y="1281100"/>
            <a:ext cx="3847076" cy="316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title"/>
          </p:nvPr>
        </p:nvSpPr>
        <p:spPr>
          <a:xfrm>
            <a:off x="311700" y="673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Створення типу контенту</a:t>
            </a:r>
            <a:endParaRPr/>
          </a:p>
        </p:txBody>
      </p:sp>
      <p:sp>
        <p:nvSpPr>
          <p:cNvPr id="98" name="Google Shape;98;p13"/>
          <p:cNvSpPr txBox="1"/>
          <p:nvPr/>
        </p:nvSpPr>
        <p:spPr>
          <a:xfrm>
            <a:off x="4679625" y="1349225"/>
            <a:ext cx="4322400" cy="337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uk" sz="1200" u="none" cap="none" strike="noStrike">
                <a:solidFill>
                  <a:srgbClr val="595959"/>
                </a:solidFill>
                <a:latin typeface="Roboto"/>
                <a:ea typeface="Roboto"/>
                <a:cs typeface="Roboto"/>
                <a:sym typeface="Roboto"/>
              </a:rPr>
              <a:t>Перейдіть на сторінку </a:t>
            </a:r>
            <a:r>
              <a:rPr b="1" i="0" lang="uk" sz="1200" u="none" cap="none" strike="noStrike">
                <a:solidFill>
                  <a:srgbClr val="595959"/>
                </a:solidFill>
                <a:latin typeface="Roboto"/>
                <a:ea typeface="Roboto"/>
                <a:cs typeface="Roboto"/>
                <a:sym typeface="Roboto"/>
              </a:rPr>
              <a:t>Structure</a:t>
            </a:r>
            <a:r>
              <a:rPr b="0" i="0" lang="uk" sz="1200" u="none" cap="none" strike="noStrike">
                <a:solidFill>
                  <a:srgbClr val="595959"/>
                </a:solidFill>
                <a:latin typeface="Roboto"/>
                <a:ea typeface="Roboto"/>
                <a:cs typeface="Roboto"/>
                <a:sym typeface="Roboto"/>
              </a:rPr>
              <a:t> &gt; </a:t>
            </a:r>
            <a:r>
              <a:rPr b="1" i="0" lang="uk" sz="1200" u="none" cap="none" strike="noStrike">
                <a:solidFill>
                  <a:srgbClr val="595959"/>
                </a:solidFill>
                <a:latin typeface="Roboto"/>
                <a:ea typeface="Roboto"/>
                <a:cs typeface="Roboto"/>
                <a:sym typeface="Roboto"/>
              </a:rPr>
              <a:t>Content types</a:t>
            </a:r>
            <a:r>
              <a:rPr b="0" i="0" lang="uk" sz="1200" u="none" cap="none" strike="noStrike">
                <a:solidFill>
                  <a:srgbClr val="595959"/>
                </a:solidFill>
                <a:latin typeface="Roboto"/>
                <a:ea typeface="Roboto"/>
                <a:cs typeface="Roboto"/>
                <a:sym typeface="Roboto"/>
              </a:rPr>
              <a:t> та натисніть “</a:t>
            </a:r>
            <a:r>
              <a:rPr b="1" i="0" lang="uk" sz="1200" u="none" cap="none" strike="noStrike">
                <a:solidFill>
                  <a:srgbClr val="595959"/>
                </a:solidFill>
                <a:latin typeface="Roboto"/>
                <a:ea typeface="Roboto"/>
                <a:cs typeface="Roboto"/>
                <a:sym typeface="Roboto"/>
              </a:rPr>
              <a:t>Add content type</a:t>
            </a:r>
            <a:r>
              <a:rPr b="0" i="0" lang="uk" sz="1200" u="none" cap="none" strike="noStrike">
                <a:solidFill>
                  <a:srgbClr val="595959"/>
                </a:solidFill>
                <a:latin typeface="Roboto"/>
                <a:ea typeface="Roboto"/>
                <a:cs typeface="Roboto"/>
                <a:sym typeface="Roboto"/>
              </a:rPr>
              <a:t>”</a:t>
            </a:r>
            <a:endParaRPr b="0" i="0" sz="1200" u="none" cap="none" strike="noStrike">
              <a:solidFill>
                <a:srgbClr val="595959"/>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rPr b="0" i="0" lang="uk" sz="1200" u="none" cap="none" strike="noStrike">
                <a:solidFill>
                  <a:srgbClr val="595959"/>
                </a:solidFill>
                <a:latin typeface="Roboto"/>
                <a:ea typeface="Roboto"/>
                <a:cs typeface="Roboto"/>
                <a:sym typeface="Roboto"/>
              </a:rPr>
              <a:t>Заповніть поле “</a:t>
            </a:r>
            <a:r>
              <a:rPr b="1" i="0" lang="uk" sz="1200" u="none" cap="none" strike="noStrike">
                <a:solidFill>
                  <a:srgbClr val="595959"/>
                </a:solidFill>
                <a:latin typeface="Roboto"/>
                <a:ea typeface="Roboto"/>
                <a:cs typeface="Roboto"/>
                <a:sym typeface="Roboto"/>
              </a:rPr>
              <a:t>Name</a:t>
            </a:r>
            <a:r>
              <a:rPr b="0" i="0" lang="uk" sz="1200" u="none" cap="none" strike="noStrike">
                <a:solidFill>
                  <a:srgbClr val="595959"/>
                </a:solidFill>
                <a:latin typeface="Roboto"/>
                <a:ea typeface="Roboto"/>
                <a:cs typeface="Roboto"/>
                <a:sym typeface="Roboto"/>
              </a:rPr>
              <a:t>” (назва типу контенту). Зверніть увагу поле “</a:t>
            </a:r>
            <a:r>
              <a:rPr b="1" i="0" lang="uk" sz="1200" u="none" cap="none" strike="noStrike">
                <a:solidFill>
                  <a:srgbClr val="595959"/>
                </a:solidFill>
                <a:latin typeface="Roboto"/>
                <a:ea typeface="Roboto"/>
                <a:cs typeface="Roboto"/>
                <a:sym typeface="Roboto"/>
              </a:rPr>
              <a:t>Machine name</a:t>
            </a:r>
            <a:r>
              <a:rPr b="0" i="0" lang="uk" sz="1200" u="none" cap="none" strike="noStrike">
                <a:solidFill>
                  <a:srgbClr val="595959"/>
                </a:solidFill>
                <a:latin typeface="Roboto"/>
                <a:ea typeface="Roboto"/>
                <a:cs typeface="Roboto"/>
                <a:sym typeface="Roboto"/>
              </a:rPr>
              <a:t>” змінилося автоматично, проте ви можете його відредагувати на власний розсуд.</a:t>
            </a:r>
            <a:endParaRPr b="0" i="0" sz="1200" u="none" cap="none" strike="noStrike">
              <a:solidFill>
                <a:srgbClr val="595959"/>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rPr b="0" i="0" lang="uk" sz="1200" u="none" cap="none" strike="noStrike">
                <a:solidFill>
                  <a:srgbClr val="595959"/>
                </a:solidFill>
                <a:latin typeface="Roboto"/>
                <a:ea typeface="Roboto"/>
                <a:cs typeface="Roboto"/>
                <a:sym typeface="Roboto"/>
              </a:rPr>
              <a:t>Додаткові налаштування:</a:t>
            </a:r>
            <a:endParaRPr b="0" i="0" sz="1200" u="none" cap="none" strike="noStrike">
              <a:solidFill>
                <a:srgbClr val="595959"/>
              </a:solidFill>
              <a:latin typeface="Roboto"/>
              <a:ea typeface="Roboto"/>
              <a:cs typeface="Roboto"/>
              <a:sym typeface="Roboto"/>
            </a:endParaRPr>
          </a:p>
          <a:p>
            <a:pPr indent="-304800" lvl="0" marL="457200" marR="0" rtl="0" algn="l">
              <a:lnSpc>
                <a:spcPct val="115000"/>
              </a:lnSpc>
              <a:spcBef>
                <a:spcPts val="0"/>
              </a:spcBef>
              <a:spcAft>
                <a:spcPts val="0"/>
              </a:spcAft>
              <a:buClr>
                <a:srgbClr val="595959"/>
              </a:buClr>
              <a:buSzPts val="1200"/>
              <a:buFont typeface="Arial"/>
              <a:buChar char="●"/>
            </a:pPr>
            <a:r>
              <a:rPr b="1" i="0" lang="uk" sz="1200" u="none" cap="none" strike="noStrike">
                <a:solidFill>
                  <a:srgbClr val="595959"/>
                </a:solidFill>
                <a:latin typeface="Roboto"/>
                <a:ea typeface="Roboto"/>
                <a:cs typeface="Roboto"/>
                <a:sym typeface="Roboto"/>
              </a:rPr>
              <a:t>Submission form settings</a:t>
            </a:r>
            <a:r>
              <a:rPr b="0" i="0" lang="uk" sz="1200" u="none" cap="none" strike="noStrike">
                <a:solidFill>
                  <a:srgbClr val="595959"/>
                </a:solidFill>
                <a:latin typeface="Roboto"/>
                <a:ea typeface="Roboto"/>
                <a:cs typeface="Roboto"/>
                <a:sym typeface="Roboto"/>
              </a:rPr>
              <a:t> - Налаштування форми створення контенту.</a:t>
            </a:r>
            <a:endParaRPr b="0" i="0" sz="1200" u="none" cap="none" strike="noStrike">
              <a:solidFill>
                <a:srgbClr val="595959"/>
              </a:solidFill>
              <a:latin typeface="Roboto"/>
              <a:ea typeface="Roboto"/>
              <a:cs typeface="Roboto"/>
              <a:sym typeface="Roboto"/>
            </a:endParaRPr>
          </a:p>
          <a:p>
            <a:pPr indent="-304800" lvl="0" marL="457200" marR="0" rtl="0" algn="l">
              <a:lnSpc>
                <a:spcPct val="115000"/>
              </a:lnSpc>
              <a:spcBef>
                <a:spcPts val="0"/>
              </a:spcBef>
              <a:spcAft>
                <a:spcPts val="0"/>
              </a:spcAft>
              <a:buClr>
                <a:srgbClr val="595959"/>
              </a:buClr>
              <a:buSzPts val="1200"/>
              <a:buFont typeface="Arial"/>
              <a:buChar char="●"/>
            </a:pPr>
            <a:r>
              <a:rPr b="1" i="0" lang="uk" sz="1200" u="none" cap="none" strike="noStrike">
                <a:solidFill>
                  <a:srgbClr val="595959"/>
                </a:solidFill>
                <a:latin typeface="Roboto"/>
                <a:ea typeface="Roboto"/>
                <a:cs typeface="Roboto"/>
                <a:sym typeface="Roboto"/>
              </a:rPr>
              <a:t>Publishing options</a:t>
            </a:r>
            <a:r>
              <a:rPr b="0" i="0" lang="uk" sz="1200" u="none" cap="none" strike="noStrike">
                <a:solidFill>
                  <a:srgbClr val="595959"/>
                </a:solidFill>
                <a:latin typeface="Roboto"/>
                <a:ea typeface="Roboto"/>
                <a:cs typeface="Roboto"/>
                <a:sym typeface="Roboto"/>
              </a:rPr>
              <a:t> - як контент буде публікуватися за замовчуванням.</a:t>
            </a:r>
            <a:endParaRPr b="0" i="0" sz="1200" u="none" cap="none" strike="noStrike">
              <a:solidFill>
                <a:srgbClr val="595959"/>
              </a:solidFill>
              <a:latin typeface="Roboto"/>
              <a:ea typeface="Roboto"/>
              <a:cs typeface="Roboto"/>
              <a:sym typeface="Roboto"/>
            </a:endParaRPr>
          </a:p>
          <a:p>
            <a:pPr indent="-304800" lvl="0" marL="457200" marR="0" rtl="0" algn="l">
              <a:lnSpc>
                <a:spcPct val="115000"/>
              </a:lnSpc>
              <a:spcBef>
                <a:spcPts val="0"/>
              </a:spcBef>
              <a:spcAft>
                <a:spcPts val="0"/>
              </a:spcAft>
              <a:buClr>
                <a:srgbClr val="595959"/>
              </a:buClr>
              <a:buSzPts val="1200"/>
              <a:buFont typeface="Arial"/>
              <a:buChar char="●"/>
            </a:pPr>
            <a:r>
              <a:rPr b="1" i="0" lang="uk" sz="1200" u="none" cap="none" strike="noStrike">
                <a:solidFill>
                  <a:srgbClr val="595959"/>
                </a:solidFill>
                <a:latin typeface="Roboto"/>
                <a:ea typeface="Roboto"/>
                <a:cs typeface="Roboto"/>
                <a:sym typeface="Roboto"/>
              </a:rPr>
              <a:t>Display settings</a:t>
            </a:r>
            <a:r>
              <a:rPr b="0" i="0" lang="uk" sz="1200" u="none" cap="none" strike="noStrike">
                <a:solidFill>
                  <a:srgbClr val="595959"/>
                </a:solidFill>
                <a:latin typeface="Roboto"/>
                <a:ea typeface="Roboto"/>
                <a:cs typeface="Roboto"/>
                <a:sym typeface="Roboto"/>
              </a:rPr>
              <a:t> - налаштування відображення автора та дати публікації.</a:t>
            </a:r>
            <a:endParaRPr b="0" i="0" sz="1200" u="none" cap="none" strike="noStrike">
              <a:solidFill>
                <a:srgbClr val="595959"/>
              </a:solidFill>
              <a:latin typeface="Roboto"/>
              <a:ea typeface="Roboto"/>
              <a:cs typeface="Roboto"/>
              <a:sym typeface="Roboto"/>
            </a:endParaRPr>
          </a:p>
          <a:p>
            <a:pPr indent="-304800" lvl="0" marL="457200" marR="0" rtl="0" algn="l">
              <a:lnSpc>
                <a:spcPct val="115000"/>
              </a:lnSpc>
              <a:spcBef>
                <a:spcPts val="0"/>
              </a:spcBef>
              <a:spcAft>
                <a:spcPts val="0"/>
              </a:spcAft>
              <a:buClr>
                <a:srgbClr val="595959"/>
              </a:buClr>
              <a:buSzPts val="1200"/>
              <a:buFont typeface="Arial"/>
              <a:buChar char="●"/>
            </a:pPr>
            <a:r>
              <a:rPr b="1" i="0" lang="uk" sz="1200" u="none" cap="none" strike="noStrike">
                <a:solidFill>
                  <a:srgbClr val="595959"/>
                </a:solidFill>
                <a:latin typeface="Roboto"/>
                <a:ea typeface="Roboto"/>
                <a:cs typeface="Roboto"/>
                <a:sym typeface="Roboto"/>
              </a:rPr>
              <a:t>Menu settings</a:t>
            </a:r>
            <a:r>
              <a:rPr b="0" i="0" lang="uk" sz="1200" u="none" cap="none" strike="noStrike">
                <a:solidFill>
                  <a:srgbClr val="595959"/>
                </a:solidFill>
                <a:latin typeface="Roboto"/>
                <a:ea typeface="Roboto"/>
                <a:cs typeface="Roboto"/>
                <a:sym typeface="Roboto"/>
              </a:rPr>
              <a:t> - налаштування відображення в меню.</a:t>
            </a:r>
            <a:endParaRPr b="0" i="0" sz="1200" u="none" cap="none" strike="noStrike">
              <a:solidFill>
                <a:srgbClr val="595959"/>
              </a:solidFill>
              <a:latin typeface="Roboto"/>
              <a:ea typeface="Roboto"/>
              <a:cs typeface="Roboto"/>
              <a:sym typeface="Roboto"/>
            </a:endParaRPr>
          </a:p>
        </p:txBody>
      </p:sp>
      <p:pic>
        <p:nvPicPr>
          <p:cNvPr id="99" name="Google Shape;99;p13"/>
          <p:cNvPicPr preferRelativeResize="0"/>
          <p:nvPr/>
        </p:nvPicPr>
        <p:blipFill rotWithShape="1">
          <a:blip r:embed="rId3">
            <a:alphaModFix/>
          </a:blip>
          <a:srcRect b="0" l="0" r="0" t="0"/>
          <a:stretch/>
        </p:blipFill>
        <p:spPr>
          <a:xfrm>
            <a:off x="304800" y="1398725"/>
            <a:ext cx="4240599" cy="30961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Додавання полів</a:t>
            </a:r>
            <a:endParaRPr/>
          </a:p>
        </p:txBody>
      </p:sp>
      <p:sp>
        <p:nvSpPr>
          <p:cNvPr id="105" name="Google Shape;105;p14"/>
          <p:cNvSpPr txBox="1"/>
          <p:nvPr/>
        </p:nvSpPr>
        <p:spPr>
          <a:xfrm>
            <a:off x="387900" y="2832550"/>
            <a:ext cx="8001000" cy="42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uk" sz="1400" u="none" cap="none" strike="noStrike">
                <a:solidFill>
                  <a:srgbClr val="595959"/>
                </a:solidFill>
                <a:latin typeface="Roboto"/>
                <a:ea typeface="Roboto"/>
                <a:cs typeface="Roboto"/>
                <a:sym typeface="Roboto"/>
              </a:rPr>
              <a:t>На сторінці “</a:t>
            </a:r>
            <a:r>
              <a:rPr b="1" i="0" lang="uk" sz="1400" u="none" cap="none" strike="noStrike">
                <a:solidFill>
                  <a:srgbClr val="595959"/>
                </a:solidFill>
                <a:latin typeface="Roboto"/>
                <a:ea typeface="Roboto"/>
                <a:cs typeface="Roboto"/>
                <a:sym typeface="Roboto"/>
              </a:rPr>
              <a:t>Add field</a:t>
            </a:r>
            <a:r>
              <a:rPr b="0" i="0" lang="uk" sz="1400" u="none" cap="none" strike="noStrike">
                <a:solidFill>
                  <a:srgbClr val="595959"/>
                </a:solidFill>
                <a:latin typeface="Roboto"/>
                <a:ea typeface="Roboto"/>
                <a:cs typeface="Roboto"/>
                <a:sym typeface="Roboto"/>
              </a:rPr>
              <a:t>” можна створити нове поле або вибрати уже існуюче</a:t>
            </a:r>
            <a:endParaRPr b="0" i="0" sz="1400" u="none" cap="none" strike="noStrike">
              <a:solidFill>
                <a:srgbClr val="595959"/>
              </a:solidFill>
              <a:latin typeface="Roboto"/>
              <a:ea typeface="Roboto"/>
              <a:cs typeface="Roboto"/>
              <a:sym typeface="Roboto"/>
            </a:endParaRPr>
          </a:p>
        </p:txBody>
      </p:sp>
      <p:pic>
        <p:nvPicPr>
          <p:cNvPr descr="736x152-screenshot_17_10_2016_006.png" id="106" name="Google Shape;106;p14"/>
          <p:cNvPicPr preferRelativeResize="0"/>
          <p:nvPr/>
        </p:nvPicPr>
        <p:blipFill rotWithShape="1">
          <a:blip r:embed="rId3">
            <a:alphaModFix/>
          </a:blip>
          <a:srcRect b="0" l="0" r="0" t="0"/>
          <a:stretch/>
        </p:blipFill>
        <p:spPr>
          <a:xfrm>
            <a:off x="1833400" y="1665425"/>
            <a:ext cx="5033800" cy="1039581"/>
          </a:xfrm>
          <a:prstGeom prst="rect">
            <a:avLst/>
          </a:prstGeom>
          <a:noFill/>
          <a:ln>
            <a:noFill/>
          </a:ln>
        </p:spPr>
      </p:pic>
      <p:sp>
        <p:nvSpPr>
          <p:cNvPr id="107" name="Google Shape;107;p14"/>
          <p:cNvSpPr txBox="1"/>
          <p:nvPr/>
        </p:nvSpPr>
        <p:spPr>
          <a:xfrm>
            <a:off x="311700" y="1093925"/>
            <a:ext cx="8077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uk" sz="1400" u="none" cap="none" strike="noStrike">
                <a:solidFill>
                  <a:srgbClr val="434343"/>
                </a:solidFill>
                <a:latin typeface="Roboto"/>
                <a:ea typeface="Roboto"/>
                <a:cs typeface="Roboto"/>
                <a:sym typeface="Roboto"/>
              </a:rPr>
              <a:t>По замовчуванню в Drupal </a:t>
            </a:r>
            <a:r>
              <a:rPr lang="uk">
                <a:solidFill>
                  <a:srgbClr val="434343"/>
                </a:solidFill>
                <a:latin typeface="Roboto"/>
                <a:ea typeface="Roboto"/>
                <a:cs typeface="Roboto"/>
                <a:sym typeface="Roboto"/>
              </a:rPr>
              <a:t>9</a:t>
            </a:r>
            <a:r>
              <a:rPr b="0" i="0" lang="uk" sz="1400" u="none" cap="none" strike="noStrike">
                <a:solidFill>
                  <a:srgbClr val="434343"/>
                </a:solidFill>
                <a:latin typeface="Roboto"/>
                <a:ea typeface="Roboto"/>
                <a:cs typeface="Roboto"/>
                <a:sym typeface="Roboto"/>
              </a:rPr>
              <a:t> контент тип створюється лише з одним полем - </a:t>
            </a:r>
            <a:r>
              <a:rPr b="1" i="0" lang="uk" sz="1400" u="none" cap="none" strike="noStrike">
                <a:solidFill>
                  <a:srgbClr val="434343"/>
                </a:solidFill>
                <a:latin typeface="Roboto"/>
                <a:ea typeface="Roboto"/>
                <a:cs typeface="Roboto"/>
                <a:sym typeface="Roboto"/>
              </a:rPr>
              <a:t>Body</a:t>
            </a:r>
            <a:r>
              <a:rPr b="0" i="0" lang="uk" sz="1400" u="none" cap="none" strike="noStrike">
                <a:solidFill>
                  <a:srgbClr val="434343"/>
                </a:solidFill>
                <a:latin typeface="Roboto"/>
                <a:ea typeface="Roboto"/>
                <a:cs typeface="Roboto"/>
                <a:sym typeface="Roboto"/>
              </a:rPr>
              <a:t>. Усі інші необхідні поля можна додати натиснувши кнопку “</a:t>
            </a:r>
            <a:r>
              <a:rPr b="1" i="0" lang="uk" sz="1400" u="none" cap="none" strike="noStrike">
                <a:solidFill>
                  <a:srgbClr val="434343"/>
                </a:solidFill>
                <a:latin typeface="Roboto"/>
                <a:ea typeface="Roboto"/>
                <a:cs typeface="Roboto"/>
                <a:sym typeface="Roboto"/>
              </a:rPr>
              <a:t>Add field</a:t>
            </a:r>
            <a:r>
              <a:rPr b="0" i="0" lang="uk" sz="1400" u="none" cap="none" strike="noStrike">
                <a:solidFill>
                  <a:srgbClr val="434343"/>
                </a:solidFill>
                <a:latin typeface="Roboto"/>
                <a:ea typeface="Roboto"/>
                <a:cs typeface="Roboto"/>
                <a:sym typeface="Roboto"/>
              </a:rPr>
              <a:t>”.</a:t>
            </a:r>
            <a:endParaRPr b="0" i="0" sz="1400" u="none" cap="none" strike="noStrike">
              <a:solidFill>
                <a:srgbClr val="434343"/>
              </a:solidFill>
              <a:latin typeface="Roboto"/>
              <a:ea typeface="Roboto"/>
              <a:cs typeface="Roboto"/>
              <a:sym typeface="Roboto"/>
            </a:endParaRPr>
          </a:p>
        </p:txBody>
      </p:sp>
      <p:pic>
        <p:nvPicPr>
          <p:cNvPr descr="690x207-screenshot_17_10_2016_007.png" id="108" name="Google Shape;108;p14"/>
          <p:cNvPicPr preferRelativeResize="0"/>
          <p:nvPr/>
        </p:nvPicPr>
        <p:blipFill rotWithShape="1">
          <a:blip r:embed="rId4">
            <a:alphaModFix/>
          </a:blip>
          <a:srcRect b="0" l="0" r="0" t="0"/>
          <a:stretch/>
        </p:blipFill>
        <p:spPr>
          <a:xfrm>
            <a:off x="1833388" y="3255225"/>
            <a:ext cx="5033816" cy="147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