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tqITp0oVunoMr4BZWbhCdEF09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6C98"/>
              </a:buClr>
              <a:buSzPts val="2400"/>
              <a:buFont typeface="Roboto"/>
              <a:buNone/>
              <a:defRPr sz="2400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311700" y="1359925"/>
            <a:ext cx="8520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None/>
              <a:defRPr sz="1400">
                <a:solidFill>
                  <a:srgbClr val="363F4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6C98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316C9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63F48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63F48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/>
        </p:nvSpPr>
        <p:spPr>
          <a:xfrm>
            <a:off x="7133650" y="-23100"/>
            <a:ext cx="2111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DRUPAL 8</a:t>
            </a:r>
            <a:r>
              <a:rPr b="0" i="0" lang="uk" sz="11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БАЗОВИЙ КУРС</a:t>
            </a:r>
            <a:endParaRPr b="0" i="0" sz="1100" u="none" cap="none" strike="noStrike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3Yc8WlibNEw" TargetMode="External"/><Relationship Id="rId4" Type="http://schemas.openxmlformats.org/officeDocument/2006/relationships/hyperlink" Target="https://www.youtube.com/watch?v=7WOmA7SsMw8" TargetMode="External"/><Relationship Id="rId5" Type="http://schemas.openxmlformats.org/officeDocument/2006/relationships/hyperlink" Target="https://www.youtube.com/watch?v=bgwa1Kaeq8A&amp;list=PLtaXuX0nEZk9MKY_ClWcPkGtOEGyLTyCO&amp;index=10" TargetMode="External"/><Relationship Id="rId6" Type="http://schemas.openxmlformats.org/officeDocument/2006/relationships/hyperlink" Target="http://php-include.ru/stati/raspolozhenie-blokov-na-stranice-v-drupal-8" TargetMode="External"/><Relationship Id="rId7" Type="http://schemas.openxmlformats.org/officeDocument/2006/relationships/hyperlink" Target="https://www.youtube.com/watch?v=F62XYUBLeQI&amp;index=13&amp;list=PLtaXuX0nEZk9MKY_ClWcPkGtOEGyLTyCO" TargetMode="External"/><Relationship Id="rId8" Type="http://schemas.openxmlformats.org/officeDocument/2006/relationships/hyperlink" Target="https://www.youtube.com/watch?v=7WOmA7SsMw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upal.org/project/empty_pag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/>
        </p:nvSpPr>
        <p:spPr>
          <a:xfrm>
            <a:off x="1598725" y="1607175"/>
            <a:ext cx="5805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uk" sz="26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РОБОТА З БЛОКАМИ</a:t>
            </a:r>
            <a:endParaRPr b="1" i="0" sz="26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uk" sz="26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СТВОРЕННЯ СТОРІНОК</a:t>
            </a:r>
            <a:endParaRPr b="1" i="0" sz="26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Практичне завдання</a:t>
            </a:r>
            <a:endParaRPr/>
          </a:p>
        </p:txBody>
      </p:sp>
      <p:sp>
        <p:nvSpPr>
          <p:cNvPr id="115" name="Google Shape;115;p10"/>
          <p:cNvSpPr txBox="1"/>
          <p:nvPr>
            <p:ph idx="1" type="subTitle"/>
          </p:nvPr>
        </p:nvSpPr>
        <p:spPr>
          <a:xfrm>
            <a:off x="311700" y="1359925"/>
            <a:ext cx="85206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Створіть 2 додаткові сторінки </a:t>
            </a:r>
            <a:r>
              <a:rPr lang="uk">
                <a:solidFill>
                  <a:srgbClr val="000000"/>
                </a:solidFill>
              </a:rPr>
              <a:t>page-403</a:t>
            </a:r>
            <a:r>
              <a:rPr lang="uk"/>
              <a:t> та </a:t>
            </a:r>
            <a:r>
              <a:rPr lang="uk">
                <a:solidFill>
                  <a:srgbClr val="000000"/>
                </a:solidFill>
              </a:rPr>
              <a:t>page-404</a:t>
            </a:r>
            <a:r>
              <a:rPr lang="uk"/>
              <a:t> Подбайте аби Drupal відображав їх при відповідних помилках на сайті.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AutoNum type="arabicPeriod"/>
            </a:pPr>
            <a:r>
              <a:rPr lang="uk">
                <a:solidFill>
                  <a:srgbClr val="363F48"/>
                </a:solidFill>
              </a:rPr>
              <a:t>Створіть 2 кастомних блоки 			     та				      розмістіть їх в самому верху. Повинні відображатися для усіх сторінок. </a:t>
            </a:r>
            <a:endParaRPr>
              <a:solidFill>
                <a:srgbClr val="363F4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AutoNum type="arabicPeriod"/>
            </a:pPr>
            <a:r>
              <a:rPr lang="uk">
                <a:solidFill>
                  <a:srgbClr val="363F48"/>
                </a:solidFill>
              </a:rPr>
              <a:t>Створити блок з лінком на головну сторінку        який має відображатися скрізь окрім головної сторінки.</a:t>
            </a:r>
            <a:endParaRPr>
              <a:solidFill>
                <a:srgbClr val="363F4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AutoNum type="arabicPeriod"/>
            </a:pPr>
            <a:r>
              <a:rPr lang="uk">
                <a:solidFill>
                  <a:srgbClr val="363F48"/>
                </a:solidFill>
              </a:rPr>
              <a:t>Створіть сторінку Contacts, добавте </a:t>
            </a:r>
            <a:r>
              <a:rPr lang="uk"/>
              <a:t>її в головне меню</a:t>
            </a:r>
            <a:r>
              <a:rPr lang="uk">
                <a:solidFill>
                  <a:srgbClr val="363F48"/>
                </a:solidFill>
              </a:rPr>
              <a:t>.</a:t>
            </a:r>
            <a:endParaRPr>
              <a:solidFill>
                <a:srgbClr val="363F4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AutoNum type="arabicPeriod"/>
            </a:pPr>
            <a:r>
              <a:rPr b="1" lang="uk">
                <a:solidFill>
                  <a:srgbClr val="990000"/>
                </a:solidFill>
              </a:rPr>
              <a:t>*</a:t>
            </a:r>
            <a:r>
              <a:rPr lang="uk">
                <a:solidFill>
                  <a:srgbClr val="363F48"/>
                </a:solidFill>
              </a:rPr>
              <a:t>Добавте на сторінку Contacts блок з картою  Google Maps згідно макету.</a:t>
            </a:r>
            <a:endParaRPr>
              <a:solidFill>
                <a:srgbClr val="363F4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AutoNum type="arabicPeriod"/>
            </a:pPr>
            <a:r>
              <a:rPr b="1" lang="uk">
                <a:solidFill>
                  <a:srgbClr val="990000"/>
                </a:solidFill>
              </a:rPr>
              <a:t>**</a:t>
            </a:r>
            <a:r>
              <a:rPr lang="uk">
                <a:solidFill>
                  <a:srgbClr val="363F48"/>
                </a:solidFill>
              </a:rPr>
              <a:t>Добавте на сторінку Contacts блок зі стандартною контактною формою згідно макету.</a:t>
            </a:r>
            <a:endParaRPr>
              <a:solidFill>
                <a:srgbClr val="363F4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AutoNum type="arabicPeriod"/>
            </a:pPr>
            <a:r>
              <a:rPr lang="uk">
                <a:solidFill>
                  <a:srgbClr val="363F48"/>
                </a:solidFill>
              </a:rPr>
              <a:t>Виведіть у footer блок з головним меню та копірайт </a:t>
            </a:r>
            <a:endParaRPr>
              <a:solidFill>
                <a:srgbClr val="363F48"/>
              </a:solidFill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625" y="2061925"/>
            <a:ext cx="1425450" cy="2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150" y="2061925"/>
            <a:ext cx="1556433" cy="2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5">
            <a:alphaModFix/>
          </a:blip>
          <a:srcRect b="24285" l="27437" r="23846" t="32084"/>
          <a:stretch/>
        </p:blipFill>
        <p:spPr>
          <a:xfrm>
            <a:off x="4521237" y="2562050"/>
            <a:ext cx="253925" cy="2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4050" y="3764650"/>
            <a:ext cx="2095400" cy="3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ctrTitle"/>
          </p:nvPr>
        </p:nvSpPr>
        <p:spPr>
          <a:xfrm>
            <a:off x="311700" y="7798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Додаткові матеріали</a:t>
            </a:r>
            <a:endParaRPr/>
          </a:p>
        </p:txBody>
      </p:sp>
      <p:sp>
        <p:nvSpPr>
          <p:cNvPr id="125" name="Google Shape;125;p11"/>
          <p:cNvSpPr txBox="1"/>
          <p:nvPr/>
        </p:nvSpPr>
        <p:spPr>
          <a:xfrm>
            <a:off x="310425" y="1277250"/>
            <a:ext cx="84456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https://www.youtube.com/watch?v=3Yc8WlibNEw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ttps://www.youtube.com/watch?v=7WOmA7SsMw8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https://www.youtube.com/watch?v=bgwa1Kaeq8A&amp;list=PLtaXuX0nEZk9MKY_ClWcPkGtOEGyLTyCO&amp;index=10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http://php-include.ru/stati/raspolozhenie-blokov-na-stranice-v-drupal-8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https://www.youtube.com/watch?v=F62XYUBLeQI&amp;index=13&amp;list=PLtaXuX0nEZk9MKY_ClWcPkGtOEGyLTyCO</a:t>
            </a:r>
            <a:r>
              <a:rPr b="0" i="0" lang="uk" sz="1200" u="sng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Створення сторінок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Найпростіший спосіб створити додаткову сторінку в Drupal 9 - це скористатися модулем Empty Page. </a:t>
            </a:r>
            <a:r>
              <a:rPr lang="uk" u="sng">
                <a:solidFill>
                  <a:srgbClr val="07376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https://www.drupal.org/project/empty_page</a:t>
            </a:r>
            <a:r>
              <a:rPr lang="uk"/>
              <a:t> Якщо все було зроблено згідно першої презентації даного курсу то цей модуль уже повинен бути встановлений. В іншому випадку потрібно скористатися наступною командою </a:t>
            </a:r>
            <a:r>
              <a:rPr lang="uk">
                <a:solidFill>
                  <a:srgbClr val="363F48"/>
                </a:solidFill>
              </a:rPr>
              <a:t>в папці проекту.</a:t>
            </a:r>
            <a:endParaRPr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>
                <a:solidFill>
                  <a:srgbClr val="000000"/>
                </a:solidFill>
              </a:rPr>
              <a:t>composer require 'drupal/empty_page:^3.0'; cd web; drush en -y empty_page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>
                <a:solidFill>
                  <a:srgbClr val="363F48"/>
                </a:solidFill>
              </a:rPr>
              <a:t>Якщо модуль встановлено правильно в розділі Structure з’явиться додаткове меню </a:t>
            </a:r>
            <a:r>
              <a:rPr lang="uk">
                <a:solidFill>
                  <a:srgbClr val="000000"/>
                </a:solidFill>
              </a:rPr>
              <a:t>Empty Page Callbacks</a:t>
            </a:r>
            <a:endParaRPr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63F4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4473750" y="2500025"/>
            <a:ext cx="43584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Де перейшовши на вкладку </a:t>
            </a:r>
            <a:r>
              <a:rPr b="0" i="0" lang="uk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Callback </a:t>
            </a:r>
            <a:r>
              <a:rPr b="0" i="0" lang="uk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потрібно заповнити 2 поля - шлях до сторінки та заголовок сторінки і натиснути Add.</a:t>
            </a:r>
            <a:endParaRPr b="0" i="0" sz="11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Після чого за адресою вказаною в першому полі у вас з’явиться нова порожня сторінка з якою можна працювати далі.</a:t>
            </a:r>
            <a:endParaRPr b="0" i="0" sz="11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00" y="2541575"/>
            <a:ext cx="4069974" cy="21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/>
              <a:t>Управління Меню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4046925" y="1152600"/>
            <a:ext cx="48843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uk"/>
              <a:t>Для роботи з меню вам потрібно перейти на сторінку </a:t>
            </a:r>
            <a:r>
              <a:rPr lang="uk">
                <a:solidFill>
                  <a:srgbClr val="000000"/>
                </a:solidFill>
              </a:rPr>
              <a:t>admin/structure/menu </a:t>
            </a:r>
            <a:r>
              <a:rPr lang="uk">
                <a:solidFill>
                  <a:srgbClr val="363F48"/>
                </a:solidFill>
              </a:rPr>
              <a:t>(Structure &gt; Menus). Тут можна редагувати уже існуючі меню або створювати власні. Для </a:t>
            </a:r>
            <a:r>
              <a:rPr lang="uk"/>
              <a:t>того аби отримати доступ до головних налаштувань меню потрібно натиснути кнопку </a:t>
            </a:r>
            <a:r>
              <a:rPr lang="uk">
                <a:solidFill>
                  <a:srgbClr val="000000"/>
                </a:solidFill>
              </a:rPr>
              <a:t>Edit menu. </a:t>
            </a:r>
            <a:r>
              <a:rPr lang="uk">
                <a:solidFill>
                  <a:srgbClr val="363F48"/>
                </a:solidFill>
              </a:rPr>
              <a:t>На цій сторінці є можливість редагувати/добавляти лінки в меню а також міняти позиції меню лінків. </a:t>
            </a:r>
            <a:endParaRPr>
              <a:solidFill>
                <a:srgbClr val="363F48"/>
              </a:solidFill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46325"/>
            <a:ext cx="3817775" cy="338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16135" l="0" r="27302" t="0"/>
          <a:stretch/>
        </p:blipFill>
        <p:spPr>
          <a:xfrm>
            <a:off x="4148063" y="2396850"/>
            <a:ext cx="4682025" cy="21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 sz="2800">
                <a:latin typeface="Arial"/>
                <a:ea typeface="Arial"/>
                <a:cs typeface="Arial"/>
                <a:sym typeface="Arial"/>
              </a:rPr>
              <a:t>Блоки та регіони Drupal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Кожен веб-сайт має свій дизайн. Чим кращий цей дизайн, тим цікавіший сайт буде користувачам і тим довше вони залишатимуться на ньому та захочуть відвідати його знову. За візуальну частину в Drupal відповідають теми.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Крім візуального оформлення сайту, тема Drupal також визначає структуру сторінки. 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Будь-яка сторінка сайту на Drupal складається з регіонів, кількість і розташування яких задає встановлена за замовчуванням тема. Деякі з них присутні у всіх темах: шапка, підвал, бічні колонки, зміст; інші характерні тільки для конкретних тем. У кожен регіон можна додати один або декілька функціональних блоків, які відповідають за виведення контенту, меню, форм чи будь-якої іншої інформації.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 sz="2800">
                <a:latin typeface="Arial"/>
                <a:ea typeface="Arial"/>
                <a:cs typeface="Arial"/>
                <a:sym typeface="Arial"/>
              </a:rPr>
              <a:t>Регіони Drupal</a:t>
            </a: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6393600" y="1030375"/>
            <a:ext cx="24387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Для прикладу розглянемо стандартну тему Bartik. Включіть її та встановіть за замовчуванням. Далі заходимо в розділ «Structure» - «Block layout» і натискаємо на посилання «Demonstrate block regions (Bartik)».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Нам відкривається сторінка, на якій показується розташування доступних регіонів теми і їх назви.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324x801-screenshot_17_10_2016_003.png"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1182775"/>
            <a:ext cx="5890125" cy="35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 sz="2800">
                <a:latin typeface="Arial"/>
                <a:ea typeface="Arial"/>
                <a:cs typeface="Arial"/>
                <a:sym typeface="Arial"/>
              </a:rPr>
              <a:t>Створення блоків в Drupal 9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5603575" y="1052575"/>
            <a:ext cx="34893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Щоб створити новий блок потрібно:</a:t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Roboto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Перейти на вкладку “Custom block library”</a:t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Roboto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Натиснути “Add custom block”</a:t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Roboto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Заповнити обов’язкові поля.</a:t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Block description</a:t>
            </a:r>
            <a:r>
              <a:rPr b="0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- цей заголовок при потребі буде виводиться на сайт.</a:t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b="0" i="0" lang="uk" sz="14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- тут формуємо вміст. Можна розміщувати картинки, посилання, текст, HTML теги, скрипти, iFrame і так далі.</a:t>
            </a:r>
            <a:endParaRPr b="0" i="0" sz="14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1064x750-screenshot_17_10_2016_004.png"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26575"/>
            <a:ext cx="5249425" cy="3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 sz="2800">
                <a:latin typeface="Arial"/>
                <a:ea typeface="Arial"/>
                <a:cs typeface="Arial"/>
                <a:sym typeface="Arial"/>
              </a:rPr>
              <a:t>Створення власних типів блоків в Drupal 9</a:t>
            </a:r>
            <a:endParaRPr/>
          </a:p>
        </p:txBody>
      </p:sp>
      <p:sp>
        <p:nvSpPr>
          <p:cNvPr id="94" name="Google Shape;94;p7"/>
          <p:cNvSpPr txBox="1"/>
          <p:nvPr/>
        </p:nvSpPr>
        <p:spPr>
          <a:xfrm>
            <a:off x="5603575" y="1281175"/>
            <a:ext cx="34893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Блоки в Drupal </a:t>
            </a:r>
            <a:r>
              <a:rPr lang="uk">
                <a:solidFill>
                  <a:srgbClr val="363F48"/>
                </a:solidFill>
              </a:rPr>
              <a:t>9</a:t>
            </a: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 це звичайні ентіті і їх створення та налаштування полів ідентичне створенню контенту наприклад. 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Для того аби створити власний тип блоків необхідно виконати наступні дії: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Перейдіть на вкладку “Custom block library”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Виберіть “Block types”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Натисніть “Add custom block type”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Введіть назву та опис нового типу блоків.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Натисніть  “Save”.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48x420-screenshot_17_10_2016_005.png"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00" y="1393175"/>
            <a:ext cx="5167500" cy="3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 sz="2800">
                <a:latin typeface="Arial"/>
                <a:ea typeface="Arial"/>
                <a:cs typeface="Arial"/>
                <a:sym typeface="Arial"/>
              </a:rPr>
              <a:t>Виведення блоків на сторінку.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4945400" y="1281175"/>
            <a:ext cx="41475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Поверніться на сторінку “Block layout”.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Виберіть регіон у який ви хочете добавити свій блок та натисніть “Place block”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Виберіть необхідний блок із списку та натисніть “Place block” ще раз.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06x564-screenshot_17_10_2016_006.png"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225" y="1281175"/>
            <a:ext cx="4377825" cy="34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" sz="2800">
                <a:latin typeface="Arial"/>
                <a:ea typeface="Arial"/>
                <a:cs typeface="Arial"/>
                <a:sym typeface="Arial"/>
              </a:rPr>
              <a:t>Налаштування блоків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4684800" y="1246325"/>
            <a:ext cx="40713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На сторінці налаштування блоку є можливість задавати правила згідно яких блоки будуть відображатися на нашому сайті.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Content types - для певних контент типів.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Pages - для певних сторінок.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Font typeface="Arial"/>
              <a:buAutoNum type="arabicPeriod"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Roles - для певних ролей користувачів.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05x592-screenshot_17_10_2016_007.png"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25" y="1246325"/>
            <a:ext cx="4185375" cy="35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