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82L3qZFIlJCGggweFMlr3JfRP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s://www.youtube.com/watch?v=mFAnkdCBLMA&amp;list=PLtaXuX0nEZk9MKY_ClWcPkGtOEGyLTyCO&amp;index=43" TargetMode="External"/><Relationship Id="rId11" Type="http://schemas.openxmlformats.org/officeDocument/2006/relationships/hyperlink" Target="http://dru.io/post/1838" TargetMode="External"/><Relationship Id="rId10" Type="http://schemas.openxmlformats.org/officeDocument/2006/relationships/hyperlink" Target="https://hechoendrupal.gitbooks.io/drupal-console/content/en/index.html" TargetMode="External"/><Relationship Id="rId9" Type="http://schemas.openxmlformats.org/officeDocument/2006/relationships/hyperlink" Target="https://git-scm.com/book/ru/v1/%D0%92%D0%B2%D0%B5%D0%B4%D0%B5%D0%BD%D0%B8%D0%B5-%D0%A3%D1%81%D1%82%D0%B0%D0%BD%D0%BE%D0%B2%D0%BA%D0%B0-Git" TargetMode="External"/><Relationship Id="rId5" Type="http://schemas.openxmlformats.org/officeDocument/2006/relationships/hyperlink" Target="https://www.youtube.com/watch?v=UuItYbS9Rlo&amp;index=44&amp;list=PLtaXuX0nEZk9MKY_ClWcPkGtOEGyLTyCO" TargetMode="External"/><Relationship Id="rId6" Type="http://schemas.openxmlformats.org/officeDocument/2006/relationships/hyperlink" Target="https://www.youtube.com/watch?v=qIpzADe0RoI&amp;index=45&amp;list=PLtaXuX0nEZk9MKY_ClWcPkGtOEGyLTyCO" TargetMode="External"/><Relationship Id="rId7" Type="http://schemas.openxmlformats.org/officeDocument/2006/relationships/hyperlink" Target="https://www.youtube.com/watch?v=6dgL1lNj5Kw&amp;index=46&amp;list=PLtaXuX0nEZk9MKY_ClWcPkGtOEGyLTyCO" TargetMode="External"/><Relationship Id="rId8" Type="http://schemas.openxmlformats.org/officeDocument/2006/relationships/hyperlink" Target="https://www.youtube.com/watch?v=sC3Nh1yWPds&amp;index=47&amp;list=PLtaXuX0nEZk9MKY_ClWcPkGtOEGyLTy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www.drupal.org/project/project_module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://drupal.org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316C98"/>
                </a:solidFill>
              </a:rPr>
              <a:t>Extend - Модулі</a:t>
            </a:r>
            <a:endParaRPr>
              <a:solidFill>
                <a:srgbClr val="316C9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Модуль Devel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4314150" y="1223100"/>
            <a:ext cx="45180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Devel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надає розробнику зручні інструменти з налагодження сайту.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Деякі можливості: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-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Збирати інформацію про запити в базу.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-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Показувати результати в журналі.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-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Зберігати виконувані запити.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-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Показувати використання пам’яті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-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Генерувати контент.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rupalst.com-drupal-devel.jpg" id="119" name="Google Shape;11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350" y="1294975"/>
            <a:ext cx="3782449" cy="337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Paragraphs.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4343250" y="1604100"/>
            <a:ext cx="43254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Paragraphs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дозволяє створювати набори полів, які потім можна використовувати в якості окремого поля.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xfNYE.png"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000" y="1701600"/>
            <a:ext cx="3906875" cy="22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eldsDrupalCampLondon2015-005.jpg" id="131" name="Google Shape;1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262" y="397341"/>
            <a:ext cx="5971474" cy="434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00125" y="1113100"/>
            <a:ext cx="8268600" cy="3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arenR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Встановити модуль Adminimal Admin Toolbar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arenR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Добавити до всіх блогів кнопки які дають можливість розшарити блог 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○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соціальних мережах. Google, FB і Twitter. (Для цього знайти і використати модуль)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arenR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Зробити, щоб з’являлася кнопка повернення на початок сторінки              якщо сторінка займає більше одного екрана.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arenR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Добавити капчу на сторінку реєстрації та авторизації користувачів.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uk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 щоб філд типу Дата мав вигляд попапа як на скріншоті.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uk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 філд для заповнення адреси, в якому можна буде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○"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вибрати країну, місто, вказати своє ім’я.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oll-to-top.png" id="138" name="Google Shape;138;p13"/>
          <p:cNvPicPr preferRelativeResize="0"/>
          <p:nvPr/>
        </p:nvPicPr>
        <p:blipFill rotWithShape="1">
          <a:blip r:embed="rId4">
            <a:alphaModFix/>
          </a:blip>
          <a:srcRect b="18233" l="16410" r="13393" t="6294"/>
          <a:stretch/>
        </p:blipFill>
        <p:spPr>
          <a:xfrm>
            <a:off x="6415525" y="1927325"/>
            <a:ext cx="453850" cy="43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40x232-screenshot_23_03_2017_001.png" id="139" name="Google Shape;13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4650" y="2682925"/>
            <a:ext cx="1874500" cy="1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6">
            <a:alphaModFix/>
          </a:blip>
          <a:srcRect b="17943" l="2398" r="40212" t="15403"/>
          <a:stretch/>
        </p:blipFill>
        <p:spPr>
          <a:xfrm>
            <a:off x="6869375" y="1229387"/>
            <a:ext cx="1087775" cy="3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завдання.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475150" y="1152250"/>
            <a:ext cx="8445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7) </a:t>
            </a:r>
            <a:r>
              <a:rPr b="0" i="0" lang="uk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***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 щоб при створенні блогу йому автоматично додавався людиночитаємий аліас на основі категорії блогу та назви блогу(Наприклад: категорія Favourites, назва Audi -&gt; аліас повинен бути blogs/favourites/audi)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b="0" i="0" lang="uk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Додати можливість при створенні блогу додавати ключові слова для пошукових систем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434343"/>
                </a:solidFill>
              </a:rPr>
              <a:t>9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uk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Встановити модуль Paragraphs. Створити власний тип параграфу Event Paragraph. Додати в тип параграфу наступні поля: Event date, Event description, Event Place. Створити тип контенту Event та додати в нього поле референс на параграф і зробити це поле обов’язковим. Створити кілька нод типу контенту Event.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uk">
                <a:solidFill>
                  <a:srgbClr val="434343"/>
                </a:solidFill>
              </a:rPr>
              <a:t>0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uk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*****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Зробити на сайті сторінку з формою опитування, де користувач може вибрати один з трьох варіантів відповіді на певне питання (рандом), ввести своє ім’я та електронну пошту і відправити дані на сайт.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Матеріали для повторення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00125" y="1113100"/>
            <a:ext cx="8268600" cy="3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https://www.youtube.com/watch?v=mFAnkdCBLMA&amp;list=PLtaXuX0nEZk9MKY_ClWcPkGtOEGyLTyCO&amp;index=43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https://www.youtube.com/watch?v=UuItYbS9Rlo&amp;index=44&amp;list=PLtaXuX0nEZk9MKY_ClWcPkGtOEGyLTyCO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https://www.youtube.com/watch?v=qIpzADe0RoI&amp;index=45&amp;list=PLtaXuX0nEZk9MKY_ClWcPkGtOEGyLTyCO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https://www.youtube.com/watch?v=6dgL1lNj5Kw&amp;index=46&amp;list=PLtaXuX0nEZk9MKY_ClWcPkGtOEGyLTyCO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https://www.youtube.com/watch?v=sC3Nh1yWPds&amp;index=47&amp;list=PLtaXuX0nEZk9MKY_ClWcPkGtOEGyLTyCO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uk" sz="1000" u="sng" cap="none" strike="noStrik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https://git-scm.com/book/ru/v1/%D0%92%D0%B2%D0%B5%D0%B4%D0%B5%D0%BD%D0%B8%D0%B5-%D0%A3%D1%81%D1%82%D0%B0%D0%BD%D0%BE%D0%B2%D0%BA%D0%B0-Git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https://hechoendrupal.gitbooks.io/drupal-console/content/en/index.html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http://dru.io/post/1838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Модулі ядра</a:t>
            </a:r>
            <a:endParaRPr>
              <a:solidFill>
                <a:srgbClr val="316C98"/>
              </a:solidFill>
            </a:endParaRPr>
          </a:p>
        </p:txBody>
      </p:sp>
      <p:pic>
        <p:nvPicPr>
          <p:cNvPr descr="970x486-screenshot_19_10_2016_002.png"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500" y="1899948"/>
            <a:ext cx="5638026" cy="28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282650" y="1223100"/>
            <a:ext cx="8309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Модулі ядра постачаються за замовчуванням (з коробки) разом з Drupal, проте їх можна включати та відключати за бажанням. Для того, щоб включити модуль необхідно вибрати його та натиснути кнопку “Install” внизу сторінки.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Коротка довідка по модулях ядра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311700" y="1458550"/>
            <a:ext cx="8309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Модулі ядра діляться на дві групи. Перша група - "обов'язкове ядро", друга - "необов'язкове ядро". В обов'язкове ядро ​​входять такі модулі, як "Block", який контролює контент, обмежує доступ і фільтрує формати введення. Також сюди відносяться модулі "Node", "System", "User", які відповідають за різні налаштування доступу та управління контентом.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Потім йдуть необов'язкові модулі, такі як "Aggregator", "Blog", "Color", "Comment", "Forum", "Locale" та ін. Кожен з цих модулів виконує свою специфічну функцію. Наприклад, "Aggregator" може використовуватися для публікування розповсюджуваного (RSS) контенту, "Forum" підходить для створення майданчика дискусій, де теми організовані в вузловій формі, "Comment" дозволяє коментувати різні пости, "Contact "необхідний для організації зворотного зв'язку з користувачами. Таким чином, ці необов'язкові модулі використовуються тільки при необхідності і можуть бути відключені без шкоди для загальної роботи системи.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Як знайти необхідний контрібний модуль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352175" y="1153600"/>
            <a:ext cx="8448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Модулі впливають на функціональні можливості нашого сайту. Треба бути уважним і завжди тестувати, чи буде той чи інший модуль працювати саме на вашому проекті.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Для того, щоб знайти необхідний вам модуль, переходимо за адресою </a:t>
            </a: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https://www.drupal.org/project/project_module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та вказуємо наші вимоги до модуля.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rupalorg_extend_modules.png" id="74" name="Google Shape;7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4975" y="2220100"/>
            <a:ext cx="5241768" cy="2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 Встановлення додаткових модулів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430300" y="1346925"/>
            <a:ext cx="33987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Коли існує задача, яку не вдається вирішити стандартними інструментами Drupal, в першу чергу потрібно перевірити чи не існує модуль, який дозволяє вирішити цю проблему. Адже дуже багато завдань є типовими і 99% ймовірності, що хтось вже робив таку ж задачу або подібну і поділився своїми напрацюваннями та досвідом на </a:t>
            </a: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drupal.org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								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275" y="1346925"/>
            <a:ext cx="3659826" cy="25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Встановлення додаткових модулів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358850" y="1223100"/>
            <a:ext cx="79350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434343"/>
                </a:solidFill>
              </a:rPr>
              <a:t>Встановлення модуля за допомогою</a:t>
            </a: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“Composer”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Якщо на сторінці модуля натиснути на лінк                             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ви потрапите на сторінку з інструкцією про те як даний модуль можна встановити з допомогою </a:t>
            </a:r>
            <a:r>
              <a:rPr b="1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Composer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3950" y="2101682"/>
            <a:ext cx="1686600" cy="6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575" y="3667250"/>
            <a:ext cx="284885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/>
          <p:nvPr/>
        </p:nvSpPr>
        <p:spPr>
          <a:xfrm>
            <a:off x="3433900" y="3510250"/>
            <a:ext cx="5398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rPr>
              <a:t>Потрібно лише скопіювати в термінал. Важливо - команди композера повинні виконуватись коли в терміналі ви знаходитесь в папці з файлом </a:t>
            </a: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composer.json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316C98"/>
                </a:solidFill>
              </a:rPr>
              <a:t>Admin Toolbar</a:t>
            </a:r>
            <a:endParaRPr>
              <a:solidFill>
                <a:srgbClr val="316C9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16C9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859775" y="1414725"/>
            <a:ext cx="38088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rgbClr val="434343"/>
                </a:solidFill>
              </a:rPr>
              <a:t>Admin Toolbar</a:t>
            </a:r>
            <a:r>
              <a:rPr lang="uk">
                <a:solidFill>
                  <a:srgbClr val="434343"/>
                </a:solidFill>
              </a:rPr>
              <a:t> додає випадаючі списки для </a:t>
            </a:r>
            <a:r>
              <a:rPr lang="uk">
                <a:solidFill>
                  <a:srgbClr val="434343"/>
                </a:solidFill>
              </a:rPr>
              <a:t>пунктів</a:t>
            </a:r>
            <a:r>
              <a:rPr lang="uk">
                <a:solidFill>
                  <a:srgbClr val="434343"/>
                </a:solidFill>
              </a:rPr>
              <a:t> адмін меню, тим самим пришвидшує та полегшує роботу з інтерфейсом.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50" y="1414722"/>
            <a:ext cx="4291499" cy="231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Panels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3339275" y="1223100"/>
            <a:ext cx="53292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Деякі можливості модуля Panels: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Панелі підтримують стилі, які можуть керувати як окремими панелями з вмістом так і регіонами в цілому. 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Панелі чудово підходять  для візуального проектування вмісту сторінок, для цього в складі модуля є різні макети сторінок. Макети сторінок можуть бути легко додані у вигляді плагінів.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 допомогою панелей можна легко </a:t>
            </a:r>
            <a:r>
              <a:rPr lang="uk">
                <a:solidFill>
                  <a:srgbClr val="434343"/>
                </a:solidFill>
              </a:rPr>
              <a:t>керувати</a:t>
            </a:r>
            <a:r>
              <a:rPr b="0" i="0" lang="uk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відображенням контенту з урахуванням різних умов і при цьому не доведеться писати жодного рядка коду!</a:t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8_panels.png"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00" y="1425125"/>
            <a:ext cx="2481950" cy="26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590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Pathauto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3005700" y="1024600"/>
            <a:ext cx="56811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434343"/>
                </a:solidFill>
              </a:rPr>
              <a:t>Модуль pathauto допомагає економити купу часу при створенні контенту. 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">
                <a:solidFill>
                  <a:srgbClr val="434343"/>
                </a:solidFill>
              </a:rPr>
              <a:t>Після налаштування  модулю, поле URL_ALIAS буде проставлятися автоматично. 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0" y="1083975"/>
            <a:ext cx="2573849" cy="239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200" y="2387350"/>
            <a:ext cx="3121709" cy="22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