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hdiin1dvAosmtAThz8NiEMXvIC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9" name="Google Shape;9;p14"/>
          <p:cNvSpPr txBox="1"/>
          <p:nvPr/>
        </p:nvSpPr>
        <p:spPr>
          <a:xfrm>
            <a:off x="7049025" y="-4775"/>
            <a:ext cx="21933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uk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DUPAL 8  </a:t>
            </a:r>
            <a:r>
              <a:rPr b="0" i="0" lang="uk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БАЗОВИЙ КУРС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JsT_Ig7KC4Y&amp;index=42&amp;list=PLtaXuX0nEZk9MKY_ClWcPkGtOEGyLTyCO" TargetMode="External"/><Relationship Id="rId5" Type="http://schemas.openxmlformats.org/officeDocument/2006/relationships/hyperlink" Target="https://www.youtube.com/watch?v=C58NH8xb4BA&amp;index=37&amp;list=PLtaXuX0nEZk9MKY_ClWcPkGtOEGyLTyCO" TargetMode="External"/><Relationship Id="rId6" Type="http://schemas.openxmlformats.org/officeDocument/2006/relationships/hyperlink" Target="https://www.youtube.com/watch?v=ya8_koKb4S0&amp;list=PLtaXuX0nEZk9MKY_ClWcPkGtOEGyLTyCO&amp;index=39" TargetMode="External"/><Relationship Id="rId7" Type="http://schemas.openxmlformats.org/officeDocument/2006/relationships/hyperlink" Target="https://www.youtube.com/watch?v=jjQsN18anSs&amp;index=38&amp;list=PLtaXuX0nEZk9MKY_ClWcPkGtOEGyLTyCO" TargetMode="External"/><Relationship Id="rId8" Type="http://schemas.openxmlformats.org/officeDocument/2006/relationships/hyperlink" Target="https://www.youtube.com/watch?v=IAC8X6KQq60&amp;index=40&amp;list=PLtaXuX0nEZk9MKY_ClWcPkGtOEGyLTyC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ctrTitle"/>
          </p:nvPr>
        </p:nvSpPr>
        <p:spPr>
          <a:xfrm>
            <a:off x="311708" y="5159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solidFill>
                  <a:srgbClr val="316C98"/>
                </a:solidFill>
              </a:rPr>
              <a:t>Views</a:t>
            </a:r>
            <a:endParaRPr>
              <a:solidFill>
                <a:srgbClr val="316C9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>
            <p:ph idx="4294967295"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ПРАКТИЧНЕ ЗАВДАННЯ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119" name="Google Shape;119;p10"/>
          <p:cNvSpPr txBox="1"/>
          <p:nvPr/>
        </p:nvSpPr>
        <p:spPr>
          <a:xfrm>
            <a:off x="377975" y="1321450"/>
            <a:ext cx="8576400" cy="3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b="0" i="0" lang="uk" sz="16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Створити сторінку, яка буде відображати блоги, які відносяться до певної категорії. Блоги повинні сортуватися по даті створення, спочатку найстаріші. Тізер блога повинен мати наступний вигляд</a:t>
            </a:r>
            <a:endParaRPr b="0" i="0" sz="16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10"/>
          <p:cNvCxnSpPr/>
          <p:nvPr/>
        </p:nvCxnSpPr>
        <p:spPr>
          <a:xfrm flipH="1" rot="10800000">
            <a:off x="540500" y="2353050"/>
            <a:ext cx="8120400" cy="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10"/>
          <p:cNvCxnSpPr/>
          <p:nvPr/>
        </p:nvCxnSpPr>
        <p:spPr>
          <a:xfrm>
            <a:off x="534550" y="2395450"/>
            <a:ext cx="0" cy="12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10"/>
          <p:cNvCxnSpPr/>
          <p:nvPr/>
        </p:nvCxnSpPr>
        <p:spPr>
          <a:xfrm flipH="1" rot="10800000">
            <a:off x="534550" y="3571500"/>
            <a:ext cx="8113200" cy="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10"/>
          <p:cNvCxnSpPr/>
          <p:nvPr/>
        </p:nvCxnSpPr>
        <p:spPr>
          <a:xfrm>
            <a:off x="8647725" y="2359825"/>
            <a:ext cx="12000" cy="12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10"/>
          <p:cNvCxnSpPr/>
          <p:nvPr/>
        </p:nvCxnSpPr>
        <p:spPr>
          <a:xfrm>
            <a:off x="1698650" y="2419225"/>
            <a:ext cx="0" cy="12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10"/>
          <p:cNvCxnSpPr/>
          <p:nvPr/>
        </p:nvCxnSpPr>
        <p:spPr>
          <a:xfrm flipH="1" rot="10800000">
            <a:off x="1698650" y="2609350"/>
            <a:ext cx="69609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10"/>
          <p:cNvSpPr txBox="1"/>
          <p:nvPr/>
        </p:nvSpPr>
        <p:spPr>
          <a:xfrm>
            <a:off x="760250" y="2578388"/>
            <a:ext cx="8493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50X50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0"/>
          <p:cNvSpPr txBox="1"/>
          <p:nvPr/>
        </p:nvSpPr>
        <p:spPr>
          <a:xfrm>
            <a:off x="1787750" y="2310363"/>
            <a:ext cx="60582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 (link to blog page)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0"/>
          <p:cNvSpPr txBox="1"/>
          <p:nvPr/>
        </p:nvSpPr>
        <p:spPr>
          <a:xfrm>
            <a:off x="1936225" y="2870600"/>
            <a:ext cx="6842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(300 symbols)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/>
          <p:nvPr>
            <p:ph idx="4294967295"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ПРАКТИЧНЕ ЗАВДАННЯ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134" name="Google Shape;134;p11"/>
          <p:cNvSpPr txBox="1"/>
          <p:nvPr/>
        </p:nvSpPr>
        <p:spPr>
          <a:xfrm>
            <a:off x="273200" y="1069100"/>
            <a:ext cx="8802300" cy="3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uk" sz="14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***</a:t>
            </a:r>
            <a:r>
              <a:rPr b="0" i="0" lang="uk" sz="14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. Створити блок, який буде виводити категорії блогів у вигляді списку, біля назви категорії в дужках потрібно вивести кількість блогів, які приєднані до категорії(наприклад Views (235)). Назва категорії повинна вести на сторінку блогів посортованих по даті оновлення(Завдання 6). Блок вивести в правому регіоні.</a:t>
            </a:r>
            <a:endParaRPr b="0" i="0" sz="14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uk" sz="14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***</a:t>
            </a:r>
            <a:r>
              <a:rPr b="0" i="0" lang="uk" sz="14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. Створити сторінку яка буде виводити блоги, які відносяться до певної категорії, блоги повинні бути посортовані по даті оновлення(спочатку найновіші). Тізер блога повинен виглядати наступним чином</a:t>
            </a:r>
            <a:endParaRPr b="0" i="0" sz="14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1"/>
          <p:cNvSpPr/>
          <p:nvPr/>
        </p:nvSpPr>
        <p:spPr>
          <a:xfrm>
            <a:off x="374300" y="2957800"/>
            <a:ext cx="8600100" cy="150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1"/>
          <p:cNvSpPr/>
          <p:nvPr/>
        </p:nvSpPr>
        <p:spPr>
          <a:xfrm>
            <a:off x="374300" y="3124625"/>
            <a:ext cx="1389900" cy="99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1"/>
          <p:cNvSpPr/>
          <p:nvPr/>
        </p:nvSpPr>
        <p:spPr>
          <a:xfrm>
            <a:off x="1829325" y="3469025"/>
            <a:ext cx="70443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300 symbols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1"/>
          <p:cNvSpPr txBox="1"/>
          <p:nvPr/>
        </p:nvSpPr>
        <p:spPr>
          <a:xfrm>
            <a:off x="404000" y="3530350"/>
            <a:ext cx="13305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50x50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1"/>
          <p:cNvSpPr txBox="1"/>
          <p:nvPr/>
        </p:nvSpPr>
        <p:spPr>
          <a:xfrm>
            <a:off x="1734500" y="3124625"/>
            <a:ext cx="71391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 (link to blog page)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1"/>
          <p:cNvSpPr txBox="1"/>
          <p:nvPr/>
        </p:nvSpPr>
        <p:spPr>
          <a:xfrm>
            <a:off x="1734500" y="4041725"/>
            <a:ext cx="71391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/>
          <p:nvPr/>
        </p:nvSpPr>
        <p:spPr>
          <a:xfrm>
            <a:off x="505925" y="623725"/>
            <a:ext cx="3992700" cy="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316C98"/>
                </a:solidFill>
                <a:latin typeface="Arial"/>
                <a:ea typeface="Arial"/>
                <a:cs typeface="Arial"/>
                <a:sym typeface="Arial"/>
              </a:rPr>
              <a:t>ПРАКТИЧНЕ ЗАВДАННЯ</a:t>
            </a:r>
            <a:endParaRPr b="0" i="0" sz="1400" u="none" cap="none" strike="noStrike">
              <a:solidFill>
                <a:srgbClr val="316C9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2"/>
          <p:cNvSpPr txBox="1"/>
          <p:nvPr/>
        </p:nvSpPr>
        <p:spPr>
          <a:xfrm>
            <a:off x="519900" y="991275"/>
            <a:ext cx="8436300" cy="3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uk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b="0" i="0" lang="uk" sz="14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****</a:t>
            </a:r>
            <a:r>
              <a:rPr b="0" i="0" lang="uk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uk" sz="1400" u="none" cap="none" strike="noStrike">
                <a:solidFill>
                  <a:srgbClr val="363F48"/>
                </a:solidFill>
                <a:latin typeface="Arial"/>
                <a:ea typeface="Arial"/>
                <a:cs typeface="Arial"/>
                <a:sym typeface="Arial"/>
              </a:rPr>
              <a:t>На сторінці ноди блога вивести блок, який буде відображати інші блоги з тією ж категорією.</a:t>
            </a:r>
            <a:endParaRPr b="0" i="0" sz="1400" u="none" cap="none" strike="noStrike">
              <a:solidFill>
                <a:srgbClr val="363F4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>
            <p:ph type="title"/>
          </p:nvPr>
        </p:nvSpPr>
        <p:spPr>
          <a:xfrm>
            <a:off x="5403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МАТЕРІАЛИ ДЛЯ ПОВТОРЕННЯ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152" name="Google Shape;152;p13"/>
          <p:cNvSpPr txBox="1"/>
          <p:nvPr/>
        </p:nvSpPr>
        <p:spPr>
          <a:xfrm>
            <a:off x="438900" y="1398725"/>
            <a:ext cx="8520600" cy="3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rabicPeriod"/>
            </a:pPr>
            <a:r>
              <a:rPr b="0" i="0" lang="uk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https://www.youtube.com/watch?v=JsT_Ig7KC4Y&amp;index=42&amp;list=PLtaXuX0nEZk9MKY_ClWcPkGtOEGyLTyCO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rabicPeriod"/>
            </a:pPr>
            <a:r>
              <a:rPr b="0" i="0" lang="uk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https://www.youtube.com/watch?v=C58NH8xb4BA&amp;index=37&amp;list=PLtaXuX0nEZk9MKY_ClWcPkGtOEGyLTyCO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rabicPeriod"/>
            </a:pPr>
            <a:r>
              <a:rPr b="0" i="0" lang="uk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https://www.youtube.com/watch?v=ya8_koKb4S0&amp;list=PLtaXuX0nEZk9MKY_ClWcPkGtOEGyLTyCO&amp;index=39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rabicPeriod"/>
            </a:pPr>
            <a:r>
              <a:rPr b="0" i="0" lang="uk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https://www.youtube.com/watch?v=jjQsN18anSs&amp;index=38&amp;list=PLtaXuX0nEZk9MKY_ClWcPkGtOEGyLTyCO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rial"/>
              <a:buAutoNum type="arabicPeriod"/>
            </a:pPr>
            <a:r>
              <a:rPr b="0" i="0" lang="uk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https://www.youtube.com/watch?v=IAC8X6KQq60&amp;index=40&amp;list=PLtaXuX0nEZk9MKY_ClWcPkGtOEGyLTyCO</a:t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Створення Views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017725"/>
            <a:ext cx="3859200" cy="3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400">
                <a:solidFill>
                  <a:srgbClr val="363F48"/>
                </a:solidFill>
              </a:rPr>
              <a:t>В'юс</a:t>
            </a:r>
            <a:r>
              <a:rPr lang="uk" sz="1400">
                <a:solidFill>
                  <a:srgbClr val="363F48"/>
                </a:solidFill>
              </a:rPr>
              <a:t> - це конструктор виводу матеріалів. Ще його називають візуальним Query Builder`ом. Якщо спростити, то в'юс працює так:</a:t>
            </a:r>
            <a:endParaRPr sz="1400">
              <a:solidFill>
                <a:srgbClr val="363F48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400"/>
              <a:buChar char="-"/>
            </a:pPr>
            <a:r>
              <a:rPr lang="uk" sz="1400">
                <a:solidFill>
                  <a:srgbClr val="363F48"/>
                </a:solidFill>
              </a:rPr>
              <a:t>бере щось із бази даних (згідно ваших налаштувань)</a:t>
            </a:r>
            <a:endParaRPr sz="1400">
              <a:solidFill>
                <a:srgbClr val="363F48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400"/>
              <a:buChar char="-"/>
            </a:pPr>
            <a:r>
              <a:rPr lang="uk" sz="1400">
                <a:solidFill>
                  <a:srgbClr val="363F48"/>
                </a:solidFill>
              </a:rPr>
              <a:t>відображає результат у вказаному вами форматі</a:t>
            </a:r>
            <a:endParaRPr sz="1400">
              <a:solidFill>
                <a:srgbClr val="363F48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uk" sz="1400">
                <a:solidFill>
                  <a:srgbClr val="363F48"/>
                </a:solidFill>
              </a:rPr>
              <a:t>Для того, щоб створити views потрібно перейти: </a:t>
            </a:r>
            <a:r>
              <a:rPr b="1" lang="uk" sz="1400">
                <a:solidFill>
                  <a:srgbClr val="363F48"/>
                </a:solidFill>
                <a:highlight>
                  <a:srgbClr val="FFFFFF"/>
                </a:highlight>
              </a:rPr>
              <a:t>Manage -&gt; Structure -&gt; Views -&gt; Add new view</a:t>
            </a:r>
            <a:endParaRPr b="1" sz="1400">
              <a:solidFill>
                <a:srgbClr val="363F48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uk" sz="1400">
                <a:solidFill>
                  <a:srgbClr val="363F48"/>
                </a:solidFill>
              </a:rPr>
              <a:t>View name</a:t>
            </a:r>
            <a:r>
              <a:rPr lang="uk" sz="1400">
                <a:solidFill>
                  <a:srgbClr val="363F48"/>
                </a:solidFill>
              </a:rPr>
              <a:t> - вказуємо ім'я для нашого в'юса</a:t>
            </a:r>
            <a:endParaRPr sz="1400">
              <a:solidFill>
                <a:srgbClr val="363F48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uk" sz="1400">
                <a:solidFill>
                  <a:srgbClr val="363F48"/>
                </a:solidFill>
              </a:rPr>
              <a:t>Секція </a:t>
            </a:r>
            <a:r>
              <a:rPr b="1" lang="uk" sz="1400">
                <a:solidFill>
                  <a:srgbClr val="363F48"/>
                </a:solidFill>
              </a:rPr>
              <a:t>View settings</a:t>
            </a:r>
            <a:r>
              <a:rPr lang="uk" sz="1400">
                <a:solidFill>
                  <a:srgbClr val="363F48"/>
                </a:solidFill>
              </a:rPr>
              <a:t> містить три дропдауни, за допомогою яких ми обираємо який контент, у якому форматі та з яким сортуванням буде виводити в'юс</a:t>
            </a:r>
            <a:endParaRPr sz="1400">
              <a:solidFill>
                <a:srgbClr val="363F48"/>
              </a:solidFill>
            </a:endParaRPr>
          </a:p>
        </p:txBody>
      </p:sp>
      <p:pic>
        <p:nvPicPr>
          <p:cNvPr descr="Views_add_new_view_page.png" id="62" name="Google Shape;6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4701" y="2632650"/>
            <a:ext cx="3566700" cy="1908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1.png" id="63" name="Google Shape;6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68900" y="647225"/>
            <a:ext cx="3566700" cy="189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Налаштування сторінки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5795000" y="1073000"/>
            <a:ext cx="3037200" cy="3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uk" sz="1400">
                <a:solidFill>
                  <a:srgbClr val="363F48"/>
                </a:solidFill>
              </a:rPr>
              <a:t>Page title</a:t>
            </a:r>
            <a:r>
              <a:rPr lang="uk" sz="1400">
                <a:solidFill>
                  <a:srgbClr val="363F48"/>
                </a:solidFill>
              </a:rPr>
              <a:t> - заголовок сторінки (&lt;h1&gt; html tag)</a:t>
            </a:r>
            <a:endParaRPr sz="1400">
              <a:solidFill>
                <a:srgbClr val="363F4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uk" sz="1400">
                <a:solidFill>
                  <a:srgbClr val="363F48"/>
                </a:solidFill>
              </a:rPr>
              <a:t>Path </a:t>
            </a:r>
            <a:r>
              <a:rPr lang="uk" sz="1400">
                <a:solidFill>
                  <a:srgbClr val="363F48"/>
                </a:solidFill>
              </a:rPr>
              <a:t>- вказуємо адресу сторінки, на якій відображатиметься в'юс</a:t>
            </a:r>
            <a:endParaRPr sz="1400">
              <a:solidFill>
                <a:srgbClr val="363F4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uk" sz="1400">
                <a:solidFill>
                  <a:srgbClr val="363F48"/>
                </a:solidFill>
              </a:rPr>
              <a:t>Page display settings</a:t>
            </a:r>
            <a:r>
              <a:rPr lang="uk" sz="1400">
                <a:solidFill>
                  <a:srgbClr val="363F48"/>
                </a:solidFill>
              </a:rPr>
              <a:t> - налаштування того, як саме будуть відображені дані у нашому в'юсі.</a:t>
            </a:r>
            <a:endParaRPr sz="1400">
              <a:solidFill>
                <a:srgbClr val="363F4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uk" sz="1400">
                <a:solidFill>
                  <a:srgbClr val="363F48"/>
                </a:solidFill>
              </a:rPr>
              <a:t>Items to display</a:t>
            </a:r>
            <a:r>
              <a:rPr lang="uk" sz="1400">
                <a:solidFill>
                  <a:srgbClr val="363F48"/>
                </a:solidFill>
              </a:rPr>
              <a:t> - вказуємо кількість об'єктів на одній сторінці в'юс.</a:t>
            </a:r>
            <a:endParaRPr sz="1400">
              <a:solidFill>
                <a:srgbClr val="363F48"/>
              </a:solidFill>
            </a:endParaRPr>
          </a:p>
        </p:txBody>
      </p:sp>
      <p:pic>
        <p:nvPicPr>
          <p:cNvPr descr="Views_addNewView_settings.png" id="70" name="Google Shape;70;p3"/>
          <p:cNvPicPr preferRelativeResize="0"/>
          <p:nvPr/>
        </p:nvPicPr>
        <p:blipFill rotWithShape="1">
          <a:blip r:embed="rId4">
            <a:alphaModFix/>
          </a:blip>
          <a:srcRect b="2495" l="0" r="0" t="0"/>
          <a:stretch/>
        </p:blipFill>
        <p:spPr>
          <a:xfrm>
            <a:off x="311700" y="1073000"/>
            <a:ext cx="5436775" cy="36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Views - Основні налаштування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5589275" y="1073000"/>
            <a:ext cx="3243000" cy="3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uk" sz="1400">
                <a:solidFill>
                  <a:srgbClr val="363F48"/>
                </a:solidFill>
              </a:rPr>
              <a:t>Усі</a:t>
            </a:r>
            <a:r>
              <a:rPr b="1" lang="uk" sz="1400">
                <a:solidFill>
                  <a:srgbClr val="363F48"/>
                </a:solidFill>
              </a:rPr>
              <a:t> </a:t>
            </a:r>
            <a:r>
              <a:rPr lang="uk" sz="1400">
                <a:solidFill>
                  <a:srgbClr val="363F48"/>
                </a:solidFill>
              </a:rPr>
              <a:t>в'юс діляться на</a:t>
            </a:r>
            <a:r>
              <a:rPr b="1" lang="uk" sz="1400">
                <a:solidFill>
                  <a:srgbClr val="363F48"/>
                </a:solidFill>
                <a:highlight>
                  <a:srgbClr val="FFFFFF"/>
                </a:highlight>
              </a:rPr>
              <a:t>  Displays.</a:t>
            </a:r>
            <a:r>
              <a:rPr lang="uk" sz="1400">
                <a:solidFill>
                  <a:srgbClr val="363F48"/>
                </a:solidFill>
              </a:rPr>
              <a:t>  Ми можемо додавати власні дисплеї.</a:t>
            </a:r>
            <a:endParaRPr sz="1400">
              <a:solidFill>
                <a:srgbClr val="363F4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uk" sz="1400">
                <a:solidFill>
                  <a:srgbClr val="363F48"/>
                </a:solidFill>
              </a:rPr>
              <a:t>Display name - </a:t>
            </a:r>
            <a:r>
              <a:rPr lang="uk" sz="1400">
                <a:solidFill>
                  <a:srgbClr val="363F48"/>
                </a:solidFill>
              </a:rPr>
              <a:t>ім'я дисплею</a:t>
            </a:r>
            <a:endParaRPr sz="1400">
              <a:solidFill>
                <a:srgbClr val="363F4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uk" sz="1400">
                <a:solidFill>
                  <a:srgbClr val="363F48"/>
                </a:solidFill>
              </a:rPr>
              <a:t>TITLE - </a:t>
            </a:r>
            <a:r>
              <a:rPr lang="uk" sz="1400">
                <a:solidFill>
                  <a:srgbClr val="363F48"/>
                </a:solidFill>
              </a:rPr>
              <a:t>це &lt;h1&gt; html tag, користувач буде бачити цей тайтл.</a:t>
            </a:r>
            <a:endParaRPr sz="1400">
              <a:solidFill>
                <a:srgbClr val="363F4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uk" sz="1400">
                <a:solidFill>
                  <a:srgbClr val="363F48"/>
                </a:solidFill>
              </a:rPr>
              <a:t>FORMAT - </a:t>
            </a:r>
            <a:r>
              <a:rPr lang="uk" sz="1400">
                <a:solidFill>
                  <a:srgbClr val="363F48"/>
                </a:solidFill>
              </a:rPr>
              <a:t>стилі відображення матеріалів на сторінці.</a:t>
            </a:r>
            <a:endParaRPr sz="1400">
              <a:solidFill>
                <a:srgbClr val="363F4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uk" sz="1400">
                <a:solidFill>
                  <a:srgbClr val="363F48"/>
                </a:solidFill>
              </a:rPr>
              <a:t>FIELDS</a:t>
            </a:r>
            <a:r>
              <a:rPr lang="uk" sz="1400">
                <a:solidFill>
                  <a:srgbClr val="363F48"/>
                </a:solidFill>
              </a:rPr>
              <a:t> - поля, які потрібно вивести.</a:t>
            </a:r>
            <a:endParaRPr sz="1400">
              <a:solidFill>
                <a:srgbClr val="363F4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uk" sz="1400">
                <a:solidFill>
                  <a:srgbClr val="363F48"/>
                </a:solidFill>
              </a:rPr>
              <a:t>FILTER CRITERIA - </a:t>
            </a:r>
            <a:r>
              <a:rPr lang="uk" sz="1400">
                <a:solidFill>
                  <a:srgbClr val="363F48"/>
                </a:solidFill>
              </a:rPr>
              <a:t>критерії вибірки контенту.</a:t>
            </a:r>
            <a:endParaRPr sz="1400">
              <a:solidFill>
                <a:srgbClr val="363F4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uk" sz="1400">
                <a:solidFill>
                  <a:srgbClr val="363F48"/>
                </a:solidFill>
              </a:rPr>
              <a:t>SORT CRITERIA - </a:t>
            </a:r>
            <a:r>
              <a:rPr lang="uk" sz="1400">
                <a:solidFill>
                  <a:srgbClr val="363F48"/>
                </a:solidFill>
              </a:rPr>
              <a:t>критерії сортування контенту.</a:t>
            </a:r>
            <a:endParaRPr sz="1400">
              <a:solidFill>
                <a:srgbClr val="363F48"/>
              </a:solidFill>
            </a:endParaRPr>
          </a:p>
        </p:txBody>
      </p:sp>
      <p:pic>
        <p:nvPicPr>
          <p:cNvPr descr="Views_edit_page.png" id="77" name="Google Shape;7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025" y="1131575"/>
            <a:ext cx="5286701" cy="296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Налаштування відображення сторінки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5589275" y="1073000"/>
            <a:ext cx="3243000" cy="3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uk" sz="1400">
                <a:solidFill>
                  <a:srgbClr val="363F48"/>
                </a:solidFill>
              </a:rPr>
              <a:t>Path</a:t>
            </a:r>
            <a:r>
              <a:rPr lang="uk" sz="1400">
                <a:solidFill>
                  <a:srgbClr val="363F48"/>
                </a:solidFill>
              </a:rPr>
              <a:t> - адреса сторінки с з в'юсом</a:t>
            </a:r>
            <a:endParaRPr sz="1400">
              <a:solidFill>
                <a:srgbClr val="363F4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uk" sz="1400">
                <a:solidFill>
                  <a:srgbClr val="363F48"/>
                </a:solidFill>
              </a:rPr>
              <a:t>Menu</a:t>
            </a:r>
            <a:r>
              <a:rPr lang="uk" sz="1400">
                <a:solidFill>
                  <a:srgbClr val="363F48"/>
                </a:solidFill>
              </a:rPr>
              <a:t> - додаткові налаштування меню</a:t>
            </a:r>
            <a:endParaRPr sz="1400">
              <a:solidFill>
                <a:srgbClr val="363F4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uk" sz="1400">
                <a:solidFill>
                  <a:srgbClr val="363F48"/>
                </a:solidFill>
              </a:rPr>
              <a:t>Access</a:t>
            </a:r>
            <a:r>
              <a:rPr lang="uk" sz="1400">
                <a:solidFill>
                  <a:srgbClr val="363F48"/>
                </a:solidFill>
              </a:rPr>
              <a:t> - виставляємо пермішини для юзерів</a:t>
            </a:r>
            <a:endParaRPr sz="1400">
              <a:solidFill>
                <a:srgbClr val="363F4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uk" sz="1400">
                <a:solidFill>
                  <a:srgbClr val="363F48"/>
                </a:solidFill>
              </a:rPr>
              <a:t>HEADER</a:t>
            </a:r>
            <a:r>
              <a:rPr lang="uk" sz="1400">
                <a:solidFill>
                  <a:srgbClr val="363F48"/>
                </a:solidFill>
              </a:rPr>
              <a:t> - додаємо контент у верхній частині в'юса</a:t>
            </a:r>
            <a:endParaRPr sz="1400">
              <a:solidFill>
                <a:srgbClr val="363F4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uk" sz="1400">
                <a:solidFill>
                  <a:srgbClr val="363F48"/>
                </a:solidFill>
              </a:rPr>
              <a:t>FOOTER</a:t>
            </a:r>
            <a:r>
              <a:rPr lang="uk" sz="1400">
                <a:solidFill>
                  <a:srgbClr val="363F48"/>
                </a:solidFill>
              </a:rPr>
              <a:t> - віповідно - у нижній</a:t>
            </a:r>
            <a:endParaRPr sz="1400">
              <a:solidFill>
                <a:srgbClr val="363F4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uk" sz="1400">
                <a:solidFill>
                  <a:srgbClr val="363F48"/>
                </a:solidFill>
              </a:rPr>
              <a:t>NO RESULTS BEHAVIOR</a:t>
            </a:r>
            <a:r>
              <a:rPr lang="uk" sz="1400">
                <a:solidFill>
                  <a:srgbClr val="363F48"/>
                </a:solidFill>
              </a:rPr>
              <a:t> - налаштовуємо поведінку в'юса за умови, якщо немає матеріалів на вивід (наприклад, не пройдена фільтрація)</a:t>
            </a:r>
            <a:endParaRPr sz="1400">
              <a:solidFill>
                <a:srgbClr val="363F4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uk" sz="1400">
                <a:solidFill>
                  <a:srgbClr val="363F48"/>
                </a:solidFill>
              </a:rPr>
              <a:t>PAGER</a:t>
            </a:r>
            <a:r>
              <a:rPr lang="uk" sz="1400">
                <a:solidFill>
                  <a:srgbClr val="363F48"/>
                </a:solidFill>
              </a:rPr>
              <a:t> - налаштування пагінації</a:t>
            </a:r>
            <a:endParaRPr sz="1400">
              <a:solidFill>
                <a:srgbClr val="363F48"/>
              </a:solidFill>
            </a:endParaRPr>
          </a:p>
        </p:txBody>
      </p:sp>
      <p:pic>
        <p:nvPicPr>
          <p:cNvPr descr="Views_edit_page.png" id="84" name="Google Shape;8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025" y="1131575"/>
            <a:ext cx="5286701" cy="296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Додаткові налаштування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3556550" y="1017725"/>
            <a:ext cx="5587200" cy="3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uk" sz="1200">
                <a:solidFill>
                  <a:srgbClr val="363F48"/>
                </a:solidFill>
              </a:rPr>
              <a:t>CONTEXTUAL FILTERS</a:t>
            </a:r>
            <a:r>
              <a:rPr lang="uk" sz="1200">
                <a:solidFill>
                  <a:srgbClr val="363F48"/>
                </a:solidFill>
              </a:rPr>
              <a:t> - додаткове фільтрування в залежності від контексту який є на даний момент (Наприклад від залогованого користувача)</a:t>
            </a:r>
            <a:endParaRPr sz="1200">
              <a:solidFill>
                <a:srgbClr val="363F4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uk" sz="1200">
                <a:solidFill>
                  <a:srgbClr val="363F48"/>
                </a:solidFill>
              </a:rPr>
              <a:t>RELATIONSHIPS</a:t>
            </a:r>
            <a:r>
              <a:rPr lang="uk" sz="1200">
                <a:solidFill>
                  <a:srgbClr val="363F48"/>
                </a:solidFill>
              </a:rPr>
              <a:t> - зв’язки з іншими ентеті, які не входять в основну вибірку.</a:t>
            </a:r>
            <a:endParaRPr sz="1200">
              <a:solidFill>
                <a:srgbClr val="363F4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uk" sz="1200">
                <a:solidFill>
                  <a:srgbClr val="363F48"/>
                </a:solidFill>
              </a:rPr>
              <a:t>EXPOSED FORM</a:t>
            </a:r>
            <a:r>
              <a:rPr lang="uk" sz="1200">
                <a:solidFill>
                  <a:srgbClr val="363F48"/>
                </a:solidFill>
              </a:rPr>
              <a:t> - налаштування форми фільтрації контенту в'юс.</a:t>
            </a:r>
            <a:endParaRPr sz="1200">
              <a:solidFill>
                <a:srgbClr val="363F4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uk" sz="1200">
                <a:solidFill>
                  <a:srgbClr val="363F48"/>
                </a:solidFill>
              </a:rPr>
              <a:t>OTHER</a:t>
            </a:r>
            <a:r>
              <a:rPr lang="uk" sz="1200">
                <a:solidFill>
                  <a:srgbClr val="363F48"/>
                </a:solidFill>
              </a:rPr>
              <a:t> - додаткові налаштування.</a:t>
            </a:r>
            <a:endParaRPr sz="1200">
              <a:solidFill>
                <a:srgbClr val="363F48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200"/>
              <a:buChar char="-"/>
            </a:pPr>
            <a:r>
              <a:rPr lang="uk" sz="1200">
                <a:solidFill>
                  <a:srgbClr val="363F48"/>
                </a:solidFill>
              </a:rPr>
              <a:t>Machine name - машинне ім'я дисплея.</a:t>
            </a:r>
            <a:endParaRPr sz="1200">
              <a:solidFill>
                <a:srgbClr val="363F48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200"/>
              <a:buChar char="-"/>
            </a:pPr>
            <a:r>
              <a:rPr lang="uk" sz="1200">
                <a:solidFill>
                  <a:srgbClr val="363F48"/>
                </a:solidFill>
              </a:rPr>
              <a:t>Administrative comment - опис дисплея (суто для адміністраторів)</a:t>
            </a:r>
            <a:endParaRPr sz="1200">
              <a:solidFill>
                <a:srgbClr val="363F48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200"/>
              <a:buChar char="-"/>
            </a:pPr>
            <a:r>
              <a:rPr lang="uk" sz="1200">
                <a:solidFill>
                  <a:srgbClr val="363F48"/>
                </a:solidFill>
              </a:rPr>
              <a:t>Use AJAX - використовувати AJAX технологію для відображення.</a:t>
            </a:r>
            <a:endParaRPr sz="1200">
              <a:solidFill>
                <a:srgbClr val="363F48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200"/>
              <a:buChar char="-"/>
            </a:pPr>
            <a:r>
              <a:rPr lang="uk" sz="1200">
                <a:solidFill>
                  <a:srgbClr val="363F48"/>
                </a:solidFill>
              </a:rPr>
              <a:t>Hide attachments in summary</a:t>
            </a:r>
            <a:endParaRPr sz="1200">
              <a:solidFill>
                <a:srgbClr val="363F48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200"/>
              <a:buChar char="-"/>
            </a:pPr>
            <a:r>
              <a:rPr lang="uk" sz="1200">
                <a:solidFill>
                  <a:srgbClr val="363F48"/>
                </a:solidFill>
              </a:rPr>
              <a:t>Contextual links - контекстуальні лінки</a:t>
            </a:r>
            <a:endParaRPr sz="1200">
              <a:solidFill>
                <a:srgbClr val="363F48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200"/>
              <a:buChar char="-"/>
            </a:pPr>
            <a:r>
              <a:rPr lang="uk" sz="1200">
                <a:solidFill>
                  <a:srgbClr val="363F48"/>
                </a:solidFill>
              </a:rPr>
              <a:t>Use aggregation: - агрегація філдів. Тобто буде виводися спільне значення для всіх айтемів в'юшкі для кожного філда за певним критеріем.</a:t>
            </a:r>
            <a:endParaRPr sz="1200">
              <a:solidFill>
                <a:srgbClr val="363F48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200"/>
              <a:buChar char="-"/>
            </a:pPr>
            <a:r>
              <a:rPr lang="uk" sz="1200">
                <a:solidFill>
                  <a:srgbClr val="363F48"/>
                </a:solidFill>
              </a:rPr>
              <a:t>Query settings - налаштування відображення запиту.</a:t>
            </a:r>
            <a:endParaRPr sz="1200">
              <a:solidFill>
                <a:srgbClr val="363F48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200"/>
              <a:buChar char="-"/>
            </a:pPr>
            <a:r>
              <a:rPr lang="uk" sz="1200">
                <a:solidFill>
                  <a:srgbClr val="363F48"/>
                </a:solidFill>
              </a:rPr>
              <a:t>Caching - налаштування кешування.</a:t>
            </a:r>
            <a:endParaRPr sz="1200">
              <a:solidFill>
                <a:srgbClr val="363F48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200"/>
              <a:buChar char="-"/>
            </a:pPr>
            <a:r>
              <a:rPr lang="uk" sz="1200">
                <a:solidFill>
                  <a:srgbClr val="363F48"/>
                </a:solidFill>
              </a:rPr>
              <a:t>CSS class - додавання СSS</a:t>
            </a:r>
            <a:endParaRPr sz="1200">
              <a:solidFill>
                <a:srgbClr val="363F48"/>
              </a:solidFill>
            </a:endParaRPr>
          </a:p>
        </p:txBody>
      </p:sp>
      <p:pic>
        <p:nvPicPr>
          <p:cNvPr descr="582x510-screenshot_24_10_2016_003.png" id="91" name="Google Shape;9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550" y="1409738"/>
            <a:ext cx="3257000" cy="28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8451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Фільтри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3971850" y="844400"/>
            <a:ext cx="4882800" cy="15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uk" sz="1400">
                <a:solidFill>
                  <a:srgbClr val="363F48"/>
                </a:solidFill>
              </a:rPr>
              <a:t>Для того, щоб додати фільтр потрібно натиснути </a:t>
            </a:r>
            <a:r>
              <a:rPr b="1" lang="uk" sz="1400">
                <a:solidFill>
                  <a:srgbClr val="363F48"/>
                </a:solidFill>
              </a:rPr>
              <a:t>Add</a:t>
            </a:r>
            <a:r>
              <a:rPr lang="uk" sz="1400">
                <a:solidFill>
                  <a:srgbClr val="363F48"/>
                </a:solidFill>
              </a:rPr>
              <a:t> навпроти </a:t>
            </a:r>
            <a:r>
              <a:rPr b="1" lang="uk" sz="1400">
                <a:solidFill>
                  <a:srgbClr val="363F48"/>
                </a:solidFill>
              </a:rPr>
              <a:t>filter criteria</a:t>
            </a:r>
            <a:r>
              <a:rPr lang="uk" sz="1400">
                <a:solidFill>
                  <a:srgbClr val="363F48"/>
                </a:solidFill>
              </a:rPr>
              <a:t>.</a:t>
            </a:r>
            <a:endParaRPr sz="1400">
              <a:solidFill>
                <a:srgbClr val="363F4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uk" sz="1400">
                <a:solidFill>
                  <a:srgbClr val="363F48"/>
                </a:solidFill>
              </a:rPr>
              <a:t>Після чого з’являється великий список фільтрів. Вибираємо необхідний та тиснемо  </a:t>
            </a:r>
            <a:r>
              <a:rPr b="1" lang="uk" sz="1400">
                <a:solidFill>
                  <a:srgbClr val="363F48"/>
                </a:solidFill>
              </a:rPr>
              <a:t>Add and configure filter criteria. </a:t>
            </a:r>
            <a:r>
              <a:rPr lang="uk" sz="1400">
                <a:solidFill>
                  <a:srgbClr val="363F48"/>
                </a:solidFill>
              </a:rPr>
              <a:t>Переходимо на сторінку налаштувань фільтру. </a:t>
            </a:r>
            <a:endParaRPr sz="1400">
              <a:solidFill>
                <a:srgbClr val="363F48"/>
              </a:solidFill>
            </a:endParaRPr>
          </a:p>
        </p:txBody>
      </p:sp>
      <p:pic>
        <p:nvPicPr>
          <p:cNvPr descr="filter_criteria_adding_dialog.png" id="98" name="Google Shape;9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699" y="920600"/>
            <a:ext cx="3464287" cy="3735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705x338-screenshot_24_10_2016_004.png" id="99" name="Google Shape;9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63750" y="2498600"/>
            <a:ext cx="4499000" cy="21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>
                <a:solidFill>
                  <a:srgbClr val="316C98"/>
                </a:solidFill>
              </a:rPr>
              <a:t>Сортування</a:t>
            </a:r>
            <a:endParaRPr>
              <a:solidFill>
                <a:srgbClr val="316C98"/>
              </a:solidFill>
            </a:endParaRPr>
          </a:p>
        </p:txBody>
      </p:sp>
      <p:sp>
        <p:nvSpPr>
          <p:cNvPr id="105" name="Google Shape;105;p8"/>
          <p:cNvSpPr txBox="1"/>
          <p:nvPr>
            <p:ph idx="1" type="body"/>
          </p:nvPr>
        </p:nvSpPr>
        <p:spPr>
          <a:xfrm>
            <a:off x="4704600" y="996800"/>
            <a:ext cx="4265700" cy="3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uk" sz="1400">
                <a:solidFill>
                  <a:srgbClr val="363F48"/>
                </a:solidFill>
              </a:rPr>
              <a:t>Sort Criteria</a:t>
            </a:r>
            <a:r>
              <a:rPr lang="uk" sz="1400">
                <a:solidFill>
                  <a:srgbClr val="363F48"/>
                </a:solidFill>
              </a:rPr>
              <a:t> (критерії сортування) визначає послідовність виведення матеріалів у в'ювсі. Наприклад, ми можемо в першу чергу виводити більш нові матеріали, або ті, котрі мають яке-небудь специфічне поле (як варіант - image).</a:t>
            </a:r>
            <a:endParaRPr sz="1400">
              <a:solidFill>
                <a:srgbClr val="363F4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uk" sz="1400">
                <a:solidFill>
                  <a:srgbClr val="363F48"/>
                </a:solidFill>
              </a:rPr>
              <a:t>Для того, щоб додати фільтр потрібно натиснути </a:t>
            </a:r>
            <a:r>
              <a:rPr b="1" lang="uk" sz="1400">
                <a:solidFill>
                  <a:srgbClr val="363F48"/>
                </a:solidFill>
              </a:rPr>
              <a:t>Add</a:t>
            </a:r>
            <a:r>
              <a:rPr lang="uk" sz="1400">
                <a:solidFill>
                  <a:srgbClr val="363F48"/>
                </a:solidFill>
              </a:rPr>
              <a:t> навпроти </a:t>
            </a:r>
            <a:r>
              <a:rPr b="1" lang="uk" sz="1400">
                <a:solidFill>
                  <a:srgbClr val="363F48"/>
                </a:solidFill>
              </a:rPr>
              <a:t>sort criteria</a:t>
            </a:r>
            <a:r>
              <a:rPr lang="uk" sz="1400">
                <a:solidFill>
                  <a:srgbClr val="363F48"/>
                </a:solidFill>
              </a:rPr>
              <a:t>.</a:t>
            </a:r>
            <a:endParaRPr sz="1400">
              <a:solidFill>
                <a:srgbClr val="363F4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uk" sz="1400">
                <a:solidFill>
                  <a:srgbClr val="363F48"/>
                </a:solidFill>
              </a:rPr>
              <a:t>Із списку вибираємо спосіб сортування та переходимо до налаштувань.</a:t>
            </a:r>
            <a:endParaRPr sz="1400">
              <a:solidFill>
                <a:srgbClr val="363F4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uk" sz="1400">
                <a:solidFill>
                  <a:srgbClr val="363F48"/>
                </a:solidFill>
              </a:rPr>
              <a:t>Зазвичай: </a:t>
            </a:r>
            <a:endParaRPr sz="1400">
              <a:solidFill>
                <a:srgbClr val="363F4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uk" sz="1400">
                <a:solidFill>
                  <a:srgbClr val="363F48"/>
                </a:solidFill>
              </a:rPr>
              <a:t>sort ascending </a:t>
            </a:r>
            <a:r>
              <a:rPr lang="uk" sz="1400">
                <a:solidFill>
                  <a:srgbClr val="363F48"/>
                </a:solidFill>
              </a:rPr>
              <a:t>- за зростанням</a:t>
            </a:r>
            <a:endParaRPr sz="1400">
              <a:solidFill>
                <a:srgbClr val="363F4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400">
                <a:solidFill>
                  <a:srgbClr val="363F48"/>
                </a:solidFill>
              </a:rPr>
              <a:t>sort descending</a:t>
            </a:r>
            <a:r>
              <a:rPr lang="uk" sz="1400">
                <a:solidFill>
                  <a:srgbClr val="363F48"/>
                </a:solidFill>
              </a:rPr>
              <a:t> - по спадаючій</a:t>
            </a:r>
            <a:endParaRPr sz="1400">
              <a:solidFill>
                <a:srgbClr val="363F48"/>
              </a:solidFill>
            </a:endParaRPr>
          </a:p>
        </p:txBody>
      </p:sp>
      <p:pic>
        <p:nvPicPr>
          <p:cNvPr descr="sort_criteria_adding_new_filter_modal_window.png" id="106" name="Google Shape;10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25" y="1093921"/>
            <a:ext cx="4265701" cy="14327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rt_criteria_adding_new_filter_modal_window_2.png" id="107" name="Google Shape;10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0300" y="2765849"/>
            <a:ext cx="4265699" cy="1791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" sz="2400">
                <a:solidFill>
                  <a:srgbClr val="316C98"/>
                </a:solidFill>
              </a:rPr>
              <a:t>ПРАКТИЧНЕ ЗАВДАННЯ</a:t>
            </a:r>
            <a:endParaRPr sz="2400">
              <a:solidFill>
                <a:srgbClr val="316C98"/>
              </a:solidFill>
            </a:endParaRPr>
          </a:p>
        </p:txBody>
      </p:sp>
      <p:sp>
        <p:nvSpPr>
          <p:cNvPr id="113" name="Google Shape;113;p9"/>
          <p:cNvSpPr txBox="1"/>
          <p:nvPr/>
        </p:nvSpPr>
        <p:spPr>
          <a:xfrm>
            <a:off x="438900" y="1017725"/>
            <a:ext cx="8520600" cy="3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63F48"/>
              </a:buClr>
              <a:buSzPts val="1600"/>
              <a:buFont typeface="Arial"/>
              <a:buAutoNum type="arabicPeriod"/>
            </a:pPr>
            <a:r>
              <a:rPr b="0" i="0" lang="uk" sz="16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Створити </a:t>
            </a:r>
            <a:r>
              <a:rPr b="1" i="0" lang="uk" sz="16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блок View’s</a:t>
            </a:r>
            <a:r>
              <a:rPr b="0" i="0" lang="uk" sz="16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, який виводить заголовки останніх 5 матеріалів типу </a:t>
            </a:r>
            <a:r>
              <a:rPr b="1" i="0" lang="uk" sz="16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article</a:t>
            </a:r>
            <a:r>
              <a:rPr b="0" i="0" lang="uk" sz="16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. Сортування повинне відбуватися за </a:t>
            </a:r>
            <a:r>
              <a:rPr b="1" i="0" lang="uk" sz="16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часом публікації статей</a:t>
            </a:r>
            <a:r>
              <a:rPr b="0" i="0" lang="uk" sz="16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 (новіші зверху, desc). В кінці статей відображати </a:t>
            </a:r>
            <a:r>
              <a:rPr b="1" i="0" lang="uk" sz="16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електронну адресу автора</a:t>
            </a:r>
            <a:r>
              <a:rPr b="0" i="0" lang="uk" sz="16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. Розмістити блок в </a:t>
            </a:r>
            <a:r>
              <a:rPr b="1" i="0" lang="uk" sz="16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Sidebar Second</a:t>
            </a:r>
            <a:r>
              <a:rPr b="0" i="0" lang="uk" sz="16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600" u="none" cap="none" strike="noStrike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63F48"/>
              </a:buClr>
              <a:buSzPts val="1600"/>
              <a:buFont typeface="Arial"/>
              <a:buAutoNum type="arabicPeriod"/>
            </a:pPr>
            <a:r>
              <a:rPr b="0" i="0" lang="uk" sz="16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Створити </a:t>
            </a:r>
            <a:r>
              <a:rPr b="1" i="0" lang="uk" sz="16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сторінку,</a:t>
            </a:r>
            <a:r>
              <a:rPr b="0" i="0" lang="uk" sz="16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 використовуючи </a:t>
            </a:r>
            <a:r>
              <a:rPr b="1" i="0" lang="uk" sz="16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View’s</a:t>
            </a:r>
            <a:r>
              <a:rPr b="0" i="0" lang="uk" sz="16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, на якій виводяться всі статті </a:t>
            </a:r>
            <a:r>
              <a:rPr b="1" i="0" lang="uk" sz="16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автором яких є </a:t>
            </a:r>
            <a:r>
              <a:rPr b="1" i="0" lang="uk" sz="1600" u="sng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залогований в даний момент користувач</a:t>
            </a:r>
            <a:r>
              <a:rPr b="0" i="0" lang="uk" sz="16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. Перед списком статей вивести загальну їхню кількість (динамічно), додати </a:t>
            </a:r>
            <a:r>
              <a:rPr b="1" i="0" lang="uk" sz="16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відкрите фільтрування (exposed)</a:t>
            </a:r>
            <a:r>
              <a:rPr b="0" i="0" lang="uk" sz="16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 по </a:t>
            </a:r>
            <a:r>
              <a:rPr b="1" i="0" lang="uk" sz="16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тегах</a:t>
            </a:r>
            <a:r>
              <a:rPr b="0" i="0" lang="uk" sz="16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 та </a:t>
            </a:r>
            <a:r>
              <a:rPr b="1" i="0" lang="uk" sz="16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типу контенту</a:t>
            </a:r>
            <a:r>
              <a:rPr b="0" i="0" lang="uk" sz="16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 (з використанням </a:t>
            </a:r>
            <a:r>
              <a:rPr b="1" i="0" lang="uk" sz="16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AJAX</a:t>
            </a:r>
            <a:r>
              <a:rPr b="0" i="0" lang="uk" sz="16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b="0" i="0" sz="1600" u="none" cap="none" strike="noStrike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F48"/>
              </a:buClr>
              <a:buSzPts val="1600"/>
              <a:buFont typeface="Roboto"/>
              <a:buAutoNum type="arabicPeriod"/>
            </a:pPr>
            <a:r>
              <a:rPr b="0" i="0" lang="uk" sz="1600" u="none" cap="none" strike="noStrike">
                <a:solidFill>
                  <a:srgbClr val="363F48"/>
                </a:solidFill>
                <a:latin typeface="Roboto"/>
                <a:ea typeface="Roboto"/>
                <a:cs typeface="Roboto"/>
                <a:sym typeface="Roboto"/>
              </a:rPr>
              <a:t>Створити блок, який буде відображати список категорій зі словника для блогів. Назва категорії повинна бути лінком на сторінку категорії з списком усіх блогів які поєднані з цією категорією. Вивести цей блок в лівому регіоні.</a:t>
            </a:r>
            <a:endParaRPr b="0" i="0" sz="1600" u="none" cap="none" strike="noStrike">
              <a:solidFill>
                <a:srgbClr val="363F4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