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GHJGP2wIRuPx+tmeHbeNdrYAl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hyperlink" Target="https://www.google.ru/chrome/browser/desktop/" TargetMode="External"/><Relationship Id="rId5" Type="http://schemas.openxmlformats.org/officeDocument/2006/relationships/hyperlink" Target="https://chrome.google.com/webstore/detail/perfectpixel-by-welldonec/dkaagdgjmgdmbnecmcefdhjekcoceebi?hl=ru" TargetMode="External"/><Relationship Id="rId6" Type="http://schemas.openxmlformats.org/officeDocument/2006/relationships/hyperlink" Target="https://chrome.google.com/webstore/detail/colorpick-eyedropper/ohcpnigalekghcmgcdcenkpelffpdolg?hl=ru" TargetMode="External"/><Relationship Id="rId7" Type="http://schemas.openxmlformats.org/officeDocument/2006/relationships/hyperlink" Target="https://chrome.google.com/webstore/detail/web-developer/bfbameneiokkgbdmiekhjnmfkcnldhhm?hl=ru" TargetMode="External"/><Relationship Id="rId8" Type="http://schemas.openxmlformats.org/officeDocument/2006/relationships/hyperlink" Target="https://www.sublimetext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hyperlink" Target="http://twig.sensiolabs.org/doc/2.x/" TargetMode="External"/><Relationship Id="rId5" Type="http://schemas.openxmlformats.org/officeDocument/2006/relationships/hyperlink" Target="https://www.drupal.org/docs/8/theming/twig" TargetMode="External"/><Relationship Id="rId6" Type="http://schemas.openxmlformats.org/officeDocument/2006/relationships/hyperlink" Target="http://sass-scss.ru/guide/" TargetMode="External"/><Relationship Id="rId7" Type="http://schemas.openxmlformats.org/officeDocument/2006/relationships/hyperlink" Target="https://www.drupal.org/docs/8/theming/twig/twig-template-naming-convention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hyperlink" Target="https://www.drupal.org/node/2598914" TargetMode="External"/><Relationship Id="rId5" Type="http://schemas.openxmlformats.org/officeDocument/2006/relationships/hyperlink" Target="https://sevaa.com/blog/build-drupal-8-bootstrap-subtheme-sass/" TargetMode="External"/><Relationship Id="rId6" Type="http://schemas.openxmlformats.org/officeDocument/2006/relationships/hyperlink" Target="http://www.reallifedigital.com/blog/how-we-got-custom-drupal-8-theme-and-running-sass-singularity-breakpoint-livereload-and-gulp" TargetMode="External"/><Relationship Id="rId7" Type="http://schemas.openxmlformats.org/officeDocument/2006/relationships/hyperlink" Target="https://www.weebpal.com/blog/how-create-drupal-8-theme-scratc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://d8.loc/admin/appearance" TargetMode="External"/><Relationship Id="rId5" Type="http://schemas.openxmlformats.org/officeDocument/2006/relationships/hyperlink" Target="http://d8.loc/admin/appearance" TargetMode="External"/><Relationship Id="rId6" Type="http://schemas.openxmlformats.org/officeDocument/2006/relationships/hyperlink" Target="http://d8.loc/admin/appearan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://twig.sensiolabs.or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uk">
                <a:solidFill>
                  <a:srgbClr val="316C98"/>
                </a:solidFill>
              </a:rPr>
              <a:t>Темізація в Drupal 9</a:t>
            </a:r>
            <a:endParaRPr>
              <a:solidFill>
                <a:srgbClr val="316C9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title"/>
          </p:nvPr>
        </p:nvSpPr>
        <p:spPr>
          <a:xfrm>
            <a:off x="311700" y="445025"/>
            <a:ext cx="8520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SASS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311700" y="1120375"/>
            <a:ext cx="85206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SASS</a:t>
            </a: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- це мова, призначена для спрощення створення CSS-коду. Простіше кажучи, SASS це така мова, код якої спеціальною Ruby програмою транслюється в звичайний CSS код. Синтаксис цієї мови дуже гнучкий, він враховує безліч дрібниць, які так бажані в CSS. Більш того, в ньому є навіть логіка (@if, each) і багато інших можливостей.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5191200" y="2201325"/>
            <a:ext cx="3641100" cy="24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Змінні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$blue: #3bbfce; - змінна.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Наслідування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.error {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border: 1px #f00;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.badError {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@extend .error;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border: 2px solid #aaa;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border-width: 3px;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0"/>
          <p:cNvSpPr txBox="1"/>
          <p:nvPr/>
        </p:nvSpPr>
        <p:spPr>
          <a:xfrm>
            <a:off x="311700" y="2201325"/>
            <a:ext cx="3641100" cy="24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Функції 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@mixin border-radius($radius) {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	-webkit-border-radius: $radius;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	-moz-border-radius: $radius;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	-ms-border-radius: $radius;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	border-radius: $radius;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@include border-radius(5);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>
            <p:ph type="title"/>
          </p:nvPr>
        </p:nvSpPr>
        <p:spPr>
          <a:xfrm>
            <a:off x="311700" y="445025"/>
            <a:ext cx="8520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SASS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311700" y="1120375"/>
            <a:ext cx="85206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Для того, щоб підключити власні стилі до теми, потрібно: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 файлі *.info.yml оголосити нову бібліотеку.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 файлі *.libraries.yml оголосити новостворену бібліотеку, а саме: вказати її версію та шлях до необхідних файлів.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 кореневій директорії сайту створити директорії sass та css.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 директорії sass створити загальний файл стилів style.scss та дода</a:t>
            </a:r>
            <a:r>
              <a:rPr lang="uk" sz="1200">
                <a:solidFill>
                  <a:srgbClr val="434343"/>
                </a:solidFill>
              </a:rPr>
              <a:t>т</a:t>
            </a: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кові файли, необхідні для темізації (наприклад файл system.scss для темізації системних сторінок).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Імпортувати додаткові файли в основний (style.scss) за допомогою директиви @import (</a:t>
            </a:r>
            <a:r>
              <a:rPr b="0" i="0" lang="uk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@import ‘system’;</a:t>
            </a: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Скомпілювати стилі в директорію css використовуючи команду: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sass sass/system.scss css/system.css</a:t>
            </a:r>
            <a:endParaRPr b="0" i="0" sz="14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Увага: при виконанні даної команди переконайтеся, що ви знаходитеся в директорії з Вашою темою.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Якщо після виконання команди стилі скомпілювалися в директорію css, проте відсутні на сайті, зробіть наступне: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Почистіть кеш використовуючи команду </a:t>
            </a:r>
            <a:r>
              <a:rPr b="0" i="0" lang="uk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drush cr.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Переконайтеся що у Вас відключена агрегація css та js файлів ( </a:t>
            </a:r>
            <a:r>
              <a:rPr b="0" i="0" lang="uk" sz="14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admin/config/development/performance</a:t>
            </a: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 txBox="1"/>
          <p:nvPr>
            <p:ph type="title"/>
          </p:nvPr>
        </p:nvSpPr>
        <p:spPr>
          <a:xfrm>
            <a:off x="311700" y="445025"/>
            <a:ext cx="8520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Допоміжні інструменти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43" name="Google Shape;143;p12"/>
          <p:cNvSpPr txBox="1"/>
          <p:nvPr/>
        </p:nvSpPr>
        <p:spPr>
          <a:xfrm>
            <a:off x="311700" y="1120375"/>
            <a:ext cx="85206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Google chrome</a:t>
            </a:r>
            <a:r>
              <a:rPr b="0" i="0" lang="uk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- браузер з великою кількістю інструментів для розробки.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PerfectPixel</a:t>
            </a:r>
            <a:r>
              <a:rPr b="0" i="0" lang="uk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- плагін для google chrome який допомагає верстати 1 в 1.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ColorPick</a:t>
            </a:r>
            <a:r>
              <a:rPr b="0" i="0" lang="uk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- плагін для google chrome який допомагає точно визначити колір</a:t>
            </a:r>
            <a:r>
              <a:rPr lang="uk" sz="1600">
                <a:solidFill>
                  <a:srgbClr val="434343"/>
                </a:solidFill>
              </a:rPr>
              <a:t>.</a:t>
            </a:r>
            <a:endParaRPr b="1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Web Developer</a:t>
            </a:r>
            <a:r>
              <a:rPr b="0" i="0" lang="uk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- плагін який має широкий набір інструментів для управляння відобреженням сторінок.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Sublime</a:t>
            </a:r>
            <a:r>
              <a:rPr b="0" i="0" lang="uk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- зручний текстовий редактор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type="title"/>
          </p:nvPr>
        </p:nvSpPr>
        <p:spPr>
          <a:xfrm>
            <a:off x="311700" y="438050"/>
            <a:ext cx="42735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Практичне завдання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49" name="Google Shape;149;p13"/>
          <p:cNvSpPr txBox="1"/>
          <p:nvPr/>
        </p:nvSpPr>
        <p:spPr>
          <a:xfrm>
            <a:off x="311700" y="1120375"/>
            <a:ext cx="86544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AutoNum type="arabicParenR"/>
            </a:pPr>
            <a:r>
              <a:rPr b="0" i="0" lang="uk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Створити сабтему з теми Bootstrap (Sass)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AutoNum type="arabicParenR"/>
            </a:pPr>
            <a:r>
              <a:rPr b="0" i="0" lang="uk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Розробити темплейт для сторінки відображення нод і окремо для типу контенту article.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AutoNum type="arabicParenR"/>
            </a:pPr>
            <a:r>
              <a:rPr b="0" i="0" lang="uk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Розробити окремий темплейт для сторінки homepage. (Видалити регіони sidebar_first, sidebar_second)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AutoNum type="arabicParenR"/>
            </a:pPr>
            <a:r>
              <a:rPr b="0" i="0" lang="uk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*****</a:t>
            </a:r>
            <a:r>
              <a:rPr b="0" i="0" lang="uk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Розробити темплейт для сторінок 403 та 404 (звичайна сторінка з відповідними написами та відсутніми бічними регіонами).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AutoNum type="arabicParenR"/>
            </a:pPr>
            <a:r>
              <a:rPr b="0" i="0" lang="uk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З допомогою sass змінити стилі 403 та 404 сторінок.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600"/>
              <a:buFont typeface="Arial"/>
              <a:buAutoNum type="arabicParenR"/>
            </a:pPr>
            <a:r>
              <a:rPr b="0" i="0" lang="uk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uk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Зробити щоб пейджер вьюс виводився зверху над контентом а не під ним.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311700" y="438050"/>
            <a:ext cx="42735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Практичне завдання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311700" y="1120375"/>
            <a:ext cx="85206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AutoNum type="arabicParenR" startAt="7"/>
            </a:pPr>
            <a:r>
              <a:rPr b="0" i="0" lang="uk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Встановити модуль Webform (розібратися в при</a:t>
            </a:r>
            <a:r>
              <a:rPr lang="uk" sz="1600">
                <a:solidFill>
                  <a:srgbClr val="434343"/>
                </a:solidFill>
              </a:rPr>
              <a:t>н</a:t>
            </a:r>
            <a:r>
              <a:rPr b="0" i="0" lang="uk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ципах його роботи)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AutoNum type="arabicParenR" startAt="7"/>
            </a:pPr>
            <a:r>
              <a:rPr b="0" i="0" lang="uk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За допомогою вищезгаданого модуля створити форму для замовлення автомобіля з наступними полями.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-"/>
            </a:pPr>
            <a:r>
              <a:rPr b="0" i="0" lang="uk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Бажаний Рік.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-"/>
            </a:pPr>
            <a:r>
              <a:rPr b="0" i="0" lang="uk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Марка (Селект Ліст)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-"/>
            </a:pPr>
            <a:r>
              <a:rPr b="0" i="0" lang="uk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Тип кузова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-"/>
            </a:pPr>
            <a:r>
              <a:rPr b="0" i="0" lang="uk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Додаткова інформація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AutoNum type="arabicParenR" startAt="9"/>
            </a:pPr>
            <a:r>
              <a:rPr b="0" i="0" lang="uk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Вивести форму на головній сторінці.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AutoNum type="arabicParenR" startAt="9"/>
            </a:pPr>
            <a:r>
              <a:rPr b="0" i="0" lang="uk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uk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Зробити щоб виведена webforma була огорнута тегом &lt;section&gt; з класом ‘webform’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311700" y="445025"/>
            <a:ext cx="8520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Матеріали для повторення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311700" y="1120375"/>
            <a:ext cx="85206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●"/>
            </a:pPr>
            <a:r>
              <a:rPr b="0" i="0" lang="uk" sz="16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Twig Documentation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●"/>
            </a:pPr>
            <a:r>
              <a:rPr b="0" i="0" lang="uk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Twig in Drupal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●"/>
            </a:pPr>
            <a:r>
              <a:rPr b="0" i="0" lang="uk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Основы Sass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●"/>
            </a:pPr>
            <a:r>
              <a:rPr b="0" i="0" lang="uk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Правила створення темплейт файлів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311700" y="445025"/>
            <a:ext cx="8520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Корисні посилання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311700" y="1120375"/>
            <a:ext cx="85206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b="0" i="0" lang="uk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Disable Drupal 8 caching during development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b="0" i="0" lang="uk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Build a Drupal 8 Bootstrap Subtheme with SASS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b="0" i="0" lang="uk" sz="12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we got a custom Drupal 8 theme up and running with Sass, Singularity, Breakpoint, LiveReload and Gulp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b="0" i="0" lang="uk" sz="12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create a simple responsive drupal 8 theme from scratch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521225"/>
            <a:ext cx="8520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Темплейт файли.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41675" y="1149475"/>
            <a:ext cx="8490600" cy="3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 файли в яких зберігається с</a:t>
            </a:r>
            <a:r>
              <a:rPr lang="uk">
                <a:solidFill>
                  <a:schemeClr val="dk1"/>
                </a:solidFill>
              </a:rPr>
              <a:t>т</a:t>
            </a: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руктура більшості елементів сайту Drupal: сторінки, блоки, комент</a:t>
            </a:r>
            <a:r>
              <a:rPr lang="uk">
                <a:solidFill>
                  <a:schemeClr val="dk1"/>
                </a:solidFill>
              </a:rPr>
              <a:t>а</a:t>
            </a: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рі, елементи форми, і т.д. В Drupal </a:t>
            </a:r>
            <a:r>
              <a:rPr lang="uk">
                <a:solidFill>
                  <a:schemeClr val="dk1"/>
                </a:solidFill>
              </a:rPr>
              <a:t>9</a:t>
            </a: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вони мають розширення TWIG.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Якщо ми хочемо змінити структуру якогось елементу, нам достатньо просто знайти необхідний темплейт та скопіювати його в папку </a:t>
            </a:r>
            <a:r>
              <a:rPr b="1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templates</a:t>
            </a: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нашої теми. Після чого його можна редагувати за власним бажанням.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Більшість темплейт файлів знаходяться в папці </a:t>
            </a:r>
            <a:r>
              <a:rPr b="1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(ваш сайт)/core/modules/system/templates, </a:t>
            </a: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проте деякі також розкидані по інших модулях ядра. Наприклад, в модулі </a:t>
            </a:r>
            <a:r>
              <a:rPr b="1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</a:t>
            </a: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лежать темплейти, які відповідають за відображення контенту, в модулі </a:t>
            </a:r>
            <a:r>
              <a:rPr b="1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</a:t>
            </a: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відповідно темплейти, які відповідають за структуру коментарів.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uk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ВАЖЛИВО</a:t>
            </a: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Назва файлів грає важливу роль, тому при копіюванні не можна змінювати їх назву як заманеться.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521225"/>
            <a:ext cx="8520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Правила для назв імен темплейт файлів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341675" y="1149475"/>
            <a:ext cx="84906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page.html.twig</a:t>
            </a: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Темплейт для всіх сторінок.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page--node.html.twig</a:t>
            </a: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Темплейт для всіх сторінок виведення контенту.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page--node--1.html.twig</a:t>
            </a: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Темплейт для ноди з айдішкою 1.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page--node--edit.html.twig</a:t>
            </a: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Темплейт для сторінок редагування контенту.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node--cars.html.twig </a:t>
            </a: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Темплейт для певного контент типу. Де  </a:t>
            </a:r>
            <a:r>
              <a:rPr b="1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content-type </a:t>
            </a: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машинне ім’я контент типу.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загальному ім’я темплейт для </a:t>
            </a:r>
            <a:r>
              <a:rPr b="1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можна будувати так: дивимося лінк сторінки в браузері (не аліас) і через “</a:t>
            </a:r>
            <a:r>
              <a:rPr b="1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</a:t>
            </a: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прописуємо аргументи лінка. Наприклад: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311700" y="3522775"/>
            <a:ext cx="40263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Лінк: </a:t>
            </a:r>
            <a:r>
              <a:rPr b="0" i="0" lang="uk" sz="14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</a:t>
            </a:r>
            <a:r>
              <a:rPr lang="uk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rupal9</a:t>
            </a:r>
            <a:r>
              <a:rPr b="0" i="0" lang="uk" sz="14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.loc/admin/appearance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Темплейт: </a:t>
            </a:r>
            <a:r>
              <a:rPr b="1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page--admin--appearance.html.twig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Схожі принципи діють і для інших елементів.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4805850" y="3522600"/>
            <a:ext cx="40263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Загальний темплейт блоку: </a:t>
            </a:r>
            <a:r>
              <a:rPr b="1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block--mynexus-page-title.html.twig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Темплейт конкретного блоку: </a:t>
            </a:r>
            <a:r>
              <a:rPr b="1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block--system-branding-block.html.twig </a:t>
            </a: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 </a:t>
            </a:r>
            <a:r>
              <a:rPr b="1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system-branding-block </a:t>
            </a: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 машинне ім’я блоку.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521225"/>
            <a:ext cx="8520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Відлагодження Twig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160050" y="1011125"/>
            <a:ext cx="88239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Ввімкнути відлагодження Twig можна в файлі </a:t>
            </a:r>
            <a:r>
              <a:rPr b="0" i="0" lang="u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sites/default/services.yml</a:t>
            </a:r>
            <a:r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(якщо даний файл відсутній - створіть його: створіть копію </a:t>
            </a:r>
            <a:r>
              <a:rPr b="0" i="0" lang="u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default.services.yml</a:t>
            </a:r>
            <a:r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перейменуйте його в </a:t>
            </a:r>
            <a:r>
              <a:rPr b="0" i="0" lang="u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services.yml</a:t>
            </a:r>
            <a:r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). Для цього потрібно змінити значення </a:t>
            </a:r>
            <a:r>
              <a:rPr b="0" i="0" lang="u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debug</a:t>
            </a:r>
            <a:r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b="0" i="0" lang="u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Шаблони Twig компілюються в PHP на сервері (для підвищення продуктивності), але це означає, що за замовчуванням ваші шаблони не оновлюватимуться при внесенні змін. Для того, щоб вручну оновити шаблони, достатньо виконати команду </a:t>
            </a:r>
            <a:r>
              <a:rPr b="0" i="0" lang="u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drush cr</a:t>
            </a:r>
            <a:r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Для того, щоб зберегти час під час розробки, потрібно ввімкнути автоматичне оновлення присвоївши змінній </a:t>
            </a:r>
            <a:r>
              <a:rPr b="0" i="0" lang="u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auto_reload</a:t>
            </a:r>
            <a:r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значення </a:t>
            </a:r>
            <a:r>
              <a:rPr b="0" i="0" lang="u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8925" y="3151325"/>
            <a:ext cx="7206150" cy="19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311700" y="445025"/>
            <a:ext cx="8520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Bведення у  Twig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318575" y="1163000"/>
            <a:ext cx="85206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Twig ( </a:t>
            </a:r>
            <a:r>
              <a:rPr b="0" i="0" lang="uk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http://twig.sensiolabs.org</a:t>
            </a:r>
            <a:r>
              <a:rPr b="0" i="0" lang="uk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- шаблонізатор, котрий входить до Drupal та Symfony. Twig дозволяє нам швидко та безпечно провести сепарацію між HTML розміткою та PHP логікою. Основи синтаксису: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311700" y="2206100"/>
            <a:ext cx="3845400" cy="25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uk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{{ variable }} </a:t>
            </a:r>
            <a:r>
              <a:rPr b="0" i="0" lang="uk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вивести щось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uk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{% do somehting %}</a:t>
            </a:r>
            <a:r>
              <a:rPr b="0" i="0" lang="uk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зробити щось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uk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{# comment somehting #}</a:t>
            </a:r>
            <a:r>
              <a:rPr b="0" i="0" lang="uk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закоментувати щось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4263600" y="2206100"/>
            <a:ext cx="4575600" cy="24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{% set name = 'Drupal' %} </a:t>
            </a: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ініціалізувати змінну.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{{ dump(name) }} </a:t>
            </a: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продампити змінну. Вивести інформацію про неї.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{{ dump(name, is_front) }} </a:t>
            </a: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продампити кілька змінних.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311700" y="445025"/>
            <a:ext cx="8520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Bведення у  Twig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341675" y="1011125"/>
            <a:ext cx="38454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uk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Умовні (керуючі) конструкції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{% if site_slogan %}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&lt;div class="site-slogan"&gt;{{ site_slogan }}&lt;/div&gt;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{% endif %}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uk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Maсив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{%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set foo_array = [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'foo',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'bar',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]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 txBox="1"/>
          <p:nvPr/>
        </p:nvSpPr>
        <p:spPr>
          <a:xfrm>
            <a:off x="4986900" y="1011125"/>
            <a:ext cx="38454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uk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Цикли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{# Looping #}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{% for i in 0 ..10 %}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{{ i }}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{% endfor %}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{% for i in range(0, 3) %}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{{ i }},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{% endfor %}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{% for item in items %}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{{ item.content }}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{% endfor %}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00" y="445025"/>
            <a:ext cx="8520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Bведення у  Twig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311700" y="1011125"/>
            <a:ext cx="85206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uk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Фільтри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Фільтри надають нам можливість модифікувати змінні. Фільтри відокремлюються | (pipe) і можуть приймати аргументи в залежності від специфіки фільтрів. Твіг має більше 30 фільтрів. Ми можемо одночасно зостосовувати фільтри до декількох змінних, або до цілого блоку коду. Розглянемо декілька прикладів використання фільтрів: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311700" y="2689925"/>
            <a:ext cx="2940900" cy="20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{# Застосовуємо фільтр до змінної name #}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&lt;p&gt;{{ ‘Name’|t }} Rocks.&lt;/p&gt;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{% filter upper %}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&lt;p&gt;{{ name }} is the best cms around.&lt;/p&gt;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{% endfilter %}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3252600" y="2689925"/>
            <a:ext cx="2940900" cy="20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{# Застосовуємо фільтр до змінної count #}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{% trans %}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Hello star.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{% plural count %}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Hello {{ count }} stars.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{% endtrans %}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6193500" y="2689925"/>
            <a:ext cx="2940900" cy="20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Додаткові фільтри в Drupal.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drupal_escape - робить безпечний HTML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safe_json - об’єднує декілька рядків в один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- робить копію масиву.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format_date - перетворює  </a:t>
            </a:r>
            <a:r>
              <a:rPr b="0" i="0" lang="uk" sz="1400" u="none" cap="none" strike="noStrike">
                <a:solidFill>
                  <a:srgbClr val="393F4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uk" sz="1400" u="none" cap="none" strike="noStrike">
                <a:solidFill>
                  <a:srgbClr val="393F46"/>
                </a:solidFill>
                <a:latin typeface="Arial"/>
                <a:ea typeface="Arial"/>
                <a:cs typeface="Arial"/>
                <a:sym typeface="Arial"/>
              </a:rPr>
              <a:t>imestamp в дату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Налаштування Gulp 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311700" y="1051550"/>
            <a:ext cx="85488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GULP - таск-менеджер для автоматичного виконання часто використовуваних завдань (наприклад, мініфікаціі, тестування, об'єднання файлів), написаний на мові програмування JavaScript. Програмне забезпечення використовує командний рядок для запуску завдань, визначених у файлі Gulpfile</a:t>
            </a:r>
            <a:endParaRPr b="0" i="0" sz="850" u="none" cap="none" strike="noStrike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Google Shape;106;p8"/>
          <p:cNvSpPr txBox="1"/>
          <p:nvPr/>
        </p:nvSpPr>
        <p:spPr>
          <a:xfrm>
            <a:off x="334450" y="2093325"/>
            <a:ext cx="4055700" cy="1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8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curl -sL https://deb.nodesource.com/setup_10.x | sudo -E bash -</a:t>
            </a:r>
            <a:br>
              <a:rPr b="0" i="0" lang="uk" sz="10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uk" sz="10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uk" sz="12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sudo apt-get install nodejs</a:t>
            </a:r>
            <a:br>
              <a:rPr b="0" i="0" lang="uk" sz="12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uk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sudo npm install gulp</a:t>
            </a:r>
            <a:r>
              <a:rPr b="0" i="0" lang="uk" sz="1200" u="none" cap="none" strike="noStrike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uk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 </a:t>
            </a:r>
            <a:r>
              <a:rPr b="0" i="0" lang="uk" sz="1200" u="none" cap="none" strike="noStrike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uk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br>
              <a:rPr b="0" i="0" lang="uk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uk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sudo npm install gulp </a:t>
            </a:r>
            <a:r>
              <a:rPr b="0" i="0" lang="uk" sz="1200" u="none" cap="none" strike="noStrike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uk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4393775" y="2673100"/>
            <a:ext cx="20607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"dependencies": {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"gulp": "3.9.1",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"main-bower-files": "*",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"gulp-load-plugins": "*",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"browser-sync": "*",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"gulp-autoprefixer": "*",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"gulp-sass": "*",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"gulp-shell": "*",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"gulp-uglify": "*",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"gulp-notify": "*",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uk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"gulp-beautify": "*",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6285725" y="2552600"/>
            <a:ext cx="29193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"gulp-sourcemaps": "*",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"gulp-imagemin": "*",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"gulp-jshint": "*",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"jshint": "*",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"gulp-concat": "*"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4878200" y="1817425"/>
            <a:ext cx="338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200" u="none" cap="none" strike="noStrike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створюємо файл </a:t>
            </a:r>
            <a:r>
              <a:rPr b="1" i="0" lang="uk" sz="1200" u="none" cap="none" strike="noStrike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package.json </a:t>
            </a:r>
            <a:endParaRPr b="1" i="0" sz="1200" u="none" cap="none" strike="noStrike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200" u="none" cap="none" strike="noStrike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у своїй темі та вставляємо у нього наступний код</a:t>
            </a:r>
            <a:endParaRPr b="0" i="0" sz="1200" u="none" cap="none" strike="noStrike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0" name="Google Shape;11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438" y="4042700"/>
            <a:ext cx="1378450" cy="7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900" y="3349625"/>
            <a:ext cx="1271526" cy="7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00530" y="3175050"/>
            <a:ext cx="666920" cy="14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Налаштування Gulp для Bootstrap теми 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311700" y="1335350"/>
            <a:ext cx="2024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npm install</a:t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p9"/>
          <p:cNvSpPr txBox="1"/>
          <p:nvPr/>
        </p:nvSpPr>
        <p:spPr>
          <a:xfrm>
            <a:off x="311700" y="3288075"/>
            <a:ext cx="77595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gulp</a:t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9"/>
          <p:cNvSpPr txBox="1"/>
          <p:nvPr/>
        </p:nvSpPr>
        <p:spPr>
          <a:xfrm>
            <a:off x="311700" y="975350"/>
            <a:ext cx="37476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Встановлюємо необхідні залежності</a:t>
            </a:r>
            <a:endParaRPr b="0" i="0" sz="1400" u="none" cap="none" strike="noStrike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9"/>
          <p:cNvSpPr txBox="1"/>
          <p:nvPr/>
        </p:nvSpPr>
        <p:spPr>
          <a:xfrm>
            <a:off x="311700" y="1529825"/>
            <a:ext cx="8520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Завантажуємо бібліотеку Bootstrap Sass та розпаковуємо її в директорію bootstrap в своїй темі.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Створюємо </a:t>
            </a:r>
            <a:r>
              <a:rPr b="1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gulpfile.js</a:t>
            </a: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. в якому будуть зберігатися всі налаштування Gulp. Завантажити можна виконавши команду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wget https://raw.githubusercontent.com/vknyshuk/helpers/master/gulpfile.js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311700" y="3618950"/>
            <a:ext cx="85776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Після цього відбудеться запуск скрипта, який слідкуватиме за змінами SCSS файлів та генеруватиме CSS файл із скомпільованими стилями</a:t>
            </a:r>
            <a:endParaRPr b="0" i="0" sz="1400" u="none" cap="none" strike="noStrike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9"/>
          <p:cNvSpPr txBox="1"/>
          <p:nvPr/>
        </p:nvSpPr>
        <p:spPr>
          <a:xfrm>
            <a:off x="311700" y="2833025"/>
            <a:ext cx="86856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Після цього для компіляції стилів у терміналі виконуємо команду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