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Nuni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324">
          <p15:clr>
            <a:srgbClr val="9AA0A6"/>
          </p15:clr>
        </p15:guide>
      </p15:sldGuideLst>
    </p:ext>
    <p:ext uri="http://customooxmlschemas.google.com/">
      <go:slidesCustomData xmlns:go="http://customooxmlschemas.google.com/" r:id="rId43" roundtripDataSignature="AMtx7mgJuHvsm5KlJ5/5CJn6jFdyRFbb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9679A6-0D4D-4FAE-9B2B-E6D1A9A65AE1}">
  <a:tblStyle styleId="{DB9679A6-0D4D-4FAE-9B2B-E6D1A9A65AE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32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4.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uni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0aca8add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150aca8add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643637af49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g1643637af49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0dc139b41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210dc139b41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01457fd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01457fd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0aca8add0_2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150aca8add0_2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43637af49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1643637af4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643637af49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g1643637af49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643637af49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1643637af4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643637af49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1643637af4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643637af49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1643637af4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643637af49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1643637af4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643637af49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1643637af4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1662a69a5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g211662a69a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11662a69a5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g211662a69a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3b5623eaa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23b5623ea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63fcebcb9b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163fcebcb9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a47c37392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14a47c37392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a47c37392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14a47c37392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0aca8add0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150aca8add0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4719de185a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14719de185a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5" name="Google Shape;45;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6" name="Google Shape;4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9" name="Google Shape;29;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3" name="Google Shape;3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7" name="Google Shape;37;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9" name="Google Shape;3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2" name="Google Shape;4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mc:Choice Requires="p14">
      <p:transition spd="slow" p14:dur="14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endocrineweb.com/guides/pcos/do-have-pcos-pcos-symptoms-quiz" TargetMode="External"/><Relationship Id="rId4" Type="http://schemas.openxmlformats.org/officeDocument/2006/relationships/hyperlink" Target="https://www.jeanhailes.org.au/health-a-z/pco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my.clevelandclinic.org/health/diagnostics/4996-ultrasonography-test-in-obstetrics-and-gynecology-pelvic-or-pregnancy-ultrasoun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
          <p:cNvSpPr txBox="1"/>
          <p:nvPr>
            <p:ph type="ctrTitle"/>
          </p:nvPr>
        </p:nvSpPr>
        <p:spPr>
          <a:xfrm>
            <a:off x="1077875" y="299075"/>
            <a:ext cx="6897900" cy="839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2900">
                <a:solidFill>
                  <a:srgbClr val="000000"/>
                </a:solidFill>
              </a:rPr>
              <a:t>BE Project Final Review (Sem VIII)</a:t>
            </a:r>
            <a:endParaRPr sz="2900">
              <a:solidFill>
                <a:srgbClr val="000000"/>
              </a:solidFill>
            </a:endParaRPr>
          </a:p>
        </p:txBody>
      </p:sp>
      <p:sp>
        <p:nvSpPr>
          <p:cNvPr id="52" name="Google Shape;52;p1"/>
          <p:cNvSpPr txBox="1"/>
          <p:nvPr/>
        </p:nvSpPr>
        <p:spPr>
          <a:xfrm>
            <a:off x="22650" y="1341775"/>
            <a:ext cx="9098700" cy="839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 sz="1500" u="none" cap="none" strike="noStrike">
                <a:solidFill>
                  <a:schemeClr val="dk1"/>
                </a:solidFill>
                <a:latin typeface="Arial"/>
                <a:ea typeface="Arial"/>
                <a:cs typeface="Arial"/>
                <a:sym typeface="Arial"/>
              </a:rPr>
              <a:t>Vivekanand Education Society’s Institute of Technology</a:t>
            </a:r>
            <a:endParaRPr b="1" i="0" sz="1500" u="none" cap="none" strike="noStrike">
              <a:solidFill>
                <a:schemeClr val="dk1"/>
              </a:solidFill>
              <a:latin typeface="Arial"/>
              <a:ea typeface="Arial"/>
              <a:cs typeface="Arial"/>
              <a:sym typeface="Arial"/>
            </a:endParaRPr>
          </a:p>
          <a:p>
            <a:pPr indent="0" lvl="0" marL="0" marR="0" rtl="0" algn="ctr">
              <a:lnSpc>
                <a:spcPct val="115000"/>
              </a:lnSpc>
              <a:spcBef>
                <a:spcPts val="1600"/>
              </a:spcBef>
              <a:spcAft>
                <a:spcPts val="0"/>
              </a:spcAft>
              <a:buClr>
                <a:schemeClr val="dk1"/>
              </a:buClr>
              <a:buSzPts val="1100"/>
              <a:buFont typeface="Arial"/>
              <a:buNone/>
            </a:pPr>
            <a:r>
              <a:rPr b="1" i="0" lang="en" sz="1500" u="none" cap="none" strike="noStrike">
                <a:solidFill>
                  <a:schemeClr val="dk1"/>
                </a:solidFill>
                <a:latin typeface="Arial"/>
                <a:ea typeface="Arial"/>
                <a:cs typeface="Arial"/>
                <a:sym typeface="Arial"/>
              </a:rPr>
              <a:t>Electronics and Telecommunication Engineering</a:t>
            </a:r>
            <a:endParaRPr b="1" i="0" sz="1500" u="none" cap="none" strike="noStrike">
              <a:solidFill>
                <a:schemeClr val="dk1"/>
              </a:solidFill>
              <a:latin typeface="Arial"/>
              <a:ea typeface="Arial"/>
              <a:cs typeface="Arial"/>
              <a:sym typeface="Arial"/>
            </a:endParaRPr>
          </a:p>
          <a:p>
            <a:pPr indent="0" lvl="0" marL="0" marR="0" rtl="0" algn="ctr">
              <a:lnSpc>
                <a:spcPct val="115000"/>
              </a:lnSpc>
              <a:spcBef>
                <a:spcPts val="1600"/>
              </a:spcBef>
              <a:spcAft>
                <a:spcPts val="0"/>
              </a:spcAft>
              <a:buClr>
                <a:schemeClr val="dk1"/>
              </a:buClr>
              <a:buSzPts val="1100"/>
              <a:buFont typeface="Arial"/>
              <a:buNone/>
            </a:pPr>
            <a:r>
              <a:rPr b="1" i="0" lang="en" sz="1500" u="none" cap="none" strike="noStrike">
                <a:solidFill>
                  <a:schemeClr val="dk1"/>
                </a:solidFill>
                <a:latin typeface="Arial"/>
                <a:ea typeface="Arial"/>
                <a:cs typeface="Arial"/>
                <a:sym typeface="Arial"/>
              </a:rPr>
              <a:t>Name of Guide : Mrs. Neeta Chavan</a:t>
            </a:r>
            <a:endParaRPr b="1" i="0" sz="1500" u="sng" cap="none" strike="noStrike">
              <a:solidFill>
                <a:srgbClr val="000000"/>
              </a:solidFill>
              <a:latin typeface="Arial"/>
              <a:ea typeface="Arial"/>
              <a:cs typeface="Arial"/>
              <a:sym typeface="Arial"/>
            </a:endParaRPr>
          </a:p>
          <a:p>
            <a:pPr indent="0" lvl="0" marL="0" marR="0" rtl="0" algn="ctr">
              <a:lnSpc>
                <a:spcPct val="100000"/>
              </a:lnSpc>
              <a:spcBef>
                <a:spcPts val="280"/>
              </a:spcBef>
              <a:spcAft>
                <a:spcPts val="0"/>
              </a:spcAft>
              <a:buClr>
                <a:schemeClr val="dk1"/>
              </a:buClr>
              <a:buSzPts val="1100"/>
              <a:buFont typeface="Arial"/>
              <a:buNone/>
            </a:pPr>
            <a:r>
              <a:rPr b="1" i="0" lang="en" sz="1900" u="none" cap="none" strike="noStrike">
                <a:solidFill>
                  <a:schemeClr val="dk1"/>
                </a:solidFill>
                <a:latin typeface="Times New Roman"/>
                <a:ea typeface="Times New Roman"/>
                <a:cs typeface="Times New Roman"/>
                <a:sym typeface="Times New Roman"/>
              </a:rPr>
              <a:t>PCOS Detection Using Machine Learning</a:t>
            </a:r>
            <a:endParaRPr b="1" i="0" sz="2700" u="none" cap="none" strike="noStrike">
              <a:solidFill>
                <a:schemeClr val="dk1"/>
              </a:solidFill>
              <a:latin typeface="Arial"/>
              <a:ea typeface="Arial"/>
              <a:cs typeface="Arial"/>
              <a:sym typeface="Arial"/>
            </a:endParaRPr>
          </a:p>
          <a:p>
            <a:pPr indent="0" lvl="0" marL="0" marR="0" rtl="0" algn="ctr">
              <a:lnSpc>
                <a:spcPct val="115000"/>
              </a:lnSpc>
              <a:spcBef>
                <a:spcPts val="16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rgbClr val="000000"/>
              </a:buClr>
              <a:buSzPts val="1600"/>
              <a:buFont typeface="Arial"/>
              <a:buNone/>
            </a:pPr>
            <a:r>
              <a:t/>
            </a:r>
            <a:endParaRPr b="1" i="0" sz="1600" u="none" cap="none" strike="noStrike">
              <a:solidFill>
                <a:srgbClr val="FFFFFF"/>
              </a:solidFill>
              <a:latin typeface="Nunito"/>
              <a:ea typeface="Nunito"/>
              <a:cs typeface="Nunito"/>
              <a:sym typeface="Nunito"/>
            </a:endParaRPr>
          </a:p>
        </p:txBody>
      </p:sp>
      <p:sp>
        <p:nvSpPr>
          <p:cNvPr id="53" name="Google Shape;53;p1"/>
          <p:cNvSpPr txBox="1"/>
          <p:nvPr/>
        </p:nvSpPr>
        <p:spPr>
          <a:xfrm>
            <a:off x="813575" y="3217075"/>
            <a:ext cx="7426500" cy="159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Group No. :  </a:t>
            </a:r>
            <a:r>
              <a:rPr b="0" i="0" lang="en" sz="1400" u="none" cap="none" strike="noStrike">
                <a:solidFill>
                  <a:srgbClr val="000000"/>
                </a:solidFill>
                <a:latin typeface="Arial"/>
                <a:ea typeface="Arial"/>
                <a:cs typeface="Arial"/>
                <a:sym typeface="Arial"/>
              </a:rPr>
              <a:t>A9</a:t>
            </a:r>
            <a:br>
              <a:rPr b="1" i="0" lang="en" sz="14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  Aishvarya Birambole- 05(D19A)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  Isha Chavan- 06(D19A)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  Saakshi Karkera- 20(D19A)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  Risa Samanta- 34(D19B)</a:t>
            </a:r>
            <a:endParaRPr b="0" i="0" sz="1400" u="none" cap="none" strike="noStrike">
              <a:solidFill>
                <a:srgbClr val="000000"/>
              </a:solidFill>
              <a:latin typeface="Arial"/>
              <a:ea typeface="Arial"/>
              <a:cs typeface="Arial"/>
              <a:sym typeface="Arial"/>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54" name="Google Shape;54;p1"/>
          <p:cNvPicPr preferRelativeResize="0"/>
          <p:nvPr/>
        </p:nvPicPr>
        <p:blipFill rotWithShape="1">
          <a:blip r:embed="rId3">
            <a:alphaModFix/>
          </a:blip>
          <a:srcRect b="0" l="0" r="0" t="0"/>
          <a:stretch/>
        </p:blipFill>
        <p:spPr>
          <a:xfrm>
            <a:off x="7601777" y="252012"/>
            <a:ext cx="638298" cy="1340425"/>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257990" y="237594"/>
            <a:ext cx="1111170" cy="110418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50aca8add0_0_0"/>
          <p:cNvSpPr txBox="1"/>
          <p:nvPr>
            <p:ph type="title"/>
          </p:nvPr>
        </p:nvSpPr>
        <p:spPr>
          <a:xfrm>
            <a:off x="343385" y="73200"/>
            <a:ext cx="8520600" cy="42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2600">
                <a:solidFill>
                  <a:srgbClr val="0070C0"/>
                </a:solidFill>
                <a:latin typeface="Times New Roman"/>
                <a:ea typeface="Times New Roman"/>
                <a:cs typeface="Times New Roman"/>
                <a:sym typeface="Times New Roman"/>
              </a:rPr>
              <a:t>Literature Survey(continued….)</a:t>
            </a:r>
            <a:endParaRPr sz="2600">
              <a:solidFill>
                <a:srgbClr val="0070C0"/>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t/>
            </a:r>
            <a:endParaRPr>
              <a:solidFill>
                <a:srgbClr val="0070C0"/>
              </a:solidFill>
              <a:latin typeface="Times New Roman"/>
              <a:ea typeface="Times New Roman"/>
              <a:cs typeface="Times New Roman"/>
              <a:sym typeface="Times New Roman"/>
            </a:endParaRPr>
          </a:p>
        </p:txBody>
      </p:sp>
      <p:graphicFrame>
        <p:nvGraphicFramePr>
          <p:cNvPr id="109" name="Google Shape;109;g150aca8add0_0_0"/>
          <p:cNvGraphicFramePr/>
          <p:nvPr/>
        </p:nvGraphicFramePr>
        <p:xfrm>
          <a:off x="215800" y="710410"/>
          <a:ext cx="3000000" cy="3000000"/>
        </p:xfrm>
        <a:graphic>
          <a:graphicData uri="http://schemas.openxmlformats.org/drawingml/2006/table">
            <a:tbl>
              <a:tblPr>
                <a:noFill/>
                <a:tableStyleId>{DB9679A6-0D4D-4FAE-9B2B-E6D1A9A65AE1}</a:tableStyleId>
              </a:tblPr>
              <a:tblGrid>
                <a:gridCol w="382850"/>
                <a:gridCol w="978250"/>
                <a:gridCol w="913025"/>
                <a:gridCol w="659550"/>
                <a:gridCol w="995275"/>
                <a:gridCol w="2312600"/>
                <a:gridCol w="1467850"/>
                <a:gridCol w="1107175"/>
              </a:tblGrid>
              <a:tr h="1329700">
                <a:tc>
                  <a:txBody>
                    <a:bodyPr/>
                    <a:lstStyle/>
                    <a:p>
                      <a:pPr indent="0" lvl="0" marL="0" marR="0" rtl="0" algn="just">
                        <a:lnSpc>
                          <a:spcPct val="100000"/>
                        </a:lnSpc>
                        <a:spcBef>
                          <a:spcPts val="0"/>
                        </a:spcBef>
                        <a:spcAft>
                          <a:spcPts val="0"/>
                        </a:spcAft>
                        <a:buClr>
                          <a:srgbClr val="000000"/>
                        </a:buClr>
                        <a:buSzPts val="1400"/>
                        <a:buFont typeface="Arial"/>
                        <a:buNone/>
                      </a:pPr>
                      <a:r>
                        <a:rPr lang="en" sz="1300" u="none" cap="none" strike="noStrike">
                          <a:solidFill>
                            <a:schemeClr val="dk1"/>
                          </a:solidFill>
                          <a:latin typeface="Times New Roman"/>
                          <a:ea typeface="Times New Roman"/>
                          <a:cs typeface="Times New Roman"/>
                          <a:sym typeface="Times New Roman"/>
                        </a:rPr>
                        <a:t>Sr.</a:t>
                      </a:r>
                      <a:endParaRPr sz="13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lang="en" sz="1300" u="none" cap="none" strike="noStrike">
                          <a:solidFill>
                            <a:schemeClr val="dk1"/>
                          </a:solidFill>
                          <a:latin typeface="Times New Roman"/>
                          <a:ea typeface="Times New Roman"/>
                          <a:cs typeface="Times New Roman"/>
                          <a:sym typeface="Times New Roman"/>
                        </a:rPr>
                        <a:t>No.</a:t>
                      </a:r>
                      <a:endParaRPr sz="13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300" u="none" cap="none" strike="noStrike">
                          <a:solidFill>
                            <a:schemeClr val="dk1"/>
                          </a:solidFill>
                          <a:latin typeface="Times New Roman"/>
                          <a:ea typeface="Times New Roman"/>
                          <a:cs typeface="Times New Roman"/>
                          <a:sym typeface="Times New Roman"/>
                        </a:rPr>
                        <a:t>Title of Technical paper</a:t>
                      </a:r>
                      <a:endParaRPr sz="13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300" u="none" cap="none" strike="noStrike">
                          <a:solidFill>
                            <a:schemeClr val="dk1"/>
                          </a:solidFill>
                          <a:latin typeface="Times New Roman"/>
                          <a:ea typeface="Times New Roman"/>
                          <a:cs typeface="Times New Roman"/>
                          <a:sym typeface="Times New Roman"/>
                        </a:rPr>
                        <a:t>Name of Author</a:t>
                      </a:r>
                      <a:endParaRPr sz="13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300" u="none" cap="none" strike="noStrike">
                          <a:solidFill>
                            <a:schemeClr val="dk1"/>
                          </a:solidFill>
                          <a:latin typeface="Times New Roman"/>
                          <a:ea typeface="Times New Roman"/>
                          <a:cs typeface="Times New Roman"/>
                          <a:sym typeface="Times New Roman"/>
                        </a:rPr>
                        <a:t>Year of publication</a:t>
                      </a:r>
                      <a:endParaRPr sz="13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300" u="none" cap="none" strike="noStrike">
                          <a:solidFill>
                            <a:schemeClr val="dk1"/>
                          </a:solidFill>
                          <a:latin typeface="Times New Roman"/>
                          <a:ea typeface="Times New Roman"/>
                          <a:cs typeface="Times New Roman"/>
                          <a:sym typeface="Times New Roman"/>
                        </a:rPr>
                        <a:t>Name of Journal</a:t>
                      </a:r>
                      <a:endParaRPr sz="13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300" u="none" cap="none" strike="noStrike">
                          <a:solidFill>
                            <a:schemeClr val="dk1"/>
                          </a:solidFill>
                          <a:latin typeface="Times New Roman"/>
                          <a:ea typeface="Times New Roman"/>
                          <a:cs typeface="Times New Roman"/>
                          <a:sym typeface="Times New Roman"/>
                        </a:rPr>
                        <a:t>Methodology</a:t>
                      </a:r>
                      <a:endParaRPr sz="13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300" u="none" cap="none" strike="noStrike">
                          <a:solidFill>
                            <a:schemeClr val="dk1"/>
                          </a:solidFill>
                          <a:latin typeface="Times New Roman"/>
                          <a:ea typeface="Times New Roman"/>
                          <a:cs typeface="Times New Roman"/>
                          <a:sym typeface="Times New Roman"/>
                        </a:rPr>
                        <a:t>Results/</a:t>
                      </a:r>
                      <a:endParaRPr sz="13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lang="en" sz="1300" u="none" cap="none" strike="noStrike">
                          <a:solidFill>
                            <a:schemeClr val="dk1"/>
                          </a:solidFill>
                          <a:latin typeface="Times New Roman"/>
                          <a:ea typeface="Times New Roman"/>
                          <a:cs typeface="Times New Roman"/>
                          <a:sym typeface="Times New Roman"/>
                        </a:rPr>
                        <a:t>conclusions</a:t>
                      </a:r>
                      <a:endParaRPr sz="13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300" u="none" cap="none" strike="noStrike">
                          <a:solidFill>
                            <a:schemeClr val="dk1"/>
                          </a:solidFill>
                          <a:latin typeface="Times New Roman"/>
                          <a:ea typeface="Times New Roman"/>
                          <a:cs typeface="Times New Roman"/>
                          <a:sym typeface="Times New Roman"/>
                        </a:rPr>
                        <a:t>Limitations</a:t>
                      </a:r>
                      <a:endParaRPr sz="13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300" u="none" cap="none" strike="noStrike">
                        <a:latin typeface="Times New Roman"/>
                        <a:ea typeface="Times New Roman"/>
                        <a:cs typeface="Times New Roman"/>
                        <a:sym typeface="Times New Roman"/>
                      </a:endParaRPr>
                    </a:p>
                  </a:txBody>
                  <a:tcPr marT="91425" marB="91425" marR="91425" marL="91425"/>
                </a:tc>
              </a:tr>
              <a:tr h="2853925">
                <a:tc>
                  <a:txBody>
                    <a:bodyPr/>
                    <a:lstStyle/>
                    <a:p>
                      <a:pPr indent="0" lvl="0" marL="0" marR="0" rtl="0" algn="just">
                        <a:lnSpc>
                          <a:spcPct val="100000"/>
                        </a:lnSpc>
                        <a:spcBef>
                          <a:spcPts val="0"/>
                        </a:spcBef>
                        <a:spcAft>
                          <a:spcPts val="0"/>
                        </a:spcAft>
                        <a:buClr>
                          <a:srgbClr val="000000"/>
                        </a:buClr>
                        <a:buSzPts val="1200"/>
                        <a:buFont typeface="Arial"/>
                        <a:buNone/>
                      </a:pPr>
                      <a:r>
                        <a:rPr lang="en" sz="1300" u="none" cap="none" strike="noStrike">
                          <a:latin typeface="Times New Roman"/>
                          <a:ea typeface="Times New Roman"/>
                          <a:cs typeface="Times New Roman"/>
                          <a:sym typeface="Times New Roman"/>
                        </a:rPr>
                        <a:t>6</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sz="1300" u="none" cap="none" strike="noStrike">
                          <a:solidFill>
                            <a:schemeClr val="dk1"/>
                          </a:solidFill>
                          <a:latin typeface="Times New Roman"/>
                          <a:ea typeface="Times New Roman"/>
                          <a:cs typeface="Times New Roman"/>
                          <a:sym typeface="Times New Roman"/>
                        </a:rPr>
                        <a:t>PCOS Detect using Machine Learning Algorithms</a:t>
                      </a:r>
                      <a:endParaRPr sz="13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sz="1300" u="none" cap="none" strike="noStrike">
                          <a:latin typeface="Times New Roman"/>
                          <a:ea typeface="Times New Roman"/>
                          <a:cs typeface="Times New Roman"/>
                          <a:sym typeface="Times New Roman"/>
                        </a:rPr>
                        <a:t>Kinjal Raut , Chaitrali Katkar , Prof. Dr. Mrs. Suhasini A. Itkar </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sz="1300" u="none" cap="none" strike="noStrike">
                          <a:latin typeface="Times New Roman"/>
                          <a:ea typeface="Times New Roman"/>
                          <a:cs typeface="Times New Roman"/>
                          <a:sym typeface="Times New Roman"/>
                        </a:rPr>
                        <a:t>2022</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100"/>
                        <a:buFont typeface="Arial"/>
                        <a:buNone/>
                      </a:pPr>
                      <a:r>
                        <a:rPr lang="en" sz="1300" u="none" cap="none" strike="noStrike">
                          <a:latin typeface="Times New Roman"/>
                          <a:ea typeface="Times New Roman"/>
                          <a:cs typeface="Times New Roman"/>
                          <a:sym typeface="Times New Roman"/>
                        </a:rPr>
                        <a:t>International Research Journal of Engineering and Technology (IRJET)</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chemeClr val="dk1"/>
                        </a:buClr>
                        <a:buSzPts val="1100"/>
                        <a:buFont typeface="Arial"/>
                        <a:buNone/>
                      </a:pPr>
                      <a:r>
                        <a:rPr lang="en" sz="1300" u="none" cap="none" strike="noStrike">
                          <a:solidFill>
                            <a:schemeClr val="dk1"/>
                          </a:solidFill>
                          <a:latin typeface="Times New Roman"/>
                          <a:ea typeface="Times New Roman"/>
                          <a:cs typeface="Times New Roman"/>
                          <a:sym typeface="Times New Roman"/>
                        </a:rPr>
                        <a:t>The experimentation is performed on the dataset using various machine learning algorithms. The main objective is to find most suitable algorithm for the classification of the dataset created. The algorithms used to construct the model are Decision Tree, SVM, Random Forest, Logistic Regression, K Nearest Neighbor and CatBoost Classifier.</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sz="1300" u="none" cap="none" strike="noStrike">
                          <a:latin typeface="Times New Roman"/>
                          <a:ea typeface="Times New Roman"/>
                          <a:cs typeface="Times New Roman"/>
                          <a:sym typeface="Times New Roman"/>
                        </a:rPr>
                        <a:t>Among the</a:t>
                      </a:r>
                      <a:endParaRPr sz="13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 sz="1300" u="none" cap="none" strike="noStrike">
                          <a:latin typeface="Times New Roman"/>
                          <a:ea typeface="Times New Roman"/>
                          <a:cs typeface="Times New Roman"/>
                          <a:sym typeface="Times New Roman"/>
                        </a:rPr>
                        <a:t>various algorithms used CatBoost Classifier was  found superior</a:t>
                      </a:r>
                      <a:endParaRPr sz="13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 sz="1300" u="none" cap="none" strike="noStrike">
                          <a:latin typeface="Times New Roman"/>
                          <a:ea typeface="Times New Roman"/>
                          <a:cs typeface="Times New Roman"/>
                          <a:sym typeface="Times New Roman"/>
                        </a:rPr>
                        <a:t>in performance</a:t>
                      </a:r>
                      <a:endParaRPr sz="1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chemeClr val="dk1"/>
                        </a:buClr>
                        <a:buSzPts val="1100"/>
                        <a:buFont typeface="Arial"/>
                        <a:buNone/>
                      </a:pPr>
                      <a:r>
                        <a:rPr lang="en" sz="1300" u="none" cap="none" strike="noStrike">
                          <a:solidFill>
                            <a:schemeClr val="dk1"/>
                          </a:solidFill>
                          <a:latin typeface="Times New Roman"/>
                          <a:ea typeface="Times New Roman"/>
                          <a:cs typeface="Times New Roman"/>
                          <a:sym typeface="Times New Roman"/>
                        </a:rPr>
                        <a:t>Only comparison of various algorithms is done to check which algorithm performs better</a:t>
                      </a:r>
                      <a:endParaRPr sz="1300" u="none" cap="none" strike="noStrike">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311700" y="276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Research Gaps</a:t>
            </a:r>
            <a:endParaRPr/>
          </a:p>
        </p:txBody>
      </p:sp>
      <p:sp>
        <p:nvSpPr>
          <p:cNvPr id="115" name="Google Shape;115;p6"/>
          <p:cNvSpPr txBox="1"/>
          <p:nvPr>
            <p:ph idx="1" type="body"/>
          </p:nvPr>
        </p:nvSpPr>
        <p:spPr>
          <a:xfrm>
            <a:off x="311700" y="9502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latin typeface="Times New Roman"/>
                <a:ea typeface="Times New Roman"/>
                <a:cs typeface="Times New Roman"/>
                <a:sym typeface="Times New Roman"/>
              </a:rPr>
              <a:t>Do I Have PCOS?</a:t>
            </a:r>
            <a:endParaRPr>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rPr lang="en" u="sng">
                <a:solidFill>
                  <a:schemeClr val="hlink"/>
                </a:solidFill>
                <a:latin typeface="Times New Roman"/>
                <a:ea typeface="Times New Roman"/>
                <a:cs typeface="Times New Roman"/>
                <a:sym typeface="Times New Roman"/>
                <a:hlinkClick r:id="rId3"/>
              </a:rPr>
              <a:t>https://www.endocrineweb.com/guides/pcos/do-have-pcos-pcos-symptoms-quiz</a:t>
            </a:r>
            <a:endParaRPr>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rPr lang="en">
                <a:latin typeface="Times New Roman"/>
                <a:ea typeface="Times New Roman"/>
                <a:cs typeface="Times New Roman"/>
                <a:sym typeface="Times New Roman"/>
              </a:rPr>
              <a:t>Here Only Prediction is done</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
                <a:latin typeface="Times New Roman"/>
                <a:ea typeface="Times New Roman"/>
                <a:cs typeface="Times New Roman"/>
                <a:sym typeface="Times New Roman"/>
              </a:rPr>
              <a:t>2.    Jeanhailes</a:t>
            </a:r>
            <a:endParaRPr>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rPr lang="en" u="sng">
                <a:solidFill>
                  <a:schemeClr val="hlink"/>
                </a:solidFill>
                <a:latin typeface="Times New Roman"/>
                <a:ea typeface="Times New Roman"/>
                <a:cs typeface="Times New Roman"/>
                <a:sym typeface="Times New Roman"/>
                <a:hlinkClick r:id="rId4"/>
              </a:rPr>
              <a:t>https://www.jeanhailes.org.au/health-a-z/pcos</a:t>
            </a:r>
            <a:endParaRPr>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This is only pcos awareness webpage.</a:t>
            </a:r>
            <a:endParaRPr>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nvSpPr>
        <p:spPr>
          <a:xfrm>
            <a:off x="0" y="223100"/>
            <a:ext cx="9144000" cy="56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0070C0"/>
                </a:solidFill>
                <a:latin typeface="Times New Roman"/>
                <a:ea typeface="Times New Roman"/>
                <a:cs typeface="Times New Roman"/>
                <a:sym typeface="Times New Roman"/>
              </a:rPr>
              <a:t>Complete Block Diagram of Proposed System:</a:t>
            </a:r>
            <a:endParaRPr b="0" i="0" sz="2800" u="none" cap="none" strike="noStrike">
              <a:solidFill>
                <a:srgbClr val="0070C0"/>
              </a:solidFill>
              <a:latin typeface="Times New Roman"/>
              <a:ea typeface="Times New Roman"/>
              <a:cs typeface="Times New Roman"/>
              <a:sym typeface="Times New Roman"/>
            </a:endParaRPr>
          </a:p>
        </p:txBody>
      </p:sp>
      <p:pic>
        <p:nvPicPr>
          <p:cNvPr id="121" name="Google Shape;121;p7"/>
          <p:cNvPicPr preferRelativeResize="0"/>
          <p:nvPr/>
        </p:nvPicPr>
        <p:blipFill rotWithShape="1">
          <a:blip r:embed="rId3">
            <a:alphaModFix/>
          </a:blip>
          <a:srcRect b="0" l="0" r="0" t="0"/>
          <a:stretch/>
        </p:blipFill>
        <p:spPr>
          <a:xfrm>
            <a:off x="996600" y="791000"/>
            <a:ext cx="6871248" cy="404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type="title"/>
          </p:nvPr>
        </p:nvSpPr>
        <p:spPr>
          <a:xfrm>
            <a:off x="311700" y="225052"/>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Methodology</a:t>
            </a:r>
            <a:br>
              <a:rPr lang="en">
                <a:solidFill>
                  <a:srgbClr val="0070C0"/>
                </a:solidFill>
              </a:rPr>
            </a:br>
            <a:endParaRPr>
              <a:solidFill>
                <a:srgbClr val="0070C0"/>
              </a:solidFill>
            </a:endParaRPr>
          </a:p>
        </p:txBody>
      </p:sp>
      <p:sp>
        <p:nvSpPr>
          <p:cNvPr id="127" name="Google Shape;127;p9"/>
          <p:cNvSpPr txBox="1"/>
          <p:nvPr/>
        </p:nvSpPr>
        <p:spPr>
          <a:xfrm>
            <a:off x="464949" y="952250"/>
            <a:ext cx="8186400" cy="29862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For early detection we have asked 28 questions suggested by a medical professional. These answers will be given to </a:t>
            </a:r>
            <a:r>
              <a:rPr lang="en">
                <a:solidFill>
                  <a:schemeClr val="dk1"/>
                </a:solidFill>
                <a:latin typeface="Times New Roman"/>
                <a:ea typeface="Times New Roman"/>
                <a:cs typeface="Times New Roman"/>
                <a:sym typeface="Times New Roman"/>
              </a:rPr>
              <a:t>Stacked model</a:t>
            </a:r>
            <a:endParaRPr b="0" i="0" sz="1400" u="none" cap="none" strike="noStrike">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Times New Roman"/>
                <a:ea typeface="Times New Roman"/>
                <a:cs typeface="Times New Roman"/>
                <a:sym typeface="Times New Roman"/>
              </a:rPr>
              <a:t>Before taking </a:t>
            </a:r>
            <a:r>
              <a:rPr lang="en">
                <a:solidFill>
                  <a:schemeClr val="dk1"/>
                </a:solidFill>
                <a:latin typeface="Times New Roman"/>
                <a:ea typeface="Times New Roman"/>
                <a:cs typeface="Times New Roman"/>
                <a:sym typeface="Times New Roman"/>
              </a:rPr>
              <a:t>stacked model </a:t>
            </a:r>
            <a:r>
              <a:rPr b="0" i="0" lang="en" sz="1400" u="none" cap="none" strike="noStrike">
                <a:solidFill>
                  <a:schemeClr val="dk1"/>
                </a:solidFill>
                <a:latin typeface="Times New Roman"/>
                <a:ea typeface="Times New Roman"/>
                <a:cs typeface="Times New Roman"/>
                <a:sym typeface="Times New Roman"/>
              </a:rPr>
              <a:t>classifier model in consideration we have compared </a:t>
            </a:r>
            <a:r>
              <a:rPr lang="en">
                <a:solidFill>
                  <a:schemeClr val="dk1"/>
                </a:solidFill>
                <a:latin typeface="Times New Roman"/>
                <a:ea typeface="Times New Roman"/>
                <a:cs typeface="Times New Roman"/>
                <a:sym typeface="Times New Roman"/>
              </a:rPr>
              <a:t>5</a:t>
            </a:r>
            <a:r>
              <a:rPr b="0" i="0" lang="en" sz="1400" u="none" cap="none" strike="noStrike">
                <a:solidFill>
                  <a:schemeClr val="dk1"/>
                </a:solidFill>
                <a:latin typeface="Times New Roman"/>
                <a:ea typeface="Times New Roman"/>
                <a:cs typeface="Times New Roman"/>
                <a:sym typeface="Times New Roman"/>
              </a:rPr>
              <a:t> different ML models like </a:t>
            </a:r>
            <a:r>
              <a:rPr b="1" i="0" lang="en" sz="1400" u="none" cap="none" strike="noStrike">
                <a:solidFill>
                  <a:schemeClr val="dk1"/>
                </a:solidFill>
                <a:latin typeface="Times New Roman"/>
                <a:ea typeface="Times New Roman"/>
                <a:cs typeface="Times New Roman"/>
                <a:sym typeface="Times New Roman"/>
              </a:rPr>
              <a:t>Logistic Regression, Support Vector Machine, K-Nearest Neighbour, Random Forest, Gradient Boost Decision Tree </a:t>
            </a:r>
            <a:r>
              <a:rPr b="0" i="0" lang="en" sz="1400" u="none" cap="none" strike="noStrike">
                <a:solidFill>
                  <a:schemeClr val="dk1"/>
                </a:solidFill>
                <a:latin typeface="Times New Roman"/>
                <a:ea typeface="Times New Roman"/>
                <a:cs typeface="Times New Roman"/>
                <a:sym typeface="Times New Roman"/>
              </a:rPr>
              <a:t>are</a:t>
            </a:r>
            <a:r>
              <a:rPr b="1" i="0" lang="en" sz="1400" u="none" cap="none" strike="noStrike">
                <a:solidFill>
                  <a:schemeClr val="dk1"/>
                </a:solidFill>
                <a:latin typeface="Times New Roman"/>
                <a:ea typeface="Times New Roman"/>
                <a:cs typeface="Times New Roman"/>
                <a:sym typeface="Times New Roman"/>
              </a:rPr>
              <a:t> </a:t>
            </a:r>
            <a:r>
              <a:rPr b="0" i="0" lang="en" sz="1400" u="none" cap="none" strike="noStrike">
                <a:solidFill>
                  <a:schemeClr val="dk1"/>
                </a:solidFill>
                <a:latin typeface="Times New Roman"/>
                <a:ea typeface="Times New Roman"/>
                <a:cs typeface="Times New Roman"/>
                <a:sym typeface="Times New Roman"/>
              </a:rPr>
              <a:t>tested their accuracy by use of confusion matrix.</a:t>
            </a:r>
            <a:endParaRPr b="0" i="0" sz="1400" u="none" cap="none" strike="noStrike">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imes New Roman"/>
                <a:ea typeface="Times New Roman"/>
                <a:cs typeface="Times New Roman"/>
                <a:sym typeface="Times New Roman"/>
              </a:rPr>
              <a:t> </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If our model predicts early detection then we’ll go for further 2 tests in which users have to do blood tests to check hormone levels and glucose levels, a pelvic ultrasound to look for cysts in ovaries.</a:t>
            </a:r>
            <a:endParaRPr b="0" i="0" sz="1400" u="none" cap="none" strike="noStrike">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6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These inputs are given to the Machine Learning Model which will predict whether the patient is diagnosed with PCOS or not.</a:t>
            </a:r>
            <a:endParaRPr b="0" i="0" sz="1400" u="none" cap="none" strike="noStrike">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643637af49_0_4"/>
          <p:cNvSpPr txBox="1"/>
          <p:nvPr>
            <p:ph type="title"/>
          </p:nvPr>
        </p:nvSpPr>
        <p:spPr>
          <a:xfrm>
            <a:off x="311700" y="2455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Comparison of Machine Learning Algorithms</a:t>
            </a:r>
            <a:endParaRPr/>
          </a:p>
        </p:txBody>
      </p:sp>
      <p:sp>
        <p:nvSpPr>
          <p:cNvPr id="133" name="Google Shape;133;g1643637af49_0_4"/>
          <p:cNvSpPr/>
          <p:nvPr/>
        </p:nvSpPr>
        <p:spPr>
          <a:xfrm>
            <a:off x="4419600" y="241935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g1643637af49_0_4"/>
          <p:cNvPicPr preferRelativeResize="0"/>
          <p:nvPr/>
        </p:nvPicPr>
        <p:blipFill rotWithShape="1">
          <a:blip r:embed="rId3">
            <a:alphaModFix/>
          </a:blip>
          <a:srcRect b="0" l="0" r="0" t="0"/>
          <a:stretch/>
        </p:blipFill>
        <p:spPr>
          <a:xfrm>
            <a:off x="152400" y="1727450"/>
            <a:ext cx="8839199" cy="1747793"/>
          </a:xfrm>
          <a:prstGeom prst="rect">
            <a:avLst/>
          </a:prstGeom>
          <a:noFill/>
          <a:ln>
            <a:noFill/>
          </a:ln>
        </p:spPr>
      </p:pic>
      <p:sp>
        <p:nvSpPr>
          <p:cNvPr id="135" name="Google Shape;135;g1643637af49_0_4"/>
          <p:cNvSpPr txBox="1"/>
          <p:nvPr/>
        </p:nvSpPr>
        <p:spPr>
          <a:xfrm>
            <a:off x="1227800" y="3075050"/>
            <a:ext cx="647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chemeClr val="dk1"/>
              </a:solidFill>
              <a:latin typeface="Calibri"/>
              <a:ea typeface="Calibri"/>
              <a:cs typeface="Calibri"/>
              <a:sym typeface="Calibri"/>
            </a:endParaRPr>
          </a:p>
        </p:txBody>
      </p:sp>
      <p:sp>
        <p:nvSpPr>
          <p:cNvPr id="136" name="Google Shape;136;g1643637af49_0_4"/>
          <p:cNvSpPr txBox="1"/>
          <p:nvPr/>
        </p:nvSpPr>
        <p:spPr>
          <a:xfrm>
            <a:off x="267675" y="1165850"/>
            <a:ext cx="838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800"/>
              <a:buFont typeface="Arial"/>
              <a:buNone/>
            </a:pPr>
            <a:r>
              <a:rPr lang="en">
                <a:solidFill>
                  <a:schemeClr val="dk1"/>
                </a:solidFill>
                <a:latin typeface="Times New Roman"/>
                <a:ea typeface="Times New Roman"/>
                <a:cs typeface="Times New Roman"/>
                <a:sym typeface="Times New Roman"/>
              </a:rPr>
              <a:t>Table.1 </a:t>
            </a:r>
            <a:r>
              <a:rPr lang="en">
                <a:solidFill>
                  <a:schemeClr val="dk1"/>
                </a:solidFill>
                <a:latin typeface="Times New Roman"/>
                <a:ea typeface="Times New Roman"/>
                <a:cs typeface="Times New Roman"/>
                <a:sym typeface="Times New Roman"/>
              </a:rPr>
              <a:t>Comparison of Machine Learning Algorithms</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311700" y="2455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Comparison of Machine Learning Algorithms</a:t>
            </a:r>
            <a:endParaRPr/>
          </a:p>
        </p:txBody>
      </p:sp>
      <p:sp>
        <p:nvSpPr>
          <p:cNvPr id="142" name="Google Shape;142;p10"/>
          <p:cNvSpPr/>
          <p:nvPr/>
        </p:nvSpPr>
        <p:spPr>
          <a:xfrm>
            <a:off x="4419600" y="241935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3" name="Google Shape;143;p10"/>
          <p:cNvPicPr preferRelativeResize="0"/>
          <p:nvPr/>
        </p:nvPicPr>
        <p:blipFill rotWithShape="1">
          <a:blip r:embed="rId3">
            <a:alphaModFix/>
          </a:blip>
          <a:srcRect b="0" l="0" r="0" t="0"/>
          <a:stretch/>
        </p:blipFill>
        <p:spPr>
          <a:xfrm>
            <a:off x="686831" y="1109925"/>
            <a:ext cx="7770325" cy="3173725"/>
          </a:xfrm>
          <a:prstGeom prst="rect">
            <a:avLst/>
          </a:prstGeom>
          <a:noFill/>
          <a:ln>
            <a:noFill/>
          </a:ln>
        </p:spPr>
      </p:pic>
      <p:sp>
        <p:nvSpPr>
          <p:cNvPr id="144" name="Google Shape;144;p10"/>
          <p:cNvSpPr txBox="1"/>
          <p:nvPr/>
        </p:nvSpPr>
        <p:spPr>
          <a:xfrm>
            <a:off x="732275" y="4428925"/>
            <a:ext cx="772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Fig.2 Comparison of Machine Learning Algorithms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10dc139b41_0_3"/>
          <p:cNvSpPr txBox="1"/>
          <p:nvPr>
            <p:ph type="title"/>
          </p:nvPr>
        </p:nvSpPr>
        <p:spPr>
          <a:xfrm>
            <a:off x="311700" y="2455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Performance Metrics of all the Classifiers</a:t>
            </a:r>
            <a:endParaRPr/>
          </a:p>
        </p:txBody>
      </p:sp>
      <p:sp>
        <p:nvSpPr>
          <p:cNvPr id="150" name="Google Shape;150;g210dc139b41_0_3"/>
          <p:cNvSpPr/>
          <p:nvPr/>
        </p:nvSpPr>
        <p:spPr>
          <a:xfrm>
            <a:off x="4419600" y="241935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1" name="Google Shape;151;g210dc139b41_0_3"/>
          <p:cNvPicPr preferRelativeResize="0"/>
          <p:nvPr/>
        </p:nvPicPr>
        <p:blipFill rotWithShape="1">
          <a:blip r:embed="rId3">
            <a:alphaModFix/>
          </a:blip>
          <a:srcRect b="0" l="0" r="0" t="0"/>
          <a:stretch/>
        </p:blipFill>
        <p:spPr>
          <a:xfrm>
            <a:off x="2154063" y="939350"/>
            <a:ext cx="4835874" cy="3860225"/>
          </a:xfrm>
          <a:prstGeom prst="rect">
            <a:avLst/>
          </a:prstGeom>
          <a:noFill/>
          <a:ln>
            <a:noFill/>
          </a:ln>
        </p:spPr>
      </p:pic>
      <p:sp>
        <p:nvSpPr>
          <p:cNvPr id="152" name="Google Shape;152;g210dc139b41_0_3"/>
          <p:cNvSpPr txBox="1"/>
          <p:nvPr/>
        </p:nvSpPr>
        <p:spPr>
          <a:xfrm>
            <a:off x="2094600" y="4743300"/>
            <a:ext cx="495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Fig.3 Performance Metrics Of all the classifiers</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g2201457fd85_0_0"/>
          <p:cNvPicPr preferRelativeResize="0"/>
          <p:nvPr/>
        </p:nvPicPr>
        <p:blipFill>
          <a:blip r:embed="rId3">
            <a:alphaModFix/>
          </a:blip>
          <a:stretch>
            <a:fillRect/>
          </a:stretch>
        </p:blipFill>
        <p:spPr>
          <a:xfrm>
            <a:off x="2103550" y="745100"/>
            <a:ext cx="5256975" cy="2522400"/>
          </a:xfrm>
          <a:prstGeom prst="rect">
            <a:avLst/>
          </a:prstGeom>
          <a:noFill/>
          <a:ln>
            <a:noFill/>
          </a:ln>
        </p:spPr>
      </p:pic>
      <p:sp>
        <p:nvSpPr>
          <p:cNvPr id="158" name="Google Shape;158;g2201457fd85_0_0"/>
          <p:cNvSpPr txBox="1"/>
          <p:nvPr/>
        </p:nvSpPr>
        <p:spPr>
          <a:xfrm>
            <a:off x="2214475" y="3267500"/>
            <a:ext cx="50217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Times New Roman"/>
                <a:ea typeface="Times New Roman"/>
                <a:cs typeface="Times New Roman"/>
                <a:sym typeface="Times New Roman"/>
              </a:rPr>
              <a:t>Fig 4. Results after Stacking KNN, RF and GBDT</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50aca8add0_2_13"/>
          <p:cNvSpPr txBox="1"/>
          <p:nvPr/>
        </p:nvSpPr>
        <p:spPr>
          <a:xfrm>
            <a:off x="327000" y="108700"/>
            <a:ext cx="8490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0070C0"/>
                </a:solidFill>
                <a:latin typeface="Times New Roman"/>
                <a:ea typeface="Times New Roman"/>
                <a:cs typeface="Times New Roman"/>
                <a:sym typeface="Times New Roman"/>
              </a:rPr>
              <a:t>Software Flowchart:</a:t>
            </a:r>
            <a:endParaRPr b="0" i="0" sz="2800" u="none" cap="none" strike="noStrike">
              <a:solidFill>
                <a:srgbClr val="0070C0"/>
              </a:solidFill>
              <a:latin typeface="Times New Roman"/>
              <a:ea typeface="Times New Roman"/>
              <a:cs typeface="Times New Roman"/>
              <a:sym typeface="Times New Roman"/>
            </a:endParaRPr>
          </a:p>
        </p:txBody>
      </p:sp>
      <p:pic>
        <p:nvPicPr>
          <p:cNvPr id="164" name="Google Shape;164;g150aca8add0_2_13"/>
          <p:cNvPicPr preferRelativeResize="0"/>
          <p:nvPr/>
        </p:nvPicPr>
        <p:blipFill rotWithShape="1">
          <a:blip r:embed="rId3">
            <a:alphaModFix/>
          </a:blip>
          <a:srcRect b="0" l="0" r="0" t="0"/>
          <a:stretch/>
        </p:blipFill>
        <p:spPr>
          <a:xfrm>
            <a:off x="2112575" y="724300"/>
            <a:ext cx="4918857" cy="4114400"/>
          </a:xfrm>
          <a:prstGeom prst="rect">
            <a:avLst/>
          </a:prstGeom>
          <a:noFill/>
          <a:ln>
            <a:noFill/>
          </a:ln>
        </p:spPr>
      </p:pic>
      <p:sp>
        <p:nvSpPr>
          <p:cNvPr id="165" name="Google Shape;165;g150aca8add0_2_13"/>
          <p:cNvSpPr txBox="1"/>
          <p:nvPr/>
        </p:nvSpPr>
        <p:spPr>
          <a:xfrm>
            <a:off x="2256500" y="4838700"/>
            <a:ext cx="469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Fig.5 Flowchart</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type="title"/>
          </p:nvPr>
        </p:nvSpPr>
        <p:spPr>
          <a:xfrm>
            <a:off x="311700" y="2455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Components requirement</a:t>
            </a:r>
            <a:endParaRPr/>
          </a:p>
        </p:txBody>
      </p:sp>
      <p:sp>
        <p:nvSpPr>
          <p:cNvPr id="171" name="Google Shape;171;p8"/>
          <p:cNvSpPr txBox="1"/>
          <p:nvPr/>
        </p:nvSpPr>
        <p:spPr>
          <a:xfrm>
            <a:off x="508950" y="1069875"/>
            <a:ext cx="8092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Software-</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Times New Roman"/>
                <a:ea typeface="Times New Roman"/>
                <a:cs typeface="Times New Roman"/>
                <a:sym typeface="Times New Roman"/>
              </a:rPr>
              <a:t>Visual Studio Code - Open Source</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Times New Roman"/>
                <a:ea typeface="Times New Roman"/>
                <a:cs typeface="Times New Roman"/>
                <a:sym typeface="Times New Roman"/>
              </a:rPr>
              <a:t>Xampp Server - Open Source</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19356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solidFill>
                  <a:srgbClr val="0070C0"/>
                </a:solidFill>
                <a:latin typeface="Times New Roman"/>
                <a:ea typeface="Times New Roman"/>
                <a:cs typeface="Times New Roman"/>
                <a:sym typeface="Times New Roman"/>
              </a:rPr>
              <a:t>Contents to be covered</a:t>
            </a:r>
            <a:endParaRPr/>
          </a:p>
        </p:txBody>
      </p:sp>
      <p:sp>
        <p:nvSpPr>
          <p:cNvPr id="61" name="Google Shape;61;p2"/>
          <p:cNvSpPr txBox="1"/>
          <p:nvPr>
            <p:ph idx="1" type="body"/>
          </p:nvPr>
        </p:nvSpPr>
        <p:spPr>
          <a:xfrm>
            <a:off x="311700" y="863550"/>
            <a:ext cx="8520600" cy="392181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Problem Statement</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Proposed Solution</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Literature Survey</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Research Gaps</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Complete Block Diagram of Proposed System</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Methodology</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Components requirement</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Software Implementation </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Publication oriented/Patent oriented/National level </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 Project Competition Oriented</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24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24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643637af49_0_42"/>
          <p:cNvSpPr txBox="1"/>
          <p:nvPr>
            <p:ph type="title"/>
          </p:nvPr>
        </p:nvSpPr>
        <p:spPr>
          <a:xfrm>
            <a:off x="311700" y="2455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Software Implementation</a:t>
            </a:r>
            <a:endParaRPr/>
          </a:p>
        </p:txBody>
      </p:sp>
      <p:sp>
        <p:nvSpPr>
          <p:cNvPr id="177" name="Google Shape;177;g1643637af49_0_42"/>
          <p:cNvSpPr txBox="1"/>
          <p:nvPr/>
        </p:nvSpPr>
        <p:spPr>
          <a:xfrm>
            <a:off x="508950" y="1069875"/>
            <a:ext cx="809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8" name="Google Shape;178;g1643637af49_0_42"/>
          <p:cNvPicPr preferRelativeResize="0"/>
          <p:nvPr/>
        </p:nvPicPr>
        <p:blipFill rotWithShape="1">
          <a:blip r:embed="rId3">
            <a:alphaModFix/>
          </a:blip>
          <a:srcRect b="0" l="0" r="0" t="0"/>
          <a:stretch/>
        </p:blipFill>
        <p:spPr>
          <a:xfrm>
            <a:off x="942500" y="1069875"/>
            <a:ext cx="7258989" cy="33686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643637af49_0_17"/>
          <p:cNvSpPr txBox="1"/>
          <p:nvPr>
            <p:ph type="title"/>
          </p:nvPr>
        </p:nvSpPr>
        <p:spPr>
          <a:xfrm>
            <a:off x="311700" y="2455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Software Implementation</a:t>
            </a:r>
            <a:endParaRPr/>
          </a:p>
        </p:txBody>
      </p:sp>
      <p:sp>
        <p:nvSpPr>
          <p:cNvPr id="184" name="Google Shape;184;g1643637af49_0_17"/>
          <p:cNvSpPr txBox="1"/>
          <p:nvPr/>
        </p:nvSpPr>
        <p:spPr>
          <a:xfrm>
            <a:off x="508950" y="1069875"/>
            <a:ext cx="809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5" name="Google Shape;185;g1643637af49_0_17"/>
          <p:cNvPicPr preferRelativeResize="0"/>
          <p:nvPr/>
        </p:nvPicPr>
        <p:blipFill rotWithShape="1">
          <a:blip r:embed="rId3">
            <a:alphaModFix/>
          </a:blip>
          <a:srcRect b="0" l="0" r="0" t="0"/>
          <a:stretch/>
        </p:blipFill>
        <p:spPr>
          <a:xfrm>
            <a:off x="942500" y="1069875"/>
            <a:ext cx="7258989" cy="33686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643637af49_0_11"/>
          <p:cNvSpPr txBox="1"/>
          <p:nvPr>
            <p:ph type="title"/>
          </p:nvPr>
        </p:nvSpPr>
        <p:spPr>
          <a:xfrm>
            <a:off x="311700" y="2455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Software Implementation</a:t>
            </a:r>
            <a:endParaRPr/>
          </a:p>
        </p:txBody>
      </p:sp>
      <p:sp>
        <p:nvSpPr>
          <p:cNvPr id="191" name="Google Shape;191;g1643637af49_0_11"/>
          <p:cNvSpPr txBox="1"/>
          <p:nvPr/>
        </p:nvSpPr>
        <p:spPr>
          <a:xfrm>
            <a:off x="508950" y="1069875"/>
            <a:ext cx="809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2" name="Google Shape;192;g1643637af49_0_11"/>
          <p:cNvPicPr preferRelativeResize="0"/>
          <p:nvPr/>
        </p:nvPicPr>
        <p:blipFill rotWithShape="1">
          <a:blip r:embed="rId3">
            <a:alphaModFix/>
          </a:blip>
          <a:srcRect b="0" l="0" r="0" t="0"/>
          <a:stretch/>
        </p:blipFill>
        <p:spPr>
          <a:xfrm>
            <a:off x="1127600" y="1182075"/>
            <a:ext cx="7271232" cy="3368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643637af49_0_23"/>
          <p:cNvSpPr txBox="1"/>
          <p:nvPr>
            <p:ph type="title"/>
          </p:nvPr>
        </p:nvSpPr>
        <p:spPr>
          <a:xfrm>
            <a:off x="311700" y="2455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Software Implementation</a:t>
            </a:r>
            <a:endParaRPr/>
          </a:p>
        </p:txBody>
      </p:sp>
      <p:sp>
        <p:nvSpPr>
          <p:cNvPr id="198" name="Google Shape;198;g1643637af49_0_23"/>
          <p:cNvSpPr txBox="1"/>
          <p:nvPr/>
        </p:nvSpPr>
        <p:spPr>
          <a:xfrm>
            <a:off x="508950" y="1069875"/>
            <a:ext cx="809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9" name="Google Shape;199;g1643637af49_0_23"/>
          <p:cNvPicPr preferRelativeResize="0"/>
          <p:nvPr/>
        </p:nvPicPr>
        <p:blipFill rotWithShape="1">
          <a:blip r:embed="rId3">
            <a:alphaModFix/>
          </a:blip>
          <a:srcRect b="0" l="0" r="0" t="0"/>
          <a:stretch/>
        </p:blipFill>
        <p:spPr>
          <a:xfrm>
            <a:off x="152400" y="1197775"/>
            <a:ext cx="8839200" cy="2886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643637af49_0_28"/>
          <p:cNvSpPr txBox="1"/>
          <p:nvPr>
            <p:ph type="title"/>
          </p:nvPr>
        </p:nvSpPr>
        <p:spPr>
          <a:xfrm>
            <a:off x="311700" y="2455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Software Implementation</a:t>
            </a:r>
            <a:endParaRPr/>
          </a:p>
        </p:txBody>
      </p:sp>
      <p:sp>
        <p:nvSpPr>
          <p:cNvPr id="205" name="Google Shape;205;g1643637af49_0_28"/>
          <p:cNvSpPr txBox="1"/>
          <p:nvPr/>
        </p:nvSpPr>
        <p:spPr>
          <a:xfrm>
            <a:off x="508950" y="1069875"/>
            <a:ext cx="809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6" name="Google Shape;206;g1643637af49_0_28"/>
          <p:cNvPicPr preferRelativeResize="0"/>
          <p:nvPr/>
        </p:nvPicPr>
        <p:blipFill>
          <a:blip r:embed="rId3">
            <a:alphaModFix/>
          </a:blip>
          <a:stretch>
            <a:fillRect/>
          </a:stretch>
        </p:blipFill>
        <p:spPr>
          <a:xfrm>
            <a:off x="1771775" y="1022225"/>
            <a:ext cx="5805827" cy="36183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643637af49_0_53"/>
          <p:cNvSpPr txBox="1"/>
          <p:nvPr>
            <p:ph type="title"/>
          </p:nvPr>
        </p:nvSpPr>
        <p:spPr>
          <a:xfrm>
            <a:off x="311700" y="2455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Software Implementation</a:t>
            </a:r>
            <a:endParaRPr/>
          </a:p>
        </p:txBody>
      </p:sp>
      <p:sp>
        <p:nvSpPr>
          <p:cNvPr id="212" name="Google Shape;212;g1643637af49_0_53"/>
          <p:cNvSpPr txBox="1"/>
          <p:nvPr/>
        </p:nvSpPr>
        <p:spPr>
          <a:xfrm>
            <a:off x="508950" y="1069875"/>
            <a:ext cx="809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3" name="Google Shape;213;g1643637af49_0_53"/>
          <p:cNvPicPr preferRelativeResize="0"/>
          <p:nvPr/>
        </p:nvPicPr>
        <p:blipFill>
          <a:blip r:embed="rId3">
            <a:alphaModFix/>
          </a:blip>
          <a:stretch>
            <a:fillRect/>
          </a:stretch>
        </p:blipFill>
        <p:spPr>
          <a:xfrm>
            <a:off x="928575" y="1022225"/>
            <a:ext cx="7423968" cy="3368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643637af49_0_35"/>
          <p:cNvSpPr txBox="1"/>
          <p:nvPr>
            <p:ph type="title"/>
          </p:nvPr>
        </p:nvSpPr>
        <p:spPr>
          <a:xfrm>
            <a:off x="311700" y="2455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Software Implementation</a:t>
            </a:r>
            <a:endParaRPr/>
          </a:p>
        </p:txBody>
      </p:sp>
      <p:sp>
        <p:nvSpPr>
          <p:cNvPr id="219" name="Google Shape;219;g1643637af49_0_35"/>
          <p:cNvSpPr txBox="1"/>
          <p:nvPr/>
        </p:nvSpPr>
        <p:spPr>
          <a:xfrm>
            <a:off x="508950" y="1069875"/>
            <a:ext cx="809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0" name="Google Shape;220;g1643637af49_0_35"/>
          <p:cNvPicPr preferRelativeResize="0"/>
          <p:nvPr/>
        </p:nvPicPr>
        <p:blipFill>
          <a:blip r:embed="rId3">
            <a:alphaModFix/>
          </a:blip>
          <a:stretch>
            <a:fillRect/>
          </a:stretch>
        </p:blipFill>
        <p:spPr>
          <a:xfrm>
            <a:off x="980300" y="1121625"/>
            <a:ext cx="7283512" cy="33686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11662a69a5_0_2"/>
          <p:cNvSpPr txBox="1"/>
          <p:nvPr>
            <p:ph type="title"/>
          </p:nvPr>
        </p:nvSpPr>
        <p:spPr>
          <a:xfrm>
            <a:off x="311700" y="2455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Software Implementation</a:t>
            </a:r>
            <a:endParaRPr/>
          </a:p>
        </p:txBody>
      </p:sp>
      <p:sp>
        <p:nvSpPr>
          <p:cNvPr id="226" name="Google Shape;226;g211662a69a5_0_2"/>
          <p:cNvSpPr txBox="1"/>
          <p:nvPr/>
        </p:nvSpPr>
        <p:spPr>
          <a:xfrm>
            <a:off x="508950" y="1069875"/>
            <a:ext cx="809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7" name="Google Shape;227;g211662a69a5_0_2"/>
          <p:cNvPicPr preferRelativeResize="0"/>
          <p:nvPr/>
        </p:nvPicPr>
        <p:blipFill rotWithShape="1">
          <a:blip r:embed="rId3">
            <a:alphaModFix/>
          </a:blip>
          <a:srcRect b="0" l="0" r="0" t="0"/>
          <a:stretch/>
        </p:blipFill>
        <p:spPr>
          <a:xfrm>
            <a:off x="1027875" y="1069875"/>
            <a:ext cx="7444476" cy="3368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11662a69a5_0_9"/>
          <p:cNvSpPr txBox="1"/>
          <p:nvPr>
            <p:ph type="title"/>
          </p:nvPr>
        </p:nvSpPr>
        <p:spPr>
          <a:xfrm>
            <a:off x="311700" y="2455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Software Implementation</a:t>
            </a:r>
            <a:endParaRPr/>
          </a:p>
        </p:txBody>
      </p:sp>
      <p:sp>
        <p:nvSpPr>
          <p:cNvPr id="233" name="Google Shape;233;g211662a69a5_0_9"/>
          <p:cNvSpPr txBox="1"/>
          <p:nvPr/>
        </p:nvSpPr>
        <p:spPr>
          <a:xfrm>
            <a:off x="508950" y="1069875"/>
            <a:ext cx="809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4" name="Google Shape;234;g211662a69a5_0_9"/>
          <p:cNvPicPr preferRelativeResize="0"/>
          <p:nvPr/>
        </p:nvPicPr>
        <p:blipFill rotWithShape="1">
          <a:blip r:embed="rId3">
            <a:alphaModFix/>
          </a:blip>
          <a:srcRect b="0" l="0" r="0" t="0"/>
          <a:stretch/>
        </p:blipFill>
        <p:spPr>
          <a:xfrm>
            <a:off x="1099188" y="1069875"/>
            <a:ext cx="6945620" cy="33686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3b5623eaac_0_0"/>
          <p:cNvSpPr txBox="1"/>
          <p:nvPr>
            <p:ph type="title"/>
          </p:nvPr>
        </p:nvSpPr>
        <p:spPr>
          <a:xfrm>
            <a:off x="311700" y="2455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Software Implementation</a:t>
            </a:r>
            <a:endParaRPr/>
          </a:p>
        </p:txBody>
      </p:sp>
      <p:sp>
        <p:nvSpPr>
          <p:cNvPr id="240" name="Google Shape;240;g23b5623eaac_0_0"/>
          <p:cNvSpPr txBox="1"/>
          <p:nvPr/>
        </p:nvSpPr>
        <p:spPr>
          <a:xfrm>
            <a:off x="508950" y="1069875"/>
            <a:ext cx="809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1" name="Google Shape;241;g23b5623eaac_0_0"/>
          <p:cNvPicPr preferRelativeResize="0"/>
          <p:nvPr/>
        </p:nvPicPr>
        <p:blipFill>
          <a:blip r:embed="rId3">
            <a:alphaModFix/>
          </a:blip>
          <a:stretch>
            <a:fillRect/>
          </a:stretch>
        </p:blipFill>
        <p:spPr>
          <a:xfrm>
            <a:off x="1166625" y="1167125"/>
            <a:ext cx="2702677" cy="3368624"/>
          </a:xfrm>
          <a:prstGeom prst="rect">
            <a:avLst/>
          </a:prstGeom>
          <a:noFill/>
          <a:ln>
            <a:noFill/>
          </a:ln>
        </p:spPr>
      </p:pic>
      <p:pic>
        <p:nvPicPr>
          <p:cNvPr id="242" name="Google Shape;242;g23b5623eaac_0_0"/>
          <p:cNvPicPr preferRelativeResize="0"/>
          <p:nvPr/>
        </p:nvPicPr>
        <p:blipFill>
          <a:blip r:embed="rId4">
            <a:alphaModFix/>
          </a:blip>
          <a:stretch>
            <a:fillRect/>
          </a:stretch>
        </p:blipFill>
        <p:spPr>
          <a:xfrm>
            <a:off x="4663327" y="1069875"/>
            <a:ext cx="3223036" cy="336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1056750" y="200350"/>
            <a:ext cx="7030500" cy="52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Problem Statement</a:t>
            </a:r>
            <a:endParaRPr>
              <a:solidFill>
                <a:srgbClr val="0070C0"/>
              </a:solidFill>
              <a:latin typeface="Times New Roman"/>
              <a:ea typeface="Times New Roman"/>
              <a:cs typeface="Times New Roman"/>
              <a:sym typeface="Times New Roman"/>
            </a:endParaRPr>
          </a:p>
        </p:txBody>
      </p:sp>
      <p:sp>
        <p:nvSpPr>
          <p:cNvPr id="67" name="Google Shape;67;p3"/>
          <p:cNvSpPr txBox="1"/>
          <p:nvPr>
            <p:ph idx="1" type="body"/>
          </p:nvPr>
        </p:nvSpPr>
        <p:spPr>
          <a:xfrm>
            <a:off x="159250" y="899375"/>
            <a:ext cx="8513100" cy="3871500"/>
          </a:xfrm>
          <a:prstGeom prst="rect">
            <a:avLst/>
          </a:prstGeom>
          <a:noFill/>
          <a:ln>
            <a:noFill/>
          </a:ln>
        </p:spPr>
        <p:txBody>
          <a:bodyPr anchorCtr="0" anchor="t" bIns="91425" lIns="91425" spcFirstLastPara="1" rIns="91425" wrap="square" tIns="91425">
            <a:noAutofit/>
          </a:bodyPr>
          <a:lstStyle/>
          <a:p>
            <a:pPr indent="-355600" lvl="0" marL="457200" rtl="0" algn="just">
              <a:lnSpc>
                <a:spcPct val="100000"/>
              </a:lnSpc>
              <a:spcBef>
                <a:spcPts val="0"/>
              </a:spcBef>
              <a:spcAft>
                <a:spcPts val="0"/>
              </a:spcAft>
              <a:buClr>
                <a:schemeClr val="dk1"/>
              </a:buClr>
              <a:buSzPts val="2000"/>
              <a:buFont typeface="Times New Roman"/>
              <a:buChar char="●"/>
            </a:pPr>
            <a:r>
              <a:rPr b="1" lang="en" sz="2000">
                <a:solidFill>
                  <a:srgbClr val="202124"/>
                </a:solidFill>
                <a:highlight>
                  <a:srgbClr val="FFFFFF"/>
                </a:highlight>
                <a:latin typeface="Times New Roman"/>
                <a:ea typeface="Times New Roman"/>
                <a:cs typeface="Times New Roman"/>
                <a:sym typeface="Times New Roman"/>
              </a:rPr>
              <a:t>Polycystic Ovary Syndrome</a:t>
            </a:r>
            <a:r>
              <a:rPr b="1" lang="en" sz="2000">
                <a:solidFill>
                  <a:srgbClr val="202124"/>
                </a:solidFill>
                <a:highlight>
                  <a:srgbClr val="FFFFFF"/>
                </a:highlight>
              </a:rPr>
              <a:t> (</a:t>
            </a:r>
            <a:r>
              <a:rPr lang="en" sz="2000">
                <a:solidFill>
                  <a:schemeClr val="dk1"/>
                </a:solidFill>
                <a:latin typeface="Times New Roman"/>
                <a:ea typeface="Times New Roman"/>
                <a:cs typeface="Times New Roman"/>
                <a:sym typeface="Times New Roman"/>
              </a:rPr>
              <a:t>PCOS) is a condition that affects a woman's hormone levels. </a:t>
            </a:r>
            <a:endParaRPr sz="2000">
              <a:solidFill>
                <a:schemeClr val="dk1"/>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Unmanaged PCOS can impact short and long term health. It’s associated with type 2 diabetes, infertility, cardiovascular disease, obesity, sleep apnea (disrupted breathing in sleep), non-alcoholic fatty liver disease and depression.</a:t>
            </a:r>
            <a:endParaRPr sz="2000">
              <a:solidFill>
                <a:schemeClr val="dk1"/>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Most of the time women are unable to recognize whether they have PCOS or not at it’s early stage and therefore it may get worse day by day.</a:t>
            </a:r>
            <a:endParaRPr sz="2000">
              <a:solidFill>
                <a:schemeClr val="dk1"/>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To eradicate this serious problem we built this project with motivation to provide a platform for women who feel shy about going to a doctor to check if they have pcos or not.</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1600"/>
              </a:spcAft>
              <a:buSzPts val="1800"/>
              <a:buNone/>
            </a:pPr>
            <a:r>
              <a:t/>
            </a:r>
            <a:endParaRPr sz="1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2"/>
          <p:cNvSpPr txBox="1"/>
          <p:nvPr>
            <p:ph type="title"/>
          </p:nvPr>
        </p:nvSpPr>
        <p:spPr>
          <a:xfrm>
            <a:off x="311700" y="445024"/>
            <a:ext cx="8520600" cy="117803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Publication oriented/Patent oriented/National level Project Competition Oriented</a:t>
            </a:r>
            <a:br>
              <a:rPr lang="en">
                <a:solidFill>
                  <a:srgbClr val="0070C0"/>
                </a:solidFill>
              </a:rPr>
            </a:br>
            <a:br>
              <a:rPr lang="en"/>
            </a:br>
            <a:br>
              <a:rPr lang="en"/>
            </a:br>
            <a:endParaRPr/>
          </a:p>
        </p:txBody>
      </p:sp>
      <p:sp>
        <p:nvSpPr>
          <p:cNvPr id="248" name="Google Shape;248;p12"/>
          <p:cNvSpPr txBox="1"/>
          <p:nvPr/>
        </p:nvSpPr>
        <p:spPr>
          <a:xfrm>
            <a:off x="734100" y="1797875"/>
            <a:ext cx="76758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lang="en" sz="1600">
                <a:latin typeface="Times New Roman"/>
                <a:ea typeface="Times New Roman"/>
                <a:cs typeface="Times New Roman"/>
                <a:sym typeface="Times New Roman"/>
              </a:rPr>
              <a:t>We have attended and presented our paper at </a:t>
            </a:r>
            <a:r>
              <a:rPr b="0" i="0" lang="en" sz="1600" u="none" cap="none" strike="noStrike">
                <a:solidFill>
                  <a:srgbClr val="222222"/>
                </a:solidFill>
                <a:highlight>
                  <a:srgbClr val="FFFFFF"/>
                </a:highlight>
                <a:latin typeface="Times New Roman"/>
                <a:ea typeface="Times New Roman"/>
                <a:cs typeface="Times New Roman"/>
                <a:sym typeface="Times New Roman"/>
              </a:rPr>
              <a:t>ICACCS 2023 (2023 9th International Conference on Advanced Computing and Communication Systems )</a:t>
            </a:r>
            <a:endParaRPr b="0" i="0" sz="1600" u="none" cap="none" strike="noStrike">
              <a:solidFill>
                <a:srgbClr val="222222"/>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600" u="none" cap="none" strike="noStrike">
              <a:solidFill>
                <a:srgbClr val="1F1F1F"/>
              </a:solidFill>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1F1F1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63fcebcb9b_2_0"/>
          <p:cNvSpPr txBox="1"/>
          <p:nvPr>
            <p:ph type="title"/>
          </p:nvPr>
        </p:nvSpPr>
        <p:spPr>
          <a:xfrm>
            <a:off x="311700" y="2924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2800"/>
              <a:buFont typeface="Arial"/>
              <a:buNone/>
            </a:pPr>
            <a:r>
              <a:rPr lang="en">
                <a:solidFill>
                  <a:srgbClr val="0070C0"/>
                </a:solidFill>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54" name="Google Shape;254;g163fcebcb9b_2_0"/>
          <p:cNvSpPr txBox="1"/>
          <p:nvPr>
            <p:ph idx="1" type="body"/>
          </p:nvPr>
        </p:nvSpPr>
        <p:spPr>
          <a:xfrm>
            <a:off x="311700" y="1089525"/>
            <a:ext cx="8520600" cy="36492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We have compared well known machine learning techniques, such as K-Nearest Neighbors, Linear Support Vector Machine, Random Forest Classifier, Logistic Regression and Gradient Boost Decision Tree.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accuracy of the Random Forest algorithm in diagnosing PCOS was 100% according to the performance validation criteria (MCC, accuracy, train log loss, test log loss, and F1 score)</a:t>
            </a:r>
            <a:endParaRPr sz="15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 sz="1500">
                <a:solidFill>
                  <a:schemeClr val="dk1"/>
                </a:solidFill>
                <a:latin typeface="Times New Roman"/>
                <a:ea typeface="Times New Roman"/>
                <a:cs typeface="Times New Roman"/>
                <a:sym typeface="Times New Roman"/>
              </a:rPr>
              <a:t>Login Page is created using html and is secured by Email OTP Verification.</a:t>
            </a:r>
            <a:endParaRPr sz="15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 sz="1500">
                <a:solidFill>
                  <a:schemeClr val="dk1"/>
                </a:solidFill>
                <a:latin typeface="Times New Roman"/>
                <a:ea typeface="Times New Roman"/>
                <a:cs typeface="Times New Roman"/>
                <a:sym typeface="Times New Roman"/>
              </a:rPr>
              <a:t>On successful login user can take the test and check whether she is prone to PCOS or not.</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Also CNN is used for </a:t>
            </a:r>
            <a:r>
              <a:rPr lang="en" sz="1500">
                <a:solidFill>
                  <a:schemeClr val="dk1"/>
                </a:solidFill>
                <a:latin typeface="Times New Roman"/>
                <a:ea typeface="Times New Roman"/>
                <a:cs typeface="Times New Roman"/>
                <a:sym typeface="Times New Roman"/>
              </a:rPr>
              <a:t>the</a:t>
            </a:r>
            <a:r>
              <a:rPr lang="en" sz="1500">
                <a:solidFill>
                  <a:schemeClr val="dk1"/>
                </a:solidFill>
                <a:latin typeface="Times New Roman"/>
                <a:ea typeface="Times New Roman"/>
                <a:cs typeface="Times New Roman"/>
                <a:sym typeface="Times New Roman"/>
              </a:rPr>
              <a:t> Ultrasound test and detection of infected and </a:t>
            </a:r>
            <a:r>
              <a:rPr lang="en" sz="1500">
                <a:solidFill>
                  <a:schemeClr val="dk1"/>
                </a:solidFill>
                <a:latin typeface="Times New Roman"/>
                <a:ea typeface="Times New Roman"/>
                <a:cs typeface="Times New Roman"/>
                <a:sym typeface="Times New Roman"/>
              </a:rPr>
              <a:t>not infected</a:t>
            </a:r>
            <a:r>
              <a:rPr lang="en" sz="1500">
                <a:solidFill>
                  <a:schemeClr val="dk1"/>
                </a:solidFill>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ovary</a:t>
            </a:r>
            <a:r>
              <a:rPr lang="en" sz="1500">
                <a:solidFill>
                  <a:schemeClr val="dk1"/>
                </a:solidFill>
                <a:latin typeface="Times New Roman"/>
                <a:ea typeface="Times New Roman"/>
                <a:cs typeface="Times New Roman"/>
                <a:sym typeface="Times New Roman"/>
              </a:rPr>
              <a:t> is done.</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final test results are predicated by use of stacking of KNN, RF and GBDT machine learning algorithms with 100% accuracy.</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t/>
            </a:r>
            <a:endParaRPr sz="15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SzPts val="1800"/>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References</a:t>
            </a:r>
            <a:endParaRPr/>
          </a:p>
        </p:txBody>
      </p:sp>
      <p:sp>
        <p:nvSpPr>
          <p:cNvPr id="260" name="Google Shape;260;p13"/>
          <p:cNvSpPr txBox="1"/>
          <p:nvPr/>
        </p:nvSpPr>
        <p:spPr>
          <a:xfrm>
            <a:off x="760200" y="1103475"/>
            <a:ext cx="7623600" cy="3786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Times New Roman"/>
                <a:ea typeface="Times New Roman"/>
                <a:cs typeface="Times New Roman"/>
                <a:sym typeface="Times New Roman"/>
              </a:rPr>
              <a:t>[1]  Amsy Denny, Anita Raj, Ashi Ashok, Maneesh Ram C, Remya George, “Detection And Prediction System For Polycystic Ovary Syndrome Using Machine Learning Techniques”, IEEE Region 10 Conference (TENCON 2019), vol. 67, no. 11, pp. 654–658, 2019.</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Times New Roman"/>
                <a:ea typeface="Times New Roman"/>
                <a:cs typeface="Times New Roman"/>
                <a:sym typeface="Times New Roman"/>
              </a:rPr>
              <a:t>[2]  Vaidehi Thakre, Shreyas Vedpathak , Kalpana Thakre and Shilpa Sonawani, “PCOcare: PCOS Detection and Prediction using Machine Learning Algorithms”, Bioscience Biotechnology Research Communications”, vol. 13, no. 14, pp. 240-244, 2020.</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Times New Roman"/>
                <a:ea typeface="Times New Roman"/>
                <a:cs typeface="Times New Roman"/>
                <a:sym typeface="Times New Roman"/>
              </a:rPr>
              <a:t>[3]  Subrato Bharati, Prajoy Podder, M. Rubaiyat Hossain Mondal, “Diagnosis of Polycystic Ovary Syndrome Using Machine Learning Algorithms”, IEEE Region 10 Symposium (TENSYMP), vol.12,  no.13, pp. 1486-1489, 2020.</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Times New Roman"/>
                <a:ea typeface="Times New Roman"/>
                <a:cs typeface="Times New Roman"/>
                <a:sym typeface="Times New Roman"/>
              </a:rPr>
              <a:t>[4]  Namrata Tanwani, “Detecting PCOS using Machine Learning”, IJMTES | International Journal of Modern Trends in Engineering and Science ISSN: 2348-3121, Volume:07 Issue:01 2020.</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Times New Roman"/>
                <a:ea typeface="Times New Roman"/>
                <a:cs typeface="Times New Roman"/>
                <a:sym typeface="Times New Roman"/>
              </a:rPr>
              <a:t>[5]  Yasmine A. Abu Adla, Dalia G. Raydan and Mohammad-Zafer J. Charaf, “Automated Detection of Polycystic Ovary Syndrome Using Machine Learning Techniques”, IEEE, vol. 2, no. 22, pp. 128-138, 2021.</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Times New Roman"/>
                <a:ea typeface="Times New Roman"/>
                <a:cs typeface="Times New Roman"/>
                <a:sym typeface="Times New Roman"/>
              </a:rPr>
              <a:t>[6]  Kinjal Raut , Chaitrali Katkar , Prof. Dr. Mrs. Suhasini A. Itkar, “PCOS Detect using Machine Learning Algorithms ”,  International Research Journal of Engineering and Technology (IRJET), pp. 1214-1218, 2022.</a:t>
            </a:r>
            <a:endParaRPr b="0" i="0"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1010350" y="282950"/>
            <a:ext cx="7030500" cy="566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70C0"/>
                </a:solidFill>
                <a:latin typeface="Times New Roman"/>
                <a:ea typeface="Times New Roman"/>
                <a:cs typeface="Times New Roman"/>
                <a:sym typeface="Times New Roman"/>
              </a:rPr>
              <a:t>Proposed Solution</a:t>
            </a:r>
            <a:endParaRPr>
              <a:solidFill>
                <a:srgbClr val="0070C0"/>
              </a:solidFill>
              <a:latin typeface="Times New Roman"/>
              <a:ea typeface="Times New Roman"/>
              <a:cs typeface="Times New Roman"/>
              <a:sym typeface="Times New Roman"/>
            </a:endParaRPr>
          </a:p>
        </p:txBody>
      </p:sp>
      <p:sp>
        <p:nvSpPr>
          <p:cNvPr id="73" name="Google Shape;73;p4"/>
          <p:cNvSpPr txBox="1"/>
          <p:nvPr>
            <p:ph idx="1" type="body"/>
          </p:nvPr>
        </p:nvSpPr>
        <p:spPr>
          <a:xfrm>
            <a:off x="452800" y="1038725"/>
            <a:ext cx="8145600" cy="3727200"/>
          </a:xfrm>
          <a:prstGeom prst="rect">
            <a:avLst/>
          </a:prstGeom>
          <a:noFill/>
          <a:ln>
            <a:noFill/>
          </a:ln>
        </p:spPr>
        <p:txBody>
          <a:bodyPr anchorCtr="0" anchor="t" bIns="91425" lIns="91425" spcFirstLastPara="1" rIns="91425" wrap="square" tIns="91425">
            <a:noAutofit/>
          </a:bodyPr>
          <a:lstStyle/>
          <a:p>
            <a:pPr indent="-355600" lvl="0" marL="457200" rtl="0" algn="just">
              <a:lnSpc>
                <a:spcPct val="100000"/>
              </a:lnSpc>
              <a:spcBef>
                <a:spcPts val="28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So we have built a platform which takes input from the user and then processes it with the help of Machine Learning algorithm and generates the result as whether the person has pcos or not.</a:t>
            </a:r>
            <a:endParaRPr sz="2000">
              <a:solidFill>
                <a:schemeClr val="dk1"/>
              </a:solidFill>
              <a:latin typeface="Times New Roman"/>
              <a:ea typeface="Times New Roman"/>
              <a:cs typeface="Times New Roman"/>
              <a:sym typeface="Times New Roman"/>
            </a:endParaRPr>
          </a:p>
          <a:p>
            <a:pPr indent="-355600" lvl="0" marL="457200" rtl="0" algn="just">
              <a:lnSpc>
                <a:spcPct val="100000"/>
              </a:lnSpc>
              <a:spcBef>
                <a:spcPts val="28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In our proposed solution the first step is early detection.</a:t>
            </a:r>
            <a:endParaRPr sz="2000">
              <a:solidFill>
                <a:schemeClr val="dk1"/>
              </a:solidFill>
              <a:latin typeface="Times New Roman"/>
              <a:ea typeface="Times New Roman"/>
              <a:cs typeface="Times New Roman"/>
              <a:sym typeface="Times New Roman"/>
            </a:endParaRPr>
          </a:p>
          <a:p>
            <a:pPr indent="-355600" lvl="0" marL="457200" rtl="0" algn="just">
              <a:lnSpc>
                <a:spcPct val="100000"/>
              </a:lnSpc>
              <a:spcBef>
                <a:spcPts val="28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patients would be asked a set of 28 questions suggested by a medical professional. Based on their answers we will detect the result and if PCOS is detected then further the patient would be asked to perform two tests viz. blood test, </a:t>
            </a:r>
            <a:r>
              <a:rPr lang="en" sz="20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pelvic ultrasound</a:t>
            </a:r>
            <a:r>
              <a:rPr lang="en" sz="2000">
                <a:solidFill>
                  <a:schemeClr val="dk1"/>
                </a:solidFill>
                <a:latin typeface="Times New Roman"/>
                <a:ea typeface="Times New Roman"/>
                <a:cs typeface="Times New Roman"/>
                <a:sym typeface="Times New Roman"/>
              </a:rPr>
              <a:t> test. </a:t>
            </a:r>
            <a:endParaRPr sz="2000">
              <a:solidFill>
                <a:schemeClr val="dk1"/>
              </a:solidFill>
              <a:latin typeface="Times New Roman"/>
              <a:ea typeface="Times New Roman"/>
              <a:cs typeface="Times New Roman"/>
              <a:sym typeface="Times New Roman"/>
            </a:endParaRPr>
          </a:p>
          <a:p>
            <a:pPr indent="-355600" lvl="0" marL="457200" rtl="0" algn="just">
              <a:lnSpc>
                <a:spcPct val="100000"/>
              </a:lnSpc>
              <a:spcBef>
                <a:spcPts val="28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parameters of reports are provided as input again to the Machine Learning Model. It will predict whether  the patient is diagnosed with PCOS or not.</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1400">
              <a:solidFill>
                <a:srgbClr val="000000"/>
              </a:solidFill>
            </a:endParaRPr>
          </a:p>
          <a:p>
            <a:pPr indent="0" lvl="0" marL="0" rtl="0" algn="l">
              <a:lnSpc>
                <a:spcPct val="100000"/>
              </a:lnSpc>
              <a:spcBef>
                <a:spcPts val="0"/>
              </a:spcBef>
              <a:spcAft>
                <a:spcPts val="0"/>
              </a:spcAft>
              <a:buSzPts val="1800"/>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4a47c37392_1_10"/>
          <p:cNvSpPr txBox="1"/>
          <p:nvPr>
            <p:ph type="title"/>
          </p:nvPr>
        </p:nvSpPr>
        <p:spPr>
          <a:xfrm>
            <a:off x="311700" y="85450"/>
            <a:ext cx="8520600" cy="45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2600">
                <a:solidFill>
                  <a:srgbClr val="0070C0"/>
                </a:solidFill>
                <a:latin typeface="Times New Roman"/>
                <a:ea typeface="Times New Roman"/>
                <a:cs typeface="Times New Roman"/>
                <a:sym typeface="Times New Roman"/>
              </a:rPr>
              <a:t>Literature Survey</a:t>
            </a:r>
            <a:endParaRPr sz="2600">
              <a:solidFill>
                <a:srgbClr val="0070C0"/>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t/>
            </a:r>
            <a:endParaRPr sz="2600">
              <a:solidFill>
                <a:srgbClr val="0070C0"/>
              </a:solidFill>
              <a:latin typeface="Times New Roman"/>
              <a:ea typeface="Times New Roman"/>
              <a:cs typeface="Times New Roman"/>
              <a:sym typeface="Times New Roman"/>
            </a:endParaRPr>
          </a:p>
        </p:txBody>
      </p:sp>
      <p:graphicFrame>
        <p:nvGraphicFramePr>
          <p:cNvPr id="79" name="Google Shape;79;g14a47c37392_1_10"/>
          <p:cNvGraphicFramePr/>
          <p:nvPr/>
        </p:nvGraphicFramePr>
        <p:xfrm>
          <a:off x="201975" y="676590"/>
          <a:ext cx="3000000" cy="3000000"/>
        </p:xfrm>
        <a:graphic>
          <a:graphicData uri="http://schemas.openxmlformats.org/drawingml/2006/table">
            <a:tbl>
              <a:tblPr>
                <a:noFill/>
                <a:tableStyleId>{DB9679A6-0D4D-4FAE-9B2B-E6D1A9A65AE1}</a:tableStyleId>
              </a:tblPr>
              <a:tblGrid>
                <a:gridCol w="474875"/>
                <a:gridCol w="1138800"/>
                <a:gridCol w="1119525"/>
                <a:gridCol w="673000"/>
                <a:gridCol w="915325"/>
                <a:gridCol w="1840300"/>
                <a:gridCol w="1485725"/>
                <a:gridCol w="1092500"/>
              </a:tblGrid>
              <a:tr h="809250">
                <a:tc>
                  <a:txBody>
                    <a:bodyPr/>
                    <a:lstStyle/>
                    <a:p>
                      <a:pPr indent="0" lvl="0" marL="0" marR="0" rtl="0" algn="just">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Sr.</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No.</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Title of Technical paper</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Name of Author</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Year of publication</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Name of Journal</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Methodology</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Results/</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conclusions</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Limitations</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r>
              <a:tr h="3389125">
                <a:tc>
                  <a:txBody>
                    <a:bodyPr/>
                    <a:lstStyle/>
                    <a:p>
                      <a:pPr indent="0" lvl="0" marL="0" marR="0" rtl="0" algn="just">
                        <a:lnSpc>
                          <a:spcPct val="100000"/>
                        </a:lnSpc>
                        <a:spcBef>
                          <a:spcPts val="0"/>
                        </a:spcBef>
                        <a:spcAft>
                          <a:spcPts val="0"/>
                        </a:spcAft>
                        <a:buClr>
                          <a:srgbClr val="000000"/>
                        </a:buClr>
                        <a:buSzPts val="1400"/>
                        <a:buFont typeface="Arial"/>
                        <a:buNone/>
                      </a:pPr>
                      <a:r>
                        <a:rPr lang="en" sz="1100" u="none" cap="none" strike="noStrike">
                          <a:latin typeface="Times New Roman"/>
                          <a:ea typeface="Times New Roman"/>
                          <a:cs typeface="Times New Roman"/>
                          <a:sym typeface="Times New Roman"/>
                        </a:rPr>
                        <a:t>1</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100" u="none" cap="none" strike="noStrike">
                          <a:latin typeface="Times New Roman"/>
                          <a:ea typeface="Times New Roman"/>
                          <a:cs typeface="Times New Roman"/>
                          <a:sym typeface="Times New Roman"/>
                        </a:rPr>
                        <a:t>Detection And Prediction System For</a:t>
                      </a:r>
                      <a:endParaRPr sz="11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lang="en" sz="1100" u="none" cap="none" strike="noStrike">
                          <a:latin typeface="Times New Roman"/>
                          <a:ea typeface="Times New Roman"/>
                          <a:cs typeface="Times New Roman"/>
                          <a:sym typeface="Times New Roman"/>
                        </a:rPr>
                        <a:t>Polycystic Ovary Syndrome Using Machine</a:t>
                      </a:r>
                      <a:endParaRPr sz="11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lang="en" sz="1100" u="none" cap="none" strike="noStrike">
                          <a:latin typeface="Times New Roman"/>
                          <a:ea typeface="Times New Roman"/>
                          <a:cs typeface="Times New Roman"/>
                          <a:sym typeface="Times New Roman"/>
                        </a:rPr>
                        <a:t>Learning</a:t>
                      </a:r>
                      <a:endParaRPr sz="11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lang="en" sz="1100" u="none" cap="none" strike="noStrike">
                          <a:latin typeface="Times New Roman"/>
                          <a:ea typeface="Times New Roman"/>
                          <a:cs typeface="Times New Roman"/>
                          <a:sym typeface="Times New Roman"/>
                        </a:rPr>
                        <a:t>Techniques</a:t>
                      </a:r>
                      <a:endParaRPr sz="11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100" u="none" cap="none" strike="noStrike">
                          <a:latin typeface="Times New Roman"/>
                          <a:ea typeface="Times New Roman"/>
                          <a:cs typeface="Times New Roman"/>
                          <a:sym typeface="Times New Roman"/>
                        </a:rPr>
                        <a:t>Amsy Denny, Anita Raj</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100" u="none" cap="none" strike="noStrike">
                          <a:latin typeface="Times New Roman"/>
                          <a:ea typeface="Times New Roman"/>
                          <a:cs typeface="Times New Roman"/>
                          <a:sym typeface="Times New Roman"/>
                        </a:rPr>
                        <a:t>2019</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100" u="none" cap="none" strike="noStrike">
                          <a:latin typeface="Times New Roman"/>
                          <a:ea typeface="Times New Roman"/>
                          <a:cs typeface="Times New Roman"/>
                          <a:sym typeface="Times New Roman"/>
                        </a:rPr>
                        <a:t>IEEE Region 10 Conference (TENCON 2019)</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sz="1100" u="none" cap="none" strike="noStrike">
                          <a:solidFill>
                            <a:schemeClr val="dk1"/>
                          </a:solidFill>
                          <a:latin typeface="Times New Roman"/>
                          <a:ea typeface="Times New Roman"/>
                          <a:cs typeface="Times New Roman"/>
                          <a:sym typeface="Times New Roman"/>
                        </a:rPr>
                        <a:t>Involves the formulation of a feature vector based on real time data from patients during clinical and radiological investigation while they visit a healthcare facility. </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900"/>
                        <a:buFont typeface="Arial"/>
                        <a:buNone/>
                      </a:pPr>
                      <a:r>
                        <a:rPr lang="en" sz="1100" u="none" cap="none" strike="noStrike">
                          <a:solidFill>
                            <a:schemeClr val="dk1"/>
                          </a:solidFill>
                          <a:latin typeface="Times New Roman"/>
                          <a:ea typeface="Times New Roman"/>
                          <a:cs typeface="Times New Roman"/>
                          <a:sym typeface="Times New Roman"/>
                        </a:rPr>
                        <a:t>Among various algorithms used, RF algo is found superior in performance. This automated system can act as an assistive tool for doctor for saving considerable time in examining the patients and hence reducing the delay in diagnosing the risk of  PCOS. </a:t>
                      </a:r>
                      <a:endParaRPr sz="11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100" u="none" cap="none" strike="noStrike">
                          <a:latin typeface="Times New Roman"/>
                          <a:ea typeface="Times New Roman"/>
                          <a:cs typeface="Times New Roman"/>
                          <a:sym typeface="Times New Roman"/>
                        </a:rPr>
                        <a:t>Various clinical test data like quantity of FSH, LH, Neutrophils, etc are required for initializing the proposed system.</a:t>
                      </a:r>
                      <a:endParaRPr sz="11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311725" y="65000"/>
            <a:ext cx="8520600" cy="44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2600">
                <a:solidFill>
                  <a:srgbClr val="0070C0"/>
                </a:solidFill>
                <a:latin typeface="Times New Roman"/>
                <a:ea typeface="Times New Roman"/>
                <a:cs typeface="Times New Roman"/>
                <a:sym typeface="Times New Roman"/>
              </a:rPr>
              <a:t>Literature Survey(continued….)</a:t>
            </a:r>
            <a:endParaRPr sz="2600">
              <a:solidFill>
                <a:srgbClr val="0070C0"/>
              </a:solidFill>
              <a:latin typeface="Times New Roman"/>
              <a:ea typeface="Times New Roman"/>
              <a:cs typeface="Times New Roman"/>
              <a:sym typeface="Times New Roman"/>
            </a:endParaRPr>
          </a:p>
        </p:txBody>
      </p:sp>
      <p:graphicFrame>
        <p:nvGraphicFramePr>
          <p:cNvPr id="85" name="Google Shape;85;p5"/>
          <p:cNvGraphicFramePr/>
          <p:nvPr/>
        </p:nvGraphicFramePr>
        <p:xfrm>
          <a:off x="273400" y="712600"/>
          <a:ext cx="3000000" cy="3000000"/>
        </p:xfrm>
        <a:graphic>
          <a:graphicData uri="http://schemas.openxmlformats.org/drawingml/2006/table">
            <a:tbl>
              <a:tblPr>
                <a:noFill/>
                <a:tableStyleId>{DB9679A6-0D4D-4FAE-9B2B-E6D1A9A65AE1}</a:tableStyleId>
              </a:tblPr>
              <a:tblGrid>
                <a:gridCol w="467100"/>
                <a:gridCol w="1120175"/>
                <a:gridCol w="1101225"/>
                <a:gridCol w="662000"/>
                <a:gridCol w="1353425"/>
                <a:gridCol w="1743950"/>
                <a:gridCol w="1074650"/>
                <a:gridCol w="1074650"/>
              </a:tblGrid>
              <a:tr h="851450">
                <a:tc>
                  <a:txBody>
                    <a:bodyPr/>
                    <a:lstStyle/>
                    <a:p>
                      <a:pPr indent="0" lvl="0" marL="0" marR="0" rtl="0" algn="l">
                        <a:lnSpc>
                          <a:spcPct val="100000"/>
                        </a:lnSpc>
                        <a:spcBef>
                          <a:spcPts val="0"/>
                        </a:spcBef>
                        <a:spcAft>
                          <a:spcPts val="0"/>
                        </a:spcAft>
                        <a:buClr>
                          <a:schemeClr val="dk1"/>
                        </a:buClr>
                        <a:buSzPts val="1400"/>
                        <a:buFont typeface="Arial"/>
                        <a:buNone/>
                      </a:pPr>
                      <a:r>
                        <a:rPr lang="en" sz="1200" u="none" cap="none" strike="noStrike">
                          <a:solidFill>
                            <a:schemeClr val="dk1"/>
                          </a:solidFill>
                          <a:latin typeface="Times New Roman"/>
                          <a:ea typeface="Times New Roman"/>
                          <a:cs typeface="Times New Roman"/>
                          <a:sym typeface="Times New Roman"/>
                        </a:rPr>
                        <a:t>Sr.</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rPr lang="en" sz="1200" u="none" cap="none" strike="noStrike">
                          <a:solidFill>
                            <a:schemeClr val="dk1"/>
                          </a:solidFill>
                          <a:latin typeface="Times New Roman"/>
                          <a:ea typeface="Times New Roman"/>
                          <a:cs typeface="Times New Roman"/>
                          <a:sym typeface="Times New Roman"/>
                        </a:rPr>
                        <a:t>No.</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Arial"/>
                        <a:buNone/>
                      </a:pPr>
                      <a:r>
                        <a:rPr lang="en" sz="1200" u="none" cap="none" strike="noStrike">
                          <a:solidFill>
                            <a:schemeClr val="dk1"/>
                          </a:solidFill>
                          <a:latin typeface="Times New Roman"/>
                          <a:ea typeface="Times New Roman"/>
                          <a:cs typeface="Times New Roman"/>
                          <a:sym typeface="Times New Roman"/>
                        </a:rPr>
                        <a:t>Title of Technical paper</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Arial"/>
                        <a:buNone/>
                      </a:pPr>
                      <a:r>
                        <a:rPr lang="en" sz="1200" u="none" cap="none" strike="noStrike">
                          <a:solidFill>
                            <a:schemeClr val="dk1"/>
                          </a:solidFill>
                          <a:latin typeface="Times New Roman"/>
                          <a:ea typeface="Times New Roman"/>
                          <a:cs typeface="Times New Roman"/>
                          <a:sym typeface="Times New Roman"/>
                        </a:rPr>
                        <a:t>Name of Author</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Arial"/>
                        <a:buNone/>
                      </a:pPr>
                      <a:r>
                        <a:rPr lang="en" sz="1200" u="none" cap="none" strike="noStrike">
                          <a:solidFill>
                            <a:schemeClr val="dk1"/>
                          </a:solidFill>
                          <a:latin typeface="Times New Roman"/>
                          <a:ea typeface="Times New Roman"/>
                          <a:cs typeface="Times New Roman"/>
                          <a:sym typeface="Times New Roman"/>
                        </a:rPr>
                        <a:t>Year of publication</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Arial"/>
                        <a:buNone/>
                      </a:pPr>
                      <a:r>
                        <a:rPr lang="en" sz="1200" u="none" cap="none" strike="noStrike">
                          <a:solidFill>
                            <a:schemeClr val="dk1"/>
                          </a:solidFill>
                          <a:latin typeface="Times New Roman"/>
                          <a:ea typeface="Times New Roman"/>
                          <a:cs typeface="Times New Roman"/>
                          <a:sym typeface="Times New Roman"/>
                        </a:rPr>
                        <a:t>Name of Journal</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Arial"/>
                        <a:buNone/>
                      </a:pPr>
                      <a:r>
                        <a:rPr lang="en" sz="1200" u="none" cap="none" strike="noStrike">
                          <a:solidFill>
                            <a:schemeClr val="dk1"/>
                          </a:solidFill>
                          <a:latin typeface="Times New Roman"/>
                          <a:ea typeface="Times New Roman"/>
                          <a:cs typeface="Times New Roman"/>
                          <a:sym typeface="Times New Roman"/>
                        </a:rPr>
                        <a:t>Methodology</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Arial"/>
                        <a:buNone/>
                      </a:pPr>
                      <a:r>
                        <a:rPr lang="en" sz="1200" u="none" cap="none" strike="noStrike">
                          <a:solidFill>
                            <a:schemeClr val="dk1"/>
                          </a:solidFill>
                          <a:latin typeface="Times New Roman"/>
                          <a:ea typeface="Times New Roman"/>
                          <a:cs typeface="Times New Roman"/>
                          <a:sym typeface="Times New Roman"/>
                        </a:rPr>
                        <a:t>Results/</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rPr lang="en" sz="1200" u="none" cap="none" strike="noStrike">
                          <a:solidFill>
                            <a:schemeClr val="dk1"/>
                          </a:solidFill>
                          <a:latin typeface="Times New Roman"/>
                          <a:ea typeface="Times New Roman"/>
                          <a:cs typeface="Times New Roman"/>
                          <a:sym typeface="Times New Roman"/>
                        </a:rPr>
                        <a:t>conclusions</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Arial"/>
                        <a:buNone/>
                      </a:pPr>
                      <a:r>
                        <a:rPr lang="en" sz="1200" u="none" cap="none" strike="noStrike">
                          <a:solidFill>
                            <a:schemeClr val="dk1"/>
                          </a:solidFill>
                          <a:latin typeface="Times New Roman"/>
                          <a:ea typeface="Times New Roman"/>
                          <a:cs typeface="Times New Roman"/>
                          <a:sym typeface="Times New Roman"/>
                        </a:rPr>
                        <a:t>Limitations</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r>
              <a:tr h="2931925">
                <a:tc>
                  <a:txBody>
                    <a:bodyPr/>
                    <a:lstStyle/>
                    <a:p>
                      <a:pPr indent="0" lvl="0" marL="0" marR="0" rtl="0" algn="just">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2</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PCOcare: PCOS Detection and Prediction using Machine Learning Algorithms</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Vaidehi Thakre, Shreyas Vedpathak</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2020</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Bioscience Biotechnology Research Communications</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Multiple machine learning models like RF classifier, SVM, gaussian naive bayes are used to check which model gives the most accurate results. Users has to provide the inputs on pcoscare webapp then feature analysis will be done on given parameters.</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000"/>
                        <a:buFont typeface="Arial"/>
                        <a:buNone/>
                      </a:pPr>
                      <a:r>
                        <a:rPr lang="en" sz="1200" u="none" cap="none" strike="noStrike">
                          <a:latin typeface="Times New Roman"/>
                          <a:ea typeface="Times New Roman"/>
                          <a:cs typeface="Times New Roman"/>
                          <a:sym typeface="Times New Roman"/>
                        </a:rPr>
                        <a:t>The proposed system can be used by both patients and doctors too, as a doctor can filter new patients with basic info and give priority to treat patients with PCOS first and then meet patients who do not have PCOS.</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Since user has to put required abstruse parameters as input the proposed platform is not user-friendly.</a:t>
                      </a:r>
                      <a:endParaRPr sz="12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4a47c37392_1_17"/>
          <p:cNvSpPr txBox="1"/>
          <p:nvPr>
            <p:ph type="title"/>
          </p:nvPr>
        </p:nvSpPr>
        <p:spPr>
          <a:xfrm>
            <a:off x="343385" y="73200"/>
            <a:ext cx="8520600" cy="42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2600">
                <a:solidFill>
                  <a:srgbClr val="0070C0"/>
                </a:solidFill>
                <a:latin typeface="Times New Roman"/>
                <a:ea typeface="Times New Roman"/>
                <a:cs typeface="Times New Roman"/>
                <a:sym typeface="Times New Roman"/>
              </a:rPr>
              <a:t>Literature Survey(continued….)</a:t>
            </a:r>
            <a:endParaRPr sz="2600">
              <a:solidFill>
                <a:srgbClr val="0070C0"/>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t/>
            </a:r>
            <a:endParaRPr>
              <a:solidFill>
                <a:srgbClr val="0070C0"/>
              </a:solidFill>
              <a:latin typeface="Times New Roman"/>
              <a:ea typeface="Times New Roman"/>
              <a:cs typeface="Times New Roman"/>
              <a:sym typeface="Times New Roman"/>
            </a:endParaRPr>
          </a:p>
        </p:txBody>
      </p:sp>
      <p:graphicFrame>
        <p:nvGraphicFramePr>
          <p:cNvPr id="91" name="Google Shape;91;g14a47c37392_1_17"/>
          <p:cNvGraphicFramePr/>
          <p:nvPr/>
        </p:nvGraphicFramePr>
        <p:xfrm>
          <a:off x="215800" y="702485"/>
          <a:ext cx="3000000" cy="3000000"/>
        </p:xfrm>
        <a:graphic>
          <a:graphicData uri="http://schemas.openxmlformats.org/drawingml/2006/table">
            <a:tbl>
              <a:tblPr>
                <a:noFill/>
                <a:tableStyleId>{DB9679A6-0D4D-4FAE-9B2B-E6D1A9A65AE1}</a:tableStyleId>
              </a:tblPr>
              <a:tblGrid>
                <a:gridCol w="382850"/>
                <a:gridCol w="978250"/>
                <a:gridCol w="913025"/>
                <a:gridCol w="659550"/>
                <a:gridCol w="995275"/>
                <a:gridCol w="2312600"/>
                <a:gridCol w="1467850"/>
                <a:gridCol w="1107175"/>
              </a:tblGrid>
              <a:tr h="727575">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Sr.</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No.</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Title of Technical paper</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Name of Author</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Year of publication</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Name of Journal</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Methodology</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Results/</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conclusions</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Limitations</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r>
              <a:tr h="3002350">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latin typeface="Times New Roman"/>
                          <a:ea typeface="Times New Roman"/>
                          <a:cs typeface="Times New Roman"/>
                          <a:sym typeface="Times New Roman"/>
                        </a:rPr>
                        <a:t>3</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chemeClr val="dk1"/>
                          </a:solidFill>
                          <a:latin typeface="Times New Roman"/>
                          <a:ea typeface="Times New Roman"/>
                          <a:cs typeface="Times New Roman"/>
                          <a:sym typeface="Times New Roman"/>
                        </a:rPr>
                        <a:t>Diagnosis of Polycystic Ovary Syndrome Using</a:t>
                      </a:r>
                      <a:endParaRPr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chemeClr val="dk1"/>
                          </a:solidFill>
                          <a:latin typeface="Times New Roman"/>
                          <a:ea typeface="Times New Roman"/>
                          <a:cs typeface="Times New Roman"/>
                          <a:sym typeface="Times New Roman"/>
                        </a:rPr>
                        <a:t>Machine Learning Algorithms</a:t>
                      </a:r>
                      <a:endParaRPr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1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latin typeface="Times New Roman"/>
                          <a:ea typeface="Times New Roman"/>
                          <a:cs typeface="Times New Roman"/>
                          <a:sym typeface="Times New Roman"/>
                        </a:rPr>
                        <a:t>Subrato Bharati, Prajoy Podder, M. Rubaiyat Hossain Mondal</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latin typeface="Times New Roman"/>
                          <a:ea typeface="Times New Roman"/>
                          <a:cs typeface="Times New Roman"/>
                          <a:sym typeface="Times New Roman"/>
                        </a:rPr>
                        <a:t>2020</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latin typeface="Times New Roman"/>
                          <a:ea typeface="Times New Roman"/>
                          <a:cs typeface="Times New Roman"/>
                          <a:sym typeface="Times New Roman"/>
                        </a:rPr>
                        <a:t>IEEE Region 10 Symposium (TENSYMP)</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A univariate feature selection algorithm is applied to find the best features that can predict PCOS. The ranking of the attributes is computed and it is found that the most important attribute is the ratio of Follicle-stimulating hormone (FSH) and Luteinizing hormone (LH). Next, holdout and cross validation methods are applied to the dataset to separate the training and testing data. Gradient boosting, random forest, logistic regression, and hybrid random forest and logistic regression (RFLR)  classifiers are applied to the dataset. </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100" u="none" cap="none" strike="noStrike">
                          <a:latin typeface="Times New Roman"/>
                          <a:ea typeface="Times New Roman"/>
                          <a:cs typeface="Times New Roman"/>
                          <a:sym typeface="Times New Roman"/>
                        </a:rPr>
                        <a:t>The first 10 highest ranked attributes are good enough to predict PCOS disease. It also demonstrate that RFLR exhibits the best testing accuracy of 91.01% and recall value of 90% using 40-fold cross validation applied to the 10 most important features. </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en" sz="1100" u="none" cap="none" strike="noStrike">
                          <a:latin typeface="Times New Roman"/>
                          <a:ea typeface="Times New Roman"/>
                          <a:cs typeface="Times New Roman"/>
                          <a:sym typeface="Times New Roman"/>
                        </a:rPr>
                        <a:t>Hence, RFLR is suitable for reliably classifying PCOS patients.</a:t>
                      </a:r>
                      <a:endParaRPr sz="11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100" u="none" cap="none" strike="noStrike">
                          <a:solidFill>
                            <a:schemeClr val="dk1"/>
                          </a:solidFill>
                          <a:latin typeface="Times New Roman"/>
                          <a:ea typeface="Times New Roman"/>
                          <a:cs typeface="Times New Roman"/>
                          <a:sym typeface="Times New Roman"/>
                        </a:rPr>
                        <a:t>The machine learning algorithms are applied to a dataset freely</a:t>
                      </a:r>
                      <a:endParaRPr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 sz="1100" u="none" cap="none" strike="noStrike">
                          <a:solidFill>
                            <a:schemeClr val="dk1"/>
                          </a:solidFill>
                          <a:latin typeface="Times New Roman"/>
                          <a:ea typeface="Times New Roman"/>
                          <a:cs typeface="Times New Roman"/>
                          <a:sym typeface="Times New Roman"/>
                        </a:rPr>
                        <a:t>available in Kaggle repository  and the best 10 features are obtained through it.</a:t>
                      </a:r>
                      <a:endParaRPr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50aca8add0_1_5"/>
          <p:cNvSpPr txBox="1"/>
          <p:nvPr>
            <p:ph type="title"/>
          </p:nvPr>
        </p:nvSpPr>
        <p:spPr>
          <a:xfrm>
            <a:off x="343385" y="73200"/>
            <a:ext cx="8520600" cy="42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2600">
                <a:solidFill>
                  <a:srgbClr val="0070C0"/>
                </a:solidFill>
                <a:latin typeface="Times New Roman"/>
                <a:ea typeface="Times New Roman"/>
                <a:cs typeface="Times New Roman"/>
                <a:sym typeface="Times New Roman"/>
              </a:rPr>
              <a:t>Literature Survey(continued….)</a:t>
            </a:r>
            <a:endParaRPr sz="2600">
              <a:solidFill>
                <a:srgbClr val="0070C0"/>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t/>
            </a:r>
            <a:endParaRPr>
              <a:solidFill>
                <a:srgbClr val="0070C0"/>
              </a:solidFill>
              <a:latin typeface="Times New Roman"/>
              <a:ea typeface="Times New Roman"/>
              <a:cs typeface="Times New Roman"/>
              <a:sym typeface="Times New Roman"/>
            </a:endParaRPr>
          </a:p>
        </p:txBody>
      </p:sp>
      <p:graphicFrame>
        <p:nvGraphicFramePr>
          <p:cNvPr id="97" name="Google Shape;97;g150aca8add0_1_5"/>
          <p:cNvGraphicFramePr/>
          <p:nvPr/>
        </p:nvGraphicFramePr>
        <p:xfrm>
          <a:off x="174975" y="710385"/>
          <a:ext cx="3000000" cy="3000000"/>
        </p:xfrm>
        <a:graphic>
          <a:graphicData uri="http://schemas.openxmlformats.org/drawingml/2006/table">
            <a:tbl>
              <a:tblPr>
                <a:noFill/>
                <a:tableStyleId>{DB9679A6-0D4D-4FAE-9B2B-E6D1A9A65AE1}</a:tableStyleId>
              </a:tblPr>
              <a:tblGrid>
                <a:gridCol w="423675"/>
                <a:gridCol w="978250"/>
                <a:gridCol w="913025"/>
                <a:gridCol w="659550"/>
                <a:gridCol w="995275"/>
                <a:gridCol w="2312600"/>
                <a:gridCol w="1467850"/>
                <a:gridCol w="1107175"/>
              </a:tblGrid>
              <a:tr h="601750">
                <a:tc>
                  <a:txBody>
                    <a:bodyPr/>
                    <a:lstStyle/>
                    <a:p>
                      <a:pPr indent="0" lvl="0" marL="0" marR="0" rtl="0" algn="just">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Sr.</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No.</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Title of Technical paper</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Name of Author</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Year of publication</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Name of Journal</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Methodology</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Results/</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conclusions</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Limitations</a:t>
                      </a:r>
                      <a:endParaRPr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r>
              <a:tr h="3013450">
                <a:tc>
                  <a:txBody>
                    <a:bodyPr/>
                    <a:lstStyle/>
                    <a:p>
                      <a:pPr indent="0" lvl="0" marL="0" marR="0" rtl="0" algn="just">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4</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100" u="none" cap="none" strike="noStrike">
                          <a:solidFill>
                            <a:schemeClr val="dk1"/>
                          </a:solidFill>
                          <a:latin typeface="Times New Roman"/>
                          <a:ea typeface="Times New Roman"/>
                          <a:cs typeface="Times New Roman"/>
                          <a:sym typeface="Times New Roman"/>
                        </a:rPr>
                        <a:t>Detecting PCOS using Machine Learning</a:t>
                      </a:r>
                      <a:endParaRPr sz="11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100" u="none" cap="none" strike="noStrike">
                          <a:solidFill>
                            <a:schemeClr val="dk1"/>
                          </a:solidFill>
                          <a:highlight>
                            <a:srgbClr val="FFFFFF"/>
                          </a:highlight>
                          <a:latin typeface="Times New Roman"/>
                          <a:ea typeface="Times New Roman"/>
                          <a:cs typeface="Times New Roman"/>
                          <a:sym typeface="Times New Roman"/>
                        </a:rPr>
                        <a:t>Namrata Tanwani</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100" u="none" cap="none" strike="noStrike">
                          <a:latin typeface="Times New Roman"/>
                          <a:ea typeface="Times New Roman"/>
                          <a:cs typeface="Times New Roman"/>
                          <a:sym typeface="Times New Roman"/>
                        </a:rPr>
                        <a:t>2020</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400"/>
                        <a:buFont typeface="Arial"/>
                        <a:buNone/>
                      </a:pPr>
                      <a:r>
                        <a:rPr lang="en" sz="1100" u="none" cap="none" strike="noStrike">
                          <a:solidFill>
                            <a:schemeClr val="dk1"/>
                          </a:solidFill>
                          <a:highlight>
                            <a:srgbClr val="FFFFFF"/>
                          </a:highlight>
                          <a:latin typeface="Times New Roman"/>
                          <a:ea typeface="Times New Roman"/>
                          <a:cs typeface="Times New Roman"/>
                          <a:sym typeface="Times New Roman"/>
                        </a:rPr>
                        <a:t>International Journal of Modern Trends in Engineering and Science</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000"/>
                        <a:buFont typeface="Arial"/>
                        <a:buNone/>
                      </a:pPr>
                      <a:r>
                        <a:rPr lang="en" sz="1100" u="none" cap="none" strike="noStrike">
                          <a:latin typeface="Times New Roman"/>
                          <a:ea typeface="Times New Roman"/>
                          <a:cs typeface="Times New Roman"/>
                          <a:sym typeface="Times New Roman"/>
                        </a:rPr>
                        <a:t>There were  total  of  39  parameters  out  of  which  only  9 parameters,with the  highest weights were considered  for  KNN  and  10  parameters, were considered for Logistic Regression. A comparison was made  between the  two different  classifiers: linear and nonlinear. The linear classifier is  KNN while the nonlinear  classifier  is  the  model  of  Logistic Regression.  The  F1  score  helps  determine  the  best model between the two. The F1 score for KNN is 0.90 and  for  that  of  Logistic  Regression  is  0.92,  hence, model of Logistic Regression is  selected to determine the absence or presence of PCOS.</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sz="1100" u="none" cap="none" strike="noStrike">
                          <a:latin typeface="Times New Roman"/>
                          <a:ea typeface="Times New Roman"/>
                          <a:cs typeface="Times New Roman"/>
                          <a:sym typeface="Times New Roman"/>
                        </a:rPr>
                        <a:t>The best accurate model built is Logistic Regression with</a:t>
                      </a:r>
                      <a:endParaRPr sz="11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 sz="1100" u="none" cap="none" strike="noStrike">
                          <a:latin typeface="Times New Roman"/>
                          <a:ea typeface="Times New Roman"/>
                          <a:cs typeface="Times New Roman"/>
                          <a:sym typeface="Times New Roman"/>
                        </a:rPr>
                        <a:t>accuracy</a:t>
                      </a:r>
                      <a:endParaRPr sz="11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 sz="1100" u="none" cap="none" strike="noStrike">
                          <a:latin typeface="Times New Roman"/>
                          <a:ea typeface="Times New Roman"/>
                          <a:cs typeface="Times New Roman"/>
                          <a:sym typeface="Times New Roman"/>
                        </a:rPr>
                        <a:t>92%.</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chemeClr val="dk1"/>
                        </a:buClr>
                        <a:buSzPts val="1100"/>
                        <a:buFont typeface="Arial"/>
                        <a:buNone/>
                      </a:pPr>
                      <a:r>
                        <a:rPr lang="en" sz="1100" u="none" cap="none" strike="noStrike">
                          <a:solidFill>
                            <a:schemeClr val="dk1"/>
                          </a:solidFill>
                          <a:latin typeface="Times New Roman"/>
                          <a:ea typeface="Times New Roman"/>
                          <a:cs typeface="Times New Roman"/>
                          <a:sym typeface="Times New Roman"/>
                        </a:rPr>
                        <a:t>Only comparison between K-nearest Neighbour and Logistic regression is done for detecting PCOS</a:t>
                      </a:r>
                      <a:endParaRPr sz="1100" u="none" cap="none" strike="noStrike">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4719de185a_3_0"/>
          <p:cNvSpPr txBox="1"/>
          <p:nvPr>
            <p:ph type="title"/>
          </p:nvPr>
        </p:nvSpPr>
        <p:spPr>
          <a:xfrm>
            <a:off x="343385" y="73200"/>
            <a:ext cx="8520600" cy="42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2600">
                <a:solidFill>
                  <a:srgbClr val="0070C0"/>
                </a:solidFill>
                <a:latin typeface="Times New Roman"/>
                <a:ea typeface="Times New Roman"/>
                <a:cs typeface="Times New Roman"/>
                <a:sym typeface="Times New Roman"/>
              </a:rPr>
              <a:t>Literature Survey(continued….)</a:t>
            </a:r>
            <a:endParaRPr sz="2600">
              <a:solidFill>
                <a:srgbClr val="0070C0"/>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t/>
            </a:r>
            <a:endParaRPr>
              <a:solidFill>
                <a:srgbClr val="0070C0"/>
              </a:solidFill>
              <a:latin typeface="Times New Roman"/>
              <a:ea typeface="Times New Roman"/>
              <a:cs typeface="Times New Roman"/>
              <a:sym typeface="Times New Roman"/>
            </a:endParaRPr>
          </a:p>
        </p:txBody>
      </p:sp>
      <p:graphicFrame>
        <p:nvGraphicFramePr>
          <p:cNvPr id="103" name="Google Shape;103;g14719de185a_3_0"/>
          <p:cNvGraphicFramePr/>
          <p:nvPr/>
        </p:nvGraphicFramePr>
        <p:xfrm>
          <a:off x="194300" y="592385"/>
          <a:ext cx="3000000" cy="3000000"/>
        </p:xfrm>
        <a:graphic>
          <a:graphicData uri="http://schemas.openxmlformats.org/drawingml/2006/table">
            <a:tbl>
              <a:tblPr>
                <a:noFill/>
                <a:tableStyleId>{DB9679A6-0D4D-4FAE-9B2B-E6D1A9A65AE1}</a:tableStyleId>
              </a:tblPr>
              <a:tblGrid>
                <a:gridCol w="423675"/>
                <a:gridCol w="978250"/>
                <a:gridCol w="913025"/>
                <a:gridCol w="659550"/>
                <a:gridCol w="995275"/>
                <a:gridCol w="2312600"/>
                <a:gridCol w="1467850"/>
                <a:gridCol w="1107175"/>
              </a:tblGrid>
              <a:tr h="601725">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Sr.</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No.</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Title of Technical paper</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Name of Author</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Year of publication</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Name of Journal</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Methodology</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Results/</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conclusions</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solidFill>
                            <a:schemeClr val="dk1"/>
                          </a:solidFill>
                          <a:latin typeface="Times New Roman"/>
                          <a:ea typeface="Times New Roman"/>
                          <a:cs typeface="Times New Roman"/>
                          <a:sym typeface="Times New Roman"/>
                        </a:rPr>
                        <a:t>Limitations</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tc>
              </a:tr>
              <a:tr h="30023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latin typeface="Times New Roman"/>
                          <a:ea typeface="Times New Roman"/>
                          <a:cs typeface="Times New Roman"/>
                          <a:sym typeface="Times New Roman"/>
                        </a:rPr>
                        <a:t>5</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solidFill>
                            <a:schemeClr val="dk1"/>
                          </a:solidFill>
                          <a:latin typeface="Times New Roman"/>
                          <a:ea typeface="Times New Roman"/>
                          <a:cs typeface="Times New Roman"/>
                          <a:sym typeface="Times New Roman"/>
                        </a:rPr>
                        <a:t>Automated Detection of Polycystic Ovary Syndrome Using Machine Learning Techniques</a:t>
                      </a:r>
                      <a:endParaRPr sz="11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100" u="none" cap="none" strike="noStrike">
                          <a:latin typeface="Times New Roman"/>
                          <a:ea typeface="Times New Roman"/>
                          <a:cs typeface="Times New Roman"/>
                          <a:sym typeface="Times New Roman"/>
                        </a:rPr>
                        <a:t>Yasmine A. Abu Adla, Dalia G. Raydan</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latin typeface="Times New Roman"/>
                          <a:ea typeface="Times New Roman"/>
                          <a:cs typeface="Times New Roman"/>
                          <a:sym typeface="Times New Roman"/>
                        </a:rPr>
                        <a:t>2021</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100" u="none" cap="none" strike="noStrike">
                          <a:latin typeface="Times New Roman"/>
                          <a:ea typeface="Times New Roman"/>
                          <a:cs typeface="Times New Roman"/>
                          <a:sym typeface="Times New Roman"/>
                        </a:rPr>
                        <a:t>Institute of Electrical and Electronics Engineers(IEEE) </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000"/>
                        <a:buFont typeface="Arial"/>
                        <a:buNone/>
                      </a:pPr>
                      <a:r>
                        <a:rPr lang="en" sz="1100" u="none" cap="none" strike="noStrike">
                          <a:latin typeface="Times New Roman"/>
                          <a:ea typeface="Times New Roman"/>
                          <a:cs typeface="Times New Roman"/>
                          <a:sym typeface="Times New Roman"/>
                        </a:rPr>
                        <a:t>Dataset  that consisted  of 39 features  ranging  from  metabolic,  imaging,  to  hormonal  and biochemical  parameters  for  541  subjects  was  used.  They applied pre-processing on the data. After, a hybrid feature selection approach  was  implemented  to  reduce the  number  of features  using  filters  and  wrappers.  Different  classification algorithms  were  then  trained  and  evaluated.  Based  on  a thorough analysis,  the  Support Vector Machine with a  Linear kernel (Linear SVM) was  chosen,  as  it  performed  best  among the  others  in  terms  of  precision  (93.665%)  as  well  as  high accuracy (91.6%) and recall (80.6%).</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100" u="none" cap="none" strike="noStrike">
                          <a:latin typeface="Times New Roman"/>
                          <a:ea typeface="Times New Roman"/>
                          <a:cs typeface="Times New Roman"/>
                          <a:sym typeface="Times New Roman"/>
                        </a:rPr>
                        <a:t>Sequential  Forward Floating Selection (SFFS) is used to  </a:t>
                      </a:r>
                      <a:r>
                        <a:rPr lang="en" sz="1100" u="none" cap="none" strike="noStrike">
                          <a:solidFill>
                            <a:schemeClr val="dk1"/>
                          </a:solidFill>
                          <a:latin typeface="Times New Roman"/>
                          <a:ea typeface="Times New Roman"/>
                          <a:cs typeface="Times New Roman"/>
                          <a:sym typeface="Times New Roman"/>
                        </a:rPr>
                        <a:t>enhance  the performance  of  our  model to</a:t>
                      </a:r>
                      <a:r>
                        <a:rPr lang="en" sz="1100" u="none" cap="none" strike="noStrike">
                          <a:latin typeface="Times New Roman"/>
                          <a:ea typeface="Times New Roman"/>
                          <a:cs typeface="Times New Roman"/>
                          <a:sym typeface="Times New Roman"/>
                        </a:rPr>
                        <a:t> select the best features. The best algorithm  was  found to  be  Linear Support  Vector  Machine with  24  features.  Both  precision  and  accuracy  of  this algorithm  were  above  90%,  whereas  its  recall was  around 80%.</a:t>
                      </a:r>
                      <a:endParaRPr sz="11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100" u="none" cap="none" strike="noStrike">
                          <a:solidFill>
                            <a:schemeClr val="dk1"/>
                          </a:solidFill>
                          <a:latin typeface="Times New Roman"/>
                          <a:ea typeface="Times New Roman"/>
                          <a:cs typeface="Times New Roman"/>
                          <a:sym typeface="Times New Roman"/>
                        </a:rPr>
                        <a:t>Only analysis is done. Web Interface is not provided</a:t>
                      </a:r>
                      <a:endParaRPr sz="1100" u="none" cap="none" strike="noStrike">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