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jOFGi9RfZV7tftGtd5NVetxaV/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6e7063ef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6e7063ef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7077889fc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7077889fc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e1f6ac61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1e1f6ac61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6" name="Google Shape;4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2" name="Google Shape;4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m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ehIqMHlR2jRSahzTzttw8GFFbbs0XfEy/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
          <p:cNvSpPr txBox="1"/>
          <p:nvPr/>
        </p:nvSpPr>
        <p:spPr>
          <a:xfrm>
            <a:off x="22650" y="621675"/>
            <a:ext cx="9098700" cy="83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ms" sz="1600" u="none" cap="none" strike="noStrike">
                <a:solidFill>
                  <a:schemeClr val="dk1"/>
                </a:solidFill>
                <a:latin typeface="Times New Roman"/>
                <a:ea typeface="Times New Roman"/>
                <a:cs typeface="Times New Roman"/>
                <a:sym typeface="Times New Roman"/>
              </a:rPr>
              <a:t>Vivekanand Education Society’s Institute of Technology</a:t>
            </a:r>
            <a:endParaRPr b="1" i="0" sz="16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1600"/>
              </a:spcBef>
              <a:spcAft>
                <a:spcPts val="0"/>
              </a:spcAft>
              <a:buClr>
                <a:schemeClr val="dk1"/>
              </a:buClr>
              <a:buSzPts val="1100"/>
              <a:buFont typeface="Arial"/>
              <a:buNone/>
            </a:pPr>
            <a:r>
              <a:rPr b="1" i="0" lang="ms" sz="1600" u="none" cap="none" strike="noStrike">
                <a:solidFill>
                  <a:schemeClr val="dk1"/>
                </a:solidFill>
                <a:latin typeface="Times New Roman"/>
                <a:ea typeface="Times New Roman"/>
                <a:cs typeface="Times New Roman"/>
                <a:sym typeface="Times New Roman"/>
              </a:rPr>
              <a:t>Name of Guide :</a:t>
            </a:r>
            <a:r>
              <a:rPr b="1" lang="ms" sz="1600">
                <a:solidFill>
                  <a:schemeClr val="dk1"/>
                </a:solidFill>
                <a:latin typeface="Times New Roman"/>
                <a:ea typeface="Times New Roman"/>
                <a:cs typeface="Times New Roman"/>
                <a:sym typeface="Times New Roman"/>
              </a:rPr>
              <a:t> </a:t>
            </a:r>
            <a:r>
              <a:rPr lang="ms" sz="1600">
                <a:solidFill>
                  <a:schemeClr val="dk1"/>
                </a:solidFill>
                <a:latin typeface="Times New Roman"/>
                <a:ea typeface="Times New Roman"/>
                <a:cs typeface="Times New Roman"/>
                <a:sym typeface="Times New Roman"/>
              </a:rPr>
              <a:t>Mrs.Neeta Chavan</a:t>
            </a:r>
            <a:endParaRPr i="0" sz="16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1600"/>
              </a:spcBef>
              <a:spcAft>
                <a:spcPts val="0"/>
              </a:spcAft>
              <a:buClr>
                <a:srgbClr val="000000"/>
              </a:buClr>
              <a:buSzPts val="1900"/>
              <a:buFont typeface="Arial"/>
              <a:buNone/>
            </a:pPr>
            <a:r>
              <a:rPr b="1" lang="ms" sz="2400">
                <a:solidFill>
                  <a:schemeClr val="dk1"/>
                </a:solidFill>
                <a:latin typeface="Times New Roman"/>
                <a:ea typeface="Times New Roman"/>
                <a:cs typeface="Times New Roman"/>
                <a:sym typeface="Times New Roman"/>
              </a:rPr>
              <a:t>SMART PILL DISPENSER</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16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1600"/>
              <a:buFont typeface="Arial"/>
              <a:buNone/>
            </a:pPr>
            <a:r>
              <a:t/>
            </a:r>
            <a:endParaRPr b="1" i="0" sz="1600" u="none" cap="none" strike="noStrike">
              <a:solidFill>
                <a:srgbClr val="FFFFFF"/>
              </a:solidFill>
              <a:latin typeface="Nunito"/>
              <a:ea typeface="Nunito"/>
              <a:cs typeface="Nunito"/>
              <a:sym typeface="Nunito"/>
            </a:endParaRPr>
          </a:p>
        </p:txBody>
      </p:sp>
      <p:sp>
        <p:nvSpPr>
          <p:cNvPr id="52" name="Google Shape;52;p1"/>
          <p:cNvSpPr txBox="1"/>
          <p:nvPr/>
        </p:nvSpPr>
        <p:spPr>
          <a:xfrm>
            <a:off x="813575" y="2837100"/>
            <a:ext cx="7514100" cy="197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ms" sz="1600" u="none" cap="none" strike="noStrike">
                <a:solidFill>
                  <a:srgbClr val="000000"/>
                </a:solidFill>
                <a:latin typeface="Times New Roman"/>
                <a:ea typeface="Times New Roman"/>
                <a:cs typeface="Times New Roman"/>
                <a:sym typeface="Times New Roman"/>
              </a:rPr>
              <a:t>Group N</a:t>
            </a:r>
            <a:r>
              <a:rPr b="1" lang="ms" sz="1600">
                <a:latin typeface="Times New Roman"/>
                <a:ea typeface="Times New Roman"/>
                <a:cs typeface="Times New Roman"/>
                <a:sym typeface="Times New Roman"/>
              </a:rPr>
              <a:t>ame</a:t>
            </a:r>
            <a:r>
              <a:rPr b="1" i="0" lang="ms" sz="1600" u="none" cap="none" strike="noStrike">
                <a:solidFill>
                  <a:srgbClr val="000000"/>
                </a:solidFill>
                <a:latin typeface="Times New Roman"/>
                <a:ea typeface="Times New Roman"/>
                <a:cs typeface="Times New Roman"/>
                <a:sym typeface="Times New Roman"/>
              </a:rPr>
              <a:t>. :  </a:t>
            </a:r>
            <a:r>
              <a:rPr lang="ms" sz="1600">
                <a:latin typeface="Times New Roman"/>
                <a:ea typeface="Times New Roman"/>
                <a:cs typeface="Times New Roman"/>
                <a:sym typeface="Times New Roman"/>
              </a:rPr>
              <a:t>Tech-Explorers </a:t>
            </a:r>
            <a:br>
              <a:rPr b="1" i="0" lang="ms" sz="1400" u="none" cap="none" strike="noStrike">
                <a:solidFill>
                  <a:srgbClr val="000000"/>
                </a:solidFill>
                <a:latin typeface="Arial"/>
                <a:ea typeface="Arial"/>
                <a:cs typeface="Arial"/>
                <a:sym typeface="Arial"/>
              </a:rPr>
            </a:br>
            <a:endParaRPr/>
          </a:p>
          <a:p>
            <a:pPr indent="-330200" lvl="0" marL="457200" marR="0" rtl="0" algn="l">
              <a:lnSpc>
                <a:spcPct val="100000"/>
              </a:lnSpc>
              <a:spcBef>
                <a:spcPts val="0"/>
              </a:spcBef>
              <a:spcAft>
                <a:spcPts val="0"/>
              </a:spcAft>
              <a:buSzPts val="1600"/>
              <a:buFont typeface="Times New Roman"/>
              <a:buAutoNum type="arabicPeriod"/>
            </a:pPr>
            <a:r>
              <a:rPr lang="ms" sz="1600">
                <a:latin typeface="Times New Roman"/>
                <a:ea typeface="Times New Roman"/>
                <a:cs typeface="Times New Roman"/>
                <a:sym typeface="Times New Roman"/>
              </a:rPr>
              <a:t>Isha Chavan D14A/08</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AutoNum type="arabicPeriod"/>
            </a:pPr>
            <a:r>
              <a:rPr lang="ms" sz="1600">
                <a:latin typeface="Times New Roman"/>
                <a:ea typeface="Times New Roman"/>
                <a:cs typeface="Times New Roman"/>
                <a:sym typeface="Times New Roman"/>
              </a:rPr>
              <a:t>Saakshi Karkera D14A/22</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AutoNum type="arabicPeriod"/>
            </a:pPr>
            <a:r>
              <a:rPr lang="ms" sz="1600">
                <a:latin typeface="Times New Roman"/>
                <a:ea typeface="Times New Roman"/>
                <a:cs typeface="Times New Roman"/>
                <a:sym typeface="Times New Roman"/>
              </a:rPr>
              <a:t>Aishvarya Birambole D14A/67</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AutoNum type="arabicPeriod"/>
            </a:pPr>
            <a:r>
              <a:rPr lang="ms" sz="1600">
                <a:latin typeface="Times New Roman"/>
                <a:ea typeface="Times New Roman"/>
                <a:cs typeface="Times New Roman"/>
                <a:sym typeface="Times New Roman"/>
              </a:rPr>
              <a:t>Risa Samanta D14B/60</a:t>
            </a:r>
            <a:endParaRPr sz="1600">
              <a:latin typeface="Times New Roman"/>
              <a:ea typeface="Times New Roman"/>
              <a:cs typeface="Times New Roman"/>
              <a:sym typeface="Times New Roman"/>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m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53" name="Google Shape;53;p1"/>
          <p:cNvPicPr preferRelativeResize="0"/>
          <p:nvPr/>
        </p:nvPicPr>
        <p:blipFill rotWithShape="1">
          <a:blip r:embed="rId3">
            <a:alphaModFix/>
          </a:blip>
          <a:srcRect b="0" l="0" r="0" t="0"/>
          <a:stretch/>
        </p:blipFill>
        <p:spPr>
          <a:xfrm>
            <a:off x="7601777" y="252012"/>
            <a:ext cx="638298" cy="134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ms">
                <a:solidFill>
                  <a:srgbClr val="0070C0"/>
                </a:solidFill>
                <a:latin typeface="Times New Roman"/>
                <a:ea typeface="Times New Roman"/>
                <a:cs typeface="Times New Roman"/>
                <a:sym typeface="Times New Roman"/>
              </a:rPr>
              <a:t>References</a:t>
            </a:r>
            <a:endParaRPr b="1">
              <a:solidFill>
                <a:srgbClr val="0070C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800"/>
              <a:buNone/>
            </a:pPr>
            <a:r>
              <a:t/>
            </a:r>
            <a:endParaRPr b="1" sz="1400">
              <a:solidFill>
                <a:srgbClr val="0070C0"/>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2800"/>
              <a:buNone/>
            </a:pPr>
            <a:r>
              <a:rPr lang="ms" sz="1200">
                <a:latin typeface="Times New Roman"/>
                <a:ea typeface="Times New Roman"/>
                <a:cs typeface="Times New Roman"/>
                <a:sym typeface="Times New Roman"/>
              </a:rPr>
              <a:t>[1]   R. L. Ownby, “Medication adherence and cognition: medical, personal and economic factors influence level of adherence in older adults,” Geriatrics, vol. 61, no. 2, pp. 30–35, 2006.</a:t>
            </a:r>
            <a:endParaRPr sz="1200">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2800"/>
              <a:buNone/>
            </a:pPr>
            <a:r>
              <a:t/>
            </a:r>
            <a:endParaRPr sz="1200">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2800"/>
              <a:buNone/>
            </a:pPr>
            <a:r>
              <a:rPr lang="ms" sz="1200">
                <a:highlight>
                  <a:schemeClr val="lt1"/>
                </a:highlight>
                <a:latin typeface="Times New Roman"/>
                <a:ea typeface="Times New Roman"/>
                <a:cs typeface="Times New Roman"/>
                <a:sym typeface="Times New Roman"/>
              </a:rPr>
              <a:t>[2]  </a:t>
            </a:r>
            <a:r>
              <a:rPr lang="ms" sz="1200">
                <a:highlight>
                  <a:schemeClr val="lt1"/>
                </a:highlight>
                <a:latin typeface="Times New Roman"/>
                <a:ea typeface="Times New Roman"/>
                <a:cs typeface="Times New Roman"/>
                <a:sym typeface="Times New Roman"/>
              </a:rPr>
              <a:t>S. Mukund and N.K. Srinath, ”Design of Automatic Medication Dispenser” , International Conference of Advanced Computer Science &amp; Information Technology, Karol Bagh, New Delhi, Dec. 2012, pp. 127–133.</a:t>
            </a:r>
            <a:endParaRPr sz="1200">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2800"/>
              <a:buNone/>
            </a:pPr>
            <a:r>
              <a:t/>
            </a:r>
            <a:endParaRPr sz="1200">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2800"/>
              <a:buNone/>
            </a:pPr>
            <a:r>
              <a:rPr lang="ms" sz="1200">
                <a:highlight>
                  <a:schemeClr val="lt1"/>
                </a:highlight>
                <a:latin typeface="Times New Roman"/>
                <a:ea typeface="Times New Roman"/>
                <a:cs typeface="Times New Roman"/>
                <a:sym typeface="Times New Roman"/>
              </a:rPr>
              <a:t>[3]  Mrityunjaya. H, Kartik. U, Teja. B and Kotresh.H , ”</a:t>
            </a:r>
            <a:r>
              <a:rPr lang="ms" sz="1200">
                <a:latin typeface="Times New Roman"/>
                <a:ea typeface="Times New Roman"/>
                <a:cs typeface="Times New Roman"/>
                <a:sym typeface="Times New Roman"/>
              </a:rPr>
              <a:t>Automatic Pill Dispenser </a:t>
            </a:r>
            <a:r>
              <a:rPr lang="ms" sz="1200">
                <a:highlight>
                  <a:schemeClr val="lt1"/>
                </a:highlight>
                <a:latin typeface="Times New Roman"/>
                <a:ea typeface="Times New Roman"/>
                <a:cs typeface="Times New Roman"/>
                <a:sym typeface="Times New Roman"/>
              </a:rPr>
              <a:t>”, International Journal Of Advanced Research in Computer and Communication Engineering, vol. 52, no. 22, pp. 47–54, 2016.</a:t>
            </a:r>
            <a:endParaRPr sz="1200">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2800"/>
              <a:buNone/>
            </a:pPr>
            <a:r>
              <a:t/>
            </a:r>
            <a:endParaRPr sz="1200">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2800"/>
              <a:buNone/>
            </a:pPr>
            <a:r>
              <a:rPr lang="ms" sz="1200">
                <a:highlight>
                  <a:schemeClr val="lt1"/>
                </a:highlight>
                <a:latin typeface="Times New Roman"/>
                <a:ea typeface="Times New Roman"/>
                <a:cs typeface="Times New Roman"/>
                <a:sym typeface="Times New Roman"/>
              </a:rPr>
              <a:t>[4]  Naga Udayini Nyapathi, Bhargavi Pendlimarri, Karishma Sk, Kavya Ch, “Smart Medicine Box using ARM7 Microcontroller” International Research Journal of Engineering and Technology (IRJET), vol. 38, no. 9, pp. 14–28, 2016.</a:t>
            </a:r>
            <a:endParaRPr sz="1200">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2800"/>
              <a:buNone/>
            </a:pPr>
            <a:r>
              <a:t/>
            </a:r>
            <a:endParaRPr sz="1400">
              <a:highlight>
                <a:schemeClr val="lt1"/>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2800"/>
              <a:buNone/>
            </a:pPr>
            <a:r>
              <a:rPr lang="ms" sz="1400">
                <a:highlight>
                  <a:schemeClr val="lt1"/>
                </a:highlight>
                <a:latin typeface="Times New Roman"/>
                <a:ea typeface="Times New Roman"/>
                <a:cs typeface="Times New Roman"/>
                <a:sym typeface="Times New Roman"/>
              </a:rPr>
              <a:t> </a:t>
            </a:r>
            <a:endParaRPr sz="1400">
              <a:highlight>
                <a:schemeClr val="lt1"/>
              </a:highlight>
            </a:endParaRPr>
          </a:p>
          <a:p>
            <a:pPr indent="0" lvl="0" marL="0" rtl="0" algn="l">
              <a:lnSpc>
                <a:spcPct val="100000"/>
              </a:lnSpc>
              <a:spcBef>
                <a:spcPts val="0"/>
              </a:spcBef>
              <a:spcAft>
                <a:spcPts val="0"/>
              </a:spcAft>
              <a:buSzPts val="2800"/>
              <a:buNone/>
            </a:pPr>
            <a:r>
              <a:t/>
            </a:r>
            <a:endParaRPr sz="1400">
              <a:highlight>
                <a:schemeClr val="lt1"/>
              </a:highlight>
            </a:endParaRPr>
          </a:p>
          <a:p>
            <a:pPr indent="0" lvl="0" marL="0" rtl="0" algn="l">
              <a:lnSpc>
                <a:spcPct val="90600"/>
              </a:lnSpc>
              <a:spcBef>
                <a:spcPts val="0"/>
              </a:spcBef>
              <a:spcAft>
                <a:spcPts val="0"/>
              </a:spcAft>
              <a:buClr>
                <a:schemeClr val="dk1"/>
              </a:buClr>
              <a:buSzPts val="1100"/>
              <a:buFont typeface="Arial"/>
              <a:buNone/>
            </a:pPr>
            <a:r>
              <a:rPr lang="ms" sz="200">
                <a:highlight>
                  <a:schemeClr val="lt1"/>
                </a:highlight>
              </a:rPr>
              <a:t>2</a:t>
            </a:r>
            <a:endParaRPr sz="200">
              <a:highlight>
                <a:schemeClr val="lt1"/>
              </a:highlight>
            </a:endParaRPr>
          </a:p>
          <a:p>
            <a:pPr indent="0" lvl="0" marL="0" rtl="0" algn="l">
              <a:lnSpc>
                <a:spcPct val="100000"/>
              </a:lnSpc>
              <a:spcBef>
                <a:spcPts val="0"/>
              </a:spcBef>
              <a:spcAft>
                <a:spcPts val="0"/>
              </a:spcAft>
              <a:buSzPts val="2800"/>
              <a:buNone/>
            </a:pPr>
            <a:r>
              <a:t/>
            </a:r>
            <a:endParaRPr sz="1400"/>
          </a:p>
          <a:p>
            <a:pPr indent="0" lvl="0" marL="0" rtl="0" algn="ctr">
              <a:lnSpc>
                <a:spcPct val="100000"/>
              </a:lnSpc>
              <a:spcBef>
                <a:spcPts val="0"/>
              </a:spcBef>
              <a:spcAft>
                <a:spcPts val="0"/>
              </a:spcAft>
              <a:buSzPts val="2800"/>
              <a:buNone/>
            </a:pPr>
            <a:r>
              <a:t/>
            </a:r>
            <a:endParaRPr b="1">
              <a:solidFill>
                <a:srgbClr val="0070C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a:solidFill>
                <a:srgbClr val="0070C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title"/>
          </p:nvPr>
        </p:nvSpPr>
        <p:spPr>
          <a:xfrm>
            <a:off x="311700" y="21399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ms">
                <a:solidFill>
                  <a:srgbClr val="0070C0"/>
                </a:solidFill>
                <a:latin typeface="Times New Roman"/>
                <a:ea typeface="Times New Roman"/>
                <a:cs typeface="Times New Roman"/>
                <a:sym typeface="Times New Roman"/>
              </a:rPr>
              <a:t>Contents </a:t>
            </a:r>
            <a:endParaRPr/>
          </a:p>
        </p:txBody>
      </p:sp>
      <p:sp>
        <p:nvSpPr>
          <p:cNvPr id="59" name="Google Shape;59;p2"/>
          <p:cNvSpPr txBox="1"/>
          <p:nvPr>
            <p:ph idx="1" type="body"/>
          </p:nvPr>
        </p:nvSpPr>
        <p:spPr>
          <a:xfrm>
            <a:off x="311700" y="863550"/>
            <a:ext cx="8520600" cy="392181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chemeClr val="dk1"/>
              </a:buClr>
              <a:buSzPts val="2000"/>
              <a:buFont typeface="Times New Roman"/>
              <a:buAutoNum type="arabicPeriod"/>
            </a:pPr>
            <a:r>
              <a:rPr lang="ms" sz="2000">
                <a:solidFill>
                  <a:schemeClr val="dk1"/>
                </a:solidFill>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AutoNum type="arabicPeriod"/>
            </a:pPr>
            <a:r>
              <a:rPr lang="ms" sz="2000">
                <a:solidFill>
                  <a:schemeClr val="dk1"/>
                </a:solidFill>
                <a:latin typeface="Times New Roman"/>
                <a:ea typeface="Times New Roman"/>
                <a:cs typeface="Times New Roman"/>
                <a:sym typeface="Times New Roman"/>
              </a:rPr>
              <a:t>Proposed Solution</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AutoNum type="arabicPeriod"/>
            </a:pPr>
            <a:r>
              <a:rPr lang="ms" sz="2000">
                <a:solidFill>
                  <a:schemeClr val="dk1"/>
                </a:solidFill>
                <a:latin typeface="Times New Roman"/>
                <a:ea typeface="Times New Roman"/>
                <a:cs typeface="Times New Roman"/>
                <a:sym typeface="Times New Roman"/>
              </a:rPr>
              <a:t>Comparison</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AutoNum type="arabicPeriod"/>
            </a:pPr>
            <a:r>
              <a:rPr lang="ms" sz="2000">
                <a:solidFill>
                  <a:schemeClr val="dk1"/>
                </a:solidFill>
                <a:latin typeface="Times New Roman"/>
                <a:ea typeface="Times New Roman"/>
                <a:cs typeface="Times New Roman"/>
                <a:sym typeface="Times New Roman"/>
              </a:rPr>
              <a:t>Complete Block Diagram of Proposed System</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AutoNum type="arabicPeriod"/>
            </a:pPr>
            <a:r>
              <a:rPr lang="ms" sz="2000">
                <a:solidFill>
                  <a:schemeClr val="dk1"/>
                </a:solidFill>
                <a:latin typeface="Times New Roman"/>
                <a:ea typeface="Times New Roman"/>
                <a:cs typeface="Times New Roman"/>
                <a:sym typeface="Times New Roman"/>
              </a:rPr>
              <a:t>Hardware implementation and results</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AutoNum type="arabicPeriod"/>
            </a:pPr>
            <a:r>
              <a:rPr lang="ms" sz="2000">
                <a:solidFill>
                  <a:schemeClr val="dk1"/>
                </a:solidFill>
                <a:latin typeface="Times New Roman"/>
                <a:ea typeface="Times New Roman"/>
                <a:cs typeface="Times New Roman"/>
                <a:sym typeface="Times New Roman"/>
              </a:rPr>
              <a:t>Benefits to Our Society</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AutoNum type="arabicPeriod"/>
            </a:pPr>
            <a:r>
              <a:rPr lang="ms" sz="2000">
                <a:solidFill>
                  <a:schemeClr val="dk1"/>
                </a:solidFill>
                <a:latin typeface="Times New Roman"/>
                <a:ea typeface="Times New Roman"/>
                <a:cs typeface="Times New Roman"/>
                <a:sym typeface="Times New Roman"/>
              </a:rPr>
              <a:t>References</a:t>
            </a:r>
            <a:endParaRPr sz="20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246600" y="204100"/>
            <a:ext cx="8724000" cy="551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ms">
                <a:solidFill>
                  <a:srgbClr val="0070C0"/>
                </a:solidFill>
                <a:latin typeface="Times New Roman"/>
                <a:ea typeface="Times New Roman"/>
                <a:cs typeface="Times New Roman"/>
                <a:sym typeface="Times New Roman"/>
              </a:rPr>
              <a:t>Problem Statement</a:t>
            </a:r>
            <a:endParaRPr b="1">
              <a:solidFill>
                <a:srgbClr val="0070C0"/>
              </a:solidFill>
              <a:latin typeface="Times New Roman"/>
              <a:ea typeface="Times New Roman"/>
              <a:cs typeface="Times New Roman"/>
              <a:sym typeface="Times New Roman"/>
            </a:endParaRPr>
          </a:p>
        </p:txBody>
      </p:sp>
      <p:sp>
        <p:nvSpPr>
          <p:cNvPr id="65" name="Google Shape;65;p3"/>
          <p:cNvSpPr txBox="1"/>
          <p:nvPr>
            <p:ph idx="1" type="body"/>
          </p:nvPr>
        </p:nvSpPr>
        <p:spPr>
          <a:xfrm>
            <a:off x="154375" y="918475"/>
            <a:ext cx="8816100" cy="3898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1600">
              <a:solidFill>
                <a:srgbClr val="232323"/>
              </a:solidFill>
              <a:highlight>
                <a:srgbClr val="FFFFFF"/>
              </a:highlight>
              <a:latin typeface="Times New Roman"/>
              <a:ea typeface="Times New Roman"/>
              <a:cs typeface="Times New Roman"/>
              <a:sym typeface="Times New Roman"/>
            </a:endParaRPr>
          </a:p>
          <a:p>
            <a:pPr indent="-342900" lvl="0" marL="457200" rtl="0" algn="just">
              <a:lnSpc>
                <a:spcPct val="100000"/>
              </a:lnSpc>
              <a:spcBef>
                <a:spcPts val="800"/>
              </a:spcBef>
              <a:spcAft>
                <a:spcPts val="0"/>
              </a:spcAft>
              <a:buClr>
                <a:srgbClr val="232323"/>
              </a:buClr>
              <a:buSzPts val="1800"/>
              <a:buFont typeface="Times New Roman"/>
              <a:buChar char="➢"/>
            </a:pPr>
            <a:r>
              <a:rPr lang="ms">
                <a:solidFill>
                  <a:srgbClr val="232323"/>
                </a:solidFill>
                <a:highlight>
                  <a:srgbClr val="FFFFFF"/>
                </a:highlight>
                <a:latin typeface="Times New Roman"/>
                <a:ea typeface="Times New Roman"/>
                <a:cs typeface="Times New Roman"/>
                <a:sym typeface="Times New Roman"/>
              </a:rPr>
              <a:t>Currently two types of pill dispensers are available in market viz. non- electric and electric ones. </a:t>
            </a:r>
            <a:endParaRPr>
              <a:solidFill>
                <a:srgbClr val="232323"/>
              </a:solidFill>
              <a:highlight>
                <a:srgbClr val="FFFFFF"/>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232323"/>
              </a:buClr>
              <a:buSzPts val="1800"/>
              <a:buFont typeface="Times New Roman"/>
              <a:buChar char="➢"/>
            </a:pPr>
            <a:r>
              <a:rPr lang="ms">
                <a:solidFill>
                  <a:srgbClr val="232323"/>
                </a:solidFill>
                <a:highlight>
                  <a:srgbClr val="FFFFFF"/>
                </a:highlight>
                <a:latin typeface="Times New Roman"/>
                <a:ea typeface="Times New Roman"/>
                <a:cs typeface="Times New Roman"/>
                <a:sym typeface="Times New Roman"/>
              </a:rPr>
              <a:t>Majority of them don't have a reminder mechanism, also nowadays due to Covid-19, family members or assistants to the elderly have more difficulties taking care of dependent persons. </a:t>
            </a:r>
            <a:endParaRPr>
              <a:solidFill>
                <a:srgbClr val="232323"/>
              </a:solidFill>
              <a:highlight>
                <a:srgbClr val="FFFFFF"/>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232323"/>
              </a:buClr>
              <a:buSzPts val="1800"/>
              <a:buFont typeface="Times New Roman"/>
              <a:buChar char="➢"/>
            </a:pPr>
            <a:r>
              <a:rPr lang="ms">
                <a:solidFill>
                  <a:srgbClr val="232323"/>
                </a:solidFill>
                <a:highlight>
                  <a:srgbClr val="FFFFFF"/>
                </a:highlight>
                <a:latin typeface="Times New Roman"/>
                <a:ea typeface="Times New Roman"/>
                <a:cs typeface="Times New Roman"/>
                <a:sym typeface="Times New Roman"/>
              </a:rPr>
              <a:t>That is why we saw the necessity to create a smart pill dispenser which will be easily accessible to elderly people, and has the capacity to help the patients to become independent.</a:t>
            </a:r>
            <a:endParaRPr>
              <a:solidFill>
                <a:srgbClr val="232323"/>
              </a:solidFill>
              <a:highlight>
                <a:srgbClr val="FFFFFF"/>
              </a:highlight>
              <a:latin typeface="Times New Roman"/>
              <a:ea typeface="Times New Roman"/>
              <a:cs typeface="Times New Roman"/>
              <a:sym typeface="Times New Roman"/>
            </a:endParaRPr>
          </a:p>
          <a:p>
            <a:pPr indent="0" lvl="0" marL="0" rtl="0" algn="l">
              <a:lnSpc>
                <a:spcPct val="100000"/>
              </a:lnSpc>
              <a:spcBef>
                <a:spcPts val="800"/>
              </a:spcBef>
              <a:spcAft>
                <a:spcPts val="800"/>
              </a:spcAft>
              <a:buNone/>
            </a:pPr>
            <a:r>
              <a:t/>
            </a:r>
            <a:endParaRPr sz="1200">
              <a:solidFill>
                <a:srgbClr val="232323"/>
              </a:solidFill>
              <a:highlight>
                <a:srgbClr val="FFFFFF"/>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193900" y="214325"/>
            <a:ext cx="8776500" cy="53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ms">
                <a:solidFill>
                  <a:srgbClr val="0070C0"/>
                </a:solidFill>
                <a:latin typeface="Times New Roman"/>
                <a:ea typeface="Times New Roman"/>
                <a:cs typeface="Times New Roman"/>
                <a:sym typeface="Times New Roman"/>
              </a:rPr>
              <a:t>Proposed Solution</a:t>
            </a:r>
            <a:endParaRPr b="1">
              <a:solidFill>
                <a:srgbClr val="0070C0"/>
              </a:solidFill>
              <a:latin typeface="Times New Roman"/>
              <a:ea typeface="Times New Roman"/>
              <a:cs typeface="Times New Roman"/>
              <a:sym typeface="Times New Roman"/>
            </a:endParaRPr>
          </a:p>
        </p:txBody>
      </p:sp>
      <p:sp>
        <p:nvSpPr>
          <p:cNvPr id="71" name="Google Shape;71;p4"/>
          <p:cNvSpPr txBox="1"/>
          <p:nvPr>
            <p:ph idx="1" type="body"/>
          </p:nvPr>
        </p:nvSpPr>
        <p:spPr>
          <a:xfrm>
            <a:off x="153075" y="836850"/>
            <a:ext cx="8817300" cy="41229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Times New Roman"/>
              <a:buChar char="➢"/>
            </a:pPr>
            <a:r>
              <a:rPr lang="ms" sz="1600">
                <a:solidFill>
                  <a:srgbClr val="000000"/>
                </a:solidFill>
                <a:latin typeface="Times New Roman"/>
                <a:ea typeface="Times New Roman"/>
                <a:cs typeface="Times New Roman"/>
                <a:sym typeface="Times New Roman"/>
              </a:rPr>
              <a:t>The principal idea that needs to be attended to solve mentioned  problems from the problem statement  is  to  design  a  self  pill  dispensing device  which needs  no human  intervention. This  project makes use of the concept of circular  </a:t>
            </a:r>
            <a:r>
              <a:rPr lang="ms" sz="1600">
                <a:solidFill>
                  <a:srgbClr val="000000"/>
                </a:solidFill>
                <a:latin typeface="Times New Roman"/>
                <a:ea typeface="Times New Roman"/>
                <a:cs typeface="Times New Roman"/>
                <a:sym typeface="Times New Roman"/>
              </a:rPr>
              <a:t>stepwise</a:t>
            </a:r>
            <a:r>
              <a:rPr lang="ms" sz="1600">
                <a:solidFill>
                  <a:srgbClr val="000000"/>
                </a:solidFill>
                <a:latin typeface="Times New Roman"/>
                <a:ea typeface="Times New Roman"/>
                <a:cs typeface="Times New Roman"/>
                <a:sym typeface="Times New Roman"/>
              </a:rPr>
              <a:t>  motion of the compartment which is meant to store the pills.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ms" sz="1600">
                <a:solidFill>
                  <a:srgbClr val="000000"/>
                </a:solidFill>
                <a:latin typeface="Times New Roman"/>
                <a:ea typeface="Times New Roman"/>
                <a:cs typeface="Times New Roman"/>
                <a:sym typeface="Times New Roman"/>
              </a:rPr>
              <a:t>There  is a  provision for  alarming  system built  in with  the  device which  consists  of a  buzzer  and IR sensor to indicate the time of medication. </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ms" sz="1600">
                <a:solidFill>
                  <a:schemeClr val="dk1"/>
                </a:solidFill>
                <a:latin typeface="Times New Roman"/>
                <a:ea typeface="Times New Roman"/>
                <a:cs typeface="Times New Roman"/>
                <a:sym typeface="Times New Roman"/>
              </a:rPr>
              <a:t>So at a given specific time, the smart pill dispenser sounds a buzzer and drops the pill thus reminding the patient to take their medication on time.</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ms" sz="1600">
                <a:solidFill>
                  <a:schemeClr val="dk1"/>
                </a:solidFill>
                <a:latin typeface="Times New Roman"/>
                <a:ea typeface="Times New Roman"/>
                <a:cs typeface="Times New Roman"/>
                <a:sym typeface="Times New Roman"/>
              </a:rPr>
              <a:t>It is helpful for the busier people and old age people. Also Many seniors who suffer from dementia or Alzheimer’s may not remember when to take their medication or what medication to take.</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ms" sz="1600">
                <a:solidFill>
                  <a:schemeClr val="dk1"/>
                </a:solidFill>
                <a:latin typeface="Times New Roman"/>
                <a:ea typeface="Times New Roman"/>
                <a:cs typeface="Times New Roman"/>
                <a:sym typeface="Times New Roman"/>
              </a:rPr>
              <a:t>Device should be lightweight, automatic and user friendly; anyone need not have to remember their time for the medication</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7"/>
          <p:cNvSpPr txBox="1"/>
          <p:nvPr/>
        </p:nvSpPr>
        <p:spPr>
          <a:xfrm>
            <a:off x="123993" y="311422"/>
            <a:ext cx="8802293" cy="5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ms" sz="2800" u="none" cap="none" strike="noStrike">
                <a:solidFill>
                  <a:srgbClr val="0070C0"/>
                </a:solidFill>
                <a:latin typeface="Times New Roman"/>
                <a:ea typeface="Times New Roman"/>
                <a:cs typeface="Times New Roman"/>
                <a:sym typeface="Times New Roman"/>
              </a:rPr>
              <a:t>Complete Block Diagram of  Proposed System</a:t>
            </a:r>
            <a:endParaRPr b="1" i="0" sz="2800" u="none" cap="none" strike="noStrike">
              <a:solidFill>
                <a:srgbClr val="0070C0"/>
              </a:solidFill>
              <a:latin typeface="Times New Roman"/>
              <a:ea typeface="Times New Roman"/>
              <a:cs typeface="Times New Roman"/>
              <a:sym typeface="Times New Roman"/>
            </a:endParaRPr>
          </a:p>
        </p:txBody>
      </p:sp>
      <p:sp>
        <p:nvSpPr>
          <p:cNvPr id="77" name="Google Shape;77;p7"/>
          <p:cNvSpPr txBox="1"/>
          <p:nvPr/>
        </p:nvSpPr>
        <p:spPr>
          <a:xfrm>
            <a:off x="250371" y="1102796"/>
            <a:ext cx="83928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78" name="Google Shape;78;p7"/>
          <p:cNvPicPr preferRelativeResize="0"/>
          <p:nvPr/>
        </p:nvPicPr>
        <p:blipFill>
          <a:blip r:embed="rId3">
            <a:alphaModFix/>
          </a:blip>
          <a:stretch>
            <a:fillRect/>
          </a:stretch>
        </p:blipFill>
        <p:spPr>
          <a:xfrm>
            <a:off x="1690688" y="1410596"/>
            <a:ext cx="5762625" cy="2914650"/>
          </a:xfrm>
          <a:prstGeom prst="rect">
            <a:avLst/>
          </a:prstGeom>
          <a:noFill/>
          <a:ln>
            <a:noFill/>
          </a:ln>
        </p:spPr>
      </p:pic>
      <p:sp>
        <p:nvSpPr>
          <p:cNvPr id="79" name="Google Shape;79;p7"/>
          <p:cNvSpPr txBox="1"/>
          <p:nvPr/>
        </p:nvSpPr>
        <p:spPr>
          <a:xfrm>
            <a:off x="3394700" y="4496900"/>
            <a:ext cx="267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ms">
                <a:latin typeface="Times New Roman"/>
                <a:ea typeface="Times New Roman"/>
                <a:cs typeface="Times New Roman"/>
                <a:sym typeface="Times New Roman"/>
              </a:rPr>
              <a:t>Fig. 1 Block Diagram</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193800" y="159275"/>
            <a:ext cx="8950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ms">
                <a:solidFill>
                  <a:srgbClr val="0070C0"/>
                </a:solidFill>
                <a:latin typeface="Times New Roman"/>
                <a:ea typeface="Times New Roman"/>
                <a:cs typeface="Times New Roman"/>
                <a:sym typeface="Times New Roman"/>
              </a:rPr>
              <a:t>        </a:t>
            </a:r>
            <a:r>
              <a:rPr b="1" lang="ms">
                <a:solidFill>
                  <a:srgbClr val="0070C0"/>
                </a:solidFill>
                <a:latin typeface="Times New Roman"/>
                <a:ea typeface="Times New Roman"/>
                <a:cs typeface="Times New Roman"/>
                <a:sym typeface="Times New Roman"/>
              </a:rPr>
              <a:t>Comparison in the market </a:t>
            </a:r>
            <a:endParaRPr b="1">
              <a:solidFill>
                <a:srgbClr val="0070C0"/>
              </a:solidFill>
              <a:latin typeface="Times New Roman"/>
              <a:ea typeface="Times New Roman"/>
              <a:cs typeface="Times New Roman"/>
              <a:sym typeface="Times New Roman"/>
            </a:endParaRPr>
          </a:p>
        </p:txBody>
      </p:sp>
      <p:pic>
        <p:nvPicPr>
          <p:cNvPr id="85" name="Google Shape;85;p6"/>
          <p:cNvPicPr preferRelativeResize="0"/>
          <p:nvPr/>
        </p:nvPicPr>
        <p:blipFill>
          <a:blip r:embed="rId3">
            <a:alphaModFix/>
          </a:blip>
          <a:stretch>
            <a:fillRect/>
          </a:stretch>
        </p:blipFill>
        <p:spPr>
          <a:xfrm>
            <a:off x="602000" y="782325"/>
            <a:ext cx="5680851" cy="4106724"/>
          </a:xfrm>
          <a:prstGeom prst="rect">
            <a:avLst/>
          </a:prstGeom>
          <a:noFill/>
          <a:ln>
            <a:noFill/>
          </a:ln>
        </p:spPr>
      </p:pic>
      <p:pic>
        <p:nvPicPr>
          <p:cNvPr id="86" name="Google Shape;86;p6"/>
          <p:cNvPicPr preferRelativeResize="0"/>
          <p:nvPr/>
        </p:nvPicPr>
        <p:blipFill>
          <a:blip r:embed="rId4">
            <a:alphaModFix/>
          </a:blip>
          <a:stretch>
            <a:fillRect/>
          </a:stretch>
        </p:blipFill>
        <p:spPr>
          <a:xfrm>
            <a:off x="6909350" y="282950"/>
            <a:ext cx="1688200" cy="1633499"/>
          </a:xfrm>
          <a:prstGeom prst="rect">
            <a:avLst/>
          </a:prstGeom>
          <a:noFill/>
          <a:ln>
            <a:noFill/>
          </a:ln>
        </p:spPr>
      </p:pic>
      <p:pic>
        <p:nvPicPr>
          <p:cNvPr id="87" name="Google Shape;87;p6"/>
          <p:cNvPicPr preferRelativeResize="0"/>
          <p:nvPr/>
        </p:nvPicPr>
        <p:blipFill>
          <a:blip r:embed="rId5">
            <a:alphaModFix/>
          </a:blip>
          <a:stretch>
            <a:fillRect/>
          </a:stretch>
        </p:blipFill>
        <p:spPr>
          <a:xfrm>
            <a:off x="6963151" y="1916450"/>
            <a:ext cx="1473900" cy="1495425"/>
          </a:xfrm>
          <a:prstGeom prst="rect">
            <a:avLst/>
          </a:prstGeom>
          <a:noFill/>
          <a:ln>
            <a:noFill/>
          </a:ln>
        </p:spPr>
      </p:pic>
      <p:pic>
        <p:nvPicPr>
          <p:cNvPr id="88" name="Google Shape;88;p6"/>
          <p:cNvPicPr preferRelativeResize="0"/>
          <p:nvPr/>
        </p:nvPicPr>
        <p:blipFill>
          <a:blip r:embed="rId6">
            <a:alphaModFix/>
          </a:blip>
          <a:stretch>
            <a:fillRect/>
          </a:stretch>
        </p:blipFill>
        <p:spPr>
          <a:xfrm>
            <a:off x="7016500" y="3466150"/>
            <a:ext cx="1473900" cy="14739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f6e7063ef7_1_3"/>
          <p:cNvSpPr txBox="1"/>
          <p:nvPr/>
        </p:nvSpPr>
        <p:spPr>
          <a:xfrm>
            <a:off x="718850" y="495750"/>
            <a:ext cx="78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4" name="Google Shape;94;gf6e7063ef7_1_3"/>
          <p:cNvSpPr txBox="1"/>
          <p:nvPr/>
        </p:nvSpPr>
        <p:spPr>
          <a:xfrm>
            <a:off x="842900" y="186850"/>
            <a:ext cx="764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800"/>
              <a:buFont typeface="Arial"/>
              <a:buNone/>
            </a:pPr>
            <a:r>
              <a:rPr b="1" lang="ms" sz="2800">
                <a:solidFill>
                  <a:srgbClr val="0070C0"/>
                </a:solidFill>
                <a:latin typeface="Times New Roman"/>
                <a:ea typeface="Times New Roman"/>
                <a:cs typeface="Times New Roman"/>
                <a:sym typeface="Times New Roman"/>
              </a:rPr>
              <a:t>Hardware implementation and results</a:t>
            </a:r>
            <a:endParaRPr>
              <a:solidFill>
                <a:srgbClr val="0070C0"/>
              </a:solidFill>
            </a:endParaRPr>
          </a:p>
        </p:txBody>
      </p:sp>
      <p:pic>
        <p:nvPicPr>
          <p:cNvPr id="95" name="Google Shape;95;gf6e7063ef7_1_3"/>
          <p:cNvPicPr preferRelativeResize="0"/>
          <p:nvPr/>
        </p:nvPicPr>
        <p:blipFill>
          <a:blip r:embed="rId3">
            <a:alphaModFix/>
          </a:blip>
          <a:stretch>
            <a:fillRect/>
          </a:stretch>
        </p:blipFill>
        <p:spPr>
          <a:xfrm>
            <a:off x="213525" y="895950"/>
            <a:ext cx="4248475" cy="3510225"/>
          </a:xfrm>
          <a:prstGeom prst="rect">
            <a:avLst/>
          </a:prstGeom>
          <a:noFill/>
          <a:ln>
            <a:noFill/>
          </a:ln>
        </p:spPr>
      </p:pic>
      <p:pic>
        <p:nvPicPr>
          <p:cNvPr id="96" name="Google Shape;96;gf6e7063ef7_1_3"/>
          <p:cNvPicPr preferRelativeResize="0"/>
          <p:nvPr/>
        </p:nvPicPr>
        <p:blipFill>
          <a:blip r:embed="rId4">
            <a:alphaModFix/>
          </a:blip>
          <a:stretch>
            <a:fillRect/>
          </a:stretch>
        </p:blipFill>
        <p:spPr>
          <a:xfrm>
            <a:off x="4461988" y="895950"/>
            <a:ext cx="4339125" cy="3510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f7077889fc_3_3"/>
          <p:cNvSpPr txBox="1"/>
          <p:nvPr/>
        </p:nvSpPr>
        <p:spPr>
          <a:xfrm>
            <a:off x="718850" y="495750"/>
            <a:ext cx="78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2" name="Google Shape;102;gf7077889fc_3_3"/>
          <p:cNvSpPr txBox="1"/>
          <p:nvPr/>
        </p:nvSpPr>
        <p:spPr>
          <a:xfrm>
            <a:off x="842900" y="186850"/>
            <a:ext cx="764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800"/>
              <a:buFont typeface="Arial"/>
              <a:buNone/>
            </a:pPr>
            <a:r>
              <a:rPr b="1" lang="ms" sz="2800">
                <a:solidFill>
                  <a:srgbClr val="0070C0"/>
                </a:solidFill>
                <a:latin typeface="Times New Roman"/>
                <a:ea typeface="Times New Roman"/>
                <a:cs typeface="Times New Roman"/>
                <a:sym typeface="Times New Roman"/>
              </a:rPr>
              <a:t>Hardware implementation and results</a:t>
            </a:r>
            <a:endParaRPr>
              <a:solidFill>
                <a:srgbClr val="0070C0"/>
              </a:solidFill>
            </a:endParaRPr>
          </a:p>
        </p:txBody>
      </p:sp>
      <p:pic>
        <p:nvPicPr>
          <p:cNvPr id="103" name="Google Shape;103;gf7077889fc_3_3" title="video_2021-11-10T09.47.08.mp4">
            <a:hlinkClick r:id="rId3"/>
          </p:cNvPr>
          <p:cNvPicPr preferRelativeResize="0"/>
          <p:nvPr/>
        </p:nvPicPr>
        <p:blipFill>
          <a:blip r:embed="rId4">
            <a:alphaModFix/>
          </a:blip>
          <a:stretch>
            <a:fillRect/>
          </a:stretch>
        </p:blipFill>
        <p:spPr>
          <a:xfrm>
            <a:off x="1704300" y="1048350"/>
            <a:ext cx="599055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1e1f6ac617_0_3"/>
          <p:cNvSpPr txBox="1"/>
          <p:nvPr>
            <p:ph type="title"/>
          </p:nvPr>
        </p:nvSpPr>
        <p:spPr>
          <a:xfrm>
            <a:off x="193800" y="159275"/>
            <a:ext cx="8950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ms">
                <a:solidFill>
                  <a:srgbClr val="0070C0"/>
                </a:solidFill>
                <a:latin typeface="Times New Roman"/>
                <a:ea typeface="Times New Roman"/>
                <a:cs typeface="Times New Roman"/>
                <a:sym typeface="Times New Roman"/>
              </a:rPr>
              <a:t>Benefits to Our Society</a:t>
            </a:r>
            <a:endParaRPr b="1">
              <a:solidFill>
                <a:srgbClr val="0070C0"/>
              </a:solidFill>
              <a:latin typeface="Times New Roman"/>
              <a:ea typeface="Times New Roman"/>
              <a:cs typeface="Times New Roman"/>
              <a:sym typeface="Times New Roman"/>
            </a:endParaRPr>
          </a:p>
        </p:txBody>
      </p:sp>
      <p:sp>
        <p:nvSpPr>
          <p:cNvPr id="109" name="Google Shape;109;g11e1f6ac617_0_3"/>
          <p:cNvSpPr txBox="1"/>
          <p:nvPr/>
        </p:nvSpPr>
        <p:spPr>
          <a:xfrm>
            <a:off x="469450" y="826625"/>
            <a:ext cx="8256000" cy="2862900"/>
          </a:xfrm>
          <a:prstGeom prst="rect">
            <a:avLst/>
          </a:prstGeom>
          <a:noFill/>
          <a:ln>
            <a:noFill/>
          </a:ln>
        </p:spPr>
        <p:txBody>
          <a:bodyPr anchorCtr="0" anchor="t" bIns="91425" lIns="91425" spcFirstLastPara="1" rIns="91425" wrap="square" tIns="91425">
            <a:spAutoFit/>
          </a:bodyPr>
          <a:lstStyle/>
          <a:p>
            <a:pPr indent="-266700" lvl="0" marL="342900" rtl="0" algn="just">
              <a:spcBef>
                <a:spcPts val="0"/>
              </a:spcBef>
              <a:spcAft>
                <a:spcPts val="0"/>
              </a:spcAft>
              <a:buClr>
                <a:schemeClr val="dk1"/>
              </a:buClr>
              <a:buSzPts val="1600"/>
              <a:buFont typeface="Times New Roman"/>
              <a:buChar char="•"/>
            </a:pPr>
            <a:r>
              <a:rPr lang="ms" sz="1600">
                <a:solidFill>
                  <a:schemeClr val="dk1"/>
                </a:solidFill>
                <a:latin typeface="Times New Roman"/>
                <a:ea typeface="Times New Roman"/>
                <a:cs typeface="Times New Roman"/>
                <a:sym typeface="Times New Roman"/>
              </a:rPr>
              <a:t>The elderly with poor memory have a major problem in recognizing the medicinal doses. This problem can be solved using this device.</a:t>
            </a:r>
            <a:endParaRPr sz="1600">
              <a:solidFill>
                <a:schemeClr val="dk1"/>
              </a:solidFill>
              <a:latin typeface="Times New Roman"/>
              <a:ea typeface="Times New Roman"/>
              <a:cs typeface="Times New Roman"/>
              <a:sym typeface="Times New Roman"/>
            </a:endParaRPr>
          </a:p>
          <a:p>
            <a:pPr indent="-266700" lvl="0" marL="342900" rtl="0" algn="just">
              <a:spcBef>
                <a:spcPts val="560"/>
              </a:spcBef>
              <a:spcAft>
                <a:spcPts val="0"/>
              </a:spcAft>
              <a:buClr>
                <a:schemeClr val="dk1"/>
              </a:buClr>
              <a:buSzPts val="1600"/>
              <a:buFont typeface="Times New Roman"/>
              <a:buChar char="•"/>
            </a:pPr>
            <a:r>
              <a:rPr lang="ms" sz="1600">
                <a:solidFill>
                  <a:schemeClr val="dk1"/>
                </a:solidFill>
                <a:latin typeface="Times New Roman"/>
                <a:ea typeface="Times New Roman"/>
                <a:cs typeface="Times New Roman"/>
                <a:sym typeface="Times New Roman"/>
              </a:rPr>
              <a:t>It is helpful for busier and old age people. Also,  Many seniors who suffer from dementia or Alzheimer’s may not remember when to take their medication or what medication to take.</a:t>
            </a:r>
            <a:endParaRPr sz="1600">
              <a:solidFill>
                <a:schemeClr val="dk1"/>
              </a:solidFill>
              <a:latin typeface="Times New Roman"/>
              <a:ea typeface="Times New Roman"/>
              <a:cs typeface="Times New Roman"/>
              <a:sym typeface="Times New Roman"/>
            </a:endParaRPr>
          </a:p>
          <a:p>
            <a:pPr indent="-266700" lvl="0" marL="342900" rtl="0" algn="just">
              <a:spcBef>
                <a:spcPts val="560"/>
              </a:spcBef>
              <a:spcAft>
                <a:spcPts val="0"/>
              </a:spcAft>
              <a:buClr>
                <a:schemeClr val="dk1"/>
              </a:buClr>
              <a:buSzPts val="1600"/>
              <a:buFont typeface="Times New Roman"/>
              <a:buChar char="•"/>
            </a:pPr>
            <a:r>
              <a:rPr lang="ms" sz="1600">
                <a:solidFill>
                  <a:schemeClr val="dk1"/>
                </a:solidFill>
                <a:latin typeface="Times New Roman"/>
                <a:ea typeface="Times New Roman"/>
                <a:cs typeface="Times New Roman"/>
                <a:sym typeface="Times New Roman"/>
              </a:rPr>
              <a:t>In times of the COVID-19 pandemic, where we need to follow self-quarantine, there is a need for a pill dispenser that will be used by the infected people. The patients are able to take medicine without close professional supervision.</a:t>
            </a:r>
            <a:endParaRPr sz="1600">
              <a:solidFill>
                <a:schemeClr val="dk1"/>
              </a:solidFill>
              <a:latin typeface="Times New Roman"/>
              <a:ea typeface="Times New Roman"/>
              <a:cs typeface="Times New Roman"/>
              <a:sym typeface="Times New Roman"/>
            </a:endParaRPr>
          </a:p>
          <a:p>
            <a:pPr indent="-266700" lvl="0" marL="342900" rtl="0" algn="just">
              <a:spcBef>
                <a:spcPts val="560"/>
              </a:spcBef>
              <a:spcAft>
                <a:spcPts val="0"/>
              </a:spcAft>
              <a:buClr>
                <a:schemeClr val="dk1"/>
              </a:buClr>
              <a:buSzPts val="1600"/>
              <a:buFont typeface="Times New Roman"/>
              <a:buChar char="•"/>
            </a:pPr>
            <a:r>
              <a:rPr lang="ms" sz="1600">
                <a:solidFill>
                  <a:schemeClr val="dk1"/>
                </a:solidFill>
                <a:highlight>
                  <a:schemeClr val="lt1"/>
                </a:highlight>
                <a:latin typeface="Times New Roman"/>
                <a:ea typeface="Times New Roman"/>
                <a:cs typeface="Times New Roman"/>
                <a:sym typeface="Times New Roman"/>
              </a:rPr>
              <a:t>Our project will improve our existing healthcare industry, and also contributes to Atmanirbhar Bharat Abhiyan.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