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T Neuzeit" charset="1" panose="00000000000000000000"/>
      <p:regular r:id="rId14"/>
    </p:embeddedFont>
    <p:embeddedFont>
      <p:font typeface="Mukta Mahee" charset="1" panose="020B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64143" y="2863120"/>
            <a:ext cx="17723857" cy="2149729"/>
          </a:xfrm>
          <a:prstGeom prst="rect">
            <a:avLst/>
          </a:prstGeom>
        </p:spPr>
        <p:txBody>
          <a:bodyPr anchor="t" rtlCol="false" tIns="0" lIns="0" bIns="0" rIns="0">
            <a:spAutoFit/>
          </a:bodyPr>
          <a:lstStyle/>
          <a:p>
            <a:pPr algn="ctr">
              <a:lnSpc>
                <a:spcPts val="15292"/>
              </a:lnSpc>
            </a:pPr>
            <a:r>
              <a:rPr lang="en-US" sz="16991">
                <a:solidFill>
                  <a:srgbClr val="4D6259"/>
                </a:solidFill>
                <a:latin typeface="CAT Neuzeit"/>
                <a:ea typeface="CAT Neuzeit"/>
                <a:cs typeface="CAT Neuzeit"/>
                <a:sym typeface="CAT Neuzeit"/>
              </a:rPr>
              <a:t>PROJEK KUMPULAN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451792" y="1314450"/>
            <a:ext cx="8158891" cy="2664559"/>
          </a:xfrm>
          <a:prstGeom prst="rect">
            <a:avLst/>
          </a:prstGeom>
        </p:spPr>
        <p:txBody>
          <a:bodyPr anchor="t" rtlCol="false" tIns="0" lIns="0" bIns="0" rIns="0">
            <a:spAutoFit/>
          </a:bodyPr>
          <a:lstStyle/>
          <a:p>
            <a:pPr algn="ctr">
              <a:lnSpc>
                <a:spcPts val="9963"/>
              </a:lnSpc>
            </a:pPr>
            <a:r>
              <a:rPr lang="en-US" sz="11070">
                <a:solidFill>
                  <a:srgbClr val="4D6259"/>
                </a:solidFill>
                <a:latin typeface="CAT Neuzeit"/>
                <a:ea typeface="CAT Neuzeit"/>
                <a:cs typeface="CAT Neuzeit"/>
                <a:sym typeface="CAT Neuzeit"/>
              </a:rPr>
              <a:t>AHLI KUMPULAN</a:t>
            </a:r>
          </a:p>
        </p:txBody>
      </p:sp>
      <p:sp>
        <p:nvSpPr>
          <p:cNvPr name="Freeform 9" id="9"/>
          <p:cNvSpPr/>
          <p:nvPr/>
        </p:nvSpPr>
        <p:spPr>
          <a:xfrm flipH="false" flipV="false" rot="0">
            <a:off x="6654571" y="4862866"/>
            <a:ext cx="803789" cy="2146040"/>
          </a:xfrm>
          <a:custGeom>
            <a:avLst/>
            <a:gdLst/>
            <a:ahLst/>
            <a:cxnLst/>
            <a:rect r="r" b="b" t="t" l="l"/>
            <a:pathLst>
              <a:path h="2146040" w="803789">
                <a:moveTo>
                  <a:pt x="0" y="0"/>
                </a:moveTo>
                <a:lnTo>
                  <a:pt x="803789" y="0"/>
                </a:lnTo>
                <a:lnTo>
                  <a:pt x="803789" y="2146040"/>
                </a:lnTo>
                <a:lnTo>
                  <a:pt x="0" y="2146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7838760" y="4894862"/>
            <a:ext cx="3794669" cy="522931"/>
          </a:xfrm>
          <a:prstGeom prst="rect">
            <a:avLst/>
          </a:prstGeom>
        </p:spPr>
        <p:txBody>
          <a:bodyPr anchor="t" rtlCol="false" tIns="0" lIns="0" bIns="0" rIns="0">
            <a:spAutoFit/>
          </a:bodyPr>
          <a:lstStyle/>
          <a:p>
            <a:pPr algn="l">
              <a:lnSpc>
                <a:spcPts val="3802"/>
              </a:lnSpc>
            </a:pPr>
            <a:r>
              <a:rPr lang="en-US" sz="4225">
                <a:solidFill>
                  <a:srgbClr val="4D6259"/>
                </a:solidFill>
                <a:latin typeface="Mukta Mahee"/>
                <a:ea typeface="Mukta Mahee"/>
                <a:cs typeface="Mukta Mahee"/>
                <a:sym typeface="Mukta Mahee"/>
              </a:rPr>
              <a:t>hafiz fitri</a:t>
            </a:r>
          </a:p>
        </p:txBody>
      </p:sp>
      <p:sp>
        <p:nvSpPr>
          <p:cNvPr name="TextBox 11" id="11"/>
          <p:cNvSpPr txBox="true"/>
          <p:nvPr/>
        </p:nvSpPr>
        <p:spPr>
          <a:xfrm rot="0">
            <a:off x="7838760" y="5731571"/>
            <a:ext cx="3794669" cy="522931"/>
          </a:xfrm>
          <a:prstGeom prst="rect">
            <a:avLst/>
          </a:prstGeom>
        </p:spPr>
        <p:txBody>
          <a:bodyPr anchor="t" rtlCol="false" tIns="0" lIns="0" bIns="0" rIns="0">
            <a:spAutoFit/>
          </a:bodyPr>
          <a:lstStyle/>
          <a:p>
            <a:pPr algn="l">
              <a:lnSpc>
                <a:spcPts val="3802"/>
              </a:lnSpc>
            </a:pPr>
            <a:r>
              <a:rPr lang="en-US" sz="4225">
                <a:solidFill>
                  <a:srgbClr val="4D6259"/>
                </a:solidFill>
                <a:latin typeface="Mukta Mahee"/>
                <a:ea typeface="Mukta Mahee"/>
                <a:cs typeface="Mukta Mahee"/>
                <a:sym typeface="Mukta Mahee"/>
              </a:rPr>
              <a:t>aish</a:t>
            </a:r>
          </a:p>
        </p:txBody>
      </p:sp>
      <p:sp>
        <p:nvSpPr>
          <p:cNvPr name="TextBox 12" id="12"/>
          <p:cNvSpPr txBox="true"/>
          <p:nvPr/>
        </p:nvSpPr>
        <p:spPr>
          <a:xfrm rot="0">
            <a:off x="7838760" y="6568279"/>
            <a:ext cx="3794669" cy="522931"/>
          </a:xfrm>
          <a:prstGeom prst="rect">
            <a:avLst/>
          </a:prstGeom>
        </p:spPr>
        <p:txBody>
          <a:bodyPr anchor="t" rtlCol="false" tIns="0" lIns="0" bIns="0" rIns="0">
            <a:spAutoFit/>
          </a:bodyPr>
          <a:lstStyle/>
          <a:p>
            <a:pPr algn="l">
              <a:lnSpc>
                <a:spcPts val="3802"/>
              </a:lnSpc>
            </a:pPr>
            <a:r>
              <a:rPr lang="en-US" sz="4225">
                <a:solidFill>
                  <a:srgbClr val="4D6259"/>
                </a:solidFill>
                <a:latin typeface="Mukta Mahee"/>
                <a:ea typeface="Mukta Mahee"/>
                <a:cs typeface="Mukta Mahee"/>
                <a:sym typeface="Mukta Mahee"/>
              </a:rPr>
              <a:t>akif</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597065">
            <a:off x="10177836" y="1670542"/>
            <a:ext cx="8470000" cy="8470000"/>
          </a:xfrm>
          <a:custGeom>
            <a:avLst/>
            <a:gdLst/>
            <a:ahLst/>
            <a:cxnLst/>
            <a:rect r="r" b="b" t="t" l="l"/>
            <a:pathLst>
              <a:path h="8470000" w="8470000">
                <a:moveTo>
                  <a:pt x="0" y="0"/>
                </a:moveTo>
                <a:lnTo>
                  <a:pt x="8470000" y="0"/>
                </a:lnTo>
                <a:lnTo>
                  <a:pt x="8470000" y="8470000"/>
                </a:lnTo>
                <a:lnTo>
                  <a:pt x="0" y="8470000"/>
                </a:lnTo>
                <a:lnTo>
                  <a:pt x="0" y="0"/>
                </a:lnTo>
                <a:close/>
              </a:path>
            </a:pathLst>
          </a:custGeom>
          <a:blipFill>
            <a:blip r:embed="rId10"/>
            <a:stretch>
              <a:fillRect l="0" t="0" r="0" b="0"/>
            </a:stretch>
          </a:blipFill>
        </p:spPr>
      </p:sp>
      <p:sp>
        <p:nvSpPr>
          <p:cNvPr name="TextBox 9" id="9"/>
          <p:cNvSpPr txBox="true"/>
          <p:nvPr/>
        </p:nvSpPr>
        <p:spPr>
          <a:xfrm rot="0">
            <a:off x="3186435" y="962544"/>
            <a:ext cx="4010364" cy="2061952"/>
          </a:xfrm>
          <a:prstGeom prst="rect">
            <a:avLst/>
          </a:prstGeom>
        </p:spPr>
        <p:txBody>
          <a:bodyPr anchor="t" rtlCol="false" tIns="0" lIns="0" bIns="0" rIns="0">
            <a:spAutoFit/>
          </a:bodyPr>
          <a:lstStyle/>
          <a:p>
            <a:pPr algn="ctr">
              <a:lnSpc>
                <a:spcPts val="5290"/>
              </a:lnSpc>
            </a:pPr>
            <a:r>
              <a:rPr lang="en-US" sz="5878">
                <a:solidFill>
                  <a:srgbClr val="4D6259"/>
                </a:solidFill>
                <a:latin typeface="CAT Neuzeit"/>
                <a:ea typeface="CAT Neuzeit"/>
                <a:cs typeface="CAT Neuzeit"/>
                <a:sym typeface="CAT Neuzeit"/>
              </a:rPr>
              <a:t>TUJUAN LAMAN WEB</a:t>
            </a:r>
          </a:p>
        </p:txBody>
      </p:sp>
      <p:sp>
        <p:nvSpPr>
          <p:cNvPr name="TextBox 10" id="10"/>
          <p:cNvSpPr txBox="true"/>
          <p:nvPr/>
        </p:nvSpPr>
        <p:spPr>
          <a:xfrm rot="0">
            <a:off x="0" y="3629663"/>
            <a:ext cx="12324246" cy="2970524"/>
          </a:xfrm>
          <a:prstGeom prst="rect">
            <a:avLst/>
          </a:prstGeom>
        </p:spPr>
        <p:txBody>
          <a:bodyPr anchor="t" rtlCol="false" tIns="0" lIns="0" bIns="0" rIns="0">
            <a:spAutoFit/>
          </a:bodyPr>
          <a:lstStyle/>
          <a:p>
            <a:pPr algn="ctr">
              <a:lnSpc>
                <a:spcPts val="4795"/>
              </a:lnSpc>
              <a:spcBef>
                <a:spcPct val="0"/>
              </a:spcBef>
            </a:pPr>
            <a:r>
              <a:rPr lang="en-US" sz="3425">
                <a:solidFill>
                  <a:srgbClr val="4D6259"/>
                </a:solidFill>
                <a:latin typeface="Mukta Mahee"/>
                <a:ea typeface="Mukta Mahee"/>
                <a:cs typeface="Mukta Mahee"/>
                <a:sym typeface="Mukta Mahee"/>
              </a:rPr>
              <a:t>Memudahkan Proses Pembelian dan Tempahan</a:t>
            </a:r>
          </a:p>
          <a:p>
            <a:pPr algn="ctr">
              <a:lnSpc>
                <a:spcPts val="4795"/>
              </a:lnSpc>
              <a:spcBef>
                <a:spcPct val="0"/>
              </a:spcBef>
            </a:pPr>
            <a:r>
              <a:rPr lang="en-US" sz="3425">
                <a:solidFill>
                  <a:srgbClr val="4D6259"/>
                </a:solidFill>
                <a:latin typeface="Mukta Mahee"/>
                <a:ea typeface="Mukta Mahee"/>
                <a:cs typeface="Mukta Mahee"/>
                <a:sym typeface="Mukta Mahee"/>
              </a:rPr>
              <a:t>Sebagai contoh, laman web Catering Ayam Goreng Bu Mur dibangunkan untuk memudahkan pelanggan membuat tempahan makanan secara dalam talian, mengurangkan kos pemasaran tradisional, dan meningkatkan efisiensi dalam proses penjualan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08888" y="2985687"/>
            <a:ext cx="6953243" cy="6953243"/>
          </a:xfrm>
          <a:custGeom>
            <a:avLst/>
            <a:gdLst/>
            <a:ahLst/>
            <a:cxnLst/>
            <a:rect r="r" b="b" t="t" l="l"/>
            <a:pathLst>
              <a:path h="6953243" w="6953243">
                <a:moveTo>
                  <a:pt x="0" y="0"/>
                </a:moveTo>
                <a:lnTo>
                  <a:pt x="6953243" y="0"/>
                </a:lnTo>
                <a:lnTo>
                  <a:pt x="6953243" y="6953243"/>
                </a:lnTo>
                <a:lnTo>
                  <a:pt x="0" y="6953243"/>
                </a:lnTo>
                <a:lnTo>
                  <a:pt x="0" y="0"/>
                </a:lnTo>
                <a:close/>
              </a:path>
            </a:pathLst>
          </a:custGeom>
          <a:blipFill>
            <a:blip r:embed="rId10"/>
            <a:stretch>
              <a:fillRect l="0" t="0" r="0" b="0"/>
            </a:stretch>
          </a:blipFill>
        </p:spPr>
      </p:sp>
      <p:sp>
        <p:nvSpPr>
          <p:cNvPr name="TextBox 9" id="9"/>
          <p:cNvSpPr txBox="true"/>
          <p:nvPr/>
        </p:nvSpPr>
        <p:spPr>
          <a:xfrm rot="0">
            <a:off x="9192266" y="1511296"/>
            <a:ext cx="8067034" cy="1012071"/>
          </a:xfrm>
          <a:prstGeom prst="rect">
            <a:avLst/>
          </a:prstGeom>
        </p:spPr>
        <p:txBody>
          <a:bodyPr anchor="t" rtlCol="false" tIns="0" lIns="0" bIns="0" rIns="0">
            <a:spAutoFit/>
          </a:bodyPr>
          <a:lstStyle/>
          <a:p>
            <a:pPr algn="ctr">
              <a:lnSpc>
                <a:spcPts val="7257"/>
              </a:lnSpc>
            </a:pPr>
            <a:r>
              <a:rPr lang="en-US" sz="8063">
                <a:solidFill>
                  <a:srgbClr val="4D6259"/>
                </a:solidFill>
                <a:latin typeface="CAT Neuzeit"/>
                <a:ea typeface="CAT Neuzeit"/>
                <a:cs typeface="CAT Neuzeit"/>
                <a:sym typeface="CAT Neuzeit"/>
              </a:rPr>
              <a:t>PENGENALAN</a:t>
            </a:r>
          </a:p>
        </p:txBody>
      </p:sp>
      <p:sp>
        <p:nvSpPr>
          <p:cNvPr name="TextBox 10" id="10"/>
          <p:cNvSpPr txBox="true"/>
          <p:nvPr/>
        </p:nvSpPr>
        <p:spPr>
          <a:xfrm rot="0">
            <a:off x="8319673" y="3629663"/>
            <a:ext cx="8939627" cy="4770749"/>
          </a:xfrm>
          <a:prstGeom prst="rect">
            <a:avLst/>
          </a:prstGeom>
        </p:spPr>
        <p:txBody>
          <a:bodyPr anchor="t" rtlCol="false" tIns="0" lIns="0" bIns="0" rIns="0">
            <a:spAutoFit/>
          </a:bodyPr>
          <a:lstStyle/>
          <a:p>
            <a:pPr algn="ctr">
              <a:lnSpc>
                <a:spcPts val="4795"/>
              </a:lnSpc>
              <a:spcBef>
                <a:spcPct val="0"/>
              </a:spcBef>
            </a:pPr>
            <a:r>
              <a:rPr lang="en-US" sz="3425">
                <a:solidFill>
                  <a:srgbClr val="4D6259"/>
                </a:solidFill>
                <a:latin typeface="Mukta Mahee"/>
                <a:ea typeface="Mukta Mahee"/>
                <a:cs typeface="Mukta Mahee"/>
                <a:sym typeface="Mukta Mahee"/>
              </a:rPr>
              <a:t>Mencipta Suasana yang Sesuai dengan Jenama</a:t>
            </a:r>
          </a:p>
          <a:p>
            <a:pPr algn="ctr">
              <a:lnSpc>
                <a:spcPts val="4795"/>
              </a:lnSpc>
              <a:spcBef>
                <a:spcPct val="0"/>
              </a:spcBef>
            </a:pPr>
            <a:r>
              <a:rPr lang="en-US" sz="3425">
                <a:solidFill>
                  <a:srgbClr val="4D6259"/>
                </a:solidFill>
                <a:latin typeface="Mukta Mahee"/>
                <a:ea typeface="Mukta Mahee"/>
                <a:cs typeface="Mukta Mahee"/>
                <a:sym typeface="Mukta Mahee"/>
              </a:rPr>
              <a:t>Pemilihan imej yang tepat membantu mencipta suasana yang sesuai dengan jenama perniagaan. Sebagai contoh, latar belakang dengan kaki ayam goreng dalam tema makanan cepat saji dapat menggambarkan suasana santai dan mesra keluarga, sesuai untuk restoran yang menyajikan hidangan ayam goreng.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900250">
            <a:off x="-2156233" y="3149379"/>
            <a:ext cx="9868843" cy="9868843"/>
          </a:xfrm>
          <a:custGeom>
            <a:avLst/>
            <a:gdLst/>
            <a:ahLst/>
            <a:cxnLst/>
            <a:rect r="r" b="b" t="t" l="l"/>
            <a:pathLst>
              <a:path h="9868843" w="9868843">
                <a:moveTo>
                  <a:pt x="0" y="0"/>
                </a:moveTo>
                <a:lnTo>
                  <a:pt x="9868843" y="0"/>
                </a:lnTo>
                <a:lnTo>
                  <a:pt x="9868843" y="9868843"/>
                </a:lnTo>
                <a:lnTo>
                  <a:pt x="0" y="9868843"/>
                </a:lnTo>
                <a:lnTo>
                  <a:pt x="0" y="0"/>
                </a:lnTo>
                <a:close/>
              </a:path>
            </a:pathLst>
          </a:custGeom>
          <a:blipFill>
            <a:blip r:embed="rId10"/>
            <a:stretch>
              <a:fillRect l="0" t="0" r="0" b="0"/>
            </a:stretch>
          </a:blipFill>
        </p:spPr>
      </p:sp>
      <p:sp>
        <p:nvSpPr>
          <p:cNvPr name="TextBox 9" id="9"/>
          <p:cNvSpPr txBox="true"/>
          <p:nvPr/>
        </p:nvSpPr>
        <p:spPr>
          <a:xfrm rot="0">
            <a:off x="4652637" y="2258677"/>
            <a:ext cx="11075229" cy="1391413"/>
          </a:xfrm>
          <a:prstGeom prst="rect">
            <a:avLst/>
          </a:prstGeom>
        </p:spPr>
        <p:txBody>
          <a:bodyPr anchor="t" rtlCol="false" tIns="0" lIns="0" bIns="0" rIns="0">
            <a:spAutoFit/>
          </a:bodyPr>
          <a:lstStyle/>
          <a:p>
            <a:pPr algn="ctr">
              <a:lnSpc>
                <a:spcPts val="9963"/>
              </a:lnSpc>
            </a:pPr>
            <a:r>
              <a:rPr lang="en-US" sz="11070">
                <a:solidFill>
                  <a:srgbClr val="4D6259"/>
                </a:solidFill>
                <a:latin typeface="CAT Neuzeit"/>
                <a:ea typeface="CAT Neuzeit"/>
                <a:cs typeface="CAT Neuzeit"/>
                <a:sym typeface="CAT Neuzeit"/>
              </a:rPr>
              <a:t>TARGET</a:t>
            </a:r>
          </a:p>
        </p:txBody>
      </p:sp>
      <p:sp>
        <p:nvSpPr>
          <p:cNvPr name="TextBox 10" id="10"/>
          <p:cNvSpPr txBox="true"/>
          <p:nvPr/>
        </p:nvSpPr>
        <p:spPr>
          <a:xfrm rot="0">
            <a:off x="7042298" y="4241070"/>
            <a:ext cx="9144000" cy="4174776"/>
          </a:xfrm>
          <a:prstGeom prst="rect">
            <a:avLst/>
          </a:prstGeom>
        </p:spPr>
        <p:txBody>
          <a:bodyPr anchor="t" rtlCol="false" tIns="0" lIns="0" bIns="0" rIns="0">
            <a:spAutoFit/>
          </a:bodyPr>
          <a:lstStyle/>
          <a:p>
            <a:pPr algn="ctr">
              <a:lnSpc>
                <a:spcPts val="6669"/>
              </a:lnSpc>
              <a:spcBef>
                <a:spcPct val="0"/>
              </a:spcBef>
            </a:pPr>
            <a:r>
              <a:rPr lang="en-US" sz="4763">
                <a:solidFill>
                  <a:srgbClr val="4D6259"/>
                </a:solidFill>
                <a:latin typeface="CAT Neuzeit"/>
                <a:ea typeface="CAT Neuzeit"/>
                <a:cs typeface="CAT Neuzeit"/>
                <a:sym typeface="CAT Neuzeit"/>
              </a:rPr>
              <a:t>UNTUK MENAIKKAN JUMLAH JUALAN MAKANAN RINGAN PADA SETIAP HARI DAN MENGHARUMKAN NAMA NEGARA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594364" y="4043229"/>
            <a:ext cx="5469154" cy="5469154"/>
          </a:xfrm>
          <a:custGeom>
            <a:avLst/>
            <a:gdLst/>
            <a:ahLst/>
            <a:cxnLst/>
            <a:rect r="r" b="b" t="t" l="l"/>
            <a:pathLst>
              <a:path h="5469154" w="5469154">
                <a:moveTo>
                  <a:pt x="0" y="0"/>
                </a:moveTo>
                <a:lnTo>
                  <a:pt x="5469154" y="0"/>
                </a:lnTo>
                <a:lnTo>
                  <a:pt x="5469154" y="5469154"/>
                </a:lnTo>
                <a:lnTo>
                  <a:pt x="0" y="5469154"/>
                </a:lnTo>
                <a:lnTo>
                  <a:pt x="0" y="0"/>
                </a:lnTo>
                <a:close/>
              </a:path>
            </a:pathLst>
          </a:custGeom>
          <a:blipFill>
            <a:blip r:embed="rId10"/>
            <a:stretch>
              <a:fillRect l="0" t="0" r="0" b="0"/>
            </a:stretch>
          </a:blipFill>
        </p:spPr>
      </p:sp>
      <p:sp>
        <p:nvSpPr>
          <p:cNvPr name="TextBox 9" id="9"/>
          <p:cNvSpPr txBox="true"/>
          <p:nvPr/>
        </p:nvSpPr>
        <p:spPr>
          <a:xfrm rot="0">
            <a:off x="1671166" y="3973201"/>
            <a:ext cx="11194802" cy="1170299"/>
          </a:xfrm>
          <a:prstGeom prst="rect">
            <a:avLst/>
          </a:prstGeom>
        </p:spPr>
        <p:txBody>
          <a:bodyPr anchor="t" rtlCol="false" tIns="0" lIns="0" bIns="0" rIns="0">
            <a:spAutoFit/>
          </a:bodyPr>
          <a:lstStyle/>
          <a:p>
            <a:pPr algn="ctr">
              <a:lnSpc>
                <a:spcPts val="4795"/>
              </a:lnSpc>
            </a:pPr>
            <a:r>
              <a:rPr lang="en-US" sz="3425">
                <a:solidFill>
                  <a:srgbClr val="4D6259"/>
                </a:solidFill>
                <a:latin typeface="Mukta Mahee"/>
                <a:ea typeface="Mukta Mahee"/>
                <a:cs typeface="Mukta Mahee"/>
                <a:sym typeface="Mukta Mahee"/>
              </a:rPr>
              <a:t>-terinspirasi dari laman web MARRYBROWN yang terkenal dengan keenakan ayam goreng mereka</a:t>
            </a:r>
          </a:p>
        </p:txBody>
      </p:sp>
      <p:sp>
        <p:nvSpPr>
          <p:cNvPr name="TextBox 10" id="10"/>
          <p:cNvSpPr txBox="true"/>
          <p:nvPr/>
        </p:nvSpPr>
        <p:spPr>
          <a:xfrm rot="0">
            <a:off x="2145431" y="5734744"/>
            <a:ext cx="10720537" cy="1170299"/>
          </a:xfrm>
          <a:prstGeom prst="rect">
            <a:avLst/>
          </a:prstGeom>
        </p:spPr>
        <p:txBody>
          <a:bodyPr anchor="t" rtlCol="false" tIns="0" lIns="0" bIns="0" rIns="0">
            <a:spAutoFit/>
          </a:bodyPr>
          <a:lstStyle/>
          <a:p>
            <a:pPr algn="ctr">
              <a:lnSpc>
                <a:spcPts val="4795"/>
              </a:lnSpc>
            </a:pPr>
            <a:r>
              <a:rPr lang="en-US" sz="3425">
                <a:solidFill>
                  <a:srgbClr val="4D6259"/>
                </a:solidFill>
                <a:latin typeface="Mukta Mahee"/>
                <a:ea typeface="Mukta Mahee"/>
                <a:cs typeface="Mukta Mahee"/>
                <a:sym typeface="Mukta Mahee"/>
              </a:rPr>
              <a:t>-pada pendapat saya, warna ini dapat menarik perhatian pelanggan</a:t>
            </a:r>
          </a:p>
        </p:txBody>
      </p:sp>
      <p:sp>
        <p:nvSpPr>
          <p:cNvPr name="TextBox 11" id="11"/>
          <p:cNvSpPr txBox="true"/>
          <p:nvPr/>
        </p:nvSpPr>
        <p:spPr>
          <a:xfrm rot="0">
            <a:off x="314324" y="1090301"/>
            <a:ext cx="17659351" cy="1749425"/>
          </a:xfrm>
          <a:prstGeom prst="rect">
            <a:avLst/>
          </a:prstGeom>
        </p:spPr>
        <p:txBody>
          <a:bodyPr anchor="t" rtlCol="false" tIns="0" lIns="0" bIns="0" rIns="0">
            <a:spAutoFit/>
          </a:bodyPr>
          <a:lstStyle/>
          <a:p>
            <a:pPr algn="ctr">
              <a:lnSpc>
                <a:spcPts val="7000"/>
              </a:lnSpc>
              <a:spcBef>
                <a:spcPct val="0"/>
              </a:spcBef>
            </a:pPr>
            <a:r>
              <a:rPr lang="en-US" sz="5000">
                <a:solidFill>
                  <a:srgbClr val="4D6259"/>
                </a:solidFill>
                <a:latin typeface="CAT Neuzeit"/>
                <a:ea typeface="CAT Neuzeit"/>
                <a:cs typeface="CAT Neuzeit"/>
                <a:sym typeface="CAT Neuzeit"/>
              </a:rPr>
              <a:t>MACAM MANA BOLEH DAPAT INSPIRASI UNTUK PILIH BACKGROUND LAMAN WEB</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0222906" y="4299603"/>
            <a:ext cx="5407039" cy="5407039"/>
          </a:xfrm>
          <a:custGeom>
            <a:avLst/>
            <a:gdLst/>
            <a:ahLst/>
            <a:cxnLst/>
            <a:rect r="r" b="b" t="t" l="l"/>
            <a:pathLst>
              <a:path h="5407039" w="5407039">
                <a:moveTo>
                  <a:pt x="0" y="0"/>
                </a:moveTo>
                <a:lnTo>
                  <a:pt x="5407040" y="0"/>
                </a:lnTo>
                <a:lnTo>
                  <a:pt x="5407040" y="5407039"/>
                </a:lnTo>
                <a:lnTo>
                  <a:pt x="0" y="5407039"/>
                </a:lnTo>
                <a:lnTo>
                  <a:pt x="0" y="0"/>
                </a:lnTo>
                <a:close/>
              </a:path>
            </a:pathLst>
          </a:custGeom>
          <a:blipFill>
            <a:blip r:embed="rId10"/>
            <a:stretch>
              <a:fillRect l="0" t="0" r="0" b="0"/>
            </a:stretch>
          </a:blipFill>
        </p:spPr>
      </p:sp>
      <p:sp>
        <p:nvSpPr>
          <p:cNvPr name="TextBox 9" id="9"/>
          <p:cNvSpPr txBox="true"/>
          <p:nvPr/>
        </p:nvSpPr>
        <p:spPr>
          <a:xfrm rot="0">
            <a:off x="4255312" y="681342"/>
            <a:ext cx="5500889" cy="2819400"/>
          </a:xfrm>
          <a:prstGeom prst="rect">
            <a:avLst/>
          </a:prstGeom>
        </p:spPr>
        <p:txBody>
          <a:bodyPr anchor="t" rtlCol="false" tIns="0" lIns="0" bIns="0" rIns="0">
            <a:spAutoFit/>
          </a:bodyPr>
          <a:lstStyle/>
          <a:p>
            <a:pPr algn="ctr">
              <a:lnSpc>
                <a:spcPts val="5400"/>
              </a:lnSpc>
            </a:pPr>
            <a:r>
              <a:rPr lang="en-US" sz="6000">
                <a:solidFill>
                  <a:srgbClr val="4D6259"/>
                </a:solidFill>
                <a:latin typeface="CAT Neuzeit"/>
                <a:ea typeface="CAT Neuzeit"/>
                <a:cs typeface="CAT Neuzeit"/>
                <a:sym typeface="CAT Neuzeit"/>
              </a:rPr>
              <a:t>JENIS PENGATUR CARAAN YANG DIGUNAKAN</a:t>
            </a:r>
          </a:p>
        </p:txBody>
      </p:sp>
      <p:sp>
        <p:nvSpPr>
          <p:cNvPr name="TextBox 10" id="10"/>
          <p:cNvSpPr txBox="true"/>
          <p:nvPr/>
        </p:nvSpPr>
        <p:spPr>
          <a:xfrm rot="0">
            <a:off x="2969758" y="4203769"/>
            <a:ext cx="5349915" cy="4170674"/>
          </a:xfrm>
          <a:prstGeom prst="rect">
            <a:avLst/>
          </a:prstGeom>
        </p:spPr>
        <p:txBody>
          <a:bodyPr anchor="t" rtlCol="false" tIns="0" lIns="0" bIns="0" rIns="0">
            <a:spAutoFit/>
          </a:bodyPr>
          <a:lstStyle/>
          <a:p>
            <a:pPr algn="l">
              <a:lnSpc>
                <a:spcPts val="4795"/>
              </a:lnSpc>
            </a:pPr>
            <a:r>
              <a:rPr lang="en-US" sz="3425">
                <a:solidFill>
                  <a:srgbClr val="4D6259"/>
                </a:solidFill>
                <a:latin typeface="Mukta Mahee"/>
                <a:ea typeface="Mukta Mahee"/>
                <a:cs typeface="Mukta Mahee"/>
                <a:sym typeface="Mukta Mahee"/>
              </a:rPr>
              <a:t>-admin.css</a:t>
            </a:r>
          </a:p>
          <a:p>
            <a:pPr algn="l">
              <a:lnSpc>
                <a:spcPts val="4795"/>
              </a:lnSpc>
            </a:pPr>
            <a:r>
              <a:rPr lang="en-US" sz="3425">
                <a:solidFill>
                  <a:srgbClr val="4D6259"/>
                </a:solidFill>
                <a:latin typeface="Mukta Mahee"/>
                <a:ea typeface="Mukta Mahee"/>
                <a:cs typeface="Mukta Mahee"/>
                <a:sym typeface="Mukta Mahee"/>
              </a:rPr>
              <a:t>-admin.php</a:t>
            </a:r>
          </a:p>
          <a:p>
            <a:pPr algn="l">
              <a:lnSpc>
                <a:spcPts val="4795"/>
              </a:lnSpc>
            </a:pPr>
            <a:r>
              <a:rPr lang="en-US" sz="3425">
                <a:solidFill>
                  <a:srgbClr val="4D6259"/>
                </a:solidFill>
                <a:latin typeface="Mukta Mahee"/>
                <a:ea typeface="Mukta Mahee"/>
                <a:cs typeface="Mukta Mahee"/>
                <a:sym typeface="Mukta Mahee"/>
              </a:rPr>
              <a:t>-data.php</a:t>
            </a:r>
          </a:p>
          <a:p>
            <a:pPr algn="l">
              <a:lnSpc>
                <a:spcPts val="4795"/>
              </a:lnSpc>
            </a:pPr>
            <a:r>
              <a:rPr lang="en-US" sz="3425">
                <a:solidFill>
                  <a:srgbClr val="4D6259"/>
                </a:solidFill>
                <a:latin typeface="Mukta Mahee"/>
                <a:ea typeface="Mukta Mahee"/>
                <a:cs typeface="Mukta Mahee"/>
                <a:sym typeface="Mukta Mahee"/>
              </a:rPr>
              <a:t>-index.html</a:t>
            </a:r>
          </a:p>
          <a:p>
            <a:pPr algn="l">
              <a:lnSpc>
                <a:spcPts val="4795"/>
              </a:lnSpc>
            </a:pPr>
            <a:r>
              <a:rPr lang="en-US" sz="3425">
                <a:solidFill>
                  <a:srgbClr val="4D6259"/>
                </a:solidFill>
                <a:latin typeface="Mukta Mahee"/>
                <a:ea typeface="Mukta Mahee"/>
                <a:cs typeface="Mukta Mahee"/>
                <a:sym typeface="Mukta Mahee"/>
              </a:rPr>
              <a:t>-style.css</a:t>
            </a:r>
          </a:p>
          <a:p>
            <a:pPr algn="l">
              <a:lnSpc>
                <a:spcPts val="4795"/>
              </a:lnSpc>
            </a:pPr>
            <a:r>
              <a:rPr lang="en-US" sz="3425">
                <a:solidFill>
                  <a:srgbClr val="4D6259"/>
                </a:solidFill>
                <a:latin typeface="Mukta Mahee"/>
                <a:ea typeface="Mukta Mahee"/>
                <a:cs typeface="Mukta Mahee"/>
                <a:sym typeface="Mukta Mahee"/>
              </a:rPr>
              <a:t>-php</a:t>
            </a:r>
          </a:p>
          <a:p>
            <a:pPr algn="l">
              <a:lnSpc>
                <a:spcPts val="4795"/>
              </a:lnSpc>
            </a:pPr>
            <a:r>
              <a:rPr lang="en-US" sz="3425">
                <a:solidFill>
                  <a:srgbClr val="4D6259"/>
                </a:solidFill>
                <a:latin typeface="Mukta Mahee"/>
                <a:ea typeface="Mukta Mahee"/>
                <a:cs typeface="Mukta Mahee"/>
                <a:sym typeface="Mukta Mahee"/>
              </a:rPr>
              <a:t>-javascript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EEE8"/>
        </a:solidFill>
      </p:bgPr>
    </p:bg>
    <p:spTree>
      <p:nvGrpSpPr>
        <p:cNvPr id="1" name=""/>
        <p:cNvGrpSpPr/>
        <p:nvPr/>
      </p:nvGrpSpPr>
      <p:grpSpPr>
        <a:xfrm>
          <a:off x="0" y="0"/>
          <a:ext cx="0" cy="0"/>
          <a:chOff x="0" y="0"/>
          <a:chExt cx="0" cy="0"/>
        </a:xfrm>
      </p:grpSpPr>
      <p:sp>
        <p:nvSpPr>
          <p:cNvPr name="Freeform 2" id="2"/>
          <p:cNvSpPr/>
          <p:nvPr/>
        </p:nvSpPr>
        <p:spPr>
          <a:xfrm flipH="false" flipV="false" rot="-1331052">
            <a:off x="-2167013" y="-2000309"/>
            <a:ext cx="10018399" cy="4444526"/>
          </a:xfrm>
          <a:custGeom>
            <a:avLst/>
            <a:gdLst/>
            <a:ahLst/>
            <a:cxnLst/>
            <a:rect r="r" b="b" t="t" l="l"/>
            <a:pathLst>
              <a:path h="4444526" w="10018399">
                <a:moveTo>
                  <a:pt x="0" y="0"/>
                </a:moveTo>
                <a:lnTo>
                  <a:pt x="10018399" y="0"/>
                </a:lnTo>
                <a:lnTo>
                  <a:pt x="10018399" y="4444526"/>
                </a:lnTo>
                <a:lnTo>
                  <a:pt x="0" y="44445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1331052">
            <a:off x="10658539" y="8064737"/>
            <a:ext cx="10018399" cy="4444526"/>
          </a:xfrm>
          <a:custGeom>
            <a:avLst/>
            <a:gdLst/>
            <a:ahLst/>
            <a:cxnLst/>
            <a:rect r="r" b="b" t="t" l="l"/>
            <a:pathLst>
              <a:path h="4444526" w="10018399">
                <a:moveTo>
                  <a:pt x="10018399" y="4444526"/>
                </a:moveTo>
                <a:lnTo>
                  <a:pt x="0" y="4444526"/>
                </a:lnTo>
                <a:lnTo>
                  <a:pt x="0" y="0"/>
                </a:lnTo>
                <a:lnTo>
                  <a:pt x="10018399" y="0"/>
                </a:lnTo>
                <a:lnTo>
                  <a:pt x="10018399" y="444452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186298" y="-1528458"/>
            <a:ext cx="2842953" cy="4114800"/>
          </a:xfrm>
          <a:custGeom>
            <a:avLst/>
            <a:gdLst/>
            <a:ahLst/>
            <a:cxnLst/>
            <a:rect r="r" b="b" t="t" l="l"/>
            <a:pathLst>
              <a:path h="4114800" w="2842953">
                <a:moveTo>
                  <a:pt x="2842953" y="0"/>
                </a:moveTo>
                <a:lnTo>
                  <a:pt x="0" y="0"/>
                </a:lnTo>
                <a:lnTo>
                  <a:pt x="0" y="4114800"/>
                </a:lnTo>
                <a:lnTo>
                  <a:pt x="2842953" y="4114800"/>
                </a:lnTo>
                <a:lnTo>
                  <a:pt x="28429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3391933">
            <a:off x="-693975" y="7790698"/>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64143" y="6953361"/>
            <a:ext cx="2214045" cy="2842163"/>
          </a:xfrm>
          <a:custGeom>
            <a:avLst/>
            <a:gdLst/>
            <a:ahLst/>
            <a:cxnLst/>
            <a:rect r="r" b="b" t="t" l="l"/>
            <a:pathLst>
              <a:path h="2842163" w="2214045">
                <a:moveTo>
                  <a:pt x="0" y="0"/>
                </a:moveTo>
                <a:lnTo>
                  <a:pt x="2214045" y="0"/>
                </a:lnTo>
                <a:lnTo>
                  <a:pt x="2214045" y="2842164"/>
                </a:lnTo>
                <a:lnTo>
                  <a:pt x="0" y="2842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5509812" y="491475"/>
            <a:ext cx="2214045" cy="2842163"/>
          </a:xfrm>
          <a:custGeom>
            <a:avLst/>
            <a:gdLst/>
            <a:ahLst/>
            <a:cxnLst/>
            <a:rect r="r" b="b" t="t" l="l"/>
            <a:pathLst>
              <a:path h="2842163" w="2214045">
                <a:moveTo>
                  <a:pt x="2214045" y="2842164"/>
                </a:moveTo>
                <a:lnTo>
                  <a:pt x="0" y="2842164"/>
                </a:lnTo>
                <a:lnTo>
                  <a:pt x="0" y="0"/>
                </a:lnTo>
                <a:lnTo>
                  <a:pt x="2214045" y="0"/>
                </a:lnTo>
                <a:lnTo>
                  <a:pt x="2214045" y="284216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0" y="3429125"/>
            <a:ext cx="7048472" cy="7048472"/>
          </a:xfrm>
          <a:custGeom>
            <a:avLst/>
            <a:gdLst/>
            <a:ahLst/>
            <a:cxnLst/>
            <a:rect r="r" b="b" t="t" l="l"/>
            <a:pathLst>
              <a:path h="7048472" w="7048472">
                <a:moveTo>
                  <a:pt x="0" y="0"/>
                </a:moveTo>
                <a:lnTo>
                  <a:pt x="7048472" y="0"/>
                </a:lnTo>
                <a:lnTo>
                  <a:pt x="7048472" y="7048472"/>
                </a:lnTo>
                <a:lnTo>
                  <a:pt x="0" y="7048472"/>
                </a:lnTo>
                <a:lnTo>
                  <a:pt x="0" y="0"/>
                </a:lnTo>
                <a:close/>
              </a:path>
            </a:pathLst>
          </a:custGeom>
          <a:blipFill>
            <a:blip r:embed="rId10"/>
            <a:stretch>
              <a:fillRect l="0" t="0" r="0" b="0"/>
            </a:stretch>
          </a:blipFill>
        </p:spPr>
      </p:sp>
      <p:sp>
        <p:nvSpPr>
          <p:cNvPr name="TextBox 9" id="9"/>
          <p:cNvSpPr txBox="true"/>
          <p:nvPr/>
        </p:nvSpPr>
        <p:spPr>
          <a:xfrm rot="0">
            <a:off x="6451127" y="307087"/>
            <a:ext cx="10165707" cy="6030753"/>
          </a:xfrm>
          <a:prstGeom prst="rect">
            <a:avLst/>
          </a:prstGeom>
        </p:spPr>
        <p:txBody>
          <a:bodyPr anchor="t" rtlCol="false" tIns="0" lIns="0" bIns="0" rIns="0">
            <a:spAutoFit/>
          </a:bodyPr>
          <a:lstStyle/>
          <a:p>
            <a:pPr algn="ctr">
              <a:lnSpc>
                <a:spcPts val="15292"/>
              </a:lnSpc>
            </a:pPr>
            <a:r>
              <a:rPr lang="en-US" sz="16991">
                <a:solidFill>
                  <a:srgbClr val="4D6259"/>
                </a:solidFill>
                <a:latin typeface="CAT Neuzeit"/>
                <a:ea typeface="CAT Neuzeit"/>
                <a:cs typeface="CAT Neuzeit"/>
                <a:sym typeface="CAT Neuzeit"/>
              </a:rPr>
              <a:t>SEKIAN, TERIMA KASIH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DAGqe_qU1WI</dc:identifier>
  <dcterms:modified xsi:type="dcterms:W3CDTF">2011-08-01T06:04:30Z</dcterms:modified>
  <cp:revision>1</cp:revision>
  <dc:title>Green Simple Elegant Group Project Presentation</dc:title>
</cp:coreProperties>
</file>